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3" r:id="rId4"/>
    <p:sldId id="259" r:id="rId5"/>
    <p:sldId id="262" r:id="rId6"/>
    <p:sldId id="260" r:id="rId7"/>
    <p:sldId id="265" r:id="rId8"/>
    <p:sldId id="266" r:id="rId9"/>
    <p:sldId id="277"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60984" autoAdjust="0"/>
  </p:normalViewPr>
  <p:slideViewPr>
    <p:cSldViewPr>
      <p:cViewPr>
        <p:scale>
          <a:sx n="44" d="100"/>
          <a:sy n="44" d="100"/>
        </p:scale>
        <p:origin x="-13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DE85C452-64B6-4A6B-9972-C65C8A9201F1}" type="datetimeFigureOut">
              <a:rPr lang="en-US"/>
              <a:pPr>
                <a:defRPr/>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643F4EBF-2E72-46EB-A8CD-6FB7F5D48C73}" type="slidenum">
              <a:rPr lang="en-US"/>
              <a:pPr>
                <a:defRPr/>
              </a:pPr>
              <a:t>‹#›</a:t>
            </a:fld>
            <a:endParaRPr lang="en-US"/>
          </a:p>
        </p:txBody>
      </p:sp>
    </p:spTree>
    <p:extLst>
      <p:ext uri="{BB962C8B-B14F-4D97-AF65-F5344CB8AC3E}">
        <p14:creationId xmlns:p14="http://schemas.microsoft.com/office/powerpoint/2010/main" val="3615234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omosamigosdelatierra.org/06_contaminacion/agua/agua.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lekmorillo.com/blog/uploaded_images/UrgenteSalvemoselPlaneta_900E/shutterstock_9744109.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A useful slide to start with.  These data are from Spain and show the proportion in % of the various uses of water in the home, and also the number of litres.  The labels may not be completely obvious and therefore I’ve provided infinitive verbs that students have seen before to link to the nouns shown on the diagram.  This can be done as whole class oral work and it highlights the link between noun and verb forms.</a:t>
            </a:r>
            <a:br>
              <a:rPr lang="en-GB" dirty="0" smtClean="0"/>
            </a:br>
            <a:r>
              <a:rPr lang="en-GB" dirty="0" smtClean="0"/>
              <a:t/>
            </a:r>
            <a:br>
              <a:rPr lang="en-GB" dirty="0" smtClean="0"/>
            </a:br>
            <a:r>
              <a:rPr lang="en-GB" dirty="0" smtClean="0"/>
              <a:t>Also, in the sequence of lessons ‘</a:t>
            </a:r>
            <a:r>
              <a:rPr lang="en-GB" dirty="0" err="1" smtClean="0"/>
              <a:t>introduccion</a:t>
            </a:r>
            <a:r>
              <a:rPr lang="en-GB" dirty="0" smtClean="0"/>
              <a:t> al </a:t>
            </a:r>
            <a:r>
              <a:rPr lang="en-GB" dirty="0" err="1" smtClean="0"/>
              <a:t>agua</a:t>
            </a:r>
            <a:r>
              <a:rPr lang="en-GB" dirty="0" smtClean="0"/>
              <a:t>’ students learnt how to use the construction</a:t>
            </a:r>
            <a:r>
              <a:rPr lang="en-GB" baseline="0" dirty="0" smtClean="0"/>
              <a:t> ‘</a:t>
            </a:r>
            <a:r>
              <a:rPr lang="en-GB" baseline="0" dirty="0" err="1" smtClean="0"/>
              <a:t>sirve</a:t>
            </a:r>
            <a:r>
              <a:rPr lang="en-GB" baseline="0" dirty="0" smtClean="0"/>
              <a:t> </a:t>
            </a:r>
            <a:r>
              <a:rPr lang="en-GB" baseline="0" dirty="0" err="1" smtClean="0"/>
              <a:t>para</a:t>
            </a:r>
            <a:r>
              <a:rPr lang="en-GB" baseline="0" dirty="0" smtClean="0"/>
              <a:t>’ so this is revision for them.  </a:t>
            </a:r>
            <a:br>
              <a:rPr lang="en-GB" baseline="0" dirty="0" smtClean="0"/>
            </a:br>
            <a:r>
              <a:rPr lang="en-GB" baseline="0" dirty="0" smtClean="0"/>
              <a:t/>
            </a:r>
            <a:br>
              <a:rPr lang="en-GB" baseline="0" dirty="0" smtClean="0"/>
            </a:br>
            <a:r>
              <a:rPr lang="en-GB" baseline="0" dirty="0" smtClean="0"/>
              <a:t>They should be able to tell you answers to your question ‘</a:t>
            </a:r>
            <a:r>
              <a:rPr lang="en-GB" baseline="0" dirty="0" err="1" smtClean="0"/>
              <a:t>para</a:t>
            </a:r>
            <a:r>
              <a:rPr lang="en-GB" baseline="0" dirty="0" smtClean="0"/>
              <a:t> </a:t>
            </a:r>
            <a:r>
              <a:rPr lang="en-GB" baseline="0" dirty="0" err="1" smtClean="0"/>
              <a:t>que</a:t>
            </a:r>
            <a:r>
              <a:rPr lang="en-GB" baseline="0" dirty="0" smtClean="0"/>
              <a:t> </a:t>
            </a:r>
            <a:r>
              <a:rPr lang="en-GB" baseline="0" dirty="0" err="1" smtClean="0"/>
              <a:t>sirve</a:t>
            </a:r>
            <a:r>
              <a:rPr lang="en-GB" baseline="0" dirty="0" smtClean="0"/>
              <a:t> el </a:t>
            </a:r>
            <a:r>
              <a:rPr lang="en-GB" baseline="0" dirty="0" err="1" smtClean="0"/>
              <a:t>agua</a:t>
            </a:r>
            <a:r>
              <a:rPr lang="en-GB" baseline="0" dirty="0" smtClean="0"/>
              <a:t>’?</a:t>
            </a:r>
          </a:p>
          <a:p>
            <a:pPr eaLnBrk="1" hangingPunct="1">
              <a:spcBef>
                <a:spcPct val="0"/>
              </a:spcBef>
            </a:pPr>
            <a:endParaRPr 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100930-C2D1-478E-81CC-F33C418708AF}"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These next slides reinforce the messages again but illustrated this time and broken down into individual facts.  They are illustrated with real pictures from Latin America countries as shown.  </a:t>
            </a:r>
          </a:p>
          <a:p>
            <a:pPr>
              <a:spcBef>
                <a:spcPct val="0"/>
              </a:spcBef>
            </a:pPr>
            <a:r>
              <a:rPr lang="en-GB" dirty="0" smtClean="0"/>
              <a:t>Depending on the time available, students could be</a:t>
            </a:r>
            <a:r>
              <a:rPr lang="en-GB" baseline="0" dirty="0" smtClean="0"/>
              <a:t> encouraged to describe, respond orally to these pictures or the teacher may simply use them as a source of information/input and read the prompts aloud to the students.</a:t>
            </a:r>
            <a:endParaRPr lang="en-GB"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73B40B-E93C-4030-BD11-CA6C333E5534}" type="slidenum">
              <a:rPr lang="en-GB"/>
              <a:pPr fontAlgn="base">
                <a:spcBef>
                  <a:spcPct val="0"/>
                </a:spcBef>
                <a:spcAft>
                  <a:spcPct val="0"/>
                </a:spcAft>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u="sng" smtClean="0">
                <a:hlinkClick r:id="rId3"/>
              </a:rPr>
              <a:t>http://www.somosamigosdelatierra.org/06_contaminacion/agua/agua.html</a:t>
            </a:r>
            <a:r>
              <a:rPr lang="en-GB" smtClean="0"/>
              <a:t> </a:t>
            </a:r>
          </a:p>
          <a:p>
            <a:pPr>
              <a:spcBef>
                <a:spcPct val="0"/>
              </a:spcBef>
            </a:pPr>
            <a:endParaRPr lang="en-GB"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84F40CC-AAB9-4FA0-A1BD-021EA6571AC0}" type="slidenum">
              <a:rPr lang="en-GB"/>
              <a:pPr fontAlgn="base">
                <a:spcBef>
                  <a:spcPct val="0"/>
                </a:spcBef>
                <a:spcAft>
                  <a:spcPct val="0"/>
                </a:spcAft>
              </a:pPr>
              <a:t>16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u="sng" smtClean="0">
                <a:hlinkClick r:id="rId3"/>
              </a:rPr>
              <a:t>http://www.alekmorillo.com/blog/uploaded_images/UrgenteSalvemoselPlaneta_900E/shutterstock_9744109.jpg</a:t>
            </a:r>
            <a:r>
              <a:rPr lang="en-GB" smtClean="0"/>
              <a:t> </a:t>
            </a:r>
          </a:p>
          <a:p>
            <a:pPr>
              <a:spcBef>
                <a:spcPct val="0"/>
              </a:spcBef>
            </a:pPr>
            <a:endParaRPr lang="en-GB" smtClean="0"/>
          </a:p>
          <a:p>
            <a:pPr>
              <a:spcBef>
                <a:spcPct val="0"/>
              </a:spcBef>
            </a:pPr>
            <a:r>
              <a:rPr lang="en-GB" smtClean="0"/>
              <a:t>Give students a couple of minutes to brainstorm (in English) all the reasons for a shortage of water in the world.  Take responses (writing up perhaps on white board) and then present these reasons and ask students to match them to the English they have written down already.</a:t>
            </a:r>
          </a:p>
          <a:p>
            <a:pPr>
              <a:spcBef>
                <a:spcPct val="0"/>
              </a:spcBef>
            </a:pPr>
            <a:r>
              <a:rPr lang="en-GB" smtClean="0"/>
              <a:t>http://www.booksaboutthefuture.com/pop_hst1.gif</a:t>
            </a:r>
          </a:p>
          <a:p>
            <a:pPr>
              <a:spcBef>
                <a:spcPct val="0"/>
              </a:spcBef>
            </a:pPr>
            <a:r>
              <a:rPr lang="en-GB" smtClean="0"/>
              <a:t>http://2.bp.blogspot.com/_7N0xPVn6IL8/S_mJ0NYqgmI/AAAAAAAAACs/KSRhPv9OLgY/s320/overpopulation.jpg</a:t>
            </a:r>
          </a:p>
          <a:p>
            <a:pPr>
              <a:spcBef>
                <a:spcPct val="0"/>
              </a:spcBef>
            </a:pPr>
            <a:r>
              <a:rPr lang="en-GB" smtClean="0"/>
              <a:t>http://www.conciudadanos.com.ar/wp-content/uploads/2010/03/glifosato-cea.jpg</a:t>
            </a:r>
          </a:p>
          <a:p>
            <a:pPr>
              <a:spcBef>
                <a:spcPct val="0"/>
              </a:spcBef>
            </a:pPr>
            <a:r>
              <a:rPr lang="en-GB" smtClean="0"/>
              <a:t>http://1.bp.blogspot.com/-oPQeRD47m50/TVhaInJ1qJI/AAAAAAAABEg/3NFpgKpTL00/s1600/20070418klpcnaecl_375.Ies.SCO.jpg</a:t>
            </a:r>
          </a:p>
          <a:p>
            <a:pPr>
              <a:spcBef>
                <a:spcPct val="0"/>
              </a:spcBef>
            </a:pPr>
            <a:r>
              <a:rPr lang="en-GB" smtClean="0"/>
              <a:t>http://i42.tinypic.com/foeo8j.jpg</a:t>
            </a:r>
          </a:p>
          <a:p>
            <a:pPr>
              <a:spcBef>
                <a:spcPct val="0"/>
              </a:spcBef>
            </a:pPr>
            <a:r>
              <a:rPr lang="en-GB" smtClean="0"/>
              <a:t>http://www.definicionabc.com/wp-content/uploads/Evaporaci%C3%B3n.jpg</a:t>
            </a:r>
          </a:p>
          <a:p>
            <a:pPr>
              <a:spcBef>
                <a:spcPct val="0"/>
              </a:spcBef>
            </a:pPr>
            <a:r>
              <a:rPr lang="en-GB" smtClean="0"/>
              <a:t>http://es.sott.net/image/image/s3/67146/medium/agua_3.jpg</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73F67C-ADEC-4A00-8C87-FA1DCF1272F4}" type="slidenum">
              <a:rPr lang="en-GB"/>
              <a:pPr fontAlgn="base">
                <a:spcBef>
                  <a:spcPct val="0"/>
                </a:spcBef>
                <a:spcAft>
                  <a:spcPct val="0"/>
                </a:spcAft>
              </a:pPr>
              <a:t>17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Give students a couple of minutes to brainstorm (in English) all the reasons for a shortage of water in the world.  Take responses (writing up perhaps on white board) and then present these reasons and ask students to match them to the English they have written down already.</a:t>
            </a:r>
          </a:p>
          <a:p>
            <a:pPr>
              <a:spcBef>
                <a:spcPct val="0"/>
              </a:spcBef>
            </a:pPr>
            <a:endParaRPr lang="en-GB" dirty="0" smtClean="0"/>
          </a:p>
          <a:p>
            <a:pPr>
              <a:spcBef>
                <a:spcPct val="0"/>
              </a:spcBef>
            </a:pPr>
            <a:endParaRPr lang="en-GB" dirty="0" smtClean="0"/>
          </a:p>
          <a:p>
            <a:pPr>
              <a:spcBef>
                <a:spcPct val="0"/>
              </a:spcBef>
            </a:pPr>
            <a:endParaRPr lang="en-GB" dirty="0" smtClean="0"/>
          </a:p>
          <a:p>
            <a:pPr>
              <a:spcBef>
                <a:spcPct val="0"/>
              </a:spcBef>
            </a:pPr>
            <a:endParaRPr lang="en-GB" dirty="0" smtClean="0"/>
          </a:p>
          <a:p>
            <a:pPr>
              <a:spcBef>
                <a:spcPct val="0"/>
              </a:spcBef>
            </a:pPr>
            <a:endParaRPr lang="en-GB" dirty="0" smtClean="0"/>
          </a:p>
          <a:p>
            <a:pPr>
              <a:spcBef>
                <a:spcPct val="0"/>
              </a:spcBef>
            </a:pPr>
            <a:r>
              <a:rPr lang="en-GB" dirty="0" smtClean="0"/>
              <a:t>http://www.booksaboutthefuture.com/pop_hst1.gif</a:t>
            </a:r>
          </a:p>
          <a:p>
            <a:pPr>
              <a:spcBef>
                <a:spcPct val="0"/>
              </a:spcBef>
            </a:pPr>
            <a:r>
              <a:rPr lang="en-GB" dirty="0" smtClean="0"/>
              <a:t>http://2.bp.blogspot.com/_7N0xPVn6IL8/S_mJ0NYqgmI/AAAAAAAAACs/KSRhPv9OLgY/s320/overpopulation.jpg</a:t>
            </a:r>
          </a:p>
          <a:p>
            <a:pPr>
              <a:spcBef>
                <a:spcPct val="0"/>
              </a:spcBef>
            </a:pPr>
            <a:r>
              <a:rPr lang="en-GB" dirty="0" smtClean="0"/>
              <a:t>http://www.conciudadanos.com.ar/wp-content/uploads/2010/03/glifosato-cea.jpg</a:t>
            </a:r>
          </a:p>
          <a:p>
            <a:pPr>
              <a:spcBef>
                <a:spcPct val="0"/>
              </a:spcBef>
            </a:pPr>
            <a:r>
              <a:rPr lang="en-GB" dirty="0" smtClean="0"/>
              <a:t>http://1.bp.blogspot.com/-oPQeRD47m50/TVhaInJ1qJI/AAAAAAAABEg/3NFpgKpTL00/s1600/20070418klpcnaecl_375.Ies.SCO.jpg</a:t>
            </a:r>
          </a:p>
          <a:p>
            <a:pPr>
              <a:spcBef>
                <a:spcPct val="0"/>
              </a:spcBef>
            </a:pPr>
            <a:r>
              <a:rPr lang="en-GB" dirty="0" smtClean="0"/>
              <a:t>http://i42.tinypic.com/foeo8j.jpg</a:t>
            </a:r>
          </a:p>
          <a:p>
            <a:pPr>
              <a:spcBef>
                <a:spcPct val="0"/>
              </a:spcBef>
            </a:pPr>
            <a:r>
              <a:rPr lang="en-GB" dirty="0" smtClean="0"/>
              <a:t>http://www.definicionabc.com/wp-content/uploads/Evaporaci%C3%B3n.jpg</a:t>
            </a:r>
          </a:p>
          <a:p>
            <a:pPr>
              <a:spcBef>
                <a:spcPct val="0"/>
              </a:spcBef>
            </a:pPr>
            <a:r>
              <a:rPr lang="en-GB" dirty="0" smtClean="0"/>
              <a:t>http://es.sott.net/image/image/s3/67146/medium/agua_3.jpg</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109ABE-C6E2-453F-960B-CE4196E92E8E}" type="slidenum">
              <a:rPr lang="en-GB"/>
              <a:pPr fontAlgn="base">
                <a:spcBef>
                  <a:spcPct val="0"/>
                </a:spcBef>
                <a:spcAft>
                  <a:spcPct val="0"/>
                </a:spcAft>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useful summary.  Students will want to use this language for their work the following week,</a:t>
            </a:r>
            <a:r>
              <a:rPr lang="en-GB" baseline="0" dirty="0" smtClean="0"/>
              <a:t> so it would be useful to make sure it </a:t>
            </a:r>
            <a:r>
              <a:rPr lang="en-GB" baseline="0" smtClean="0"/>
              <a:t>is completely.</a:t>
            </a:r>
            <a:endParaRPr lang="en-GB"/>
          </a:p>
        </p:txBody>
      </p:sp>
      <p:sp>
        <p:nvSpPr>
          <p:cNvPr id="4" name="Slide Number Placeholder 3"/>
          <p:cNvSpPr>
            <a:spLocks noGrp="1"/>
          </p:cNvSpPr>
          <p:nvPr>
            <p:ph type="sldNum" sz="quarter" idx="10"/>
          </p:nvPr>
        </p:nvSpPr>
        <p:spPr/>
        <p:txBody>
          <a:bodyPr/>
          <a:lstStyle/>
          <a:p>
            <a:pPr>
              <a:defRPr/>
            </a:pPr>
            <a:fld id="{643F4EBF-2E72-46EB-A8CD-6FB7F5D48C73}" type="slidenum">
              <a:rPr lang="en-US" smtClean="0"/>
              <a:pPr>
                <a:defRPr/>
              </a:pPr>
              <a:t>19</a:t>
            </a:fld>
            <a:endParaRPr lang="en-US"/>
          </a:p>
        </p:txBody>
      </p:sp>
    </p:spTree>
    <p:extLst>
      <p:ext uri="{BB962C8B-B14F-4D97-AF65-F5344CB8AC3E}">
        <p14:creationId xmlns:p14="http://schemas.microsoft.com/office/powerpoint/2010/main" val="313250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activity</a:t>
            </a:r>
            <a:r>
              <a:rPr lang="en-GB" baseline="0" dirty="0" smtClean="0"/>
              <a:t> extends from the previous slide to look at how reflexive infinitives change when referring to different people.  Failing to recognise these changes can lead to lack of comprehension in reading texts, so this is more about recognition than active use at the moment.  Higher ability pupils may latch onto this, however, and begin to incorporate this into their written work.</a:t>
            </a:r>
          </a:p>
          <a:p>
            <a:endParaRPr lang="en-GB" baseline="0" dirty="0" smtClean="0"/>
          </a:p>
          <a:p>
            <a:r>
              <a:rPr lang="en-GB" baseline="0" dirty="0" smtClean="0"/>
              <a:t>The main things that they need to realise is that these are the same pronouns that they use for reflexive verbs generally, (which they met in Year 8) just that they are tacked on to the end of the infinitive.  </a:t>
            </a:r>
            <a:br>
              <a:rPr lang="en-GB" baseline="0" dirty="0" smtClean="0"/>
            </a:br>
            <a:r>
              <a:rPr lang="en-GB" baseline="0" dirty="0" smtClean="0"/>
              <a:t/>
            </a:r>
            <a:br>
              <a:rPr lang="en-GB" baseline="0" dirty="0" smtClean="0"/>
            </a:br>
            <a:r>
              <a:rPr lang="en-GB" baseline="0" dirty="0" smtClean="0"/>
              <a:t>They have a page on this in their vocabulary booklets.  </a:t>
            </a:r>
            <a:endParaRPr lang="en-GB" dirty="0"/>
          </a:p>
        </p:txBody>
      </p:sp>
      <p:sp>
        <p:nvSpPr>
          <p:cNvPr id="4" name="Slide Number Placeholder 3"/>
          <p:cNvSpPr>
            <a:spLocks noGrp="1"/>
          </p:cNvSpPr>
          <p:nvPr>
            <p:ph type="sldNum" sz="quarter" idx="10"/>
          </p:nvPr>
        </p:nvSpPr>
        <p:spPr/>
        <p:txBody>
          <a:bodyPr/>
          <a:lstStyle/>
          <a:p>
            <a:pPr>
              <a:defRPr/>
            </a:pPr>
            <a:fld id="{643F4EBF-2E72-46EB-A8CD-6FB7F5D48C73}" type="slidenum">
              <a:rPr lang="en-US" smtClean="0"/>
              <a:pPr>
                <a:defRPr/>
              </a:pPr>
              <a:t>3</a:t>
            </a:fld>
            <a:endParaRPr lang="en-US"/>
          </a:p>
        </p:txBody>
      </p:sp>
    </p:spTree>
    <p:extLst>
      <p:ext uri="{BB962C8B-B14F-4D97-AF65-F5344CB8AC3E}">
        <p14:creationId xmlns:p14="http://schemas.microsoft.com/office/powerpoint/2010/main" val="268573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slide shows the current position in Spain for average water use in the first column and also what would be ideal – </a:t>
            </a:r>
            <a:r>
              <a:rPr lang="en-GB" dirty="0" err="1" smtClean="0"/>
              <a:t>i.e</a:t>
            </a:r>
            <a:r>
              <a:rPr lang="en-GB" dirty="0" smtClean="0"/>
              <a:t> what it should be reduced to.</a:t>
            </a:r>
          </a:p>
          <a:p>
            <a:pPr eaLnBrk="1" hangingPunct="1">
              <a:spcBef>
                <a:spcPct val="0"/>
              </a:spcBef>
            </a:pPr>
            <a:endParaRPr lang="en-GB" dirty="0" smtClean="0"/>
          </a:p>
          <a:p>
            <a:pPr eaLnBrk="1" hangingPunct="1">
              <a:spcBef>
                <a:spcPct val="0"/>
              </a:spcBef>
            </a:pPr>
            <a:r>
              <a:rPr lang="en-GB" dirty="0" smtClean="0"/>
              <a:t>The main idea here is that</a:t>
            </a:r>
            <a:r>
              <a:rPr lang="en-GB" baseline="0" dirty="0" smtClean="0"/>
              <a:t> in most of western Europe we use too much water without thinking too much about it.  </a:t>
            </a:r>
            <a:endParaRPr 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D5CCD-5DF2-48E2-A5F6-00BE9ED1BA46}"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Useful slide to </a:t>
            </a:r>
            <a:r>
              <a:rPr lang="en-US" dirty="0" err="1" smtClean="0"/>
              <a:t>practise</a:t>
            </a:r>
            <a:r>
              <a:rPr lang="en-US" dirty="0" smtClean="0"/>
              <a:t> higher numbers.  Get them to guess how many </a:t>
            </a:r>
            <a:r>
              <a:rPr lang="en-US" dirty="0" err="1" smtClean="0"/>
              <a:t>litres</a:t>
            </a:r>
            <a:r>
              <a:rPr lang="en-US" dirty="0" smtClean="0"/>
              <a:t> of water are used in each task.  Each one is triggered.  This will</a:t>
            </a:r>
            <a:r>
              <a:rPr lang="en-US" baseline="0" dirty="0" smtClean="0"/>
              <a:t> introduce them to new pieces of vocabulary too, which you can pick out with them e.g. </a:t>
            </a:r>
            <a:r>
              <a:rPr lang="en-US" baseline="0" dirty="0" err="1" smtClean="0"/>
              <a:t>manguera</a:t>
            </a:r>
            <a:r>
              <a:rPr lang="en-US" baseline="0" dirty="0" smtClean="0"/>
              <a:t>, </a:t>
            </a:r>
            <a:r>
              <a:rPr lang="en-US" baseline="0" dirty="0" err="1" smtClean="0"/>
              <a:t>balde</a:t>
            </a:r>
            <a:r>
              <a:rPr lang="en-US" baseline="0" dirty="0" smtClean="0"/>
              <a:t>, </a:t>
            </a:r>
            <a:r>
              <a:rPr lang="en-US" baseline="0" dirty="0" err="1" smtClean="0"/>
              <a:t>tanque</a:t>
            </a:r>
            <a:r>
              <a:rPr lang="en-US" baseline="0" dirty="0" smtClean="0"/>
              <a:t> de </a:t>
            </a:r>
            <a:r>
              <a:rPr lang="en-US" baseline="0" dirty="0" err="1" smtClean="0"/>
              <a:t>inodoro</a:t>
            </a:r>
            <a:r>
              <a:rPr lang="en-US" baseline="0" dirty="0" smtClean="0"/>
              <a:t>, </a:t>
            </a:r>
            <a:r>
              <a:rPr lang="en-US" baseline="0" dirty="0" err="1" smtClean="0"/>
              <a:t>lavarropas</a:t>
            </a:r>
            <a:endParaRPr lang="en-US" baseline="0"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D054C1B-FEF1-4D1C-8708-A3D3DE1A718E}" type="slidenum">
              <a:rPr lang="en-US" smtClean="0">
                <a:latin typeface="Calibri" pitchFamily="34" charset="0"/>
              </a:rPr>
              <a:pPr eaLnBrk="1" fontAlgn="base" hangingPunct="1">
                <a:spcBef>
                  <a:spcPct val="0"/>
                </a:spcBef>
                <a:spcAft>
                  <a:spcPct val="0"/>
                </a:spcAft>
              </a:pPr>
              <a:t>5</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is the graphic showing the water use for me and for my family – follow the link and go through the questions with the class.  Give them the link to do this activity at home for homework.  Tell them to print screen the results and to save as a jpeg and email to you – you will be able to display them then for the class.  You can take an average of your class’s results to represent a UK average figure for water consumption.</a:t>
            </a:r>
            <a:br>
              <a:rPr lang="en-GB" dirty="0" smtClean="0"/>
            </a:br>
            <a:endParaRPr lang="en-GB" dirty="0" smtClean="0"/>
          </a:p>
          <a:p>
            <a:pPr eaLnBrk="1" hangingPunct="1">
              <a:spcBef>
                <a:spcPct val="0"/>
              </a:spcBef>
            </a:pPr>
            <a:r>
              <a:rPr lang="en-GB" dirty="0" smtClean="0"/>
              <a:t/>
            </a:r>
            <a:br>
              <a:rPr lang="en-GB" dirty="0" smtClean="0"/>
            </a:br>
            <a:endParaRPr 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3A71FE-9440-4431-8EE6-5769F27D0B74}"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We now turn to look at the situation in Latin</a:t>
            </a:r>
            <a:r>
              <a:rPr lang="en-GB" baseline="0" dirty="0" smtClean="0"/>
              <a:t> America.  Remind them perhaps of the 2 x lesson objectives.  Compare water situations in Europe (UK/Spain) and Latin America.</a:t>
            </a:r>
          </a:p>
          <a:p>
            <a:pPr>
              <a:spcBef>
                <a:spcPct val="0"/>
              </a:spcBef>
            </a:pPr>
            <a:endParaRPr lang="en-GB" dirty="0" smtClean="0"/>
          </a:p>
          <a:p>
            <a:pPr>
              <a:spcBef>
                <a:spcPct val="0"/>
              </a:spcBef>
            </a:pPr>
            <a:r>
              <a:rPr lang="en-GB" dirty="0" smtClean="0"/>
              <a:t>Read the text once through out loud and ask students to circle the numbers they hear during the reading – they are not reading the text during this first reading.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E812DE-C836-47A3-9E5E-BA5E82B7473F}" type="slidenum">
              <a:rPr lang="en-GB"/>
              <a:pPr fontAlgn="base">
                <a:spcBef>
                  <a:spcPct val="0"/>
                </a:spcBef>
                <a:spcAft>
                  <a:spcPct val="0"/>
                </a:spcAft>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slide can be printed at ¼ a4 size for students to write on OR they can number 1-6 in books and write the correct option down.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C8BD231-2290-490C-B185-6C2781ED5624}" type="slidenum">
              <a:rPr lang="en-GB"/>
              <a:pPr fontAlgn="base">
                <a:spcBef>
                  <a:spcPct val="0"/>
                </a:spcBef>
                <a:spcAft>
                  <a:spcPct val="0"/>
                </a:spcAft>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This is the text you read to</a:t>
            </a:r>
            <a:r>
              <a:rPr lang="en-GB" baseline="0" dirty="0" smtClean="0"/>
              <a:t> them.  Now go through the answers on slide 10.</a:t>
            </a:r>
            <a:endParaRPr lang="en-GB"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E812DE-C836-47A3-9E5E-BA5E82B7473F}" type="slidenum">
              <a:rPr lang="en-GB"/>
              <a:pPr fontAlgn="base">
                <a:spcBef>
                  <a:spcPct val="0"/>
                </a:spcBef>
                <a:spcAft>
                  <a:spcPct val="0"/>
                </a:spcAft>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Here are the answers.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4BB767D-BD8A-489B-BF6E-D66B37DDAE94}" type="slidenum">
              <a:rPr lang="en-GB"/>
              <a:pPr fontAlgn="base">
                <a:spcBef>
                  <a:spcPct val="0"/>
                </a:spcBef>
                <a:spcAft>
                  <a:spcPct val="0"/>
                </a:spcAft>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53ADA0-447F-49BC-AB2C-23E385C114DD}"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B693DB-4F31-489B-87CE-15C39988FE7C}" type="slidenum">
              <a:rPr lang="en-US"/>
              <a:pPr>
                <a:defRPr/>
              </a:pPr>
              <a:t>‹#›</a:t>
            </a:fld>
            <a:endParaRPr lang="en-US"/>
          </a:p>
        </p:txBody>
      </p:sp>
    </p:spTree>
    <p:extLst>
      <p:ext uri="{BB962C8B-B14F-4D97-AF65-F5344CB8AC3E}">
        <p14:creationId xmlns:p14="http://schemas.microsoft.com/office/powerpoint/2010/main" val="153646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4225B1-0127-4914-886C-2C1C3BC7BB87}"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2AF25-95F8-4CD8-AECE-0EA50B2233A3}" type="slidenum">
              <a:rPr lang="en-US"/>
              <a:pPr>
                <a:defRPr/>
              </a:pPr>
              <a:t>‹#›</a:t>
            </a:fld>
            <a:endParaRPr lang="en-US"/>
          </a:p>
        </p:txBody>
      </p:sp>
    </p:spTree>
    <p:extLst>
      <p:ext uri="{BB962C8B-B14F-4D97-AF65-F5344CB8AC3E}">
        <p14:creationId xmlns:p14="http://schemas.microsoft.com/office/powerpoint/2010/main" val="9214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0EE10F-7AA8-492D-BE6E-858D7EC9CDC7}"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B28DC0-9487-4285-A9B5-A80720A73173}" type="slidenum">
              <a:rPr lang="en-US"/>
              <a:pPr>
                <a:defRPr/>
              </a:pPr>
              <a:t>‹#›</a:t>
            </a:fld>
            <a:endParaRPr lang="en-US"/>
          </a:p>
        </p:txBody>
      </p:sp>
    </p:spTree>
    <p:extLst>
      <p:ext uri="{BB962C8B-B14F-4D97-AF65-F5344CB8AC3E}">
        <p14:creationId xmlns:p14="http://schemas.microsoft.com/office/powerpoint/2010/main" val="350759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DA724E-EA67-4BEA-8FF1-7F53350050AC}"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8524A-3978-4C4E-8943-6B8F86819897}" type="slidenum">
              <a:rPr lang="en-US"/>
              <a:pPr>
                <a:defRPr/>
              </a:pPr>
              <a:t>‹#›</a:t>
            </a:fld>
            <a:endParaRPr lang="en-US"/>
          </a:p>
        </p:txBody>
      </p:sp>
    </p:spTree>
    <p:extLst>
      <p:ext uri="{BB962C8B-B14F-4D97-AF65-F5344CB8AC3E}">
        <p14:creationId xmlns:p14="http://schemas.microsoft.com/office/powerpoint/2010/main" val="3789507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C4B732-0160-4ACB-A584-88D56CEA6513}"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CBFAC0-C0A6-4B33-B76C-F1762016D96A}" type="slidenum">
              <a:rPr lang="en-US"/>
              <a:pPr>
                <a:defRPr/>
              </a:pPr>
              <a:t>‹#›</a:t>
            </a:fld>
            <a:endParaRPr lang="en-US"/>
          </a:p>
        </p:txBody>
      </p:sp>
    </p:spTree>
    <p:extLst>
      <p:ext uri="{BB962C8B-B14F-4D97-AF65-F5344CB8AC3E}">
        <p14:creationId xmlns:p14="http://schemas.microsoft.com/office/powerpoint/2010/main" val="418566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7612AF-9770-47CE-A95B-6AF6811EC87F}"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BEC4F7-6A23-4A3B-A454-C68F4379BD14}" type="slidenum">
              <a:rPr lang="en-US"/>
              <a:pPr>
                <a:defRPr/>
              </a:pPr>
              <a:t>‹#›</a:t>
            </a:fld>
            <a:endParaRPr lang="en-US"/>
          </a:p>
        </p:txBody>
      </p:sp>
    </p:spTree>
    <p:extLst>
      <p:ext uri="{BB962C8B-B14F-4D97-AF65-F5344CB8AC3E}">
        <p14:creationId xmlns:p14="http://schemas.microsoft.com/office/powerpoint/2010/main" val="4477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BFD02B-F721-40D5-BD48-071F39B31843}" type="datetimeFigureOut">
              <a:rPr lang="en-US"/>
              <a:pPr>
                <a:defRPr/>
              </a:pPr>
              <a:t>9/2/2011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20356A-0C92-4C75-AB25-B87ACDDD9B89}" type="slidenum">
              <a:rPr lang="en-US"/>
              <a:pPr>
                <a:defRPr/>
              </a:pPr>
              <a:t>‹#›</a:t>
            </a:fld>
            <a:endParaRPr lang="en-US"/>
          </a:p>
        </p:txBody>
      </p:sp>
    </p:spTree>
    <p:extLst>
      <p:ext uri="{BB962C8B-B14F-4D97-AF65-F5344CB8AC3E}">
        <p14:creationId xmlns:p14="http://schemas.microsoft.com/office/powerpoint/2010/main" val="69262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C9563A7-1620-4D31-98BA-EA802127CC02}" type="datetimeFigureOut">
              <a:rPr lang="en-US"/>
              <a:pPr>
                <a:defRPr/>
              </a:pPr>
              <a:t>9/2/2011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F10EEA3-88DB-4626-9255-A46CFDBAC9FC}" type="slidenum">
              <a:rPr lang="en-US"/>
              <a:pPr>
                <a:defRPr/>
              </a:pPr>
              <a:t>‹#›</a:t>
            </a:fld>
            <a:endParaRPr lang="en-US"/>
          </a:p>
        </p:txBody>
      </p:sp>
    </p:spTree>
    <p:extLst>
      <p:ext uri="{BB962C8B-B14F-4D97-AF65-F5344CB8AC3E}">
        <p14:creationId xmlns:p14="http://schemas.microsoft.com/office/powerpoint/2010/main" val="280113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7D4332-E6A3-4EAA-993A-17DC51C00C01}" type="datetimeFigureOut">
              <a:rPr lang="en-US"/>
              <a:pPr>
                <a:defRPr/>
              </a:pPr>
              <a:t>9/2/2011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8958E6-FE18-4248-B4F0-AB5D497B8BE1}" type="slidenum">
              <a:rPr lang="en-US"/>
              <a:pPr>
                <a:defRPr/>
              </a:pPr>
              <a:t>‹#›</a:t>
            </a:fld>
            <a:endParaRPr lang="en-US"/>
          </a:p>
        </p:txBody>
      </p:sp>
    </p:spTree>
    <p:extLst>
      <p:ext uri="{BB962C8B-B14F-4D97-AF65-F5344CB8AC3E}">
        <p14:creationId xmlns:p14="http://schemas.microsoft.com/office/powerpoint/2010/main" val="258075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B84408-1848-4422-A827-6F7E937D82A4}"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269392-0EF6-44C5-800E-A86950260B54}" type="slidenum">
              <a:rPr lang="en-US"/>
              <a:pPr>
                <a:defRPr/>
              </a:pPr>
              <a:t>‹#›</a:t>
            </a:fld>
            <a:endParaRPr lang="en-US"/>
          </a:p>
        </p:txBody>
      </p:sp>
    </p:spTree>
    <p:extLst>
      <p:ext uri="{BB962C8B-B14F-4D97-AF65-F5344CB8AC3E}">
        <p14:creationId xmlns:p14="http://schemas.microsoft.com/office/powerpoint/2010/main" val="314077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DA048B-0204-4FD0-8D8F-7498242798C3}"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2B8F3-7419-4D7F-8022-317C6EA87A7F}" type="slidenum">
              <a:rPr lang="en-US"/>
              <a:pPr>
                <a:defRPr/>
              </a:pPr>
              <a:t>‹#›</a:t>
            </a:fld>
            <a:endParaRPr lang="en-US"/>
          </a:p>
        </p:txBody>
      </p:sp>
    </p:spTree>
    <p:extLst>
      <p:ext uri="{BB962C8B-B14F-4D97-AF65-F5344CB8AC3E}">
        <p14:creationId xmlns:p14="http://schemas.microsoft.com/office/powerpoint/2010/main" val="147608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578010-047A-44C6-A134-277A4F61CD47}" type="datetimeFigureOut">
              <a:rPr lang="en-US"/>
              <a:pPr>
                <a:defRPr/>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BB719C-1BE5-4A78-A4A2-9555851AA4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news.bbc.co.uk/hi/spanish/specials/ancho/newsid_6544000/6544761.s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428604"/>
            <a:ext cx="7840609" cy="923330"/>
          </a:xfrm>
          <a:prstGeom prst="rect">
            <a:avLst/>
          </a:prstGeom>
          <a:noFill/>
        </p:spPr>
        <p:txBody>
          <a:bodyPr wrap="none">
            <a:prstTxWarp prst="textWave4">
              <a:avLst/>
            </a:prstTxWarp>
            <a:spAutoFit/>
          </a:bodyPr>
          <a:lstStyle/>
          <a:p>
            <a:pPr algn="ctr">
              <a:defRPr/>
            </a:pP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El </a:t>
            </a:r>
            <a:r>
              <a:rPr lang="en-US" sz="287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consumo</a:t>
            </a: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 </a:t>
            </a:r>
            <a:r>
              <a:rPr lang="en-US" sz="287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de </a:t>
            </a:r>
            <a:r>
              <a:rPr lang="en-US" sz="287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agua</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endParaRPr>
          </a:p>
        </p:txBody>
      </p:sp>
      <p:pic>
        <p:nvPicPr>
          <p:cNvPr id="4" name="Picture 3"/>
          <p:cNvPicPr>
            <a:picLocks noChangeAspect="1"/>
          </p:cNvPicPr>
          <p:nvPr/>
        </p:nvPicPr>
        <p:blipFill>
          <a:blip r:embed="rId2" cstate="print">
            <a:clrChange>
              <a:clrFrom>
                <a:srgbClr val="F9FFF1"/>
              </a:clrFrom>
              <a:clrTo>
                <a:srgbClr val="F9FFF1">
                  <a:alpha val="0"/>
                </a:srgbClr>
              </a:clrTo>
            </a:clrChange>
            <a:extLst>
              <a:ext uri="{28A0092B-C50C-407E-A947-70E740481C1C}">
                <a14:useLocalDpi xmlns:a14="http://schemas.microsoft.com/office/drawing/2010/main" val="0"/>
              </a:ext>
            </a:extLst>
          </a:blip>
          <a:stretch>
            <a:fillRect/>
          </a:stretch>
        </p:blipFill>
        <p:spPr>
          <a:xfrm>
            <a:off x="64816" y="6165303"/>
            <a:ext cx="805455" cy="634967"/>
          </a:xfrm>
          <a:prstGeom prst="rect">
            <a:avLst/>
          </a:prstGeom>
        </p:spPr>
      </p:pic>
      <p:sp>
        <p:nvSpPr>
          <p:cNvPr id="2" name="TextBox 1"/>
          <p:cNvSpPr txBox="1"/>
          <p:nvPr/>
        </p:nvSpPr>
        <p:spPr>
          <a:xfrm>
            <a:off x="467543" y="1685718"/>
            <a:ext cx="3641628" cy="2954655"/>
          </a:xfrm>
          <a:prstGeom prst="rect">
            <a:avLst/>
          </a:prstGeom>
          <a:noFill/>
        </p:spPr>
        <p:txBody>
          <a:bodyPr wrap="square" rtlCol="0">
            <a:spAutoFit/>
          </a:bodyPr>
          <a:lstStyle/>
          <a:p>
            <a:r>
              <a:rPr lang="en-GB" sz="2400" dirty="0" err="1" smtClean="0">
                <a:latin typeface="+mn-lt"/>
              </a:rPr>
              <a:t>Objetivo</a:t>
            </a:r>
            <a:r>
              <a:rPr lang="en-GB" sz="2400" dirty="0" smtClean="0">
                <a:latin typeface="+mn-lt"/>
              </a:rPr>
              <a:t>:</a:t>
            </a:r>
          </a:p>
          <a:p>
            <a:pPr marL="285750" indent="-285750">
              <a:buFont typeface="Wingdings" pitchFamily="2" charset="2"/>
              <a:buChar char="§"/>
            </a:pPr>
            <a:r>
              <a:rPr lang="en-GB" sz="2400" dirty="0" err="1" smtClean="0">
                <a:latin typeface="+mn-lt"/>
              </a:rPr>
              <a:t>Saber</a:t>
            </a:r>
            <a:r>
              <a:rPr lang="en-GB" sz="2400" dirty="0" smtClean="0">
                <a:latin typeface="+mn-lt"/>
              </a:rPr>
              <a:t> </a:t>
            </a:r>
            <a:r>
              <a:rPr lang="en-GB" sz="2400" dirty="0" err="1" smtClean="0">
                <a:latin typeface="+mn-lt"/>
              </a:rPr>
              <a:t>más</a:t>
            </a:r>
            <a:r>
              <a:rPr lang="en-GB" sz="2400" dirty="0" smtClean="0">
                <a:latin typeface="+mn-lt"/>
              </a:rPr>
              <a:t> </a:t>
            </a:r>
            <a:r>
              <a:rPr lang="en-GB" sz="2400" dirty="0" err="1" smtClean="0">
                <a:latin typeface="+mn-lt"/>
              </a:rPr>
              <a:t>información</a:t>
            </a:r>
            <a:r>
              <a:rPr lang="en-GB" sz="2400" dirty="0" smtClean="0">
                <a:latin typeface="+mn-lt"/>
              </a:rPr>
              <a:t> </a:t>
            </a:r>
            <a:r>
              <a:rPr lang="en-GB" sz="2400" dirty="0" err="1" smtClean="0">
                <a:latin typeface="+mn-lt"/>
              </a:rPr>
              <a:t>sobre</a:t>
            </a:r>
            <a:r>
              <a:rPr lang="en-GB" sz="2400" dirty="0" smtClean="0">
                <a:latin typeface="+mn-lt"/>
              </a:rPr>
              <a:t> el </a:t>
            </a:r>
            <a:r>
              <a:rPr lang="en-GB" sz="2400" dirty="0" err="1" smtClean="0">
                <a:latin typeface="+mn-lt"/>
              </a:rPr>
              <a:t>uso</a:t>
            </a:r>
            <a:r>
              <a:rPr lang="en-GB" sz="2400" dirty="0" smtClean="0">
                <a:latin typeface="+mn-lt"/>
              </a:rPr>
              <a:t> del </a:t>
            </a:r>
            <a:r>
              <a:rPr lang="en-GB" sz="2400" dirty="0" err="1" smtClean="0">
                <a:latin typeface="+mn-lt"/>
              </a:rPr>
              <a:t>agua</a:t>
            </a:r>
            <a:r>
              <a:rPr lang="en-GB" sz="2400" dirty="0" smtClean="0">
                <a:latin typeface="+mn-lt"/>
              </a:rPr>
              <a:t> en </a:t>
            </a:r>
            <a:r>
              <a:rPr lang="en-GB" sz="2400" dirty="0" err="1" smtClean="0">
                <a:latin typeface="+mn-lt"/>
              </a:rPr>
              <a:t>España</a:t>
            </a:r>
            <a:r>
              <a:rPr lang="en-GB" sz="2400" dirty="0" smtClean="0">
                <a:latin typeface="+mn-lt"/>
              </a:rPr>
              <a:t> e </a:t>
            </a:r>
            <a:r>
              <a:rPr lang="en-GB" sz="2400" dirty="0" err="1" smtClean="0">
                <a:latin typeface="+mn-lt"/>
              </a:rPr>
              <a:t>Inglaterra</a:t>
            </a:r>
            <a:endParaRPr lang="en-GB" sz="2400" dirty="0" smtClean="0">
              <a:latin typeface="+mn-lt"/>
            </a:endParaRPr>
          </a:p>
          <a:p>
            <a:pPr marL="285750" indent="-285750">
              <a:buFont typeface="Wingdings" pitchFamily="2" charset="2"/>
              <a:buChar char="§"/>
            </a:pPr>
            <a:r>
              <a:rPr lang="en-GB" sz="2400" dirty="0" err="1" smtClean="0">
                <a:latin typeface="+mn-lt"/>
              </a:rPr>
              <a:t>Informarnos</a:t>
            </a:r>
            <a:r>
              <a:rPr lang="en-GB" sz="2400" dirty="0" smtClean="0">
                <a:latin typeface="+mn-lt"/>
              </a:rPr>
              <a:t> </a:t>
            </a:r>
            <a:r>
              <a:rPr lang="en-GB" sz="2400" dirty="0" err="1" smtClean="0">
                <a:latin typeface="+mn-lt"/>
              </a:rPr>
              <a:t>sobre</a:t>
            </a:r>
            <a:r>
              <a:rPr lang="en-GB" sz="2400" dirty="0" smtClean="0">
                <a:latin typeface="+mn-lt"/>
              </a:rPr>
              <a:t> la </a:t>
            </a:r>
            <a:r>
              <a:rPr lang="en-GB" sz="2400" dirty="0" err="1" smtClean="0">
                <a:latin typeface="+mn-lt"/>
              </a:rPr>
              <a:t>situación</a:t>
            </a:r>
            <a:r>
              <a:rPr lang="en-GB" sz="2400" dirty="0" smtClean="0">
                <a:latin typeface="+mn-lt"/>
              </a:rPr>
              <a:t> en </a:t>
            </a:r>
            <a:r>
              <a:rPr lang="en-GB" sz="2400" dirty="0" err="1" smtClean="0">
                <a:latin typeface="+mn-lt"/>
              </a:rPr>
              <a:t>América</a:t>
            </a:r>
            <a:r>
              <a:rPr lang="en-GB" sz="2400" dirty="0" smtClean="0">
                <a:latin typeface="+mn-lt"/>
              </a:rPr>
              <a:t> del Sur y </a:t>
            </a:r>
            <a:r>
              <a:rPr lang="en-GB" sz="2400" dirty="0" err="1" smtClean="0">
                <a:latin typeface="+mn-lt"/>
              </a:rPr>
              <a:t>comparar</a:t>
            </a:r>
            <a:endParaRPr lang="en-GB" sz="2400" dirty="0">
              <a:latin typeface="+mn-lt"/>
            </a:endParaRPr>
          </a:p>
          <a:p>
            <a:pPr marL="285750" indent="-285750">
              <a:buFont typeface="Wingdings" pitchFamily="2" charset="2"/>
              <a:buChar char="§"/>
            </a:pPr>
            <a:endParaRPr lang="en-GB" dirty="0"/>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8408" y="1556792"/>
            <a:ext cx="42021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90023" y="5839082"/>
            <a:ext cx="7840609" cy="923330"/>
          </a:xfrm>
          <a:prstGeom prst="rect">
            <a:avLst/>
          </a:prstGeom>
          <a:noFill/>
        </p:spPr>
        <p:txBody>
          <a:bodyPr wrap="none">
            <a:prstTxWarp prst="textWave4">
              <a:avLst/>
            </a:prstTxWarp>
            <a:spAutoFit/>
          </a:bodyPr>
          <a:lstStyle/>
          <a:p>
            <a:pPr algn="ctr" fontAlgn="auto">
              <a:spcBef>
                <a:spcPts val="0"/>
              </a:spcBef>
              <a:spcAft>
                <a:spcPts val="0"/>
              </a:spcAft>
              <a:defRPr/>
            </a:pP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La </a:t>
            </a:r>
            <a:r>
              <a:rPr lang="en-US" sz="287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escasez</a:t>
            </a:r>
            <a:r>
              <a:rPr lang="en-US" sz="287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 </a:t>
            </a:r>
            <a:r>
              <a:rPr lang="en-US" sz="287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de </a:t>
            </a:r>
            <a:r>
              <a:rPr lang="en-US" sz="287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agua</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404813"/>
          <a:ext cx="8424864" cy="5545134"/>
        </p:xfrm>
        <a:graphic>
          <a:graphicData uri="http://schemas.openxmlformats.org/drawingml/2006/table">
            <a:tbl>
              <a:tblPr firstRow="1" bandRow="1">
                <a:tableStyleId>{5940675A-B579-460E-94D1-54222C63F5DA}</a:tableStyleId>
              </a:tblPr>
              <a:tblGrid>
                <a:gridCol w="724720"/>
                <a:gridCol w="3895367"/>
                <a:gridCol w="3804777"/>
              </a:tblGrid>
              <a:tr h="792162">
                <a:tc>
                  <a:txBody>
                    <a:bodyPr/>
                    <a:lstStyle/>
                    <a:p>
                      <a:pPr algn="ctr"/>
                      <a:endParaRPr lang="en-GB" sz="2400" b="1" dirty="0"/>
                    </a:p>
                  </a:txBody>
                  <a:tcPr marL="91439" marR="91439" marT="45724" marB="45724" anchor="ctr"/>
                </a:tc>
                <a:tc gridSpan="2">
                  <a:txBody>
                    <a:bodyPr/>
                    <a:lstStyle/>
                    <a:p>
                      <a:pPr algn="ctr"/>
                      <a:r>
                        <a:rPr lang="en-GB" sz="3600" b="1" dirty="0" err="1" smtClean="0"/>
                        <a:t>Indica</a:t>
                      </a:r>
                      <a:r>
                        <a:rPr lang="en-GB" sz="3600" b="1" dirty="0" smtClean="0"/>
                        <a:t> la </a:t>
                      </a:r>
                      <a:r>
                        <a:rPr lang="en-GB" sz="3600" b="1" dirty="0" err="1" smtClean="0"/>
                        <a:t>opción</a:t>
                      </a:r>
                      <a:r>
                        <a:rPr lang="en-GB" sz="3600" b="1" dirty="0" smtClean="0"/>
                        <a:t> </a:t>
                      </a:r>
                      <a:r>
                        <a:rPr lang="en-GB" sz="3600" b="1" dirty="0" err="1" smtClean="0"/>
                        <a:t>correcta</a:t>
                      </a:r>
                      <a:endParaRPr lang="en-GB" sz="3600" b="1" dirty="0"/>
                    </a:p>
                  </a:txBody>
                  <a:tcPr marL="91439" marR="91439" marT="45724" marB="45724" anchor="ctr"/>
                </a:tc>
                <a:tc hMerge="1">
                  <a:txBody>
                    <a:bodyPr/>
                    <a:lstStyle/>
                    <a:p>
                      <a:endParaRPr lang="en-GB" sz="2400" dirty="0"/>
                    </a:p>
                  </a:txBody>
                  <a:tcPr anchor="ctr"/>
                </a:tc>
              </a:tr>
              <a:tr h="792162">
                <a:tc>
                  <a:txBody>
                    <a:bodyPr/>
                    <a:lstStyle/>
                    <a:p>
                      <a:pPr algn="ctr"/>
                      <a:r>
                        <a:rPr lang="en-GB" sz="2400" b="1" dirty="0" smtClean="0"/>
                        <a:t>1</a:t>
                      </a:r>
                      <a:endParaRPr lang="en-GB" sz="2400" b="1" dirty="0"/>
                    </a:p>
                  </a:txBody>
                  <a:tcPr marL="91439" marR="91439" marT="45724" marB="45724" anchor="ctr"/>
                </a:tc>
                <a:tc>
                  <a:txBody>
                    <a:bodyPr/>
                    <a:lstStyle/>
                    <a:p>
                      <a:pPr algn="ctr"/>
                      <a:r>
                        <a:rPr lang="en-GB" sz="3600" dirty="0" smtClean="0"/>
                        <a:t>0.5%</a:t>
                      </a:r>
                      <a:endParaRPr lang="en-GB" sz="3600" dirty="0"/>
                    </a:p>
                  </a:txBody>
                  <a:tcPr marL="91439" marR="91439" marT="45724" marB="45724" anchor="ctr"/>
                </a:tc>
                <a:tc>
                  <a:txBody>
                    <a:bodyPr/>
                    <a:lstStyle/>
                    <a:p>
                      <a:pPr algn="ctr"/>
                      <a:r>
                        <a:rPr lang="en-GB" sz="3600" dirty="0" smtClean="0"/>
                        <a:t>50%</a:t>
                      </a:r>
                      <a:endParaRPr lang="en-GB" sz="3600" dirty="0"/>
                    </a:p>
                  </a:txBody>
                  <a:tcPr marL="91439" marR="91439" marT="45724" marB="45724" anchor="ctr"/>
                </a:tc>
              </a:tr>
              <a:tr h="792162">
                <a:tc>
                  <a:txBody>
                    <a:bodyPr/>
                    <a:lstStyle/>
                    <a:p>
                      <a:pPr algn="ctr"/>
                      <a:r>
                        <a:rPr lang="en-GB" sz="2400" b="1" dirty="0" smtClean="0"/>
                        <a:t>2</a:t>
                      </a:r>
                      <a:endParaRPr lang="en-GB" sz="2400" b="1" dirty="0"/>
                    </a:p>
                  </a:txBody>
                  <a:tcPr marL="91439" marR="91439" marT="45724" marB="45724" anchor="ctr"/>
                </a:tc>
                <a:tc>
                  <a:txBody>
                    <a:bodyPr/>
                    <a:lstStyle/>
                    <a:p>
                      <a:pPr algn="ctr"/>
                      <a:r>
                        <a:rPr lang="en-GB" sz="3200" dirty="0" smtClean="0"/>
                        <a:t>75 </a:t>
                      </a:r>
                      <a:r>
                        <a:rPr lang="en-GB" sz="3200" dirty="0" err="1" smtClean="0"/>
                        <a:t>millones</a:t>
                      </a:r>
                      <a:endParaRPr lang="en-GB" sz="3200" dirty="0"/>
                    </a:p>
                  </a:txBody>
                  <a:tcPr marL="91439" marR="91439" marT="45724" marB="45724" anchor="ctr"/>
                </a:tc>
                <a:tc>
                  <a:txBody>
                    <a:bodyPr/>
                    <a:lstStyle/>
                    <a:p>
                      <a:pPr algn="ctr"/>
                      <a:r>
                        <a:rPr lang="en-GB" sz="3200" dirty="0" smtClean="0"/>
                        <a:t>65 </a:t>
                      </a:r>
                      <a:r>
                        <a:rPr lang="en-GB" sz="3200" dirty="0" err="1" smtClean="0"/>
                        <a:t>millones</a:t>
                      </a:r>
                      <a:endParaRPr lang="en-GB" sz="3200" dirty="0"/>
                    </a:p>
                  </a:txBody>
                  <a:tcPr marL="91439" marR="91439" marT="45724" marB="45724" anchor="ctr"/>
                </a:tc>
              </a:tr>
              <a:tr h="792162">
                <a:tc>
                  <a:txBody>
                    <a:bodyPr/>
                    <a:lstStyle/>
                    <a:p>
                      <a:pPr algn="ctr"/>
                      <a:r>
                        <a:rPr lang="en-GB" sz="2400" b="1" dirty="0" smtClean="0"/>
                        <a:t>3</a:t>
                      </a:r>
                      <a:endParaRPr lang="en-GB" sz="2400" b="1" dirty="0"/>
                    </a:p>
                  </a:txBody>
                  <a:tcPr marL="91439" marR="91439" marT="45724" marB="45724" anchor="ctr"/>
                </a:tc>
                <a:tc>
                  <a:txBody>
                    <a:bodyPr/>
                    <a:lstStyle/>
                    <a:p>
                      <a:pPr algn="ctr"/>
                      <a:r>
                        <a:rPr lang="en-GB" sz="3200" dirty="0" smtClean="0"/>
                        <a:t>106 </a:t>
                      </a:r>
                      <a:r>
                        <a:rPr lang="en-GB" sz="3200" dirty="0" err="1" smtClean="0"/>
                        <a:t>millones</a:t>
                      </a:r>
                      <a:endParaRPr lang="en-GB" sz="3200" dirty="0"/>
                    </a:p>
                  </a:txBody>
                  <a:tcPr marL="91439" marR="91439" marT="45724" marB="45724" anchor="ctr"/>
                </a:tc>
                <a:tc>
                  <a:txBody>
                    <a:bodyPr/>
                    <a:lstStyle/>
                    <a:p>
                      <a:pPr algn="ctr"/>
                      <a:r>
                        <a:rPr lang="en-GB" sz="3200" dirty="0" smtClean="0"/>
                        <a:t>116 </a:t>
                      </a:r>
                      <a:r>
                        <a:rPr lang="en-GB" sz="3200" dirty="0" err="1" smtClean="0"/>
                        <a:t>millones</a:t>
                      </a:r>
                      <a:endParaRPr lang="en-GB" sz="3200" dirty="0"/>
                    </a:p>
                  </a:txBody>
                  <a:tcPr marL="91439" marR="91439" marT="45724" marB="45724" anchor="ctr"/>
                </a:tc>
              </a:tr>
              <a:tr h="792162">
                <a:tc>
                  <a:txBody>
                    <a:bodyPr/>
                    <a:lstStyle/>
                    <a:p>
                      <a:pPr algn="ctr"/>
                      <a:r>
                        <a:rPr lang="en-GB" sz="2400" b="1" dirty="0" smtClean="0"/>
                        <a:t>4</a:t>
                      </a:r>
                      <a:endParaRPr lang="en-GB" sz="2400" b="1" dirty="0"/>
                    </a:p>
                  </a:txBody>
                  <a:tcPr marL="91439" marR="91439" marT="45724" marB="45724" anchor="ctr"/>
                </a:tc>
                <a:tc>
                  <a:txBody>
                    <a:bodyPr/>
                    <a:lstStyle/>
                    <a:p>
                      <a:pPr algn="ctr"/>
                      <a:r>
                        <a:rPr lang="en-GB" sz="3600" dirty="0" smtClean="0"/>
                        <a:t>14%</a:t>
                      </a:r>
                      <a:endParaRPr lang="en-GB" sz="3600" dirty="0"/>
                    </a:p>
                  </a:txBody>
                  <a:tcPr marL="91439" marR="91439" marT="45724" marB="45724" anchor="ctr"/>
                </a:tc>
                <a:tc>
                  <a:txBody>
                    <a:bodyPr/>
                    <a:lstStyle/>
                    <a:p>
                      <a:pPr algn="ctr"/>
                      <a:r>
                        <a:rPr lang="en-GB" sz="3600" dirty="0" smtClean="0"/>
                        <a:t>15%</a:t>
                      </a:r>
                      <a:endParaRPr lang="en-GB" sz="3600" dirty="0"/>
                    </a:p>
                  </a:txBody>
                  <a:tcPr marL="91439" marR="91439" marT="45724" marB="45724" anchor="ctr"/>
                </a:tc>
              </a:tr>
              <a:tr h="792162">
                <a:tc>
                  <a:txBody>
                    <a:bodyPr/>
                    <a:lstStyle/>
                    <a:p>
                      <a:pPr algn="ctr"/>
                      <a:r>
                        <a:rPr lang="en-GB" sz="2400" b="1" dirty="0" smtClean="0"/>
                        <a:t>5</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64%</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74%</a:t>
                      </a:r>
                    </a:p>
                  </a:txBody>
                  <a:tcPr marL="91439" marR="91439" marT="45724" marB="45724" anchor="ctr"/>
                </a:tc>
              </a:tr>
              <a:tr h="792162">
                <a:tc>
                  <a:txBody>
                    <a:bodyPr/>
                    <a:lstStyle/>
                    <a:p>
                      <a:pPr algn="ctr"/>
                      <a:r>
                        <a:rPr lang="en-GB" sz="2400" b="1" dirty="0" smtClean="0"/>
                        <a:t>6</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34/1.000000</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a:t>
                      </a:r>
                    </a:p>
                  </a:txBody>
                  <a:tcPr marL="91439" marR="91439" marT="45724" marB="45724" anchor="ctr"/>
                </a:tc>
              </a:tr>
            </a:tbl>
          </a:graphicData>
        </a:graphic>
      </p:graphicFrame>
      <p:pic>
        <p:nvPicPr>
          <p:cNvPr id="3" name="Picture 2"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1052513"/>
            <a:ext cx="8842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5100" y="1847850"/>
            <a:ext cx="8842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13" y="2566988"/>
            <a:ext cx="8842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8400" y="3425825"/>
            <a:ext cx="8842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4278313"/>
            <a:ext cx="8858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ig-tic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7625" y="5013325"/>
            <a:ext cx="8858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1"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6798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675" y="1341438"/>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5875" y="0"/>
            <a:ext cx="9144000" cy="1077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s-ES" sz="3200" b="1">
                <a:solidFill>
                  <a:schemeClr val="bg1"/>
                </a:solidFill>
              </a:rPr>
              <a:t>Actualmente, uno de cada cinco habitantes de América Latina no tiene acceso al agua potable.</a:t>
            </a:r>
            <a:endParaRPr lang="en-GB" sz="3200" b="1">
              <a:solidFill>
                <a:schemeClr val="bg1"/>
              </a:solidFill>
            </a:endParaRPr>
          </a:p>
        </p:txBody>
      </p:sp>
      <p:sp>
        <p:nvSpPr>
          <p:cNvPr id="6148" name="TextBox 3"/>
          <p:cNvSpPr txBox="1">
            <a:spLocks noChangeArrowheads="1"/>
          </p:cNvSpPr>
          <p:nvPr/>
        </p:nvSpPr>
        <p:spPr bwMode="auto">
          <a:xfrm>
            <a:off x="2643188" y="5443538"/>
            <a:ext cx="388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7200" b="1"/>
              <a:t>1/5</a:t>
            </a:r>
          </a:p>
        </p:txBody>
      </p:sp>
      <p:pic>
        <p:nvPicPr>
          <p:cNvPr id="6149" name="Picture 4"/>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537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75" y="692696"/>
            <a:ext cx="7583636" cy="52177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a:spLocks noChangeArrowheads="1"/>
          </p:cNvSpPr>
          <p:nvPr/>
        </p:nvSpPr>
        <p:spPr bwMode="auto">
          <a:xfrm>
            <a:off x="892175" y="6367463"/>
            <a:ext cx="554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400" b="1"/>
              <a:t>Colombia</a:t>
            </a:r>
          </a:p>
        </p:txBody>
      </p:sp>
      <p:sp>
        <p:nvSpPr>
          <p:cNvPr id="2" name="TextBox 1"/>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chemeClr val="bg1"/>
                </a:solidFill>
              </a:rPr>
              <a:t>75 millones de latinoamericanos no tienen acceso a agua limpia.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3696376"/>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p:cNvSpPr/>
          <p:nvPr/>
        </p:nvSpPr>
        <p:spPr>
          <a:xfrm>
            <a:off x="7164388" y="4076700"/>
            <a:ext cx="720725" cy="7207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175"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008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23" y="692696"/>
            <a:ext cx="7937691" cy="54613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3492500" y="6308725"/>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400" b="1"/>
              <a:t>Pozo público, La República Dominica</a:t>
            </a:r>
          </a:p>
        </p:txBody>
      </p:sp>
      <p:sp>
        <p:nvSpPr>
          <p:cNvPr id="4" name="TextBox 3"/>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chemeClr val="bg1"/>
                </a:solidFill>
              </a:rPr>
              <a:t>116 de millones carecen de servicios sanitarios.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86734"/>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Oval 6"/>
          <p:cNvSpPr/>
          <p:nvPr/>
        </p:nvSpPr>
        <p:spPr>
          <a:xfrm>
            <a:off x="1403350" y="3573463"/>
            <a:ext cx="720725" cy="71913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8199" name="Picture 7"/>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737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612983" cy="5256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chemeClr val="bg1"/>
                </a:solidFill>
              </a:rPr>
              <a:t>Solo 14% de las aguas reciben tratamiento.</a:t>
            </a:r>
          </a:p>
        </p:txBody>
      </p:sp>
      <p:sp>
        <p:nvSpPr>
          <p:cNvPr id="4" name="TextBox 3"/>
          <p:cNvSpPr txBox="1">
            <a:spLocks noChangeArrowheads="1"/>
          </p:cNvSpPr>
          <p:nvPr/>
        </p:nvSpPr>
        <p:spPr bwMode="auto">
          <a:xfrm>
            <a:off x="3276600" y="5910263"/>
            <a:ext cx="5543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400" b="1"/>
              <a:t>Colombia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696376"/>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p:cNvSpPr/>
          <p:nvPr/>
        </p:nvSpPr>
        <p:spPr>
          <a:xfrm>
            <a:off x="1187450" y="4076700"/>
            <a:ext cx="720725" cy="72072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223" name="Picture 6"/>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20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064897" cy="55446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p:cNvSpPr txBox="1">
            <a:spLocks noChangeArrowheads="1"/>
          </p:cNvSpPr>
          <p:nvPr/>
        </p:nvSpPr>
        <p:spPr bwMode="auto">
          <a:xfrm>
            <a:off x="0" y="0"/>
            <a:ext cx="91440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chemeClr val="bg1"/>
                </a:solidFill>
              </a:rPr>
              <a:t>Cada año mueren 34 de cada 1000 niños …………</a:t>
            </a:r>
          </a:p>
        </p:txBody>
      </p:sp>
      <p:sp>
        <p:nvSpPr>
          <p:cNvPr id="5" name="TextBox 4"/>
          <p:cNvSpPr txBox="1">
            <a:spLocks noChangeArrowheads="1"/>
          </p:cNvSpPr>
          <p:nvPr/>
        </p:nvSpPr>
        <p:spPr bwMode="auto">
          <a:xfrm>
            <a:off x="-36513" y="404813"/>
            <a:ext cx="9180513"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chemeClr val="bg1"/>
                </a:solidFill>
              </a:rPr>
              <a:t>por enfermedades asociadas con la falta de agua.</a:t>
            </a:r>
          </a:p>
        </p:txBody>
      </p:sp>
      <p:sp>
        <p:nvSpPr>
          <p:cNvPr id="6" name="TextBox 5"/>
          <p:cNvSpPr txBox="1">
            <a:spLocks noChangeArrowheads="1"/>
          </p:cNvSpPr>
          <p:nvPr/>
        </p:nvSpPr>
        <p:spPr bwMode="auto">
          <a:xfrm>
            <a:off x="3276600" y="6280150"/>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400" b="1"/>
              <a:t>Un hospital, Leogane, Haiti</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66" y="3960440"/>
            <a:ext cx="2356826" cy="2636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Oval 7"/>
          <p:cNvSpPr/>
          <p:nvPr/>
        </p:nvSpPr>
        <p:spPr>
          <a:xfrm>
            <a:off x="971550" y="3981450"/>
            <a:ext cx="720725" cy="71913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248"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94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175" y="3175"/>
            <a:ext cx="9147175"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400" b="1" i="1">
                <a:solidFill>
                  <a:schemeClr val="bg1"/>
                </a:solidFill>
              </a:rPr>
              <a:t>Una canilla en Maldonado, Uruguay.  </a:t>
            </a:r>
            <a:br>
              <a:rPr lang="es-ES" sz="2400" b="1" i="1">
                <a:solidFill>
                  <a:schemeClr val="bg1"/>
                </a:solidFill>
              </a:rPr>
            </a:br>
            <a:r>
              <a:rPr lang="es-ES" sz="2400" b="1" i="1">
                <a:solidFill>
                  <a:schemeClr val="bg1"/>
                </a:solidFill>
              </a:rPr>
              <a:t>Se abastecen de esta canilla 300 personas.</a:t>
            </a:r>
            <a:endParaRPr lang="en-GB" sz="2400" b="1">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447" y="1473200"/>
            <a:ext cx="5929353" cy="4476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a:spLocks noChangeArrowheads="1"/>
          </p:cNvSpPr>
          <p:nvPr/>
        </p:nvSpPr>
        <p:spPr bwMode="auto">
          <a:xfrm>
            <a:off x="3276600" y="6280150"/>
            <a:ext cx="554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400" b="1"/>
              <a:t>Maldonado, Uruguay</a:t>
            </a:r>
          </a:p>
        </p:txBody>
      </p:sp>
      <p:pic>
        <p:nvPicPr>
          <p:cNvPr id="11269" name="Picture 4"/>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70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a:solidFill>
                  <a:schemeClr val="bg1"/>
                </a:solidFill>
              </a:rPr>
              <a:t>¿Por qué hay una escasez de agua en el mundo?</a:t>
            </a:r>
          </a:p>
        </p:txBody>
      </p:sp>
      <p:sp>
        <p:nvSpPr>
          <p:cNvPr id="12291" name="TextBox 23"/>
          <p:cNvSpPr txBox="1">
            <a:spLocks noChangeArrowheads="1"/>
          </p:cNvSpPr>
          <p:nvPr/>
        </p:nvSpPr>
        <p:spPr bwMode="auto">
          <a:xfrm>
            <a:off x="7385050" y="620713"/>
            <a:ext cx="50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solidFill>
                  <a:schemeClr val="bg1"/>
                </a:solidFill>
              </a:rPr>
              <a:t>2</a:t>
            </a:r>
          </a:p>
        </p:txBody>
      </p:sp>
      <p:pic>
        <p:nvPicPr>
          <p:cNvPr id="12292" name="Picture 28"/>
          <p:cNvPicPr>
            <a:picLocks noChangeAspect="1"/>
          </p:cNvPicPr>
          <p:nvPr/>
        </p:nvPicPr>
        <p:blipFill>
          <a:blip r:embed="rId3">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1525588" y="1484313"/>
            <a:ext cx="60928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56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2138" y="267970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a:solidFill>
                  <a:schemeClr val="bg1"/>
                </a:solidFill>
              </a:rPr>
              <a:t>¿Por qué hay una escasez de agua en el mundo?</a:t>
            </a:r>
          </a:p>
        </p:txBody>
      </p:sp>
      <p:sp>
        <p:nvSpPr>
          <p:cNvPr id="13316" name="Rectangle 3"/>
          <p:cNvSpPr>
            <a:spLocks noChangeArrowheads="1"/>
          </p:cNvSpPr>
          <p:nvPr/>
        </p:nvSpPr>
        <p:spPr bwMode="auto">
          <a:xfrm>
            <a:off x="498475" y="781050"/>
            <a:ext cx="33655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dirty="0">
                <a:solidFill>
                  <a:schemeClr val="bg1"/>
                </a:solidFill>
                <a:latin typeface="+mn-lt"/>
              </a:rPr>
              <a:t>el crecimiento de la población </a:t>
            </a:r>
          </a:p>
        </p:txBody>
      </p:sp>
      <p:sp>
        <p:nvSpPr>
          <p:cNvPr id="13317" name="Rectangle 6"/>
          <p:cNvSpPr>
            <a:spLocks noChangeArrowheads="1"/>
          </p:cNvSpPr>
          <p:nvPr/>
        </p:nvSpPr>
        <p:spPr bwMode="auto">
          <a:xfrm>
            <a:off x="498475" y="5764213"/>
            <a:ext cx="38576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latin typeface="+mn-lt"/>
              </a:rPr>
              <a:t>la contaminación con agroquímicos</a:t>
            </a:r>
            <a:endParaRPr lang="en-GB" sz="2000">
              <a:solidFill>
                <a:schemeClr val="bg1"/>
              </a:solidFill>
              <a:latin typeface="+mn-lt"/>
            </a:endParaRPr>
          </a:p>
        </p:txBody>
      </p:sp>
      <p:pic>
        <p:nvPicPr>
          <p:cNvPr id="13318" name="Picture 7"/>
          <p:cNvPicPr>
            <a:picLocks noChangeAspect="1"/>
          </p:cNvPicPr>
          <p:nvPr/>
        </p:nvPicPr>
        <p:blipFill>
          <a:blip r:embed="rId4" cstate="print">
            <a:extLst>
              <a:ext uri="{28A0092B-C50C-407E-A947-70E740481C1C}">
                <a14:useLocalDpi xmlns:a14="http://schemas.microsoft.com/office/drawing/2010/main" val="0"/>
              </a:ext>
            </a:extLst>
          </a:blip>
          <a:srcRect t="6023" b="17274"/>
          <a:stretch>
            <a:fillRect/>
          </a:stretch>
        </p:blipFill>
        <p:spPr bwMode="auto">
          <a:xfrm>
            <a:off x="6881813" y="2951163"/>
            <a:ext cx="21399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488" y="4881563"/>
            <a:ext cx="2006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9"/>
          <p:cNvSpPr>
            <a:spLocks noChangeArrowheads="1"/>
          </p:cNvSpPr>
          <p:nvPr/>
        </p:nvSpPr>
        <p:spPr bwMode="auto">
          <a:xfrm>
            <a:off x="487363" y="1679575"/>
            <a:ext cx="352742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latin typeface="+mn-lt"/>
              </a:rPr>
              <a:t>el derretimiento de los glaciares</a:t>
            </a:r>
          </a:p>
        </p:txBody>
      </p:sp>
      <p:pic>
        <p:nvPicPr>
          <p:cNvPr id="1332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2138" y="4967288"/>
            <a:ext cx="215423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1"/>
          <p:cNvSpPr>
            <a:spLocks noChangeArrowheads="1"/>
          </p:cNvSpPr>
          <p:nvPr/>
        </p:nvSpPr>
        <p:spPr bwMode="auto">
          <a:xfrm>
            <a:off x="495300" y="2652713"/>
            <a:ext cx="3381375"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solidFill>
                  <a:schemeClr val="bg1"/>
                </a:solidFill>
                <a:latin typeface="+mn-lt"/>
              </a:rPr>
              <a:t>la agricultura intensiva</a:t>
            </a:r>
          </a:p>
        </p:txBody>
      </p:sp>
      <p:pic>
        <p:nvPicPr>
          <p:cNvPr id="13323" name="Picture 12"/>
          <p:cNvPicPr>
            <a:picLocks noChangeAspect="1"/>
          </p:cNvPicPr>
          <p:nvPr/>
        </p:nvPicPr>
        <p:blipFill>
          <a:blip r:embed="rId7">
            <a:extLst>
              <a:ext uri="{28A0092B-C50C-407E-A947-70E740481C1C}">
                <a14:useLocalDpi xmlns:a14="http://schemas.microsoft.com/office/drawing/2010/main" val="0"/>
              </a:ext>
            </a:extLst>
          </a:blip>
          <a:srcRect t="-22948" b="14490"/>
          <a:stretch>
            <a:fillRect/>
          </a:stretch>
        </p:blipFill>
        <p:spPr bwMode="auto">
          <a:xfrm>
            <a:off x="4356100" y="414338"/>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3"/>
          <p:cNvSpPr>
            <a:spLocks noChangeArrowheads="1"/>
          </p:cNvSpPr>
          <p:nvPr/>
        </p:nvSpPr>
        <p:spPr bwMode="auto">
          <a:xfrm>
            <a:off x="498475" y="4681538"/>
            <a:ext cx="1701800"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latin typeface="+mn-lt"/>
              </a:rPr>
              <a:t>la evaporación</a:t>
            </a:r>
          </a:p>
        </p:txBody>
      </p:sp>
      <p:pic>
        <p:nvPicPr>
          <p:cNvPr id="1332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6638" y="722313"/>
            <a:ext cx="146367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5"/>
          <p:cNvSpPr>
            <a:spLocks noChangeArrowheads="1"/>
          </p:cNvSpPr>
          <p:nvPr/>
        </p:nvSpPr>
        <p:spPr bwMode="auto">
          <a:xfrm>
            <a:off x="495300" y="3700463"/>
            <a:ext cx="2620963"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sz="2000">
                <a:solidFill>
                  <a:schemeClr val="bg1"/>
                </a:solidFill>
                <a:latin typeface="+mn-lt"/>
              </a:rPr>
              <a:t>la falta de saneamiento</a:t>
            </a:r>
          </a:p>
        </p:txBody>
      </p:sp>
      <p:sp>
        <p:nvSpPr>
          <p:cNvPr id="13327" name="TextBox 16"/>
          <p:cNvSpPr txBox="1">
            <a:spLocks noChangeArrowheads="1"/>
          </p:cNvSpPr>
          <p:nvPr/>
        </p:nvSpPr>
        <p:spPr bwMode="auto">
          <a:xfrm>
            <a:off x="41275" y="620713"/>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A</a:t>
            </a:r>
          </a:p>
        </p:txBody>
      </p:sp>
      <p:sp>
        <p:nvSpPr>
          <p:cNvPr id="13328" name="TextBox 17"/>
          <p:cNvSpPr txBox="1">
            <a:spLocks noChangeArrowheads="1"/>
          </p:cNvSpPr>
          <p:nvPr/>
        </p:nvSpPr>
        <p:spPr bwMode="auto">
          <a:xfrm>
            <a:off x="41275" y="155575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B</a:t>
            </a:r>
          </a:p>
        </p:txBody>
      </p:sp>
      <p:sp>
        <p:nvSpPr>
          <p:cNvPr id="13329" name="TextBox 18"/>
          <p:cNvSpPr txBox="1">
            <a:spLocks noChangeArrowheads="1"/>
          </p:cNvSpPr>
          <p:nvPr/>
        </p:nvSpPr>
        <p:spPr bwMode="auto">
          <a:xfrm>
            <a:off x="34925" y="2530475"/>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C</a:t>
            </a:r>
          </a:p>
        </p:txBody>
      </p:sp>
      <p:sp>
        <p:nvSpPr>
          <p:cNvPr id="13330" name="TextBox 19"/>
          <p:cNvSpPr txBox="1">
            <a:spLocks noChangeArrowheads="1"/>
          </p:cNvSpPr>
          <p:nvPr/>
        </p:nvSpPr>
        <p:spPr bwMode="auto">
          <a:xfrm>
            <a:off x="34925" y="3578225"/>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D</a:t>
            </a:r>
          </a:p>
        </p:txBody>
      </p:sp>
      <p:sp>
        <p:nvSpPr>
          <p:cNvPr id="13331" name="TextBox 20"/>
          <p:cNvSpPr txBox="1">
            <a:spLocks noChangeArrowheads="1"/>
          </p:cNvSpPr>
          <p:nvPr/>
        </p:nvSpPr>
        <p:spPr bwMode="auto">
          <a:xfrm>
            <a:off x="41275" y="4557713"/>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E</a:t>
            </a:r>
          </a:p>
        </p:txBody>
      </p:sp>
      <p:sp>
        <p:nvSpPr>
          <p:cNvPr id="13332" name="TextBox 21"/>
          <p:cNvSpPr txBox="1">
            <a:spLocks noChangeArrowheads="1"/>
          </p:cNvSpPr>
          <p:nvPr/>
        </p:nvSpPr>
        <p:spPr bwMode="auto">
          <a:xfrm>
            <a:off x="1588" y="5640388"/>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F</a:t>
            </a:r>
          </a:p>
        </p:txBody>
      </p:sp>
      <p:sp>
        <p:nvSpPr>
          <p:cNvPr id="13333" name="TextBox 22"/>
          <p:cNvSpPr txBox="1">
            <a:spLocks noChangeArrowheads="1"/>
          </p:cNvSpPr>
          <p:nvPr/>
        </p:nvSpPr>
        <p:spPr bwMode="auto">
          <a:xfrm>
            <a:off x="4284663" y="69215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1</a:t>
            </a:r>
          </a:p>
        </p:txBody>
      </p:sp>
      <p:sp>
        <p:nvSpPr>
          <p:cNvPr id="13334" name="TextBox 23"/>
          <p:cNvSpPr txBox="1">
            <a:spLocks noChangeArrowheads="1"/>
          </p:cNvSpPr>
          <p:nvPr/>
        </p:nvSpPr>
        <p:spPr bwMode="auto">
          <a:xfrm>
            <a:off x="7385050" y="620713"/>
            <a:ext cx="500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solidFill>
                  <a:schemeClr val="bg1"/>
                </a:solidFill>
              </a:rPr>
              <a:t>2</a:t>
            </a:r>
          </a:p>
        </p:txBody>
      </p:sp>
      <p:sp>
        <p:nvSpPr>
          <p:cNvPr id="13335" name="TextBox 24"/>
          <p:cNvSpPr txBox="1">
            <a:spLocks noChangeArrowheads="1"/>
          </p:cNvSpPr>
          <p:nvPr/>
        </p:nvSpPr>
        <p:spPr bwMode="auto">
          <a:xfrm>
            <a:off x="4295775" y="2679700"/>
            <a:ext cx="49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latin typeface="+mn-lt"/>
              </a:rPr>
              <a:t>3</a:t>
            </a:r>
          </a:p>
        </p:txBody>
      </p:sp>
      <p:sp>
        <p:nvSpPr>
          <p:cNvPr id="13336" name="TextBox 25"/>
          <p:cNvSpPr txBox="1">
            <a:spLocks noChangeArrowheads="1"/>
          </p:cNvSpPr>
          <p:nvPr/>
        </p:nvSpPr>
        <p:spPr bwMode="auto">
          <a:xfrm>
            <a:off x="6881813" y="2854325"/>
            <a:ext cx="500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t>4</a:t>
            </a:r>
          </a:p>
        </p:txBody>
      </p:sp>
      <p:sp>
        <p:nvSpPr>
          <p:cNvPr id="13337" name="TextBox 26"/>
          <p:cNvSpPr txBox="1">
            <a:spLocks noChangeArrowheads="1"/>
          </p:cNvSpPr>
          <p:nvPr/>
        </p:nvSpPr>
        <p:spPr bwMode="auto">
          <a:xfrm>
            <a:off x="4402138" y="4960938"/>
            <a:ext cx="49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solidFill>
                  <a:schemeClr val="bg1"/>
                </a:solidFill>
                <a:latin typeface="+mn-lt"/>
              </a:rPr>
              <a:t>5</a:t>
            </a:r>
          </a:p>
        </p:txBody>
      </p:sp>
      <p:sp>
        <p:nvSpPr>
          <p:cNvPr id="13338" name="TextBox 27"/>
          <p:cNvSpPr txBox="1">
            <a:spLocks noChangeArrowheads="1"/>
          </p:cNvSpPr>
          <p:nvPr/>
        </p:nvSpPr>
        <p:spPr bwMode="auto">
          <a:xfrm>
            <a:off x="6875463" y="4799013"/>
            <a:ext cx="50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600" b="1"/>
              <a:t>6</a:t>
            </a:r>
          </a:p>
        </p:txBody>
      </p:sp>
      <p:cxnSp>
        <p:nvCxnSpPr>
          <p:cNvPr id="5" name="Straight Arrow Connector 4"/>
          <p:cNvCxnSpPr/>
          <p:nvPr/>
        </p:nvCxnSpPr>
        <p:spPr>
          <a:xfrm>
            <a:off x="3876675" y="1016000"/>
            <a:ext cx="1127125" cy="19351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13319" idx="0"/>
          </p:cNvCxnSpPr>
          <p:nvPr/>
        </p:nvCxnSpPr>
        <p:spPr>
          <a:xfrm>
            <a:off x="4014788" y="1879600"/>
            <a:ext cx="3937000" cy="30019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13321" idx="0"/>
          </p:cNvCxnSpPr>
          <p:nvPr/>
        </p:nvCxnSpPr>
        <p:spPr>
          <a:xfrm>
            <a:off x="3876675" y="2863850"/>
            <a:ext cx="1601788" cy="210343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116263" y="1679575"/>
            <a:ext cx="4259262" cy="21859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3323" idx="1"/>
          </p:cNvCxnSpPr>
          <p:nvPr/>
        </p:nvCxnSpPr>
        <p:spPr>
          <a:xfrm flipV="1">
            <a:off x="2208213" y="1398588"/>
            <a:ext cx="2147887" cy="3463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3318" idx="1"/>
          </p:cNvCxnSpPr>
          <p:nvPr/>
        </p:nvCxnSpPr>
        <p:spPr>
          <a:xfrm flipV="1">
            <a:off x="4379913" y="3648075"/>
            <a:ext cx="2501900" cy="231616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45" name="Picture 41"/>
          <p:cNvPicPr>
            <a:picLocks noChangeAspect="1"/>
          </p:cNvPicPr>
          <p:nvPr/>
        </p:nvPicPr>
        <p:blipFill>
          <a:blip r:embed="rId9">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860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79388" y="693738"/>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200">
                <a:latin typeface="+mn-lt"/>
              </a:rPr>
              <a:t>El agua </a:t>
            </a:r>
            <a:r>
              <a:rPr lang="en-GB" sz="2200" b="1">
                <a:latin typeface="+mn-lt"/>
              </a:rPr>
              <a:t>____</a:t>
            </a:r>
            <a:r>
              <a:rPr lang="en-GB" sz="2200">
                <a:latin typeface="+mn-lt"/>
              </a:rPr>
              <a:t>, </a:t>
            </a:r>
            <a:r>
              <a:rPr lang="en-GB" sz="2200" b="1">
                <a:latin typeface="+mn-lt"/>
              </a:rPr>
              <a:t>____</a:t>
            </a:r>
            <a:r>
              <a:rPr lang="en-GB" sz="2200">
                <a:latin typeface="+mn-lt"/>
              </a:rPr>
              <a:t>y </a:t>
            </a:r>
            <a:r>
              <a:rPr lang="en-GB" sz="2200" b="1">
                <a:latin typeface="+mn-lt"/>
              </a:rPr>
              <a:t>____ </a:t>
            </a:r>
            <a:r>
              <a:rPr lang="en-GB" sz="2200">
                <a:latin typeface="+mn-lt"/>
              </a:rPr>
              <a:t>para siempre esencial para los seres humanos.</a:t>
            </a:r>
          </a:p>
        </p:txBody>
      </p:sp>
      <p:sp>
        <p:nvSpPr>
          <p:cNvPr id="14339" name="TextBox 2"/>
          <p:cNvSpPr txBox="1">
            <a:spLocks noChangeArrowheads="1"/>
          </p:cNvSpPr>
          <p:nvPr/>
        </p:nvSpPr>
        <p:spPr bwMode="auto">
          <a:xfrm>
            <a:off x="179388" y="1125538"/>
            <a:ext cx="8640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2200">
                <a:latin typeface="+mn-lt"/>
              </a:rPr>
              <a:t>Hoy en día el agua </a:t>
            </a:r>
            <a:r>
              <a:rPr lang="en-GB" sz="2200" b="1">
                <a:latin typeface="+mn-lt"/>
              </a:rPr>
              <a:t>____</a:t>
            </a:r>
            <a:r>
              <a:rPr lang="en-GB" sz="2200">
                <a:latin typeface="+mn-lt"/>
              </a:rPr>
              <a:t> un recurso escaso en el mundo.</a:t>
            </a:r>
          </a:p>
        </p:txBody>
      </p:sp>
      <p:sp>
        <p:nvSpPr>
          <p:cNvPr id="14340" name="TextBox 3"/>
          <p:cNvSpPr txBox="1">
            <a:spLocks noChangeArrowheads="1"/>
          </p:cNvSpPr>
          <p:nvPr/>
        </p:nvSpPr>
        <p:spPr bwMode="auto">
          <a:xfrm>
            <a:off x="185738" y="1628775"/>
            <a:ext cx="8642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 sz="2200">
                <a:latin typeface="+mn-lt"/>
              </a:rPr>
              <a:t>Actualmente, por ejemplo, uno de cada cinco habitantes de América Latina no </a:t>
            </a:r>
            <a:r>
              <a:rPr lang="es-ES" sz="2200" b="1">
                <a:latin typeface="+mn-lt"/>
              </a:rPr>
              <a:t>______</a:t>
            </a:r>
            <a:r>
              <a:rPr lang="es-ES" sz="2200">
                <a:latin typeface="+mn-lt"/>
              </a:rPr>
              <a:t> acceso al agua potable.</a:t>
            </a:r>
            <a:endParaRPr lang="en-GB" sz="2200">
              <a:latin typeface="+mn-lt"/>
            </a:endParaRPr>
          </a:p>
        </p:txBody>
      </p:sp>
      <p:sp>
        <p:nvSpPr>
          <p:cNvPr id="14341" name="Rectangle 4"/>
          <p:cNvSpPr>
            <a:spLocks noChangeArrowheads="1"/>
          </p:cNvSpPr>
          <p:nvPr/>
        </p:nvSpPr>
        <p:spPr bwMode="auto">
          <a:xfrm>
            <a:off x="179388" y="4854575"/>
            <a:ext cx="8640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200">
                <a:latin typeface="+mn-lt"/>
              </a:rPr>
              <a:t>En 2025 la demanda de agua </a:t>
            </a:r>
            <a:r>
              <a:rPr lang="es-ES" sz="2200" b="1">
                <a:latin typeface="+mn-lt"/>
              </a:rPr>
              <a:t>_____________ </a:t>
            </a:r>
            <a:r>
              <a:rPr lang="es-ES" sz="2200">
                <a:latin typeface="+mn-lt"/>
              </a:rPr>
              <a:t>en un 56 % al suministro.</a:t>
            </a:r>
          </a:p>
        </p:txBody>
      </p:sp>
      <p:sp>
        <p:nvSpPr>
          <p:cNvPr id="14342" name="Rectangle 5"/>
          <p:cNvSpPr>
            <a:spLocks noChangeArrowheads="1"/>
          </p:cNvSpPr>
          <p:nvPr/>
        </p:nvSpPr>
        <p:spPr bwMode="auto">
          <a:xfrm>
            <a:off x="179388" y="2406650"/>
            <a:ext cx="87788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200" dirty="0">
                <a:latin typeface="+mn-lt"/>
              </a:rPr>
              <a:t>Las causas </a:t>
            </a:r>
            <a:r>
              <a:rPr lang="es-ES" sz="2200" b="1" dirty="0">
                <a:latin typeface="+mn-lt"/>
              </a:rPr>
              <a:t>_____</a:t>
            </a:r>
            <a:r>
              <a:rPr lang="es-ES" sz="2200" dirty="0">
                <a:latin typeface="+mn-lt"/>
              </a:rPr>
              <a:t>:</a:t>
            </a:r>
            <a:br>
              <a:rPr lang="es-ES" sz="2200" dirty="0">
                <a:latin typeface="+mn-lt"/>
              </a:rPr>
            </a:br>
            <a:r>
              <a:rPr lang="es-ES" sz="2200" dirty="0">
                <a:latin typeface="+mn-lt"/>
              </a:rPr>
              <a:t>el crecimiento de la población </a:t>
            </a:r>
          </a:p>
          <a:p>
            <a:r>
              <a:rPr lang="es-ES" sz="2200" dirty="0">
                <a:latin typeface="+mn-lt"/>
              </a:rPr>
              <a:t>la contaminación con agroquímicos</a:t>
            </a:r>
            <a:br>
              <a:rPr lang="es-ES" sz="2200" dirty="0">
                <a:latin typeface="+mn-lt"/>
              </a:rPr>
            </a:br>
            <a:r>
              <a:rPr lang="es-ES" sz="2200" dirty="0">
                <a:latin typeface="+mn-lt"/>
              </a:rPr>
              <a:t>el uso de grandes cantidades de agua en la agricultura intensiva </a:t>
            </a:r>
          </a:p>
          <a:p>
            <a:r>
              <a:rPr lang="es-ES" sz="2200" dirty="0">
                <a:latin typeface="+mn-lt"/>
              </a:rPr>
              <a:t>el derretimiento de los glaciares</a:t>
            </a:r>
          </a:p>
          <a:p>
            <a:r>
              <a:rPr lang="es-ES" sz="2200" dirty="0">
                <a:latin typeface="+mn-lt"/>
              </a:rPr>
              <a:t>la falta de saneamiento</a:t>
            </a:r>
          </a:p>
          <a:p>
            <a:r>
              <a:rPr lang="es-ES" sz="2200" dirty="0">
                <a:latin typeface="+mn-lt"/>
              </a:rPr>
              <a:t>la evaporación (el calentamiento global)</a:t>
            </a:r>
          </a:p>
        </p:txBody>
      </p:sp>
      <p:sp>
        <p:nvSpPr>
          <p:cNvPr id="14343" name="TextBox 6"/>
          <p:cNvSpPr txBox="1">
            <a:spLocks noChangeArrowheads="1"/>
          </p:cNvSpPr>
          <p:nvPr/>
        </p:nvSpPr>
        <p:spPr bwMode="auto">
          <a:xfrm>
            <a:off x="0" y="0"/>
            <a:ext cx="9144000"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3200" b="1">
                <a:solidFill>
                  <a:schemeClr val="bg1"/>
                </a:solidFill>
              </a:rPr>
              <a:t>Rellena los huecos en español.</a:t>
            </a:r>
          </a:p>
        </p:txBody>
      </p:sp>
      <p:graphicFrame>
        <p:nvGraphicFramePr>
          <p:cNvPr id="8" name="Table 7"/>
          <p:cNvGraphicFramePr>
            <a:graphicFrameLocks noGrp="1"/>
          </p:cNvGraphicFramePr>
          <p:nvPr>
            <p:extLst>
              <p:ext uri="{D42A27DB-BD31-4B8C-83A1-F6EECF244321}">
                <p14:modId xmlns:p14="http://schemas.microsoft.com/office/powerpoint/2010/main" val="425958126"/>
              </p:ext>
            </p:extLst>
          </p:nvPr>
        </p:nvGraphicFramePr>
        <p:xfrm>
          <a:off x="0" y="5373688"/>
          <a:ext cx="9144001" cy="1346200"/>
        </p:xfrm>
        <a:graphic>
          <a:graphicData uri="http://schemas.openxmlformats.org/drawingml/2006/table">
            <a:tbl>
              <a:tblPr firstRow="1" bandRow="1">
                <a:tableStyleId>{5940675A-B579-460E-94D1-54222C63F5DA}</a:tableStyleId>
              </a:tblPr>
              <a:tblGrid>
                <a:gridCol w="1115616"/>
                <a:gridCol w="1008112"/>
                <a:gridCol w="1008112"/>
                <a:gridCol w="3168351"/>
                <a:gridCol w="792088"/>
                <a:gridCol w="936104"/>
                <a:gridCol w="1115618"/>
              </a:tblGrid>
              <a:tr h="673100">
                <a:tc>
                  <a:txBody>
                    <a:bodyPr/>
                    <a:lstStyle/>
                    <a:p>
                      <a:pPr algn="ctr"/>
                      <a:r>
                        <a:rPr lang="en-GB" sz="2400" dirty="0" err="1" smtClean="0"/>
                        <a:t>tiene</a:t>
                      </a:r>
                      <a:endParaRPr lang="en-GB" sz="2400" dirty="0"/>
                    </a:p>
                  </a:txBody>
                  <a:tcPr marT="45712" marB="45712" anchor="ctr"/>
                </a:tc>
                <a:tc>
                  <a:txBody>
                    <a:bodyPr/>
                    <a:lstStyle/>
                    <a:p>
                      <a:pPr algn="ctr"/>
                      <a:r>
                        <a:rPr lang="en-GB" sz="2400" dirty="0" smtClean="0"/>
                        <a:t>era</a:t>
                      </a:r>
                      <a:endParaRPr lang="en-GB" sz="2400" dirty="0"/>
                    </a:p>
                  </a:txBody>
                  <a:tcPr marT="45712" marB="45712" anchor="ctr"/>
                </a:tc>
                <a:tc>
                  <a:txBody>
                    <a:bodyPr/>
                    <a:lstStyle/>
                    <a:p>
                      <a:pPr algn="ctr"/>
                      <a:r>
                        <a:rPr lang="en-GB" sz="2400" dirty="0" smtClean="0"/>
                        <a:t>son</a:t>
                      </a:r>
                      <a:endParaRPr lang="en-GB" sz="2400" dirty="0"/>
                    </a:p>
                  </a:txBody>
                  <a:tcPr marT="45712" marB="45712" anchor="ctr"/>
                </a:tc>
                <a:tc>
                  <a:txBody>
                    <a:bodyPr/>
                    <a:lstStyle/>
                    <a:p>
                      <a:pPr algn="ctr"/>
                      <a:r>
                        <a:rPr lang="en-GB" sz="2400" dirty="0" err="1" smtClean="0"/>
                        <a:t>va</a:t>
                      </a:r>
                      <a:r>
                        <a:rPr lang="en-GB" sz="2400" dirty="0" smtClean="0"/>
                        <a:t> a </a:t>
                      </a:r>
                      <a:r>
                        <a:rPr lang="en-GB" sz="2400" dirty="0" err="1" smtClean="0"/>
                        <a:t>superar</a:t>
                      </a:r>
                      <a:endParaRPr lang="en-GB" sz="2400" dirty="0"/>
                    </a:p>
                  </a:txBody>
                  <a:tcPr marT="45712" marB="45712" anchor="ctr"/>
                </a:tc>
                <a:tc>
                  <a:txBody>
                    <a:bodyPr/>
                    <a:lstStyle/>
                    <a:p>
                      <a:pPr algn="ctr"/>
                      <a:r>
                        <a:rPr lang="en-GB" sz="2400" dirty="0" err="1" smtClean="0"/>
                        <a:t>es</a:t>
                      </a:r>
                      <a:endParaRPr lang="en-GB" sz="2400" dirty="0"/>
                    </a:p>
                  </a:txBody>
                  <a:tcPr marT="45712" marB="45712" anchor="ctr"/>
                </a:tc>
                <a:tc>
                  <a:txBody>
                    <a:bodyPr/>
                    <a:lstStyle/>
                    <a:p>
                      <a:pPr algn="ctr"/>
                      <a:r>
                        <a:rPr lang="en-GB" sz="2400" dirty="0" err="1" smtClean="0"/>
                        <a:t>es</a:t>
                      </a:r>
                      <a:endParaRPr lang="en-GB" sz="2400" dirty="0"/>
                    </a:p>
                  </a:txBody>
                  <a:tcPr marT="45712" marB="45712" anchor="ctr"/>
                </a:tc>
                <a:tc>
                  <a:txBody>
                    <a:bodyPr/>
                    <a:lstStyle/>
                    <a:p>
                      <a:pPr algn="ctr"/>
                      <a:r>
                        <a:rPr lang="en-GB" sz="2400" dirty="0" err="1" smtClean="0"/>
                        <a:t>será</a:t>
                      </a:r>
                      <a:endParaRPr lang="en-GB" sz="2400" dirty="0"/>
                    </a:p>
                  </a:txBody>
                  <a:tcPr marT="45712" marB="45712" anchor="ctr"/>
                </a:tc>
              </a:tr>
              <a:tr h="673100">
                <a:tc>
                  <a:txBody>
                    <a:bodyPr/>
                    <a:lstStyle/>
                    <a:p>
                      <a:pPr algn="ctr"/>
                      <a:r>
                        <a:rPr lang="en-GB" sz="2400" dirty="0" smtClean="0"/>
                        <a:t>has</a:t>
                      </a:r>
                      <a:endParaRPr lang="en-GB" sz="2400" dirty="0"/>
                    </a:p>
                  </a:txBody>
                  <a:tcPr marT="45712" marB="45712" anchor="ctr"/>
                </a:tc>
                <a:tc>
                  <a:txBody>
                    <a:bodyPr/>
                    <a:lstStyle/>
                    <a:p>
                      <a:pPr algn="ctr"/>
                      <a:r>
                        <a:rPr lang="en-GB" sz="2400" dirty="0" smtClean="0"/>
                        <a:t>was</a:t>
                      </a:r>
                      <a:endParaRPr lang="en-GB" sz="2400" dirty="0"/>
                    </a:p>
                  </a:txBody>
                  <a:tcPr marT="45712" marB="45712" anchor="ctr"/>
                </a:tc>
                <a:tc>
                  <a:txBody>
                    <a:bodyPr/>
                    <a:lstStyle/>
                    <a:p>
                      <a:pPr algn="ctr"/>
                      <a:r>
                        <a:rPr lang="en-GB" sz="2400" dirty="0" smtClean="0"/>
                        <a:t>are</a:t>
                      </a:r>
                      <a:endParaRPr lang="en-GB" sz="2400" dirty="0"/>
                    </a:p>
                  </a:txBody>
                  <a:tcPr marT="45712" marB="45712" anchor="ctr"/>
                </a:tc>
                <a:tc>
                  <a:txBody>
                    <a:bodyPr/>
                    <a:lstStyle/>
                    <a:p>
                      <a:pPr algn="ctr"/>
                      <a:r>
                        <a:rPr lang="en-GB" sz="2400" dirty="0" smtClean="0"/>
                        <a:t>is going to exceed</a:t>
                      </a:r>
                      <a:endParaRPr lang="en-GB" sz="2400" dirty="0"/>
                    </a:p>
                  </a:txBody>
                  <a:tcPr marT="45712" marB="45712" anchor="ctr"/>
                </a:tc>
                <a:tc>
                  <a:txBody>
                    <a:bodyPr/>
                    <a:lstStyle/>
                    <a:p>
                      <a:pPr algn="ctr"/>
                      <a:r>
                        <a:rPr lang="en-GB" sz="2400" dirty="0" smtClean="0"/>
                        <a:t>is</a:t>
                      </a:r>
                      <a:endParaRPr lang="en-GB" sz="2400" dirty="0"/>
                    </a:p>
                  </a:txBody>
                  <a:tcPr marT="45712" marB="45712" anchor="ctr"/>
                </a:tc>
                <a:tc>
                  <a:txBody>
                    <a:bodyPr/>
                    <a:lstStyle/>
                    <a:p>
                      <a:pPr algn="ctr"/>
                      <a:r>
                        <a:rPr lang="en-GB" sz="2400" dirty="0" smtClean="0"/>
                        <a:t>is</a:t>
                      </a:r>
                      <a:endParaRPr lang="en-GB" sz="2400" dirty="0"/>
                    </a:p>
                  </a:txBody>
                  <a:tcPr marT="45712" marB="45712" anchor="ctr"/>
                </a:tc>
                <a:tc>
                  <a:txBody>
                    <a:bodyPr/>
                    <a:lstStyle/>
                    <a:p>
                      <a:pPr algn="ctr"/>
                      <a:r>
                        <a:rPr lang="en-GB" sz="2400" dirty="0" smtClean="0"/>
                        <a:t>will be</a:t>
                      </a:r>
                      <a:endParaRPr lang="en-GB" sz="2400" dirty="0"/>
                    </a:p>
                  </a:txBody>
                  <a:tcPr marT="45712" marB="45712" anchor="ctr"/>
                </a:tc>
              </a:tr>
            </a:tbl>
          </a:graphicData>
        </a:graphic>
      </p:graphicFrame>
      <p:sp>
        <p:nvSpPr>
          <p:cNvPr id="9" name="TextBox 8"/>
          <p:cNvSpPr txBox="1">
            <a:spLocks noChangeArrowheads="1"/>
          </p:cNvSpPr>
          <p:nvPr/>
        </p:nvSpPr>
        <p:spPr bwMode="auto">
          <a:xfrm>
            <a:off x="1042988" y="6635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era</a:t>
            </a:r>
          </a:p>
        </p:txBody>
      </p:sp>
      <p:sp>
        <p:nvSpPr>
          <p:cNvPr id="10" name="TextBox 9"/>
          <p:cNvSpPr txBox="1">
            <a:spLocks noChangeArrowheads="1"/>
          </p:cNvSpPr>
          <p:nvPr/>
        </p:nvSpPr>
        <p:spPr bwMode="auto">
          <a:xfrm>
            <a:off x="1770063" y="6635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es</a:t>
            </a:r>
          </a:p>
        </p:txBody>
      </p:sp>
      <p:sp>
        <p:nvSpPr>
          <p:cNvPr id="11" name="TextBox 10"/>
          <p:cNvSpPr txBox="1">
            <a:spLocks noChangeArrowheads="1"/>
          </p:cNvSpPr>
          <p:nvPr/>
        </p:nvSpPr>
        <p:spPr bwMode="auto">
          <a:xfrm>
            <a:off x="2490788" y="663575"/>
            <a:ext cx="712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será</a:t>
            </a:r>
          </a:p>
        </p:txBody>
      </p:sp>
      <p:sp>
        <p:nvSpPr>
          <p:cNvPr id="12" name="TextBox 11"/>
          <p:cNvSpPr txBox="1">
            <a:spLocks noChangeArrowheads="1"/>
          </p:cNvSpPr>
          <p:nvPr/>
        </p:nvSpPr>
        <p:spPr bwMode="auto">
          <a:xfrm>
            <a:off x="2346325" y="1095375"/>
            <a:ext cx="71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es</a:t>
            </a:r>
          </a:p>
        </p:txBody>
      </p:sp>
      <p:sp>
        <p:nvSpPr>
          <p:cNvPr id="13" name="TextBox 12"/>
          <p:cNvSpPr txBox="1">
            <a:spLocks noChangeArrowheads="1"/>
          </p:cNvSpPr>
          <p:nvPr/>
        </p:nvSpPr>
        <p:spPr bwMode="auto">
          <a:xfrm>
            <a:off x="1331913" y="1958975"/>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tiene</a:t>
            </a:r>
          </a:p>
        </p:txBody>
      </p:sp>
      <p:sp>
        <p:nvSpPr>
          <p:cNvPr id="14" name="TextBox 13"/>
          <p:cNvSpPr txBox="1">
            <a:spLocks noChangeArrowheads="1"/>
          </p:cNvSpPr>
          <p:nvPr/>
        </p:nvSpPr>
        <p:spPr bwMode="auto">
          <a:xfrm>
            <a:off x="1482725" y="2390775"/>
            <a:ext cx="712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son</a:t>
            </a:r>
          </a:p>
        </p:txBody>
      </p:sp>
      <p:sp>
        <p:nvSpPr>
          <p:cNvPr id="15" name="TextBox 14"/>
          <p:cNvSpPr txBox="1">
            <a:spLocks noChangeArrowheads="1"/>
          </p:cNvSpPr>
          <p:nvPr/>
        </p:nvSpPr>
        <p:spPr bwMode="auto">
          <a:xfrm>
            <a:off x="3563938" y="4797425"/>
            <a:ext cx="180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400" b="1">
                <a:solidFill>
                  <a:srgbClr val="7030A0"/>
                </a:solidFill>
                <a:latin typeface="+mn-lt"/>
              </a:rPr>
              <a:t>va a superar</a:t>
            </a:r>
          </a:p>
        </p:txBody>
      </p:sp>
    </p:spTree>
    <p:extLst>
      <p:ext uri="{BB962C8B-B14F-4D97-AF65-F5344CB8AC3E}">
        <p14:creationId xmlns:p14="http://schemas.microsoft.com/office/powerpoint/2010/main" val="1960981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Uso de agua en el hog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928688"/>
            <a:ext cx="69294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285750" y="5572125"/>
            <a:ext cx="2571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lavar la ropa</a:t>
            </a:r>
            <a:endParaRPr lang="en-US" sz="2800" b="1">
              <a:solidFill>
                <a:schemeClr val="bg1"/>
              </a:solidFill>
            </a:endParaRPr>
          </a:p>
        </p:txBody>
      </p:sp>
      <p:sp>
        <p:nvSpPr>
          <p:cNvPr id="3076" name="TextBox 3"/>
          <p:cNvSpPr txBox="1">
            <a:spLocks noChangeArrowheads="1"/>
          </p:cNvSpPr>
          <p:nvPr/>
        </p:nvSpPr>
        <p:spPr bwMode="auto">
          <a:xfrm>
            <a:off x="2928938" y="5572125"/>
            <a:ext cx="328612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usar el servicio</a:t>
            </a:r>
            <a:endParaRPr lang="en-US" sz="2800" b="1">
              <a:solidFill>
                <a:schemeClr val="bg1"/>
              </a:solidFill>
            </a:endParaRPr>
          </a:p>
        </p:txBody>
      </p:sp>
      <p:sp>
        <p:nvSpPr>
          <p:cNvPr id="3077" name="TextBox 4"/>
          <p:cNvSpPr txBox="1">
            <a:spLocks noChangeArrowheads="1"/>
          </p:cNvSpPr>
          <p:nvPr/>
        </p:nvSpPr>
        <p:spPr bwMode="auto">
          <a:xfrm>
            <a:off x="6286500" y="5572125"/>
            <a:ext cx="2571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lavarse</a:t>
            </a:r>
            <a:endParaRPr lang="en-US" sz="2800" b="1">
              <a:solidFill>
                <a:schemeClr val="bg1"/>
              </a:solidFill>
            </a:endParaRPr>
          </a:p>
        </p:txBody>
      </p:sp>
      <p:sp>
        <p:nvSpPr>
          <p:cNvPr id="3078" name="TextBox 5"/>
          <p:cNvSpPr txBox="1">
            <a:spLocks noChangeArrowheads="1"/>
          </p:cNvSpPr>
          <p:nvPr/>
        </p:nvSpPr>
        <p:spPr bwMode="auto">
          <a:xfrm>
            <a:off x="285750" y="5000625"/>
            <a:ext cx="2571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limpiar</a:t>
            </a:r>
            <a:endParaRPr lang="en-US" sz="2800" b="1">
              <a:solidFill>
                <a:schemeClr val="bg1"/>
              </a:solidFill>
            </a:endParaRPr>
          </a:p>
        </p:txBody>
      </p:sp>
      <p:sp>
        <p:nvSpPr>
          <p:cNvPr id="3079" name="TextBox 6"/>
          <p:cNvSpPr txBox="1">
            <a:spLocks noChangeArrowheads="1"/>
          </p:cNvSpPr>
          <p:nvPr/>
        </p:nvSpPr>
        <p:spPr bwMode="auto">
          <a:xfrm>
            <a:off x="6715125" y="5000625"/>
            <a:ext cx="214312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beber</a:t>
            </a:r>
            <a:endParaRPr lang="en-US" sz="2800" b="1">
              <a:solidFill>
                <a:schemeClr val="bg1"/>
              </a:solidFill>
            </a:endParaRPr>
          </a:p>
        </p:txBody>
      </p:sp>
      <p:sp>
        <p:nvSpPr>
          <p:cNvPr id="3080" name="TextBox 7"/>
          <p:cNvSpPr txBox="1">
            <a:spLocks noChangeArrowheads="1"/>
          </p:cNvSpPr>
          <p:nvPr/>
        </p:nvSpPr>
        <p:spPr bwMode="auto">
          <a:xfrm>
            <a:off x="2928938" y="5000625"/>
            <a:ext cx="3714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limpiarse los dientes</a:t>
            </a:r>
            <a:endParaRPr lang="en-US" sz="2800" b="1">
              <a:solidFill>
                <a:schemeClr val="bg1"/>
              </a:solidFill>
            </a:endParaRPr>
          </a:p>
        </p:txBody>
      </p:sp>
      <p:sp>
        <p:nvSpPr>
          <p:cNvPr id="3081" name="TextBox 8"/>
          <p:cNvSpPr txBox="1">
            <a:spLocks noChangeArrowheads="1"/>
          </p:cNvSpPr>
          <p:nvPr/>
        </p:nvSpPr>
        <p:spPr bwMode="auto">
          <a:xfrm>
            <a:off x="285750" y="6143625"/>
            <a:ext cx="2571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bañarse</a:t>
            </a:r>
            <a:endParaRPr lang="en-US" sz="2800" b="1">
              <a:solidFill>
                <a:schemeClr val="bg1"/>
              </a:solidFill>
            </a:endParaRPr>
          </a:p>
        </p:txBody>
      </p:sp>
      <p:sp>
        <p:nvSpPr>
          <p:cNvPr id="3082" name="TextBox 9"/>
          <p:cNvSpPr txBox="1">
            <a:spLocks noChangeArrowheads="1"/>
          </p:cNvSpPr>
          <p:nvPr/>
        </p:nvSpPr>
        <p:spPr bwMode="auto">
          <a:xfrm>
            <a:off x="2928938" y="6143625"/>
            <a:ext cx="2571750"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ducharse</a:t>
            </a:r>
            <a:endParaRPr lang="en-US" sz="2800" b="1">
              <a:solidFill>
                <a:schemeClr val="bg1"/>
              </a:solidFill>
            </a:endParaRPr>
          </a:p>
        </p:txBody>
      </p:sp>
      <p:sp>
        <p:nvSpPr>
          <p:cNvPr id="3083" name="TextBox 10"/>
          <p:cNvSpPr txBox="1">
            <a:spLocks noChangeArrowheads="1"/>
          </p:cNvSpPr>
          <p:nvPr/>
        </p:nvSpPr>
        <p:spPr bwMode="auto">
          <a:xfrm>
            <a:off x="5572125" y="6143625"/>
            <a:ext cx="328612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chemeClr val="bg1"/>
                </a:solidFill>
              </a:rPr>
              <a:t>lavar los platos</a:t>
            </a:r>
            <a:endParaRPr lang="en-US" sz="2800" b="1">
              <a:solidFill>
                <a:schemeClr val="bg1"/>
              </a:solidFill>
            </a:endParaRPr>
          </a:p>
        </p:txBody>
      </p:sp>
      <p:sp>
        <p:nvSpPr>
          <p:cNvPr id="12" name="TextBox 11"/>
          <p:cNvSpPr txBox="1"/>
          <p:nvPr/>
        </p:nvSpPr>
        <p:spPr>
          <a:xfrm>
            <a:off x="428625" y="285750"/>
            <a:ext cx="8429625"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600" b="1" dirty="0"/>
              <a:t>¿</a:t>
            </a:r>
            <a:r>
              <a:rPr lang="en-US" sz="3600" b="1" dirty="0" err="1"/>
              <a:t>Cómo</a:t>
            </a:r>
            <a:r>
              <a:rPr lang="en-US" sz="3600" b="1" dirty="0"/>
              <a:t> </a:t>
            </a:r>
            <a:r>
              <a:rPr lang="en-US" sz="3600" b="1" dirty="0" err="1"/>
              <a:t>usamos</a:t>
            </a:r>
            <a:r>
              <a:rPr lang="en-US" sz="3600" b="1" dirty="0"/>
              <a:t> el </a:t>
            </a:r>
            <a:r>
              <a:rPr lang="en-US" sz="3600" b="1" dirty="0" err="1"/>
              <a:t>agua</a:t>
            </a:r>
            <a:r>
              <a:rPr lang="en-US" sz="3600" b="1"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335" y="1556792"/>
            <a:ext cx="8568952" cy="830997"/>
          </a:xfrm>
          <a:prstGeom prst="rect">
            <a:avLst/>
          </a:prstGeom>
          <a:noFill/>
        </p:spPr>
        <p:txBody>
          <a:bodyPr wrap="square" rtlCol="0">
            <a:spAutoFit/>
          </a:bodyPr>
          <a:lstStyle/>
          <a:p>
            <a:r>
              <a:rPr lang="en-GB" sz="2400" dirty="0" err="1" smtClean="0">
                <a:latin typeface="+mn-lt"/>
              </a:rPr>
              <a:t>Personalmente</a:t>
            </a:r>
            <a:r>
              <a:rPr lang="en-GB" sz="2400" dirty="0" smtClean="0">
                <a:latin typeface="+mn-lt"/>
              </a:rPr>
              <a:t>, no </a:t>
            </a:r>
            <a:r>
              <a:rPr lang="en-GB" sz="2400" dirty="0" err="1" smtClean="0">
                <a:latin typeface="+mn-lt"/>
              </a:rPr>
              <a:t>uso</a:t>
            </a:r>
            <a:r>
              <a:rPr lang="en-GB" sz="2400" dirty="0" smtClean="0">
                <a:latin typeface="+mn-lt"/>
              </a:rPr>
              <a:t> </a:t>
            </a:r>
            <a:r>
              <a:rPr lang="en-GB" sz="2400" dirty="0" err="1" smtClean="0">
                <a:latin typeface="+mn-lt"/>
              </a:rPr>
              <a:t>mucha</a:t>
            </a:r>
            <a:r>
              <a:rPr lang="en-GB" sz="2400" dirty="0" smtClean="0">
                <a:latin typeface="+mn-lt"/>
              </a:rPr>
              <a:t> </a:t>
            </a:r>
            <a:r>
              <a:rPr lang="en-GB" sz="2400" dirty="0" err="1" smtClean="0">
                <a:latin typeface="+mn-lt"/>
              </a:rPr>
              <a:t>agua</a:t>
            </a:r>
            <a:r>
              <a:rPr lang="en-GB" sz="2400" dirty="0" smtClean="0">
                <a:latin typeface="+mn-lt"/>
              </a:rPr>
              <a:t> </a:t>
            </a:r>
            <a:r>
              <a:rPr lang="en-GB" sz="2400" dirty="0" err="1" smtClean="0">
                <a:latin typeface="+mn-lt"/>
              </a:rPr>
              <a:t>para</a:t>
            </a:r>
            <a:r>
              <a:rPr lang="en-GB" sz="2400" dirty="0" smtClean="0">
                <a:latin typeface="+mn-lt"/>
              </a:rPr>
              <a:t> </a:t>
            </a:r>
            <a:r>
              <a:rPr lang="en-GB" sz="2400" dirty="0" err="1" smtClean="0">
                <a:latin typeface="+mn-lt"/>
              </a:rPr>
              <a:t>limpiar</a:t>
            </a:r>
            <a:r>
              <a:rPr lang="en-GB" sz="2400" b="1" i="1" dirty="0" err="1" smtClean="0">
                <a:solidFill>
                  <a:srgbClr val="FF0000"/>
                </a:solidFill>
                <a:latin typeface="+mn-lt"/>
              </a:rPr>
              <a:t>me</a:t>
            </a:r>
            <a:r>
              <a:rPr lang="en-GB" sz="2400" dirty="0" smtClean="0">
                <a:latin typeface="+mn-lt"/>
              </a:rPr>
              <a:t> los </a:t>
            </a:r>
            <a:r>
              <a:rPr lang="en-GB" sz="2400" dirty="0" err="1" smtClean="0">
                <a:latin typeface="+mn-lt"/>
              </a:rPr>
              <a:t>dientes</a:t>
            </a:r>
            <a:r>
              <a:rPr lang="en-GB" sz="2400" dirty="0" smtClean="0">
                <a:latin typeface="+mn-lt"/>
              </a:rPr>
              <a:t>, </a:t>
            </a:r>
            <a:r>
              <a:rPr lang="en-GB" sz="2400" dirty="0" err="1" smtClean="0">
                <a:latin typeface="+mn-lt"/>
              </a:rPr>
              <a:t>pero</a:t>
            </a:r>
            <a:r>
              <a:rPr lang="en-GB" sz="2400" dirty="0" smtClean="0">
                <a:latin typeface="+mn-lt"/>
              </a:rPr>
              <a:t> </a:t>
            </a:r>
            <a:r>
              <a:rPr lang="en-GB" sz="2400" dirty="0" err="1" smtClean="0">
                <a:latin typeface="+mn-lt"/>
              </a:rPr>
              <a:t>uso</a:t>
            </a:r>
            <a:r>
              <a:rPr lang="en-GB" sz="2400" dirty="0" smtClean="0">
                <a:latin typeface="+mn-lt"/>
              </a:rPr>
              <a:t> </a:t>
            </a:r>
            <a:r>
              <a:rPr lang="en-GB" sz="2400" dirty="0" err="1" smtClean="0">
                <a:latin typeface="+mn-lt"/>
              </a:rPr>
              <a:t>más</a:t>
            </a:r>
            <a:r>
              <a:rPr lang="en-GB" sz="2400" dirty="0" smtClean="0">
                <a:latin typeface="+mn-lt"/>
              </a:rPr>
              <a:t> </a:t>
            </a:r>
            <a:r>
              <a:rPr lang="en-GB" sz="2400" dirty="0" err="1" smtClean="0">
                <a:latin typeface="+mn-lt"/>
              </a:rPr>
              <a:t>para</a:t>
            </a:r>
            <a:r>
              <a:rPr lang="en-GB" sz="2400" dirty="0" smtClean="0">
                <a:latin typeface="+mn-lt"/>
              </a:rPr>
              <a:t> </a:t>
            </a:r>
            <a:r>
              <a:rPr lang="en-GB" sz="2400" dirty="0" err="1" smtClean="0">
                <a:latin typeface="+mn-lt"/>
              </a:rPr>
              <a:t>duchar</a:t>
            </a:r>
            <a:r>
              <a:rPr lang="en-GB" sz="2400" b="1" i="1" dirty="0" err="1" smtClean="0">
                <a:solidFill>
                  <a:srgbClr val="FF0000"/>
                </a:solidFill>
                <a:latin typeface="+mn-lt"/>
              </a:rPr>
              <a:t>me</a:t>
            </a:r>
            <a:r>
              <a:rPr lang="en-GB" sz="2400" dirty="0">
                <a:latin typeface="+mn-lt"/>
              </a:rPr>
              <a:t> .</a:t>
            </a:r>
          </a:p>
        </p:txBody>
      </p:sp>
      <p:sp>
        <p:nvSpPr>
          <p:cNvPr id="3" name="TextBox 2"/>
          <p:cNvSpPr txBox="1"/>
          <p:nvPr/>
        </p:nvSpPr>
        <p:spPr>
          <a:xfrm>
            <a:off x="251520" y="404664"/>
            <a:ext cx="8568952" cy="830997"/>
          </a:xfrm>
          <a:prstGeom prst="rect">
            <a:avLst/>
          </a:prstGeom>
          <a:noFill/>
        </p:spPr>
        <p:txBody>
          <a:bodyPr wrap="square" rtlCol="0">
            <a:spAutoFit/>
          </a:bodyPr>
          <a:lstStyle/>
          <a:p>
            <a:r>
              <a:rPr lang="en-GB" sz="2400" dirty="0" smtClean="0">
                <a:latin typeface="+mn-lt"/>
              </a:rPr>
              <a:t>El </a:t>
            </a:r>
            <a:r>
              <a:rPr lang="en-GB" sz="2400" dirty="0" err="1" smtClean="0">
                <a:latin typeface="+mn-lt"/>
              </a:rPr>
              <a:t>agua</a:t>
            </a:r>
            <a:r>
              <a:rPr lang="en-GB" sz="2400" dirty="0" smtClean="0">
                <a:latin typeface="+mn-lt"/>
              </a:rPr>
              <a:t> </a:t>
            </a:r>
            <a:r>
              <a:rPr lang="en-GB" sz="2400" dirty="0" err="1" smtClean="0">
                <a:latin typeface="+mn-lt"/>
              </a:rPr>
              <a:t>sirve</a:t>
            </a:r>
            <a:r>
              <a:rPr lang="en-GB" sz="2400" dirty="0" smtClean="0">
                <a:latin typeface="+mn-lt"/>
              </a:rPr>
              <a:t> </a:t>
            </a:r>
            <a:r>
              <a:rPr lang="en-GB" sz="2400" dirty="0" err="1" smtClean="0">
                <a:latin typeface="+mn-lt"/>
              </a:rPr>
              <a:t>para</a:t>
            </a:r>
            <a:r>
              <a:rPr lang="en-GB" sz="2400" dirty="0" smtClean="0">
                <a:latin typeface="+mn-lt"/>
              </a:rPr>
              <a:t> </a:t>
            </a:r>
            <a:r>
              <a:rPr lang="en-GB" sz="2400" dirty="0" err="1" smtClean="0">
                <a:latin typeface="+mn-lt"/>
              </a:rPr>
              <a:t>limpiar</a:t>
            </a:r>
            <a:r>
              <a:rPr lang="en-GB" sz="2400" i="1" dirty="0" err="1" smtClean="0">
                <a:solidFill>
                  <a:srgbClr val="FF0000"/>
                </a:solidFill>
                <a:latin typeface="+mn-lt"/>
              </a:rPr>
              <a:t>se</a:t>
            </a:r>
            <a:r>
              <a:rPr lang="en-GB" sz="2400" dirty="0" smtClean="0">
                <a:latin typeface="+mn-lt"/>
              </a:rPr>
              <a:t> los </a:t>
            </a:r>
            <a:r>
              <a:rPr lang="en-GB" sz="2400" dirty="0" err="1" smtClean="0">
                <a:latin typeface="+mn-lt"/>
              </a:rPr>
              <a:t>dientes</a:t>
            </a:r>
            <a:r>
              <a:rPr lang="en-GB" sz="2400" dirty="0" smtClean="0">
                <a:latin typeface="+mn-lt"/>
              </a:rPr>
              <a:t>, </a:t>
            </a:r>
            <a:r>
              <a:rPr lang="en-GB" sz="2400" dirty="0" err="1" smtClean="0">
                <a:latin typeface="+mn-lt"/>
              </a:rPr>
              <a:t>duchar</a:t>
            </a:r>
            <a:r>
              <a:rPr lang="en-GB" sz="2400" b="1" i="1" dirty="0" err="1" smtClean="0">
                <a:solidFill>
                  <a:srgbClr val="FF0000"/>
                </a:solidFill>
                <a:latin typeface="+mn-lt"/>
              </a:rPr>
              <a:t>se</a:t>
            </a:r>
            <a:r>
              <a:rPr lang="en-GB" sz="2400" dirty="0" smtClean="0">
                <a:latin typeface="+mn-lt"/>
              </a:rPr>
              <a:t>, </a:t>
            </a:r>
            <a:r>
              <a:rPr lang="en-GB" sz="2400" dirty="0" err="1" smtClean="0">
                <a:latin typeface="+mn-lt"/>
              </a:rPr>
              <a:t>lavar</a:t>
            </a:r>
            <a:r>
              <a:rPr lang="en-GB" sz="2400" b="1" i="1" dirty="0" err="1" smtClean="0">
                <a:solidFill>
                  <a:srgbClr val="FF0000"/>
                </a:solidFill>
                <a:latin typeface="+mn-lt"/>
              </a:rPr>
              <a:t>se</a:t>
            </a:r>
            <a:r>
              <a:rPr lang="en-GB" sz="2400" dirty="0" smtClean="0">
                <a:latin typeface="+mn-lt"/>
              </a:rPr>
              <a:t> y </a:t>
            </a:r>
            <a:r>
              <a:rPr lang="en-GB" sz="2400" dirty="0" err="1" smtClean="0">
                <a:latin typeface="+mn-lt"/>
              </a:rPr>
              <a:t>rogar</a:t>
            </a:r>
            <a:r>
              <a:rPr lang="en-GB" sz="2400" dirty="0" smtClean="0">
                <a:latin typeface="+mn-lt"/>
              </a:rPr>
              <a:t> </a:t>
            </a:r>
            <a:r>
              <a:rPr lang="en-GB" sz="2400" dirty="0" err="1" smtClean="0">
                <a:latin typeface="+mn-lt"/>
              </a:rPr>
              <a:t>las</a:t>
            </a:r>
            <a:r>
              <a:rPr lang="en-GB" sz="2400" dirty="0" smtClean="0">
                <a:latin typeface="+mn-lt"/>
              </a:rPr>
              <a:t> </a:t>
            </a:r>
            <a:r>
              <a:rPr lang="en-GB" sz="2400" dirty="0" err="1" smtClean="0">
                <a:latin typeface="+mn-lt"/>
              </a:rPr>
              <a:t>plantas</a:t>
            </a:r>
            <a:r>
              <a:rPr lang="en-GB" sz="2400" dirty="0" smtClean="0">
                <a:latin typeface="+mn-lt"/>
              </a:rPr>
              <a:t> en el </a:t>
            </a:r>
            <a:r>
              <a:rPr lang="en-GB" sz="2400" dirty="0" err="1" smtClean="0">
                <a:latin typeface="+mn-lt"/>
              </a:rPr>
              <a:t>jardín</a:t>
            </a:r>
            <a:r>
              <a:rPr lang="en-GB" sz="2400" dirty="0" smtClean="0">
                <a:latin typeface="+mn-lt"/>
              </a:rPr>
              <a:t>.</a:t>
            </a:r>
            <a:endParaRPr lang="en-GB" sz="2400" dirty="0">
              <a:latin typeface="+mn-lt"/>
            </a:endParaRPr>
          </a:p>
        </p:txBody>
      </p:sp>
      <p:sp>
        <p:nvSpPr>
          <p:cNvPr id="4" name="TextBox 3"/>
          <p:cNvSpPr txBox="1"/>
          <p:nvPr/>
        </p:nvSpPr>
        <p:spPr>
          <a:xfrm>
            <a:off x="261164" y="2780928"/>
            <a:ext cx="8568952" cy="830997"/>
          </a:xfrm>
          <a:prstGeom prst="rect">
            <a:avLst/>
          </a:prstGeom>
          <a:noFill/>
        </p:spPr>
        <p:txBody>
          <a:bodyPr wrap="square" rtlCol="0">
            <a:spAutoFit/>
          </a:bodyPr>
          <a:lstStyle/>
          <a:p>
            <a:r>
              <a:rPr lang="en-GB" sz="2400" dirty="0" smtClean="0">
                <a:latin typeface="+mn-lt"/>
              </a:rPr>
              <a:t>A </a:t>
            </a:r>
            <a:r>
              <a:rPr lang="en-GB" sz="2400" dirty="0" err="1" smtClean="0">
                <a:latin typeface="+mn-lt"/>
              </a:rPr>
              <a:t>nosotros</a:t>
            </a:r>
            <a:r>
              <a:rPr lang="en-GB" sz="2400" dirty="0" smtClean="0">
                <a:latin typeface="+mn-lt"/>
              </a:rPr>
              <a:t> </a:t>
            </a:r>
            <a:r>
              <a:rPr lang="en-GB" sz="2400" dirty="0" err="1" smtClean="0">
                <a:latin typeface="+mn-lt"/>
              </a:rPr>
              <a:t>nos</a:t>
            </a:r>
            <a:r>
              <a:rPr lang="en-GB" sz="2400" dirty="0" smtClean="0">
                <a:latin typeface="+mn-lt"/>
              </a:rPr>
              <a:t> </a:t>
            </a:r>
            <a:r>
              <a:rPr lang="en-GB" sz="2400" dirty="0" err="1" smtClean="0">
                <a:latin typeface="+mn-lt"/>
              </a:rPr>
              <a:t>gusta</a:t>
            </a:r>
            <a:r>
              <a:rPr lang="en-GB" sz="2400" dirty="0" smtClean="0">
                <a:latin typeface="+mn-lt"/>
              </a:rPr>
              <a:t> </a:t>
            </a:r>
            <a:r>
              <a:rPr lang="en-GB" sz="2400" dirty="0" err="1" smtClean="0">
                <a:latin typeface="+mn-lt"/>
              </a:rPr>
              <a:t>trabajar</a:t>
            </a:r>
            <a:r>
              <a:rPr lang="en-GB" sz="2400" dirty="0" smtClean="0">
                <a:latin typeface="+mn-lt"/>
              </a:rPr>
              <a:t> en el </a:t>
            </a:r>
            <a:r>
              <a:rPr lang="en-GB" sz="2400" dirty="0" err="1" smtClean="0">
                <a:latin typeface="+mn-lt"/>
              </a:rPr>
              <a:t>jardín</a:t>
            </a:r>
            <a:r>
              <a:rPr lang="en-GB" sz="2400" dirty="0" smtClean="0">
                <a:latin typeface="+mn-lt"/>
              </a:rPr>
              <a:t> y </a:t>
            </a:r>
            <a:r>
              <a:rPr lang="en-GB" sz="2400" dirty="0" err="1" smtClean="0">
                <a:latin typeface="+mn-lt"/>
              </a:rPr>
              <a:t>usamos</a:t>
            </a:r>
            <a:r>
              <a:rPr lang="en-GB" sz="2400" dirty="0" smtClean="0">
                <a:latin typeface="+mn-lt"/>
              </a:rPr>
              <a:t> </a:t>
            </a:r>
            <a:r>
              <a:rPr lang="en-GB" sz="2400" dirty="0" err="1" smtClean="0">
                <a:latin typeface="+mn-lt"/>
              </a:rPr>
              <a:t>mucha</a:t>
            </a:r>
            <a:r>
              <a:rPr lang="en-GB" sz="2400" dirty="0" smtClean="0">
                <a:latin typeface="+mn-lt"/>
              </a:rPr>
              <a:t> </a:t>
            </a:r>
            <a:r>
              <a:rPr lang="en-GB" sz="2400" dirty="0" err="1" smtClean="0">
                <a:latin typeface="+mn-lt"/>
              </a:rPr>
              <a:t>agua</a:t>
            </a:r>
            <a:r>
              <a:rPr lang="en-GB" sz="2400" dirty="0" smtClean="0">
                <a:latin typeface="+mn-lt"/>
              </a:rPr>
              <a:t> </a:t>
            </a:r>
            <a:r>
              <a:rPr lang="en-GB" sz="2400" dirty="0" err="1" smtClean="0">
                <a:latin typeface="+mn-lt"/>
              </a:rPr>
              <a:t>para</a:t>
            </a:r>
            <a:r>
              <a:rPr lang="en-GB" sz="2400" dirty="0" smtClean="0">
                <a:latin typeface="+mn-lt"/>
              </a:rPr>
              <a:t> </a:t>
            </a:r>
            <a:r>
              <a:rPr lang="en-GB" sz="2400" dirty="0" err="1" smtClean="0">
                <a:latin typeface="+mn-lt"/>
              </a:rPr>
              <a:t>rogar</a:t>
            </a:r>
            <a:r>
              <a:rPr lang="en-GB" sz="2400" dirty="0" smtClean="0">
                <a:latin typeface="+mn-lt"/>
              </a:rPr>
              <a:t> la </a:t>
            </a:r>
            <a:r>
              <a:rPr lang="en-GB" sz="2400" dirty="0" err="1" smtClean="0">
                <a:latin typeface="+mn-lt"/>
              </a:rPr>
              <a:t>plantas</a:t>
            </a:r>
            <a:r>
              <a:rPr lang="en-GB" sz="2400" dirty="0" smtClean="0">
                <a:latin typeface="+mn-lt"/>
              </a:rPr>
              <a:t>.  </a:t>
            </a:r>
            <a:r>
              <a:rPr lang="en-GB" sz="2400" dirty="0" err="1" smtClean="0">
                <a:latin typeface="+mn-lt"/>
              </a:rPr>
              <a:t>También</a:t>
            </a:r>
            <a:r>
              <a:rPr lang="en-GB" sz="2400" dirty="0" smtClean="0">
                <a:latin typeface="+mn-lt"/>
              </a:rPr>
              <a:t> la </a:t>
            </a:r>
            <a:r>
              <a:rPr lang="en-GB" sz="2400" dirty="0" err="1" smtClean="0">
                <a:latin typeface="+mn-lt"/>
              </a:rPr>
              <a:t>usamos</a:t>
            </a:r>
            <a:r>
              <a:rPr lang="en-GB" sz="2400" dirty="0" smtClean="0">
                <a:latin typeface="+mn-lt"/>
              </a:rPr>
              <a:t> </a:t>
            </a:r>
            <a:r>
              <a:rPr lang="en-GB" sz="2400" dirty="0" err="1" smtClean="0">
                <a:latin typeface="+mn-lt"/>
              </a:rPr>
              <a:t>para</a:t>
            </a:r>
            <a:r>
              <a:rPr lang="en-GB" sz="2400" dirty="0" smtClean="0">
                <a:latin typeface="+mn-lt"/>
              </a:rPr>
              <a:t> </a:t>
            </a:r>
            <a:r>
              <a:rPr lang="en-GB" sz="2400" dirty="0" err="1" smtClean="0">
                <a:latin typeface="+mn-lt"/>
              </a:rPr>
              <a:t>lavar</a:t>
            </a:r>
            <a:r>
              <a:rPr lang="en-GB" sz="2400" b="1" i="1" dirty="0" err="1" smtClean="0">
                <a:solidFill>
                  <a:srgbClr val="FF0000"/>
                </a:solidFill>
                <a:latin typeface="+mn-lt"/>
              </a:rPr>
              <a:t>nos</a:t>
            </a:r>
            <a:r>
              <a:rPr lang="en-GB" sz="2400" dirty="0" smtClean="0">
                <a:latin typeface="+mn-lt"/>
              </a:rPr>
              <a:t> </a:t>
            </a:r>
            <a:r>
              <a:rPr lang="en-GB" sz="2400" dirty="0" err="1" smtClean="0">
                <a:latin typeface="+mn-lt"/>
              </a:rPr>
              <a:t>después</a:t>
            </a:r>
            <a:r>
              <a:rPr lang="en-GB" sz="2400" dirty="0" smtClean="0">
                <a:latin typeface="+mn-lt"/>
              </a:rPr>
              <a:t>.</a:t>
            </a:r>
            <a:endParaRPr lang="en-GB" sz="2400" dirty="0">
              <a:latin typeface="+mn-lt"/>
            </a:endParaRPr>
          </a:p>
        </p:txBody>
      </p:sp>
    </p:spTree>
    <p:extLst>
      <p:ext uri="{BB962C8B-B14F-4D97-AF65-F5344CB8AC3E}">
        <p14:creationId xmlns:p14="http://schemas.microsoft.com/office/powerpoint/2010/main" val="319249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Consumo actual y eficien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14313"/>
            <a:ext cx="8894762"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3"/>
          <p:cNvSpPr txBox="1">
            <a:spLocks noChangeArrowheads="1"/>
          </p:cNvSpPr>
          <p:nvPr/>
        </p:nvSpPr>
        <p:spPr bwMode="auto">
          <a:xfrm>
            <a:off x="285750" y="4786313"/>
            <a:ext cx="83581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a:latin typeface="Calibri" pitchFamily="34" charset="0"/>
              </a:rPr>
              <a:t>El consumo medio actual de una familia de 4 personas en España es de </a:t>
            </a:r>
            <a:r>
              <a:rPr lang="es-ES" sz="2800" b="1">
                <a:latin typeface="Calibri" pitchFamily="34" charset="0"/>
              </a:rPr>
              <a:t>800 litros/día, o sea, de 200 litros por persona por día. Con unos hábitos eficientes sería de 440 litros/día </a:t>
            </a:r>
            <a:r>
              <a:rPr lang="en-US" sz="2800" b="1">
                <a:latin typeface="Calibri" pitchFamily="34" charset="0"/>
              </a:rPr>
              <a:t>(o 110 por persona por día).</a:t>
            </a:r>
            <a:endParaRPr lang="en-US" sz="2800">
              <a:latin typeface="Calibri" pitchFamily="34" charset="0"/>
            </a:endParaRPr>
          </a:p>
        </p:txBody>
      </p:sp>
      <p:pic>
        <p:nvPicPr>
          <p:cNvPr id="4100" name="Picture 3" descr="bandera-de-espan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714375"/>
            <a:ext cx="9286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35705326"/>
              </p:ext>
            </p:extLst>
          </p:nvPr>
        </p:nvGraphicFramePr>
        <p:xfrm>
          <a:off x="395288" y="1125538"/>
          <a:ext cx="8429625" cy="4694239"/>
        </p:xfrm>
        <a:graphic>
          <a:graphicData uri="http://schemas.openxmlformats.org/drawingml/2006/table">
            <a:tbl>
              <a:tblPr firstRow="1" bandRow="1">
                <a:tableStyleId>{5940675A-B579-460E-94D1-54222C63F5DA}</a:tableStyleId>
              </a:tblPr>
              <a:tblGrid>
                <a:gridCol w="6176881"/>
                <a:gridCol w="2252744"/>
              </a:tblGrid>
              <a:tr h="426749">
                <a:tc>
                  <a:txBody>
                    <a:bodyPr/>
                    <a:lstStyle/>
                    <a:p>
                      <a:r>
                        <a:rPr lang="en-US" sz="2200" b="1" dirty="0" err="1" smtClean="0">
                          <a:latin typeface="Arial" pitchFamily="34" charset="0"/>
                          <a:cs typeface="Arial" pitchFamily="34" charset="0"/>
                        </a:rPr>
                        <a:t>Cuánta</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agua</a:t>
                      </a:r>
                      <a:r>
                        <a:rPr lang="en-US" sz="2200" b="1" dirty="0" smtClean="0">
                          <a:latin typeface="Arial" pitchFamily="34" charset="0"/>
                          <a:cs typeface="Arial" pitchFamily="34" charset="0"/>
                        </a:rPr>
                        <a:t> se </a:t>
                      </a:r>
                      <a:r>
                        <a:rPr lang="en-US" sz="2200" b="1" dirty="0" err="1" smtClean="0">
                          <a:latin typeface="Arial" pitchFamily="34" charset="0"/>
                          <a:cs typeface="Arial" pitchFamily="34" charset="0"/>
                        </a:rPr>
                        <a:t>usa</a:t>
                      </a:r>
                      <a:r>
                        <a:rPr lang="en-US" sz="2200" b="1" dirty="0" smtClean="0">
                          <a:latin typeface="Arial" pitchFamily="34" charset="0"/>
                          <a:cs typeface="Arial" pitchFamily="34" charset="0"/>
                        </a:rPr>
                        <a:t> </a:t>
                      </a:r>
                      <a:r>
                        <a:rPr lang="en-US" sz="2200" b="1" dirty="0" err="1" smtClean="0">
                          <a:latin typeface="Arial" pitchFamily="34" charset="0"/>
                          <a:cs typeface="Arial" pitchFamily="34" charset="0"/>
                        </a:rPr>
                        <a:t>para</a:t>
                      </a:r>
                      <a:r>
                        <a:rPr lang="en-US" sz="2200" b="1" dirty="0" smtClean="0">
                          <a:latin typeface="Arial" pitchFamily="34" charset="0"/>
                          <a:cs typeface="Arial" pitchFamily="34" charset="0"/>
                        </a:rPr>
                        <a:t>…</a:t>
                      </a:r>
                      <a:endParaRPr lang="en-US" sz="2200" b="1" dirty="0">
                        <a:latin typeface="Arial" pitchFamily="34" charset="0"/>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200" b="0" dirty="0">
                        <a:latin typeface="Arial" pitchFamily="34" charset="0"/>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GB" sz="2200" dirty="0" err="1" smtClean="0"/>
                        <a:t>lavarse</a:t>
                      </a:r>
                      <a:r>
                        <a:rPr lang="en-GB" sz="2200" baseline="0" dirty="0" smtClean="0"/>
                        <a:t> </a:t>
                      </a:r>
                      <a:r>
                        <a:rPr lang="en-GB" sz="2200" baseline="0" dirty="0" err="1" smtClean="0"/>
                        <a:t>las</a:t>
                      </a:r>
                      <a:r>
                        <a:rPr lang="en-GB" sz="2200" baseline="0" dirty="0" smtClean="0"/>
                        <a:t> </a:t>
                      </a:r>
                      <a:r>
                        <a:rPr lang="en-GB" sz="2200" baseline="0" dirty="0" err="1" smtClean="0"/>
                        <a:t>manos</a:t>
                      </a:r>
                      <a:endParaRPr lang="en-US" sz="2200" b="0" dirty="0">
                        <a:latin typeface="Arial" pitchFamily="34" charset="0"/>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2200" dirty="0" smtClean="0"/>
                        <a:t>5 litros</a:t>
                      </a:r>
                      <a:endParaRPr lang="en-US" sz="2200" b="0" dirty="0">
                        <a:latin typeface="Arial" pitchFamily="34" charset="0"/>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GB" sz="2200" dirty="0" err="1" smtClean="0"/>
                        <a:t>limpiarse</a:t>
                      </a:r>
                      <a:r>
                        <a:rPr lang="en-GB" sz="2200" dirty="0" smtClean="0"/>
                        <a:t> los </a:t>
                      </a:r>
                      <a:r>
                        <a:rPr lang="en-GB" sz="2200" dirty="0" err="1" smtClean="0"/>
                        <a:t>dientes</a:t>
                      </a:r>
                      <a:r>
                        <a:rPr lang="en-GB" sz="2200" dirty="0" smtClean="0"/>
                        <a:t> </a:t>
                      </a:r>
                      <a:r>
                        <a:rPr lang="en-GB" sz="2200" baseline="0" dirty="0" smtClean="0"/>
                        <a:t> </a:t>
                      </a:r>
                      <a:r>
                        <a:rPr lang="en-GB" sz="2200" baseline="0" dirty="0" err="1" smtClean="0"/>
                        <a:t>durante</a:t>
                      </a:r>
                      <a:r>
                        <a:rPr lang="en-GB" sz="2200" baseline="0" dirty="0" smtClean="0"/>
                        <a:t> 2 </a:t>
                      </a:r>
                      <a:r>
                        <a:rPr lang="en-GB" sz="2200" baseline="0" dirty="0" err="1" smtClean="0"/>
                        <a:t>minutos</a:t>
                      </a:r>
                      <a:endParaRPr lang="en-US" sz="2200" dirty="0">
                        <a:latin typeface="Arial" pitchFamily="34" charset="0"/>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2200" dirty="0" smtClean="0"/>
                        <a:t>10 litros</a:t>
                      </a:r>
                      <a:endParaRPr lang="en-US" sz="2200" dirty="0">
                        <a:latin typeface="Arial" pitchFamily="34" charset="0"/>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GB" sz="2200" dirty="0" err="1" smtClean="0"/>
                        <a:t>cocinar</a:t>
                      </a:r>
                      <a:endParaRPr lang="en-US" sz="2200" dirty="0">
                        <a:latin typeface="Arial" pitchFamily="34" charset="0"/>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2200" dirty="0" smtClean="0"/>
                        <a:t>60 litros</a:t>
                      </a:r>
                      <a:endParaRPr lang="en-US" sz="2200" dirty="0">
                        <a:latin typeface="Arial" pitchFamily="34" charset="0"/>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err="1" smtClean="0">
                          <a:latin typeface="+mn-lt"/>
                          <a:cs typeface="Arial" pitchFamily="34" charset="0"/>
                        </a:rPr>
                        <a:t>una</a:t>
                      </a:r>
                      <a:r>
                        <a:rPr lang="en-US" sz="2200" dirty="0" smtClean="0">
                          <a:latin typeface="+mn-lt"/>
                          <a:cs typeface="Arial" pitchFamily="34" charset="0"/>
                        </a:rPr>
                        <a:t> </a:t>
                      </a:r>
                      <a:r>
                        <a:rPr lang="en-US" sz="2200" dirty="0" err="1" smtClean="0">
                          <a:latin typeface="+mn-lt"/>
                          <a:cs typeface="Arial" pitchFamily="34" charset="0"/>
                        </a:rPr>
                        <a:t>ducha</a:t>
                      </a:r>
                      <a:r>
                        <a:rPr lang="en-US" sz="2200" dirty="0" smtClean="0">
                          <a:latin typeface="+mn-lt"/>
                          <a:cs typeface="Arial" pitchFamily="34" charset="0"/>
                        </a:rPr>
                        <a:t> de 5 </a:t>
                      </a:r>
                      <a:r>
                        <a:rPr lang="en-US" sz="2200" dirty="0" err="1" smtClean="0">
                          <a:latin typeface="+mn-lt"/>
                          <a:cs typeface="Arial" pitchFamily="34" charset="0"/>
                        </a:rPr>
                        <a:t>minutos</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60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smtClean="0">
                          <a:latin typeface="+mn-lt"/>
                          <a:cs typeface="Arial" pitchFamily="34" charset="0"/>
                        </a:rPr>
                        <a:t>un </a:t>
                      </a:r>
                      <a:r>
                        <a:rPr lang="en-US" sz="2200" dirty="0" err="1" smtClean="0">
                          <a:latin typeface="+mn-lt"/>
                          <a:cs typeface="Arial" pitchFamily="34" charset="0"/>
                        </a:rPr>
                        <a:t>baño</a:t>
                      </a:r>
                      <a:r>
                        <a:rPr lang="en-US" sz="2200" dirty="0" smtClean="0">
                          <a:latin typeface="+mn-lt"/>
                          <a:cs typeface="Arial" pitchFamily="34" charset="0"/>
                        </a:rPr>
                        <a:t> de </a:t>
                      </a:r>
                      <a:r>
                        <a:rPr lang="en-US" sz="2200" dirty="0" err="1" smtClean="0">
                          <a:latin typeface="+mn-lt"/>
                          <a:cs typeface="Arial" pitchFamily="34" charset="0"/>
                        </a:rPr>
                        <a:t>imersión</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350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smtClean="0">
                          <a:latin typeface="+mn-lt"/>
                          <a:cs typeface="Arial" pitchFamily="34" charset="0"/>
                        </a:rPr>
                        <a:t>la </a:t>
                      </a:r>
                      <a:r>
                        <a:rPr lang="en-US" sz="2200" dirty="0" err="1" smtClean="0">
                          <a:latin typeface="+mn-lt"/>
                          <a:cs typeface="Arial" pitchFamily="34" charset="0"/>
                        </a:rPr>
                        <a:t>lavadora</a:t>
                      </a:r>
                      <a:r>
                        <a:rPr lang="en-US" sz="2200" dirty="0" smtClean="0">
                          <a:latin typeface="+mn-lt"/>
                          <a:cs typeface="Arial" pitchFamily="34" charset="0"/>
                        </a:rPr>
                        <a:t> (</a:t>
                      </a:r>
                      <a:r>
                        <a:rPr lang="en-US" sz="2200" dirty="0" err="1" smtClean="0">
                          <a:latin typeface="+mn-lt"/>
                          <a:cs typeface="Arial" pitchFamily="34" charset="0"/>
                        </a:rPr>
                        <a:t>por</a:t>
                      </a:r>
                      <a:r>
                        <a:rPr lang="en-US" sz="2200" dirty="0" smtClean="0">
                          <a:latin typeface="+mn-lt"/>
                          <a:cs typeface="Arial" pitchFamily="34" charset="0"/>
                        </a:rPr>
                        <a:t> </a:t>
                      </a:r>
                      <a:r>
                        <a:rPr lang="en-US" sz="2200" dirty="0" err="1" smtClean="0">
                          <a:latin typeface="+mn-lt"/>
                          <a:cs typeface="Arial" pitchFamily="34" charset="0"/>
                        </a:rPr>
                        <a:t>ciclo</a:t>
                      </a:r>
                      <a:r>
                        <a:rPr lang="en-US" sz="2200" dirty="0" smtClean="0">
                          <a:latin typeface="+mn-lt"/>
                          <a:cs typeface="Arial" pitchFamily="34" charset="0"/>
                        </a:rPr>
                        <a:t>)</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200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err="1" smtClean="0">
                          <a:latin typeface="+mn-lt"/>
                          <a:cs typeface="Arial" pitchFamily="34" charset="0"/>
                        </a:rPr>
                        <a:t>lavar</a:t>
                      </a:r>
                      <a:r>
                        <a:rPr lang="en-US" sz="2200" dirty="0" smtClean="0">
                          <a:latin typeface="+mn-lt"/>
                          <a:cs typeface="Arial" pitchFamily="34" charset="0"/>
                        </a:rPr>
                        <a:t> los </a:t>
                      </a:r>
                      <a:r>
                        <a:rPr lang="en-US" sz="2200" dirty="0" err="1" smtClean="0">
                          <a:latin typeface="+mn-lt"/>
                          <a:cs typeface="Arial" pitchFamily="34" charset="0"/>
                        </a:rPr>
                        <a:t>platos</a:t>
                      </a:r>
                      <a:r>
                        <a:rPr lang="en-US" sz="2200" dirty="0" smtClean="0">
                          <a:latin typeface="+mn-lt"/>
                          <a:cs typeface="Arial" pitchFamily="34" charset="0"/>
                        </a:rPr>
                        <a:t> de 4 personas</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100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err="1" smtClean="0">
                          <a:latin typeface="+mn-lt"/>
                          <a:cs typeface="Arial" pitchFamily="34" charset="0"/>
                        </a:rPr>
                        <a:t>lavar</a:t>
                      </a:r>
                      <a:r>
                        <a:rPr lang="en-US" sz="2200" dirty="0" smtClean="0">
                          <a:latin typeface="+mn-lt"/>
                          <a:cs typeface="Arial" pitchFamily="34" charset="0"/>
                        </a:rPr>
                        <a:t> el </a:t>
                      </a:r>
                      <a:r>
                        <a:rPr lang="en-US" sz="2200" dirty="0" err="1" smtClean="0">
                          <a:latin typeface="+mn-lt"/>
                          <a:cs typeface="Arial" pitchFamily="34" charset="0"/>
                        </a:rPr>
                        <a:t>coche</a:t>
                      </a:r>
                      <a:r>
                        <a:rPr lang="en-US" sz="2200" dirty="0" smtClean="0">
                          <a:latin typeface="+mn-lt"/>
                          <a:cs typeface="Arial" pitchFamily="34" charset="0"/>
                        </a:rPr>
                        <a:t> con </a:t>
                      </a:r>
                      <a:r>
                        <a:rPr lang="en-US" sz="2200" dirty="0" err="1" smtClean="0">
                          <a:latin typeface="+mn-lt"/>
                          <a:cs typeface="Arial" pitchFamily="34" charset="0"/>
                        </a:rPr>
                        <a:t>manguera</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500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err="1" smtClean="0">
                          <a:latin typeface="+mn-lt"/>
                          <a:cs typeface="Arial" pitchFamily="34" charset="0"/>
                        </a:rPr>
                        <a:t>lavar</a:t>
                      </a:r>
                      <a:r>
                        <a:rPr lang="en-US" sz="2200" baseline="0" dirty="0" smtClean="0">
                          <a:latin typeface="+mn-lt"/>
                          <a:cs typeface="Arial" pitchFamily="34" charset="0"/>
                        </a:rPr>
                        <a:t> el </a:t>
                      </a:r>
                      <a:r>
                        <a:rPr lang="en-US" sz="2200" baseline="0" dirty="0" err="1" smtClean="0">
                          <a:latin typeface="+mn-lt"/>
                          <a:cs typeface="Arial" pitchFamily="34" charset="0"/>
                        </a:rPr>
                        <a:t>coche</a:t>
                      </a:r>
                      <a:r>
                        <a:rPr lang="en-US" sz="2200" baseline="0" dirty="0" smtClean="0">
                          <a:latin typeface="+mn-lt"/>
                          <a:cs typeface="Arial" pitchFamily="34" charset="0"/>
                        </a:rPr>
                        <a:t> con balde</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50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49">
                <a:tc>
                  <a:txBody>
                    <a:bodyPr/>
                    <a:lstStyle/>
                    <a:p>
                      <a:r>
                        <a:rPr lang="en-US" sz="2200" dirty="0" err="1" smtClean="0">
                          <a:latin typeface="+mn-lt"/>
                          <a:cs typeface="Arial" pitchFamily="34" charset="0"/>
                        </a:rPr>
                        <a:t>descargar</a:t>
                      </a:r>
                      <a:r>
                        <a:rPr lang="en-US" sz="2200" baseline="0" dirty="0" smtClean="0">
                          <a:latin typeface="+mn-lt"/>
                          <a:cs typeface="Arial" pitchFamily="34" charset="0"/>
                        </a:rPr>
                        <a:t> la cisterna de </a:t>
                      </a:r>
                      <a:r>
                        <a:rPr lang="en-US" sz="2200" baseline="0" dirty="0" err="1" smtClean="0">
                          <a:latin typeface="+mn-lt"/>
                          <a:cs typeface="Arial" pitchFamily="34" charset="0"/>
                        </a:rPr>
                        <a:t>inodoro</a:t>
                      </a:r>
                      <a:endParaRPr lang="en-US" sz="2200" dirty="0">
                        <a:latin typeface="+mn-lt"/>
                        <a:cs typeface="Arial" pitchFamily="34" charset="0"/>
                      </a:endParaRPr>
                    </a:p>
                  </a:txBody>
                  <a:tcPr marL="91439" marR="91439" marT="45721" marB="45721" anchor="ctr">
                    <a:lnL w="12700"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200" dirty="0" smtClean="0">
                          <a:latin typeface="+mn-lt"/>
                          <a:cs typeface="Arial" pitchFamily="34" charset="0"/>
                        </a:rPr>
                        <a:t>20 </a:t>
                      </a:r>
                      <a:r>
                        <a:rPr lang="en-US" sz="2200" dirty="0" err="1" smtClean="0">
                          <a:latin typeface="+mn-lt"/>
                          <a:cs typeface="Arial" pitchFamily="34" charset="0"/>
                        </a:rPr>
                        <a:t>litros</a:t>
                      </a:r>
                      <a:endParaRPr lang="en-US" sz="2200" dirty="0">
                        <a:latin typeface="+mn-lt"/>
                        <a:cs typeface="Arial" pitchFamily="34" charset="0"/>
                      </a:endParaRPr>
                    </a:p>
                  </a:txBody>
                  <a:tcPr marL="91439" marR="91439" marT="45721" marB="45721" anchor="ctr">
                    <a:lnL w="12700" cap="flat" cmpd="sng" algn="ctr">
                      <a:solidFill>
                        <a:schemeClr val="bg2">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pic>
        <p:nvPicPr>
          <p:cNvPr id="4" name="Picture 3"/>
          <p:cNvPicPr>
            <a:picLocks noChangeAspect="1"/>
          </p:cNvPicPr>
          <p:nvPr/>
        </p:nvPicPr>
        <p:blipFill>
          <a:blip r:embed="rId3" cstate="print">
            <a:clrChange>
              <a:clrFrom>
                <a:srgbClr val="F9FFF1"/>
              </a:clrFrom>
              <a:clrTo>
                <a:srgbClr val="F9FFF1">
                  <a:alpha val="0"/>
                </a:srgbClr>
              </a:clrTo>
            </a:clrChange>
            <a:extLst>
              <a:ext uri="{28A0092B-C50C-407E-A947-70E740481C1C}">
                <a14:useLocalDpi xmlns:a14="http://schemas.microsoft.com/office/drawing/2010/main" val="0"/>
              </a:ext>
            </a:extLst>
          </a:blip>
          <a:stretch>
            <a:fillRect/>
          </a:stretch>
        </p:blipFill>
        <p:spPr>
          <a:xfrm>
            <a:off x="64816" y="6165303"/>
            <a:ext cx="805455" cy="634967"/>
          </a:xfrm>
          <a:prstGeom prst="rect">
            <a:avLst/>
          </a:prstGeom>
        </p:spPr>
      </p:pic>
      <p:sp>
        <p:nvSpPr>
          <p:cNvPr id="2" name="Rectangle 1"/>
          <p:cNvSpPr/>
          <p:nvPr/>
        </p:nvSpPr>
        <p:spPr>
          <a:xfrm>
            <a:off x="6876256" y="1628800"/>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5" name="Rectangle 4"/>
          <p:cNvSpPr/>
          <p:nvPr/>
        </p:nvSpPr>
        <p:spPr>
          <a:xfrm>
            <a:off x="6876256" y="2069232"/>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6" name="Rectangle 5"/>
          <p:cNvSpPr/>
          <p:nvPr/>
        </p:nvSpPr>
        <p:spPr>
          <a:xfrm>
            <a:off x="6886104" y="2490287"/>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7" name="Rectangle 6"/>
          <p:cNvSpPr/>
          <p:nvPr/>
        </p:nvSpPr>
        <p:spPr>
          <a:xfrm>
            <a:off x="6886104" y="2924944"/>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8" name="Rectangle 7"/>
          <p:cNvSpPr/>
          <p:nvPr/>
        </p:nvSpPr>
        <p:spPr>
          <a:xfrm>
            <a:off x="6804248" y="3356992"/>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9" name="Rectangle 8"/>
          <p:cNvSpPr/>
          <p:nvPr/>
        </p:nvSpPr>
        <p:spPr>
          <a:xfrm>
            <a:off x="6804248" y="3789040"/>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0" name="Rectangle 9"/>
          <p:cNvSpPr/>
          <p:nvPr/>
        </p:nvSpPr>
        <p:spPr>
          <a:xfrm>
            <a:off x="6876256" y="4221088"/>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1" name="Rectangle 10"/>
          <p:cNvSpPr/>
          <p:nvPr/>
        </p:nvSpPr>
        <p:spPr>
          <a:xfrm>
            <a:off x="6886104" y="4653136"/>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2" name="Rectangle 11"/>
          <p:cNvSpPr/>
          <p:nvPr/>
        </p:nvSpPr>
        <p:spPr>
          <a:xfrm>
            <a:off x="6804248" y="5013176"/>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
        <p:nvSpPr>
          <p:cNvPr id="13" name="Rectangle 12"/>
          <p:cNvSpPr/>
          <p:nvPr/>
        </p:nvSpPr>
        <p:spPr>
          <a:xfrm>
            <a:off x="6910065" y="5445224"/>
            <a:ext cx="1728192" cy="288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p>
        </p:txBody>
      </p:sp>
    </p:spTree>
    <p:extLst>
      <p:ext uri="{BB962C8B-B14F-4D97-AF65-F5344CB8AC3E}">
        <p14:creationId xmlns:p14="http://schemas.microsoft.com/office/powerpoint/2010/main" val="2178453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0.70"/>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55" presetClass="exit" presetSubtype="0" fill="hold" grpId="0" nodeType="clickEffect">
                                  <p:stCondLst>
                                    <p:cond delay="0"/>
                                  </p:stCondLst>
                                  <p:childTnLst>
                                    <p:anim calcmode="lin" valueType="num">
                                      <p:cBhvr>
                                        <p:cTn id="14" dur="1000"/>
                                        <p:tgtEl>
                                          <p:spTgt spid="5"/>
                                        </p:tgtEl>
                                        <p:attrNameLst>
                                          <p:attrName>ppt_w</p:attrName>
                                        </p:attrNameLst>
                                      </p:cBhvr>
                                      <p:tavLst>
                                        <p:tav tm="0">
                                          <p:val>
                                            <p:strVal val="ppt_w"/>
                                          </p:val>
                                        </p:tav>
                                        <p:tav tm="100000">
                                          <p:val>
                                            <p:strVal val="ppt_w*0.70"/>
                                          </p:val>
                                        </p:tav>
                                      </p:tavLst>
                                    </p:anim>
                                    <p:anim calcmode="lin" valueType="num">
                                      <p:cBhvr>
                                        <p:cTn id="15" dur="1000"/>
                                        <p:tgtEl>
                                          <p:spTgt spid="5"/>
                                        </p:tgtEl>
                                        <p:attrNameLst>
                                          <p:attrName>ppt_h</p:attrName>
                                        </p:attrNameLst>
                                      </p:cBhvr>
                                      <p:tavLst>
                                        <p:tav tm="0">
                                          <p:val>
                                            <p:strVal val="ppt_h"/>
                                          </p:val>
                                        </p:tav>
                                        <p:tav tm="100000">
                                          <p:val>
                                            <p:strVal val="ppt_h"/>
                                          </p:val>
                                        </p:tav>
                                      </p:tavLst>
                                    </p:anim>
                                    <p:animEffect transition="out" filter="fade">
                                      <p:cBhvr>
                                        <p:cTn id="16" dur="1000"/>
                                        <p:tgtEl>
                                          <p:spTgt spid="5"/>
                                        </p:tgtEl>
                                      </p:cBhvr>
                                    </p:animEffect>
                                    <p:set>
                                      <p:cBhvr>
                                        <p:cTn id="17"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5" presetClass="exit" presetSubtype="0" fill="hold" grpId="0" nodeType="clickEffect">
                                  <p:stCondLst>
                                    <p:cond delay="0"/>
                                  </p:stCondLst>
                                  <p:childTnLst>
                                    <p:anim calcmode="lin" valueType="num">
                                      <p:cBhvr>
                                        <p:cTn id="22" dur="1000"/>
                                        <p:tgtEl>
                                          <p:spTgt spid="6"/>
                                        </p:tgtEl>
                                        <p:attrNameLst>
                                          <p:attrName>ppt_w</p:attrName>
                                        </p:attrNameLst>
                                      </p:cBhvr>
                                      <p:tavLst>
                                        <p:tav tm="0">
                                          <p:val>
                                            <p:strVal val="ppt_w"/>
                                          </p:val>
                                        </p:tav>
                                        <p:tav tm="100000">
                                          <p:val>
                                            <p:strVal val="ppt_w*0.70"/>
                                          </p:val>
                                        </p:tav>
                                      </p:tavLst>
                                    </p:anim>
                                    <p:anim calcmode="lin" valueType="num">
                                      <p:cBhvr>
                                        <p:cTn id="23" dur="1000"/>
                                        <p:tgtEl>
                                          <p:spTgt spid="6"/>
                                        </p:tgtEl>
                                        <p:attrNameLst>
                                          <p:attrName>ppt_h</p:attrName>
                                        </p:attrNameLst>
                                      </p:cBhvr>
                                      <p:tavLst>
                                        <p:tav tm="0">
                                          <p:val>
                                            <p:strVal val="ppt_h"/>
                                          </p:val>
                                        </p:tav>
                                        <p:tav tm="100000">
                                          <p:val>
                                            <p:strVal val="ppt_h"/>
                                          </p:val>
                                        </p:tav>
                                      </p:tavLst>
                                    </p:anim>
                                    <p:animEffect transition="out" filter="fade">
                                      <p:cBhvr>
                                        <p:cTn id="24" dur="1000"/>
                                        <p:tgtEl>
                                          <p:spTgt spid="6"/>
                                        </p:tgtEl>
                                      </p:cBhvr>
                                    </p:animEffect>
                                    <p:set>
                                      <p:cBhvr>
                                        <p:cTn id="2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55" presetClass="exit" presetSubtype="0" fill="hold" grpId="0" nodeType="clickEffect">
                                  <p:stCondLst>
                                    <p:cond delay="0"/>
                                  </p:stCondLst>
                                  <p:childTnLst>
                                    <p:anim calcmode="lin" valueType="num">
                                      <p:cBhvr>
                                        <p:cTn id="30" dur="1000"/>
                                        <p:tgtEl>
                                          <p:spTgt spid="7"/>
                                        </p:tgtEl>
                                        <p:attrNameLst>
                                          <p:attrName>ppt_w</p:attrName>
                                        </p:attrNameLst>
                                      </p:cBhvr>
                                      <p:tavLst>
                                        <p:tav tm="0">
                                          <p:val>
                                            <p:strVal val="ppt_w"/>
                                          </p:val>
                                        </p:tav>
                                        <p:tav tm="100000">
                                          <p:val>
                                            <p:strVal val="ppt_w*0.70"/>
                                          </p:val>
                                        </p:tav>
                                      </p:tavLst>
                                    </p:anim>
                                    <p:anim calcmode="lin" valueType="num">
                                      <p:cBhvr>
                                        <p:cTn id="31" dur="1000"/>
                                        <p:tgtEl>
                                          <p:spTgt spid="7"/>
                                        </p:tgtEl>
                                        <p:attrNameLst>
                                          <p:attrName>ppt_h</p:attrName>
                                        </p:attrNameLst>
                                      </p:cBhvr>
                                      <p:tavLst>
                                        <p:tav tm="0">
                                          <p:val>
                                            <p:strVal val="ppt_h"/>
                                          </p:val>
                                        </p:tav>
                                        <p:tav tm="100000">
                                          <p:val>
                                            <p:strVal val="ppt_h"/>
                                          </p:val>
                                        </p:tav>
                                      </p:tavLst>
                                    </p:anim>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55" presetClass="exit" presetSubtype="0" fill="hold" grpId="0" nodeType="clickEffect">
                                  <p:stCondLst>
                                    <p:cond delay="0"/>
                                  </p:stCondLst>
                                  <p:childTnLst>
                                    <p:anim calcmode="lin" valueType="num">
                                      <p:cBhvr>
                                        <p:cTn id="38" dur="1000"/>
                                        <p:tgtEl>
                                          <p:spTgt spid="8"/>
                                        </p:tgtEl>
                                        <p:attrNameLst>
                                          <p:attrName>ppt_w</p:attrName>
                                        </p:attrNameLst>
                                      </p:cBhvr>
                                      <p:tavLst>
                                        <p:tav tm="0">
                                          <p:val>
                                            <p:strVal val="ppt_w"/>
                                          </p:val>
                                        </p:tav>
                                        <p:tav tm="100000">
                                          <p:val>
                                            <p:strVal val="ppt_w*0.70"/>
                                          </p:val>
                                        </p:tav>
                                      </p:tavLst>
                                    </p:anim>
                                    <p:anim calcmode="lin" valueType="num">
                                      <p:cBhvr>
                                        <p:cTn id="39" dur="1000"/>
                                        <p:tgtEl>
                                          <p:spTgt spid="8"/>
                                        </p:tgtEl>
                                        <p:attrNameLst>
                                          <p:attrName>ppt_h</p:attrName>
                                        </p:attrNameLst>
                                      </p:cBhvr>
                                      <p:tavLst>
                                        <p:tav tm="0">
                                          <p:val>
                                            <p:strVal val="ppt_h"/>
                                          </p:val>
                                        </p:tav>
                                        <p:tav tm="100000">
                                          <p:val>
                                            <p:strVal val="ppt_h"/>
                                          </p:val>
                                        </p:tav>
                                      </p:tavLst>
                                    </p:anim>
                                    <p:animEffect transition="out" filter="fade">
                                      <p:cBhvr>
                                        <p:cTn id="40" dur="1000"/>
                                        <p:tgtEl>
                                          <p:spTgt spid="8"/>
                                        </p:tgtEl>
                                      </p:cBhvr>
                                    </p:animEffect>
                                    <p:set>
                                      <p:cBhvr>
                                        <p:cTn id="4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55" presetClass="exit" presetSubtype="0" fill="hold" grpId="0" nodeType="clickEffect">
                                  <p:stCondLst>
                                    <p:cond delay="0"/>
                                  </p:stCondLst>
                                  <p:childTnLst>
                                    <p:anim calcmode="lin" valueType="num">
                                      <p:cBhvr>
                                        <p:cTn id="46" dur="1000"/>
                                        <p:tgtEl>
                                          <p:spTgt spid="9"/>
                                        </p:tgtEl>
                                        <p:attrNameLst>
                                          <p:attrName>ppt_w</p:attrName>
                                        </p:attrNameLst>
                                      </p:cBhvr>
                                      <p:tavLst>
                                        <p:tav tm="0">
                                          <p:val>
                                            <p:strVal val="ppt_w"/>
                                          </p:val>
                                        </p:tav>
                                        <p:tav tm="100000">
                                          <p:val>
                                            <p:strVal val="ppt_w*0.70"/>
                                          </p:val>
                                        </p:tav>
                                      </p:tavLst>
                                    </p:anim>
                                    <p:anim calcmode="lin" valueType="num">
                                      <p:cBhvr>
                                        <p:cTn id="47" dur="1000"/>
                                        <p:tgtEl>
                                          <p:spTgt spid="9"/>
                                        </p:tgtEl>
                                        <p:attrNameLst>
                                          <p:attrName>ppt_h</p:attrName>
                                        </p:attrNameLst>
                                      </p:cBhvr>
                                      <p:tavLst>
                                        <p:tav tm="0">
                                          <p:val>
                                            <p:strVal val="ppt_h"/>
                                          </p:val>
                                        </p:tav>
                                        <p:tav tm="100000">
                                          <p:val>
                                            <p:strVal val="ppt_h"/>
                                          </p:val>
                                        </p:tav>
                                      </p:tavLst>
                                    </p:anim>
                                    <p:animEffect transition="out" filter="fade">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55" presetClass="exit" presetSubtype="0" fill="hold" grpId="0" nodeType="clickEffect">
                                  <p:stCondLst>
                                    <p:cond delay="0"/>
                                  </p:stCondLst>
                                  <p:childTnLst>
                                    <p:anim calcmode="lin" valueType="num">
                                      <p:cBhvr>
                                        <p:cTn id="54" dur="1000"/>
                                        <p:tgtEl>
                                          <p:spTgt spid="10"/>
                                        </p:tgtEl>
                                        <p:attrNameLst>
                                          <p:attrName>ppt_w</p:attrName>
                                        </p:attrNameLst>
                                      </p:cBhvr>
                                      <p:tavLst>
                                        <p:tav tm="0">
                                          <p:val>
                                            <p:strVal val="ppt_w"/>
                                          </p:val>
                                        </p:tav>
                                        <p:tav tm="100000">
                                          <p:val>
                                            <p:strVal val="ppt_w*0.70"/>
                                          </p:val>
                                        </p:tav>
                                      </p:tavLst>
                                    </p:anim>
                                    <p:anim calcmode="lin" valueType="num">
                                      <p:cBhvr>
                                        <p:cTn id="55" dur="1000"/>
                                        <p:tgtEl>
                                          <p:spTgt spid="10"/>
                                        </p:tgtEl>
                                        <p:attrNameLst>
                                          <p:attrName>ppt_h</p:attrName>
                                        </p:attrNameLst>
                                      </p:cBhvr>
                                      <p:tavLst>
                                        <p:tav tm="0">
                                          <p:val>
                                            <p:strVal val="ppt_h"/>
                                          </p:val>
                                        </p:tav>
                                        <p:tav tm="100000">
                                          <p:val>
                                            <p:strVal val="ppt_h"/>
                                          </p:val>
                                        </p:tav>
                                      </p:tavLst>
                                    </p:anim>
                                    <p:animEffect transition="out" filter="fade">
                                      <p:cBhvr>
                                        <p:cTn id="56" dur="1000"/>
                                        <p:tgtEl>
                                          <p:spTgt spid="10"/>
                                        </p:tgtEl>
                                      </p:cBhvr>
                                    </p:animEffect>
                                    <p:set>
                                      <p:cBhvr>
                                        <p:cTn id="5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8" restart="whenNotActive" fill="hold" evtFilter="cancelBubble" nodeType="interactiveSeq">
                <p:stCondLst>
                  <p:cond evt="onClick" delay="0">
                    <p:tgtEl>
                      <p:spTgt spid="11"/>
                    </p:tgtEl>
                  </p:cond>
                </p:stCondLst>
                <p:endSync evt="end" delay="0">
                  <p:rtn val="all"/>
                </p:endSync>
                <p:childTnLst>
                  <p:par>
                    <p:cTn id="59" fill="hold">
                      <p:stCondLst>
                        <p:cond delay="0"/>
                      </p:stCondLst>
                      <p:childTnLst>
                        <p:par>
                          <p:cTn id="60" fill="hold">
                            <p:stCondLst>
                              <p:cond delay="0"/>
                            </p:stCondLst>
                            <p:childTnLst>
                              <p:par>
                                <p:cTn id="61" presetID="55" presetClass="exit" presetSubtype="0" fill="hold" grpId="0" nodeType="clickEffect">
                                  <p:stCondLst>
                                    <p:cond delay="0"/>
                                  </p:stCondLst>
                                  <p:childTnLst>
                                    <p:anim calcmode="lin" valueType="num">
                                      <p:cBhvr>
                                        <p:cTn id="62" dur="1000"/>
                                        <p:tgtEl>
                                          <p:spTgt spid="11"/>
                                        </p:tgtEl>
                                        <p:attrNameLst>
                                          <p:attrName>ppt_w</p:attrName>
                                        </p:attrNameLst>
                                      </p:cBhvr>
                                      <p:tavLst>
                                        <p:tav tm="0">
                                          <p:val>
                                            <p:strVal val="ppt_w"/>
                                          </p:val>
                                        </p:tav>
                                        <p:tav tm="100000">
                                          <p:val>
                                            <p:strVal val="ppt_w*0.70"/>
                                          </p:val>
                                        </p:tav>
                                      </p:tavLst>
                                    </p:anim>
                                    <p:anim calcmode="lin" valueType="num">
                                      <p:cBhvr>
                                        <p:cTn id="63" dur="1000"/>
                                        <p:tgtEl>
                                          <p:spTgt spid="11"/>
                                        </p:tgtEl>
                                        <p:attrNameLst>
                                          <p:attrName>ppt_h</p:attrName>
                                        </p:attrNameLst>
                                      </p:cBhvr>
                                      <p:tavLst>
                                        <p:tav tm="0">
                                          <p:val>
                                            <p:strVal val="ppt_h"/>
                                          </p:val>
                                        </p:tav>
                                        <p:tav tm="100000">
                                          <p:val>
                                            <p:strVal val="ppt_h"/>
                                          </p:val>
                                        </p:tav>
                                      </p:tavLst>
                                    </p:anim>
                                    <p:animEffect transition="out" filter="fade">
                                      <p:cBhvr>
                                        <p:cTn id="64" dur="1000"/>
                                        <p:tgtEl>
                                          <p:spTgt spid="11"/>
                                        </p:tgtEl>
                                      </p:cBhvr>
                                    </p:animEffect>
                                    <p:set>
                                      <p:cBhvr>
                                        <p:cTn id="65"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55" presetClass="exit" presetSubtype="0" fill="hold" grpId="0" nodeType="clickEffect">
                                  <p:stCondLst>
                                    <p:cond delay="0"/>
                                  </p:stCondLst>
                                  <p:childTnLst>
                                    <p:anim calcmode="lin" valueType="num">
                                      <p:cBhvr>
                                        <p:cTn id="70" dur="1000"/>
                                        <p:tgtEl>
                                          <p:spTgt spid="12"/>
                                        </p:tgtEl>
                                        <p:attrNameLst>
                                          <p:attrName>ppt_w</p:attrName>
                                        </p:attrNameLst>
                                      </p:cBhvr>
                                      <p:tavLst>
                                        <p:tav tm="0">
                                          <p:val>
                                            <p:strVal val="ppt_w"/>
                                          </p:val>
                                        </p:tav>
                                        <p:tav tm="100000">
                                          <p:val>
                                            <p:strVal val="ppt_w*0.70"/>
                                          </p:val>
                                        </p:tav>
                                      </p:tavLst>
                                    </p:anim>
                                    <p:anim calcmode="lin" valueType="num">
                                      <p:cBhvr>
                                        <p:cTn id="71" dur="1000"/>
                                        <p:tgtEl>
                                          <p:spTgt spid="12"/>
                                        </p:tgtEl>
                                        <p:attrNameLst>
                                          <p:attrName>ppt_h</p:attrName>
                                        </p:attrNameLst>
                                      </p:cBhvr>
                                      <p:tavLst>
                                        <p:tav tm="0">
                                          <p:val>
                                            <p:strVal val="ppt_h"/>
                                          </p:val>
                                        </p:tav>
                                        <p:tav tm="100000">
                                          <p:val>
                                            <p:strVal val="ppt_h"/>
                                          </p:val>
                                        </p:tav>
                                      </p:tavLst>
                                    </p:anim>
                                    <p:animEffect transition="out" filter="fade">
                                      <p:cBhvr>
                                        <p:cTn id="72" dur="1000"/>
                                        <p:tgtEl>
                                          <p:spTgt spid="12"/>
                                        </p:tgtEl>
                                      </p:cBhvr>
                                    </p:animEffect>
                                    <p:set>
                                      <p:cBhvr>
                                        <p:cTn id="7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4" restart="whenNotActive" fill="hold" evtFilter="cancelBubble" nodeType="interactiveSeq">
                <p:stCondLst>
                  <p:cond evt="onClick" delay="0">
                    <p:tgtEl>
                      <p:spTgt spid="13"/>
                    </p:tgtEl>
                  </p:cond>
                </p:stCondLst>
                <p:endSync evt="end" delay="0">
                  <p:rtn val="all"/>
                </p:endSync>
                <p:childTnLst>
                  <p:par>
                    <p:cTn id="75" fill="hold">
                      <p:stCondLst>
                        <p:cond delay="0"/>
                      </p:stCondLst>
                      <p:childTnLst>
                        <p:par>
                          <p:cTn id="76" fill="hold">
                            <p:stCondLst>
                              <p:cond delay="0"/>
                            </p:stCondLst>
                            <p:childTnLst>
                              <p:par>
                                <p:cTn id="77" presetID="55" presetClass="exit" presetSubtype="0" fill="hold" grpId="0" nodeType="clickEffect">
                                  <p:stCondLst>
                                    <p:cond delay="0"/>
                                  </p:stCondLst>
                                  <p:childTnLst>
                                    <p:anim calcmode="lin" valueType="num">
                                      <p:cBhvr>
                                        <p:cTn id="78" dur="1000"/>
                                        <p:tgtEl>
                                          <p:spTgt spid="13"/>
                                        </p:tgtEl>
                                        <p:attrNameLst>
                                          <p:attrName>ppt_w</p:attrName>
                                        </p:attrNameLst>
                                      </p:cBhvr>
                                      <p:tavLst>
                                        <p:tav tm="0">
                                          <p:val>
                                            <p:strVal val="ppt_w"/>
                                          </p:val>
                                        </p:tav>
                                        <p:tav tm="100000">
                                          <p:val>
                                            <p:strVal val="ppt_w*0.70"/>
                                          </p:val>
                                        </p:tav>
                                      </p:tavLst>
                                    </p:anim>
                                    <p:anim calcmode="lin" valueType="num">
                                      <p:cBhvr>
                                        <p:cTn id="79" dur="1000"/>
                                        <p:tgtEl>
                                          <p:spTgt spid="13"/>
                                        </p:tgtEl>
                                        <p:attrNameLst>
                                          <p:attrName>ppt_h</p:attrName>
                                        </p:attrNameLst>
                                      </p:cBhvr>
                                      <p:tavLst>
                                        <p:tav tm="0">
                                          <p:val>
                                            <p:strVal val="ppt_h"/>
                                          </p:val>
                                        </p:tav>
                                        <p:tav tm="100000">
                                          <p:val>
                                            <p:strVal val="ppt_h"/>
                                          </p:val>
                                        </p:tav>
                                      </p:tavLst>
                                    </p:anim>
                                    <p:animEffect transition="out" filter="fade">
                                      <p:cBhvr>
                                        <p:cTn id="80" dur="1000"/>
                                        <p:tgtEl>
                                          <p:spTgt spid="13"/>
                                        </p:tgtEl>
                                      </p:cBhvr>
                                    </p:animEffect>
                                    <p:set>
                                      <p:cBhvr>
                                        <p:cTn id="81"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Uso de agua en el hogar_bbcmun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143000"/>
            <a:ext cx="86931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8625" y="285750"/>
            <a:ext cx="8429625"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600" b="1" dirty="0" err="1"/>
              <a:t>Vamos</a:t>
            </a:r>
            <a:r>
              <a:rPr lang="en-US" sz="3600" b="1" dirty="0"/>
              <a:t> a </a:t>
            </a:r>
            <a:r>
              <a:rPr lang="en-US" sz="3600" b="1" dirty="0" err="1"/>
              <a:t>calcular</a:t>
            </a:r>
            <a:r>
              <a:rPr lang="en-US" sz="3600" b="1" dirty="0"/>
              <a:t> </a:t>
            </a:r>
            <a:r>
              <a:rPr lang="en-US" sz="3600" b="1" dirty="0" err="1"/>
              <a:t>nuestro</a:t>
            </a:r>
            <a:r>
              <a:rPr lang="en-US" sz="3600" b="1" dirty="0"/>
              <a:t> </a:t>
            </a:r>
            <a:r>
              <a:rPr lang="en-US" sz="3600" b="1" dirty="0" err="1"/>
              <a:t>consumo</a:t>
            </a:r>
            <a:r>
              <a:rPr lang="en-US" sz="3600" b="1" dirty="0"/>
              <a:t> de </a:t>
            </a:r>
            <a:r>
              <a:rPr lang="en-US" sz="3600" b="1" dirty="0" err="1"/>
              <a:t>agua</a:t>
            </a:r>
            <a:endParaRPr lang="en-US" sz="3600" b="1" dirty="0"/>
          </a:p>
        </p:txBody>
      </p:sp>
      <p:sp>
        <p:nvSpPr>
          <p:cNvPr id="7172" name="Rectangle 7"/>
          <p:cNvSpPr>
            <a:spLocks noChangeArrowheads="1"/>
          </p:cNvSpPr>
          <p:nvPr/>
        </p:nvSpPr>
        <p:spPr bwMode="auto">
          <a:xfrm>
            <a:off x="214313" y="6286500"/>
            <a:ext cx="857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hlinkClick r:id="rId4"/>
              </a:rPr>
              <a:t>http://news.bbc.co.uk/hi/spanish/specials/ancho/newsid_6544000/6544761.stm</a:t>
            </a:r>
            <a:r>
              <a:rPr lang="en-US"/>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0"/>
            <a:ext cx="612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p:cNvPicPr>
            <a:picLocks noChangeAspect="1"/>
          </p:cNvPicPr>
          <p:nvPr/>
        </p:nvPicPr>
        <p:blipFill>
          <a:blip r:embed="rId4">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3" y="1685718"/>
            <a:ext cx="3641628" cy="2954655"/>
          </a:xfrm>
          <a:prstGeom prst="rect">
            <a:avLst/>
          </a:prstGeom>
          <a:noFill/>
        </p:spPr>
        <p:txBody>
          <a:bodyPr wrap="square" rtlCol="0">
            <a:spAutoFit/>
          </a:bodyPr>
          <a:lstStyle/>
          <a:p>
            <a:r>
              <a:rPr lang="en-GB" sz="2400" dirty="0" err="1" smtClean="0">
                <a:latin typeface="+mn-lt"/>
              </a:rPr>
              <a:t>Objetivo</a:t>
            </a:r>
            <a:r>
              <a:rPr lang="en-GB" sz="2400" dirty="0" smtClean="0">
                <a:latin typeface="+mn-lt"/>
              </a:rPr>
              <a:t>:</a:t>
            </a:r>
          </a:p>
          <a:p>
            <a:pPr marL="285750" indent="-285750">
              <a:buFont typeface="Wingdings" pitchFamily="2" charset="2"/>
              <a:buChar char="§"/>
            </a:pPr>
            <a:r>
              <a:rPr lang="en-GB" sz="2400" dirty="0" err="1" smtClean="0">
                <a:latin typeface="+mn-lt"/>
              </a:rPr>
              <a:t>Saber</a:t>
            </a:r>
            <a:r>
              <a:rPr lang="en-GB" sz="2400" dirty="0" smtClean="0">
                <a:latin typeface="+mn-lt"/>
              </a:rPr>
              <a:t> </a:t>
            </a:r>
            <a:r>
              <a:rPr lang="en-GB" sz="2400" dirty="0" err="1" smtClean="0">
                <a:latin typeface="+mn-lt"/>
              </a:rPr>
              <a:t>más</a:t>
            </a:r>
            <a:r>
              <a:rPr lang="en-GB" sz="2400" dirty="0" smtClean="0">
                <a:latin typeface="+mn-lt"/>
              </a:rPr>
              <a:t> </a:t>
            </a:r>
            <a:r>
              <a:rPr lang="en-GB" sz="2400" dirty="0" err="1" smtClean="0">
                <a:latin typeface="+mn-lt"/>
              </a:rPr>
              <a:t>información</a:t>
            </a:r>
            <a:r>
              <a:rPr lang="en-GB" sz="2400" dirty="0" smtClean="0">
                <a:latin typeface="+mn-lt"/>
              </a:rPr>
              <a:t> </a:t>
            </a:r>
            <a:r>
              <a:rPr lang="en-GB" sz="2400" dirty="0" err="1" smtClean="0">
                <a:latin typeface="+mn-lt"/>
              </a:rPr>
              <a:t>sobre</a:t>
            </a:r>
            <a:r>
              <a:rPr lang="en-GB" sz="2400" dirty="0" smtClean="0">
                <a:latin typeface="+mn-lt"/>
              </a:rPr>
              <a:t> el </a:t>
            </a:r>
            <a:r>
              <a:rPr lang="en-GB" sz="2400" dirty="0" err="1" smtClean="0">
                <a:latin typeface="+mn-lt"/>
              </a:rPr>
              <a:t>uso</a:t>
            </a:r>
            <a:r>
              <a:rPr lang="en-GB" sz="2400" dirty="0" smtClean="0">
                <a:latin typeface="+mn-lt"/>
              </a:rPr>
              <a:t> del </a:t>
            </a:r>
            <a:r>
              <a:rPr lang="en-GB" sz="2400" dirty="0" err="1" smtClean="0">
                <a:latin typeface="+mn-lt"/>
              </a:rPr>
              <a:t>agua</a:t>
            </a:r>
            <a:r>
              <a:rPr lang="en-GB" sz="2400" dirty="0" smtClean="0">
                <a:latin typeface="+mn-lt"/>
              </a:rPr>
              <a:t> en </a:t>
            </a:r>
            <a:r>
              <a:rPr lang="en-GB" sz="2400" dirty="0" err="1" smtClean="0">
                <a:latin typeface="+mn-lt"/>
              </a:rPr>
              <a:t>España</a:t>
            </a:r>
            <a:r>
              <a:rPr lang="en-GB" sz="2400" dirty="0" smtClean="0">
                <a:latin typeface="+mn-lt"/>
              </a:rPr>
              <a:t> e </a:t>
            </a:r>
            <a:r>
              <a:rPr lang="en-GB" sz="2400" dirty="0" err="1" smtClean="0">
                <a:latin typeface="+mn-lt"/>
              </a:rPr>
              <a:t>Inglaterra</a:t>
            </a:r>
            <a:endParaRPr lang="en-GB" sz="2400" dirty="0" smtClean="0">
              <a:latin typeface="+mn-lt"/>
            </a:endParaRPr>
          </a:p>
          <a:p>
            <a:pPr marL="285750" indent="-285750">
              <a:buFont typeface="Wingdings" pitchFamily="2" charset="2"/>
              <a:buChar char="§"/>
            </a:pPr>
            <a:r>
              <a:rPr lang="en-GB" sz="2400" dirty="0" err="1" smtClean="0">
                <a:latin typeface="+mn-lt"/>
              </a:rPr>
              <a:t>Informarnos</a:t>
            </a:r>
            <a:r>
              <a:rPr lang="en-GB" sz="2400" dirty="0" smtClean="0">
                <a:latin typeface="+mn-lt"/>
              </a:rPr>
              <a:t> </a:t>
            </a:r>
            <a:r>
              <a:rPr lang="en-GB" sz="2400" dirty="0" err="1" smtClean="0">
                <a:latin typeface="+mn-lt"/>
              </a:rPr>
              <a:t>sobre</a:t>
            </a:r>
            <a:r>
              <a:rPr lang="en-GB" sz="2400" dirty="0" smtClean="0">
                <a:latin typeface="+mn-lt"/>
              </a:rPr>
              <a:t> la </a:t>
            </a:r>
            <a:r>
              <a:rPr lang="en-GB" sz="2400" dirty="0" err="1" smtClean="0">
                <a:latin typeface="+mn-lt"/>
              </a:rPr>
              <a:t>situación</a:t>
            </a:r>
            <a:r>
              <a:rPr lang="en-GB" sz="2400" dirty="0" smtClean="0">
                <a:latin typeface="+mn-lt"/>
              </a:rPr>
              <a:t> en </a:t>
            </a:r>
            <a:r>
              <a:rPr lang="en-GB" sz="2400" dirty="0" err="1" smtClean="0">
                <a:latin typeface="+mn-lt"/>
              </a:rPr>
              <a:t>América</a:t>
            </a:r>
            <a:r>
              <a:rPr lang="en-GB" sz="2400" dirty="0" smtClean="0">
                <a:latin typeface="+mn-lt"/>
              </a:rPr>
              <a:t> del Sur y </a:t>
            </a:r>
            <a:r>
              <a:rPr lang="en-GB" sz="2400" dirty="0" err="1" smtClean="0">
                <a:latin typeface="+mn-lt"/>
              </a:rPr>
              <a:t>comparar</a:t>
            </a:r>
            <a:endParaRPr lang="en-GB" sz="2400" dirty="0">
              <a:latin typeface="+mn-lt"/>
            </a:endParaRPr>
          </a:p>
          <a:p>
            <a:pPr marL="285750" indent="-285750">
              <a:buFont typeface="Wingdings" pitchFamily="2" charset="2"/>
              <a:buChar char="§"/>
            </a:pPr>
            <a:endParaRPr lang="en-GB" dirty="0"/>
          </a:p>
        </p:txBody>
      </p:sp>
      <p:pic>
        <p:nvPicPr>
          <p:cNvPr id="6" name="Picture 5" descr="big-tick.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912" y="2060848"/>
            <a:ext cx="8842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58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850" y="260350"/>
          <a:ext cx="8424864" cy="5545141"/>
        </p:xfrm>
        <a:graphic>
          <a:graphicData uri="http://schemas.openxmlformats.org/drawingml/2006/table">
            <a:tbl>
              <a:tblPr firstRow="1" bandRow="1">
                <a:tableStyleId>{5940675A-B579-460E-94D1-54222C63F5DA}</a:tableStyleId>
              </a:tblPr>
              <a:tblGrid>
                <a:gridCol w="724720"/>
                <a:gridCol w="3895367"/>
                <a:gridCol w="3804777"/>
              </a:tblGrid>
              <a:tr h="792163">
                <a:tc>
                  <a:txBody>
                    <a:bodyPr/>
                    <a:lstStyle/>
                    <a:p>
                      <a:pPr algn="ctr"/>
                      <a:endParaRPr lang="en-GB" sz="2400" b="1" dirty="0"/>
                    </a:p>
                  </a:txBody>
                  <a:tcPr marL="91439" marR="91439" marT="45724" marB="45724" anchor="ctr"/>
                </a:tc>
                <a:tc gridSpan="2">
                  <a:txBody>
                    <a:bodyPr/>
                    <a:lstStyle/>
                    <a:p>
                      <a:pPr algn="ctr"/>
                      <a:r>
                        <a:rPr lang="en-GB" sz="3600" b="1" dirty="0" err="1" smtClean="0"/>
                        <a:t>Indica</a:t>
                      </a:r>
                      <a:r>
                        <a:rPr lang="en-GB" sz="3600" b="1" dirty="0" smtClean="0"/>
                        <a:t> la </a:t>
                      </a:r>
                      <a:r>
                        <a:rPr lang="en-GB" sz="3600" b="1" dirty="0" err="1" smtClean="0"/>
                        <a:t>opción</a:t>
                      </a:r>
                      <a:r>
                        <a:rPr lang="en-GB" sz="3600" b="1" dirty="0" smtClean="0"/>
                        <a:t> </a:t>
                      </a:r>
                      <a:r>
                        <a:rPr lang="en-GB" sz="3600" b="1" dirty="0" err="1" smtClean="0"/>
                        <a:t>correcta</a:t>
                      </a:r>
                      <a:endParaRPr lang="en-GB" sz="3600" b="1" dirty="0"/>
                    </a:p>
                  </a:txBody>
                  <a:tcPr marL="91439" marR="91439" marT="45724" marB="45724" anchor="ctr"/>
                </a:tc>
                <a:tc hMerge="1">
                  <a:txBody>
                    <a:bodyPr/>
                    <a:lstStyle/>
                    <a:p>
                      <a:endParaRPr lang="en-GB" sz="2400" dirty="0"/>
                    </a:p>
                  </a:txBody>
                  <a:tcPr anchor="ctr"/>
                </a:tc>
              </a:tr>
              <a:tr h="792163">
                <a:tc>
                  <a:txBody>
                    <a:bodyPr/>
                    <a:lstStyle/>
                    <a:p>
                      <a:pPr algn="ctr"/>
                      <a:r>
                        <a:rPr lang="en-GB" sz="2400" b="1" dirty="0" smtClean="0"/>
                        <a:t>1</a:t>
                      </a:r>
                      <a:endParaRPr lang="en-GB" sz="2400" b="1" dirty="0"/>
                    </a:p>
                  </a:txBody>
                  <a:tcPr marL="91439" marR="91439" marT="45724" marB="45724" anchor="ctr"/>
                </a:tc>
                <a:tc>
                  <a:txBody>
                    <a:bodyPr/>
                    <a:lstStyle/>
                    <a:p>
                      <a:pPr algn="ctr"/>
                      <a:r>
                        <a:rPr lang="en-GB" sz="3600" dirty="0" smtClean="0"/>
                        <a:t>0.5%</a:t>
                      </a:r>
                      <a:endParaRPr lang="en-GB" sz="3600" dirty="0"/>
                    </a:p>
                  </a:txBody>
                  <a:tcPr marL="91439" marR="91439" marT="45724" marB="45724" anchor="ctr"/>
                </a:tc>
                <a:tc>
                  <a:txBody>
                    <a:bodyPr/>
                    <a:lstStyle/>
                    <a:p>
                      <a:pPr algn="ctr"/>
                      <a:r>
                        <a:rPr lang="en-GB" sz="3600" dirty="0" smtClean="0"/>
                        <a:t>50%</a:t>
                      </a:r>
                      <a:endParaRPr lang="en-GB" sz="3600" dirty="0"/>
                    </a:p>
                  </a:txBody>
                  <a:tcPr marL="91439" marR="91439" marT="45724" marB="45724" anchor="ctr"/>
                </a:tc>
              </a:tr>
              <a:tr h="792163">
                <a:tc>
                  <a:txBody>
                    <a:bodyPr/>
                    <a:lstStyle/>
                    <a:p>
                      <a:pPr algn="ctr"/>
                      <a:r>
                        <a:rPr lang="en-GB" sz="2400" b="1" dirty="0" smtClean="0"/>
                        <a:t>2</a:t>
                      </a:r>
                      <a:endParaRPr lang="en-GB" sz="2400" b="1" dirty="0"/>
                    </a:p>
                  </a:txBody>
                  <a:tcPr marL="91439" marR="91439" marT="45724" marB="45724" anchor="ctr"/>
                </a:tc>
                <a:tc>
                  <a:txBody>
                    <a:bodyPr/>
                    <a:lstStyle/>
                    <a:p>
                      <a:pPr algn="ctr"/>
                      <a:r>
                        <a:rPr lang="en-GB" sz="3200" dirty="0" smtClean="0"/>
                        <a:t>75 </a:t>
                      </a:r>
                      <a:r>
                        <a:rPr lang="en-GB" sz="3200" dirty="0" err="1" smtClean="0"/>
                        <a:t>millones</a:t>
                      </a:r>
                      <a:endParaRPr lang="en-GB" sz="3200" dirty="0"/>
                    </a:p>
                  </a:txBody>
                  <a:tcPr marL="91439" marR="91439" marT="45724" marB="45724" anchor="ctr"/>
                </a:tc>
                <a:tc>
                  <a:txBody>
                    <a:bodyPr/>
                    <a:lstStyle/>
                    <a:p>
                      <a:pPr algn="ctr"/>
                      <a:r>
                        <a:rPr lang="en-GB" sz="3200" dirty="0" smtClean="0"/>
                        <a:t>65 </a:t>
                      </a:r>
                      <a:r>
                        <a:rPr lang="en-GB" sz="3200" dirty="0" err="1" smtClean="0"/>
                        <a:t>millones</a:t>
                      </a:r>
                      <a:endParaRPr lang="en-GB" sz="3200" dirty="0"/>
                    </a:p>
                  </a:txBody>
                  <a:tcPr marL="91439" marR="91439" marT="45724" marB="45724" anchor="ctr"/>
                </a:tc>
              </a:tr>
              <a:tr h="792163">
                <a:tc>
                  <a:txBody>
                    <a:bodyPr/>
                    <a:lstStyle/>
                    <a:p>
                      <a:pPr algn="ctr"/>
                      <a:r>
                        <a:rPr lang="en-GB" sz="2400" b="1" dirty="0" smtClean="0"/>
                        <a:t>3</a:t>
                      </a:r>
                      <a:endParaRPr lang="en-GB" sz="2400" b="1" dirty="0"/>
                    </a:p>
                  </a:txBody>
                  <a:tcPr marL="91439" marR="91439" marT="45724" marB="45724" anchor="ctr"/>
                </a:tc>
                <a:tc>
                  <a:txBody>
                    <a:bodyPr/>
                    <a:lstStyle/>
                    <a:p>
                      <a:pPr algn="ctr"/>
                      <a:r>
                        <a:rPr lang="en-GB" sz="3200" dirty="0" smtClean="0"/>
                        <a:t>106 </a:t>
                      </a:r>
                      <a:r>
                        <a:rPr lang="en-GB" sz="3200" dirty="0" err="1" smtClean="0"/>
                        <a:t>millones</a:t>
                      </a:r>
                      <a:endParaRPr lang="en-GB" sz="3200" dirty="0"/>
                    </a:p>
                  </a:txBody>
                  <a:tcPr marL="91439" marR="91439" marT="45724" marB="45724" anchor="ctr"/>
                </a:tc>
                <a:tc>
                  <a:txBody>
                    <a:bodyPr/>
                    <a:lstStyle/>
                    <a:p>
                      <a:pPr algn="ctr"/>
                      <a:r>
                        <a:rPr lang="en-GB" sz="3200" dirty="0" smtClean="0"/>
                        <a:t>116 </a:t>
                      </a:r>
                      <a:r>
                        <a:rPr lang="en-GB" sz="3200" dirty="0" err="1" smtClean="0"/>
                        <a:t>millones</a:t>
                      </a:r>
                      <a:endParaRPr lang="en-GB" sz="3200" dirty="0"/>
                    </a:p>
                  </a:txBody>
                  <a:tcPr marL="91439" marR="91439" marT="45724" marB="45724" anchor="ctr"/>
                </a:tc>
              </a:tr>
              <a:tr h="792163">
                <a:tc>
                  <a:txBody>
                    <a:bodyPr/>
                    <a:lstStyle/>
                    <a:p>
                      <a:pPr algn="ctr"/>
                      <a:r>
                        <a:rPr lang="en-GB" sz="2400" b="1" dirty="0" smtClean="0"/>
                        <a:t>4</a:t>
                      </a:r>
                      <a:endParaRPr lang="en-GB" sz="2400" b="1" dirty="0"/>
                    </a:p>
                  </a:txBody>
                  <a:tcPr marL="91439" marR="91439" marT="45724" marB="45724" anchor="ctr"/>
                </a:tc>
                <a:tc>
                  <a:txBody>
                    <a:bodyPr/>
                    <a:lstStyle/>
                    <a:p>
                      <a:pPr algn="ctr"/>
                      <a:r>
                        <a:rPr lang="en-GB" sz="3600" dirty="0" smtClean="0"/>
                        <a:t>14%</a:t>
                      </a:r>
                      <a:endParaRPr lang="en-GB" sz="3600" dirty="0"/>
                    </a:p>
                  </a:txBody>
                  <a:tcPr marL="91439" marR="91439" marT="45724" marB="45724" anchor="ctr"/>
                </a:tc>
                <a:tc>
                  <a:txBody>
                    <a:bodyPr/>
                    <a:lstStyle/>
                    <a:p>
                      <a:pPr algn="ctr"/>
                      <a:r>
                        <a:rPr lang="en-GB" sz="3600" dirty="0" smtClean="0"/>
                        <a:t>15%</a:t>
                      </a:r>
                      <a:endParaRPr lang="en-GB" sz="3600" dirty="0"/>
                    </a:p>
                  </a:txBody>
                  <a:tcPr marL="91439" marR="91439" marT="45724" marB="45724" anchor="ctr"/>
                </a:tc>
              </a:tr>
              <a:tr h="792163">
                <a:tc>
                  <a:txBody>
                    <a:bodyPr/>
                    <a:lstStyle/>
                    <a:p>
                      <a:pPr algn="ctr"/>
                      <a:r>
                        <a:rPr lang="en-GB" sz="2400" b="1" dirty="0" smtClean="0"/>
                        <a:t>5</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64%</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600" dirty="0" smtClean="0"/>
                        <a:t>74%</a:t>
                      </a:r>
                    </a:p>
                  </a:txBody>
                  <a:tcPr marL="91439" marR="91439" marT="45724" marB="45724" anchor="ctr"/>
                </a:tc>
              </a:tr>
              <a:tr h="792163">
                <a:tc>
                  <a:txBody>
                    <a:bodyPr/>
                    <a:lstStyle/>
                    <a:p>
                      <a:pPr algn="ctr"/>
                      <a:r>
                        <a:rPr lang="en-GB" sz="2400" b="1" dirty="0" smtClean="0"/>
                        <a:t>6</a:t>
                      </a:r>
                      <a:endParaRPr lang="en-GB" sz="2400" b="1" dirty="0"/>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34/1.000000</a:t>
                      </a:r>
                    </a:p>
                  </a:txBody>
                  <a:tcPr marL="91439" marR="91439"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dirty="0" smtClean="0"/>
                        <a:t>34/1000</a:t>
                      </a:r>
                    </a:p>
                  </a:txBody>
                  <a:tcPr marL="91439" marR="91439" marT="45724" marB="45724" anchor="ctr"/>
                </a:tc>
              </a:tr>
            </a:tbl>
          </a:graphicData>
        </a:graphic>
      </p:graphicFrame>
      <p:pic>
        <p:nvPicPr>
          <p:cNvPr id="413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005513"/>
            <a:ext cx="10080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88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0"/>
            <a:ext cx="612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Resources\Development\NewSecCurricDevelopment\Citizenship\Pan_y_Agua\Agua\EscasezdeAgua\hechos importantes agua disponib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2655"/>
            <a:ext cx="4032448" cy="61619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8"/>
          <p:cNvPicPr>
            <a:picLocks noChangeAspect="1"/>
          </p:cNvPicPr>
          <p:nvPr/>
        </p:nvPicPr>
        <p:blipFill>
          <a:blip r:embed="rId5">
            <a:clrChange>
              <a:clrFrom>
                <a:srgbClr val="F9FFF1"/>
              </a:clrFrom>
              <a:clrTo>
                <a:srgbClr val="F9FFF1">
                  <a:alpha val="0"/>
                </a:srgbClr>
              </a:clrTo>
            </a:clrChange>
            <a:extLst>
              <a:ext uri="{28A0092B-C50C-407E-A947-70E740481C1C}">
                <a14:useLocalDpi xmlns:a14="http://schemas.microsoft.com/office/drawing/2010/main" val="0"/>
              </a:ext>
            </a:extLst>
          </a:blip>
          <a:srcRect/>
          <a:stretch>
            <a:fillRect/>
          </a:stretch>
        </p:blipFill>
        <p:spPr bwMode="auto">
          <a:xfrm>
            <a:off x="65088" y="6165850"/>
            <a:ext cx="80486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942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1366</Words>
  <Application>Microsoft Office PowerPoint</Application>
  <PresentationFormat>On-screen Show (4:3)</PresentationFormat>
  <Paragraphs>205</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26</cp:revision>
  <dcterms:created xsi:type="dcterms:W3CDTF">2011-02-21T05:38:06Z</dcterms:created>
  <dcterms:modified xsi:type="dcterms:W3CDTF">2011-09-02T04:54:30Z</dcterms:modified>
</cp:coreProperties>
</file>