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74" r:id="rId16"/>
    <p:sldId id="275" r:id="rId17"/>
    <p:sldId id="273" r:id="rId18"/>
    <p:sldId id="276" r:id="rId19"/>
    <p:sldId id="278" r:id="rId20"/>
    <p:sldId id="279" r:id="rId21"/>
    <p:sldId id="277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 autoAdjust="0"/>
    <p:restoredTop sz="93596" autoAdjust="0"/>
  </p:normalViewPr>
  <p:slideViewPr>
    <p:cSldViewPr>
      <p:cViewPr varScale="1">
        <p:scale>
          <a:sx n="68" d="100"/>
          <a:sy n="6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930194-8A25-4A0F-A4D5-B2B5728E1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53C764-9717-47F3-9550-5E6D8201FA1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Give some of the vocab and ask them to identify the shop. </a:t>
            </a: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2C3EDE-C2E5-48C7-9A73-1DB847BF266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Model each individually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1994A3-7350-4E56-B15A-C281C7EA0F7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Oral practise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677157-C2EE-49FC-8F1C-B33DAF25705B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Written consolidation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8FE8E4-EEAE-4DED-BB92-1F14F62DCDC4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Some well known shops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0C50-9804-4E2A-B751-605D7CACB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7D4-5FED-431B-8C83-00FA55257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22F3-2375-4878-AD9F-65420035E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73D9-55E5-4961-82AB-C36974417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92C7-E2A9-40C5-9044-50391437F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907C-3CCC-409D-9808-4A2B377C1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61AB-2083-4086-BF62-4905764B4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4583-7631-4970-BAF9-239243FC9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9859A-FAA4-4D23-B4B9-95C3F5CE4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6685-61C6-4766-BA3D-DF1A7A465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B176-09F5-475A-93A3-6581B6378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88964-3D1B-4AEE-AB10-2173D51A8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313E-A42D-4CB8-9005-3EF08A1064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80FA0F-0423-42F5-BADC-66E186063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6.wmf"/><Relationship Id="rId3" Type="http://schemas.openxmlformats.org/officeDocument/2006/relationships/image" Target="../media/image3.wmf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.wmf"/><Relationship Id="rId5" Type="http://schemas.openxmlformats.org/officeDocument/2006/relationships/image" Target="../media/image7.wmf"/><Relationship Id="rId10" Type="http://schemas.openxmlformats.org/officeDocument/2006/relationships/image" Target="../media/image13.jpeg"/><Relationship Id="rId4" Type="http://schemas.openxmlformats.org/officeDocument/2006/relationships/image" Target="../media/image4.wmf"/><Relationship Id="rId9" Type="http://schemas.openxmlformats.org/officeDocument/2006/relationships/hyperlink" Target="http://images.google.com/imgres?imgurl=http://www.cambridgenetwork.co.uk/pooled/LOGO/m851.jpg&amp;imgrefurl=http://www.cambridgenetwork.co.uk/pooled/profiles/BF_COMP/view.asp?Q=BF_COMP_851&amp;h=120&amp;w=129&amp;sz=10&amp;tbnid=nDu7MjegB-cUTM:&amp;tbnh=79&amp;tbnw=85&amp;hl=en&amp;start=217&amp;prev=/images?q=splodge&amp;start=200&amp;svnum=10&amp;hl=en&amp;lr=&amp;rls=GGLR,GGLR:2005-49,GGLR:en&amp;sa=N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11" Type="http://schemas.openxmlformats.org/officeDocument/2006/relationships/image" Target="../media/image6.wmf"/><Relationship Id="rId5" Type="http://schemas.openxmlformats.org/officeDocument/2006/relationships/image" Target="../media/image17.wmf"/><Relationship Id="rId10" Type="http://schemas.openxmlformats.org/officeDocument/2006/relationships/image" Target="../media/image10.wmf"/><Relationship Id="rId4" Type="http://schemas.openxmlformats.org/officeDocument/2006/relationships/image" Target="../media/image16.wmf"/><Relationship Id="rId9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8.wmf"/><Relationship Id="rId5" Type="http://schemas.openxmlformats.org/officeDocument/2006/relationships/image" Target="../media/image18.wmf"/><Relationship Id="rId10" Type="http://schemas.openxmlformats.org/officeDocument/2006/relationships/image" Target="../media/image23.png"/><Relationship Id="rId4" Type="http://schemas.openxmlformats.org/officeDocument/2006/relationships/image" Target="../media/image6.wmf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www.library.appstate.edu/blog/images/books.gif&amp;imgrefurl=http://www.library.appstate.edu/blog/news/categorylist_html?cat_id=2&amp;h=300&amp;w=300&amp;sz=28&amp;hl=en&amp;start=1&amp;um=1&amp;tbnid=Xf58qCfQNAwziM:&amp;tbnh=116&amp;tbnw=116&amp;prev=/images?q=book&amp;um=1&amp;hl=en&amp;sa=G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1.wmf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uk/imgres?imgurl=http://www.duplidisk.co.uk/images/cd_colour.jpg&amp;imgrefurl=http://www.duplidisk.co.uk/cd-printing-colour-inkjet-prices.htm&amp;h=400&amp;w=400&amp;sz=162&amp;hl=en&amp;start=4&amp;um=1&amp;tbnid=V-Uv6Qvp2CSqwM:&amp;tbnh=124&amp;tbnw=124&amp;prev=/images?q=cd&amp;ndsp=20&amp;um=1&amp;hl=en&amp;sa=N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jpeg"/><Relationship Id="rId10" Type="http://schemas.openxmlformats.org/officeDocument/2006/relationships/image" Target="../media/image27.png"/><Relationship Id="rId4" Type="http://schemas.openxmlformats.org/officeDocument/2006/relationships/hyperlink" Target="http://www.bbc.co.uk/radio1/onemusic/huw/media/madrid_record_shop.jpg" TargetMode="Externa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Nous allons ……..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Apprendre</a:t>
            </a:r>
            <a:r>
              <a:rPr lang="en-GB" dirty="0" smtClean="0"/>
              <a:t> un </a:t>
            </a:r>
            <a:r>
              <a:rPr lang="en-GB" dirty="0" err="1" smtClean="0"/>
              <a:t>nombre</a:t>
            </a:r>
            <a:r>
              <a:rPr lang="en-GB" dirty="0" smtClean="0"/>
              <a:t> de </a:t>
            </a:r>
            <a:r>
              <a:rPr lang="en-GB" dirty="0" err="1" smtClean="0"/>
              <a:t>diff</a:t>
            </a:r>
            <a:r>
              <a:rPr lang="en-GB" dirty="0" err="1" smtClean="0">
                <a:cs typeface="Arial" charset="0"/>
              </a:rPr>
              <a:t>érents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/>
              <a:t>types de </a:t>
            </a:r>
            <a:r>
              <a:rPr lang="en-GB" dirty="0" err="1" smtClean="0"/>
              <a:t>magasins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Dire </a:t>
            </a:r>
            <a:r>
              <a:rPr lang="en-GB" dirty="0" err="1" smtClean="0"/>
              <a:t>o</a:t>
            </a:r>
            <a:r>
              <a:rPr lang="en-GB" dirty="0" err="1" smtClean="0">
                <a:cs typeface="Arial" charset="0"/>
              </a:rPr>
              <a:t>ù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l’on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peut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acheter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des </a:t>
            </a:r>
            <a:r>
              <a:rPr lang="en-GB" dirty="0" err="1" smtClean="0">
                <a:cs typeface="Arial" charset="0"/>
              </a:rPr>
              <a:t>choses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différentes</a:t>
            </a:r>
            <a:endParaRPr lang="en-GB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16389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poissonerie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27653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j0233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989138"/>
            <a:ext cx="5327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boucherie</a:t>
            </a:r>
          </a:p>
        </p:txBody>
      </p:sp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28676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fd00819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2565400"/>
            <a:ext cx="3417887" cy="2652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bijouterie </a:t>
            </a:r>
            <a:endParaRPr lang="en-GB" smtClean="0">
              <a:cs typeface="Arial" charset="0"/>
            </a:endParaRPr>
          </a:p>
        </p:txBody>
      </p:sp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</a:t>
            </a:r>
          </a:p>
        </p:txBody>
      </p:sp>
      <p:pic>
        <p:nvPicPr>
          <p:cNvPr id="29700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MCj0250911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2060575"/>
            <a:ext cx="2770187" cy="2974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 magasins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91512" cy="4857750"/>
        </p:xfrm>
        <a:graphic>
          <a:graphicData uri="http://schemas.openxmlformats.org/drawingml/2006/table">
            <a:tbl>
              <a:tblPr/>
              <a:tblGrid>
                <a:gridCol w="2763837"/>
                <a:gridCol w="2763838"/>
                <a:gridCol w="2763837"/>
              </a:tblGrid>
              <a:tr h="16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0" name="Picture 21" descr="MCj01496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18002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2" descr="j0398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341438"/>
            <a:ext cx="1381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3" descr="hh025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412875"/>
            <a:ext cx="9953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4" descr="j0234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997200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26" descr="MCj038716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997200"/>
            <a:ext cx="15414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7" descr="j02333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4797425"/>
            <a:ext cx="14398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8" descr="fd0081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4868863"/>
            <a:ext cx="15795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1341438"/>
            <a:ext cx="18716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2997200"/>
            <a:ext cx="18716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2924175"/>
            <a:ext cx="18716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3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1341438"/>
            <a:ext cx="18716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35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4652963"/>
            <a:ext cx="18716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7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1341438"/>
            <a:ext cx="18716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8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4652963"/>
            <a:ext cx="18716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4" name="Text Box 39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</a:t>
            </a:r>
          </a:p>
        </p:txBody>
      </p:sp>
      <p:sp>
        <p:nvSpPr>
          <p:cNvPr id="30755" name="Line 4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56" name="Picture 41" descr="MCj0083067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42" descr="MCj025091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738" y="3068638"/>
            <a:ext cx="1295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2997200"/>
            <a:ext cx="18716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43" descr="MCj0406426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4581525"/>
            <a:ext cx="14922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6" descr="m85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4581525"/>
            <a:ext cx="18716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MCj02344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213100"/>
            <a:ext cx="12382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j028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652963"/>
            <a:ext cx="19494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Cj040413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141663"/>
            <a:ext cx="1222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MCj021577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508500"/>
            <a:ext cx="148907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MCj023377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268413"/>
            <a:ext cx="12128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bd08902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628775"/>
            <a:ext cx="15430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j02376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4652963"/>
            <a:ext cx="14716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</a:t>
            </a:r>
            <a:r>
              <a:rPr lang="en-US" smtClean="0">
                <a:cs typeface="Arial" charset="0"/>
              </a:rPr>
              <a:t>ù est-ce qu’on achète?</a:t>
            </a:r>
            <a:endParaRPr lang="en-US" smtClean="0"/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31755" name="Picture 15" descr="MCj0083067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MCj025091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268413"/>
            <a:ext cx="1295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MCj0406426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1268413"/>
            <a:ext cx="14922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MCj0404129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6375" y="306863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</a:rPr>
              <a:t>Comment dit-on en anglais?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Une cantine </a:t>
            </a:r>
            <a:endParaRPr lang="en-GB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cs typeface="Arial" charset="0"/>
              </a:rPr>
              <a:t>Une librairie </a:t>
            </a:r>
          </a:p>
          <a:p>
            <a:pPr eaLnBrk="1" hangingPunct="1">
              <a:buFontTx/>
              <a:buNone/>
            </a:pPr>
            <a:r>
              <a:rPr lang="en-GB" smtClean="0">
                <a:cs typeface="Arial" charset="0"/>
              </a:rPr>
              <a:t>Un magasin de musique </a:t>
            </a:r>
          </a:p>
          <a:p>
            <a:pPr eaLnBrk="1" hangingPunct="1">
              <a:buFontTx/>
              <a:buNone/>
            </a:pPr>
            <a:r>
              <a:rPr lang="en-GB" smtClean="0">
                <a:cs typeface="Arial" charset="0"/>
              </a:rPr>
              <a:t>Un magasin de vêtements</a:t>
            </a:r>
          </a:p>
          <a:p>
            <a:pPr eaLnBrk="1" hangingPunct="1">
              <a:buFontTx/>
              <a:buNone/>
            </a:pPr>
            <a:r>
              <a:rPr lang="en-GB" smtClean="0">
                <a:cs typeface="Arial" charset="0"/>
              </a:rPr>
              <a:t>Un supermarché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32773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</a:rPr>
              <a:t>Une liste de vocabulaire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/>
              <a:t>Une</a:t>
            </a:r>
            <a:r>
              <a:rPr lang="en-GB" sz="2000" dirty="0" smtClean="0"/>
              <a:t> </a:t>
            </a:r>
            <a:r>
              <a:rPr lang="en-GB" sz="2000" dirty="0" err="1" smtClean="0"/>
              <a:t>cantine</a:t>
            </a:r>
            <a:r>
              <a:rPr lang="en-GB" sz="2000" dirty="0" smtClean="0"/>
              <a:t> </a:t>
            </a:r>
            <a:r>
              <a:rPr lang="en-GB" sz="2000" dirty="0" smtClean="0">
                <a:cs typeface="Arial" charset="0"/>
              </a:rPr>
              <a:t>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librairie</a:t>
            </a:r>
            <a:r>
              <a:rPr lang="en-GB" sz="2000" dirty="0" smtClean="0">
                <a:cs typeface="Arial" charset="0"/>
              </a:rPr>
              <a:t> 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Arial" charset="0"/>
              </a:rPr>
              <a:t>Un </a:t>
            </a:r>
            <a:r>
              <a:rPr lang="en-GB" sz="2000" dirty="0" err="1" smtClean="0">
                <a:cs typeface="Arial" charset="0"/>
              </a:rPr>
              <a:t>magasin</a:t>
            </a:r>
            <a:r>
              <a:rPr lang="en-GB" sz="2000" dirty="0" smtClean="0">
                <a:cs typeface="Arial" charset="0"/>
              </a:rPr>
              <a:t> de </a:t>
            </a:r>
            <a:r>
              <a:rPr lang="en-GB" sz="2000" dirty="0" err="1" smtClean="0">
                <a:cs typeface="Arial" charset="0"/>
              </a:rPr>
              <a:t>musique</a:t>
            </a:r>
            <a:r>
              <a:rPr lang="en-GB" sz="2000" dirty="0" smtClean="0">
                <a:cs typeface="Arial" charset="0"/>
              </a:rPr>
              <a:t> 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Arial" charset="0"/>
              </a:rPr>
              <a:t>Un </a:t>
            </a:r>
            <a:r>
              <a:rPr lang="en-GB" sz="2000" dirty="0" err="1" smtClean="0">
                <a:cs typeface="Arial" charset="0"/>
              </a:rPr>
              <a:t>magasin</a:t>
            </a:r>
            <a:r>
              <a:rPr lang="en-GB" sz="2000" dirty="0" smtClean="0">
                <a:cs typeface="Arial" charset="0"/>
              </a:rPr>
              <a:t> de </a:t>
            </a:r>
            <a:r>
              <a:rPr lang="en-GB" sz="2000" dirty="0" err="1" smtClean="0">
                <a:cs typeface="Arial" charset="0"/>
              </a:rPr>
              <a:t>vêtements</a:t>
            </a:r>
            <a:r>
              <a:rPr lang="en-GB" sz="2000" dirty="0" smtClean="0">
                <a:cs typeface="Arial" charset="0"/>
              </a:rPr>
              <a:t>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Arial" charset="0"/>
              </a:rPr>
              <a:t>Un </a:t>
            </a:r>
            <a:r>
              <a:rPr lang="en-GB" sz="2000" dirty="0" err="1" smtClean="0">
                <a:cs typeface="Arial" charset="0"/>
              </a:rPr>
              <a:t>supermarché</a:t>
            </a:r>
            <a:r>
              <a:rPr lang="en-GB" sz="2000" dirty="0" smtClean="0">
                <a:cs typeface="Arial" charset="0"/>
              </a:rPr>
              <a:t>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boulangerie</a:t>
            </a:r>
            <a:r>
              <a:rPr lang="en-GB" sz="2000" dirty="0" smtClean="0">
                <a:cs typeface="Arial" charset="0"/>
              </a:rPr>
              <a:t>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boucherie</a:t>
            </a:r>
            <a:r>
              <a:rPr lang="en-GB" sz="2000" dirty="0" smtClean="0">
                <a:cs typeface="Arial" charset="0"/>
              </a:rPr>
              <a:t>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pâtisserie</a:t>
            </a:r>
            <a:r>
              <a:rPr lang="en-GB" sz="2000" dirty="0" smtClean="0">
                <a:cs typeface="Arial" charset="0"/>
              </a:rPr>
              <a:t>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bijouterie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Arial" charset="0"/>
              </a:rPr>
              <a:t>Un </a:t>
            </a:r>
            <a:r>
              <a:rPr lang="en-GB" sz="2000" dirty="0" err="1" smtClean="0">
                <a:cs typeface="Arial" charset="0"/>
              </a:rPr>
              <a:t>magasin</a:t>
            </a:r>
            <a:r>
              <a:rPr lang="en-GB" sz="2000" dirty="0" smtClean="0">
                <a:cs typeface="Arial" charset="0"/>
              </a:rPr>
              <a:t> de </a:t>
            </a:r>
            <a:r>
              <a:rPr lang="en-GB" sz="2000" dirty="0" err="1" smtClean="0">
                <a:cs typeface="Arial" charset="0"/>
              </a:rPr>
              <a:t>chaussures</a:t>
            </a:r>
            <a:r>
              <a:rPr lang="en-GB" sz="2000" dirty="0" smtClean="0">
                <a:cs typeface="Arial" charset="0"/>
              </a:rPr>
              <a:t>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poissonerie</a:t>
            </a:r>
            <a:r>
              <a:rPr lang="en-GB" sz="2000" dirty="0" smtClean="0">
                <a:cs typeface="Arial" charset="0"/>
              </a:rPr>
              <a:t>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parfumerie</a:t>
            </a:r>
            <a:r>
              <a:rPr lang="en-GB" sz="2000" dirty="0" smtClean="0">
                <a:cs typeface="Arial" charset="0"/>
              </a:rPr>
              <a:t>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cs typeface="Arial" charset="0"/>
              </a:rPr>
              <a:t>Une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pharmacie</a:t>
            </a:r>
            <a:r>
              <a:rPr lang="en-GB" sz="2000" dirty="0" smtClean="0">
                <a:cs typeface="Arial" charset="0"/>
              </a:rPr>
              <a:t> 			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Arial" charset="0"/>
              </a:rPr>
              <a:t>Un </a:t>
            </a:r>
            <a:r>
              <a:rPr lang="en-GB" sz="2000" dirty="0" err="1" smtClean="0">
                <a:cs typeface="Arial" charset="0"/>
              </a:rPr>
              <a:t>marché</a:t>
            </a:r>
            <a:r>
              <a:rPr lang="en-GB" sz="2000" dirty="0" smtClean="0">
                <a:cs typeface="Arial" charset="0"/>
              </a:rPr>
              <a:t>			_____________</a:t>
            </a: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33797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cs typeface="Arial" charset="0"/>
              </a:rPr>
              <a:t/>
            </a:r>
            <a:br>
              <a:rPr lang="en-GB" sz="4000" smtClean="0">
                <a:cs typeface="Arial" charset="0"/>
              </a:rPr>
            </a:br>
            <a:r>
              <a:rPr lang="en-GB" sz="4000" smtClean="0">
                <a:cs typeface="Arial" charset="0"/>
              </a:rPr>
              <a:t> Où peut –on acheter ?</a:t>
            </a:r>
            <a:endParaRPr lang="en-GB" sz="4000" smtClean="0"/>
          </a:p>
        </p:txBody>
      </p:sp>
      <p:sp>
        <p:nvSpPr>
          <p:cNvPr id="34818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34820" name="Picture 6" descr="MCj00830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MCj0406426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450" y="2276475"/>
            <a:ext cx="1060450" cy="1023938"/>
          </a:xfrm>
        </p:spPr>
      </p:pic>
      <p:pic>
        <p:nvPicPr>
          <p:cNvPr id="34822" name="Picture 8" descr="MCj023377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060575"/>
            <a:ext cx="9842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j02376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205038"/>
            <a:ext cx="14716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MCj02157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1989138"/>
            <a:ext cx="14890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468313" y="177323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Bodoni MT Black" pitchFamily="18" charset="0"/>
              </a:rPr>
              <a:t>A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68313" y="43656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Bodoni MT Black" pitchFamily="18" charset="0"/>
              </a:rPr>
              <a:t>B</a:t>
            </a:r>
          </a:p>
        </p:txBody>
      </p:sp>
      <p:pic>
        <p:nvPicPr>
          <p:cNvPr id="34827" name="Picture 13" descr="j02810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4221163"/>
            <a:ext cx="12303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6" descr="MCj0436179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4005263"/>
            <a:ext cx="13239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7" descr="MCj043689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3933825"/>
            <a:ext cx="11382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8" descr="j023336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3860800"/>
            <a:ext cx="1366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</a:t>
            </a:r>
            <a:r>
              <a:rPr lang="en-US" sz="4000" smtClean="0">
                <a:cs typeface="Arial" charset="0"/>
              </a:rPr>
              <a:t>ù peut-on acheter</a:t>
            </a:r>
            <a:r>
              <a:rPr lang="en-US" sz="4000" smtClean="0"/>
              <a:t>…?</a:t>
            </a:r>
            <a:endParaRPr lang="en-GB" sz="400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Ecrivez 5 phrases: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1) On peut acheter le pain dans la boulangerie </a:t>
            </a:r>
            <a:endParaRPr lang="en-GB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cs typeface="Arial" charset="0"/>
              </a:rPr>
              <a:t>2) On peut acheter les pommes dans le marché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36869" name="Picture 6" descr="MCj00830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 magasins </a:t>
            </a:r>
            <a:r>
              <a:rPr lang="en-GB" smtClean="0">
                <a:cs typeface="Arial" charset="0"/>
              </a:rPr>
              <a:t>à Paris</a:t>
            </a:r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38916" name="Picture 5" descr="MCj00830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madrid_record_sho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628775"/>
            <a:ext cx="1574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cd_colou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1773238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book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2349500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827088" y="32131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odoni MT Black" pitchFamily="18" charset="0"/>
              </a:rPr>
              <a:t>Decathlon est ……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03575" y="321310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odoni MT Black" pitchFamily="18" charset="0"/>
              </a:rPr>
              <a:t>Fnac est ……</a:t>
            </a:r>
          </a:p>
        </p:txBody>
      </p:sp>
      <p:sp>
        <p:nvSpPr>
          <p:cNvPr id="38922" name="Text Box 15"/>
          <p:cNvSpPr txBox="1">
            <a:spLocks noChangeArrowheads="1"/>
          </p:cNvSpPr>
          <p:nvPr/>
        </p:nvSpPr>
        <p:spPr bwMode="auto">
          <a:xfrm>
            <a:off x="6227763" y="3141663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odoni MT Black" pitchFamily="18" charset="0"/>
              </a:rPr>
              <a:t>Monoprix est ……</a:t>
            </a:r>
          </a:p>
        </p:txBody>
      </p:sp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684213" y="5805488"/>
            <a:ext cx="370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odoni MT Black" pitchFamily="18" charset="0"/>
              </a:rPr>
              <a:t>Printemps  est ……</a:t>
            </a:r>
          </a:p>
        </p:txBody>
      </p:sp>
      <p:sp>
        <p:nvSpPr>
          <p:cNvPr id="38924" name="Text Box 19"/>
          <p:cNvSpPr txBox="1">
            <a:spLocks noChangeArrowheads="1"/>
          </p:cNvSpPr>
          <p:nvPr/>
        </p:nvSpPr>
        <p:spPr bwMode="auto">
          <a:xfrm>
            <a:off x="6300788" y="573405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odoni MT Black" pitchFamily="18" charset="0"/>
              </a:rPr>
              <a:t>Chanel est ……</a:t>
            </a:r>
          </a:p>
        </p:txBody>
      </p:sp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44700" y="4149725"/>
            <a:ext cx="17145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64238" y="1476375"/>
            <a:ext cx="2208212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3990975"/>
            <a:ext cx="17256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7113" y="1538288"/>
            <a:ext cx="196373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 magasins</a:t>
            </a:r>
          </a:p>
        </p:txBody>
      </p:sp>
      <p:sp>
        <p:nvSpPr>
          <p:cNvPr id="17410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17412" name="Picture 6" descr="MCj00830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9" name="Group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1" name="Picture 27" descr="MCj014963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00213"/>
            <a:ext cx="18002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8" descr="j0398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557338"/>
            <a:ext cx="1381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9" descr="hh0251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557338"/>
            <a:ext cx="99536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0" descr="MCj038716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2131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31" descr="MCj040642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3284538"/>
            <a:ext cx="10604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32" descr="j02344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3141663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3" descr="j02333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797425"/>
            <a:ext cx="14398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4" descr="fd00819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4868863"/>
            <a:ext cx="15795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6" descr="MCj025091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4724400"/>
            <a:ext cx="10922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 magasins </a:t>
            </a:r>
            <a:r>
              <a:rPr lang="en-GB" smtClean="0">
                <a:cs typeface="Arial" charset="0"/>
              </a:rPr>
              <a:t>à Paris</a:t>
            </a:r>
          </a:p>
        </p:txBody>
      </p:sp>
      <p:sp>
        <p:nvSpPr>
          <p:cNvPr id="40962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40964" name="Picture 5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4508500"/>
            <a:ext cx="8208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Bodoni MT Black" pitchFamily="18" charset="0"/>
              </a:rPr>
              <a:t>Le Printemps  est </a:t>
            </a:r>
            <a:r>
              <a:rPr lang="en-GB" sz="3200">
                <a:solidFill>
                  <a:srgbClr val="CC0000"/>
                </a:solidFill>
                <a:latin typeface="Bodoni MT Black" pitchFamily="18" charset="0"/>
              </a:rPr>
              <a:t>un grand magasin</a:t>
            </a:r>
          </a:p>
          <a:p>
            <a:pPr algn="ctr">
              <a:spcBef>
                <a:spcPct val="50000"/>
              </a:spcBef>
            </a:pPr>
            <a:r>
              <a:rPr lang="en-GB" sz="3200">
                <a:latin typeface="Bodoni MT Black" pitchFamily="18" charset="0"/>
              </a:rPr>
              <a:t> On vend tout!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989138"/>
            <a:ext cx="38877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Nous avons  ……..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Appris un nombre de diff</a:t>
            </a:r>
            <a:r>
              <a:rPr lang="en-GB" smtClean="0">
                <a:cs typeface="Arial" charset="0"/>
              </a:rPr>
              <a:t>érents types </a:t>
            </a:r>
            <a:r>
              <a:rPr lang="en-GB" smtClean="0"/>
              <a:t>de magasins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Dire o</a:t>
            </a:r>
            <a:r>
              <a:rPr lang="en-GB" smtClean="0">
                <a:cs typeface="Arial" charset="0"/>
              </a:rPr>
              <a:t>ù l’on peut acheter des choses différentes</a:t>
            </a:r>
          </a:p>
          <a:p>
            <a:pPr eaLnBrk="1" hangingPunct="1">
              <a:lnSpc>
                <a:spcPct val="90000"/>
              </a:lnSpc>
            </a:pPr>
            <a:endParaRPr lang="en-GB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cs typeface="Arial" charset="0"/>
              </a:rPr>
              <a:t>Reconnu des magasins célèbres en France 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41989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76825" y="2708275"/>
            <a:ext cx="719138" cy="6461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Bookshelf Symbol 7" pitchFamily="2" charset="2"/>
              </a:rPr>
              <a:t>p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987675" y="4221163"/>
            <a:ext cx="720725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Bookshelf Symbol 7" pitchFamily="2" charset="2"/>
              </a:rPr>
              <a:t>p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484438" y="5661025"/>
            <a:ext cx="720725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Bookshelf Symbol 7" pitchFamily="2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 magasins</a:t>
            </a:r>
          </a:p>
        </p:txBody>
      </p:sp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19460" name="Picture 5" descr="MCj00830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2" name="Group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60" name="Picture 24" descr="MCj014963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00213"/>
            <a:ext cx="18002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398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557338"/>
            <a:ext cx="1381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hh0251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557338"/>
            <a:ext cx="99536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MCj038716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2131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MCj040642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3284538"/>
            <a:ext cx="10604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2344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3141663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2333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797425"/>
            <a:ext cx="14398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fd00819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4868863"/>
            <a:ext cx="15795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MCj025091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4724400"/>
            <a:ext cx="10922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boulangerie</a:t>
            </a:r>
          </a:p>
        </p:txBody>
      </p:sp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 la mode </a:t>
            </a:r>
          </a:p>
        </p:txBody>
      </p:sp>
      <p:pic>
        <p:nvPicPr>
          <p:cNvPr id="21508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MCj0149635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844675"/>
            <a:ext cx="4176712" cy="3035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pharmaci</a:t>
            </a:r>
            <a:r>
              <a:rPr lang="en-US" smtClean="0"/>
              <a:t>e</a:t>
            </a:r>
            <a:endParaRPr lang="en-GB" smtClean="0"/>
          </a:p>
        </p:txBody>
      </p:sp>
      <p:sp>
        <p:nvSpPr>
          <p:cNvPr id="22530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 mode</a:t>
            </a:r>
          </a:p>
        </p:txBody>
      </p:sp>
      <p:pic>
        <p:nvPicPr>
          <p:cNvPr id="22532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j03980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575" y="2133600"/>
            <a:ext cx="2727325" cy="2746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parfumerie </a:t>
            </a:r>
          </a:p>
        </p:txBody>
      </p:sp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23556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hh02514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412875"/>
            <a:ext cx="2987675" cy="4019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p</a:t>
            </a:r>
            <a:r>
              <a:rPr lang="en-GB" smtClean="0">
                <a:cs typeface="Arial" charset="0"/>
              </a:rPr>
              <a:t>â</a:t>
            </a:r>
            <a:r>
              <a:rPr lang="en-GB" smtClean="0"/>
              <a:t>tisserie</a:t>
            </a:r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24580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MCj0387165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033588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 magasin de chaussures</a:t>
            </a:r>
            <a:endParaRPr lang="en-GB" smtClean="0">
              <a:cs typeface="Arial" charset="0"/>
            </a:endParaRPr>
          </a:p>
        </p:txBody>
      </p:sp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</a:t>
            </a:r>
          </a:p>
        </p:txBody>
      </p:sp>
      <p:pic>
        <p:nvPicPr>
          <p:cNvPr id="25604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MCj0406426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773238"/>
            <a:ext cx="3076575" cy="2970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 march</a:t>
            </a:r>
            <a:r>
              <a:rPr lang="en-GB" smtClean="0">
                <a:cs typeface="Arial" charset="0"/>
              </a:rPr>
              <a:t>é</a:t>
            </a:r>
            <a:endParaRPr lang="en-GB" smtClean="0"/>
          </a:p>
        </p:txBody>
      </p:sp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Gill Sans MT" pitchFamily="34" charset="0"/>
                <a:cs typeface="Arial" charset="0"/>
              </a:rPr>
              <a:t>La mode </a:t>
            </a:r>
          </a:p>
        </p:txBody>
      </p:sp>
      <p:pic>
        <p:nvPicPr>
          <p:cNvPr id="26628" name="Picture 6" descr="MCj00830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569075"/>
            <a:ext cx="331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j023447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844675"/>
            <a:ext cx="3563937" cy="31257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240</Words>
  <Application>Microsoft Office PowerPoint</Application>
  <PresentationFormat>On-screen Show (4:3)</PresentationFormat>
  <Paragraphs>97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Nous allons ……..</vt:lpstr>
      <vt:lpstr>Les magasins</vt:lpstr>
      <vt:lpstr>Les magasins</vt:lpstr>
      <vt:lpstr>La boulangerie</vt:lpstr>
      <vt:lpstr>La pharmacie</vt:lpstr>
      <vt:lpstr>La parfumerie </vt:lpstr>
      <vt:lpstr>La pâtisserie</vt:lpstr>
      <vt:lpstr>Le magasin de chaussures</vt:lpstr>
      <vt:lpstr>Le marché</vt:lpstr>
      <vt:lpstr>La poissonerie </vt:lpstr>
      <vt:lpstr>La boucherie</vt:lpstr>
      <vt:lpstr>La bijouterie </vt:lpstr>
      <vt:lpstr>Les magasins</vt:lpstr>
      <vt:lpstr>Où est-ce qu’on achète?</vt:lpstr>
      <vt:lpstr>Comment dit-on en anglais?</vt:lpstr>
      <vt:lpstr>Une liste de vocabulaire </vt:lpstr>
      <vt:lpstr>  Où peut –on acheter ?</vt:lpstr>
      <vt:lpstr>Où peut-on acheter…?</vt:lpstr>
      <vt:lpstr>Les magasins à Paris</vt:lpstr>
      <vt:lpstr>Les magasins à Paris</vt:lpstr>
      <vt:lpstr>Nous avons  ……..</vt:lpstr>
    </vt:vector>
  </TitlesOfParts>
  <Company>COMBERTON VILLAGE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vamos a ……..</dc:title>
  <dc:creator>I.T.SUPPORT</dc:creator>
  <cp:lastModifiedBy>Fotheringham</cp:lastModifiedBy>
  <cp:revision>23</cp:revision>
  <dcterms:created xsi:type="dcterms:W3CDTF">2008-05-29T13:31:52Z</dcterms:created>
  <dcterms:modified xsi:type="dcterms:W3CDTF">2013-05-31T15:25:19Z</dcterms:modified>
</cp:coreProperties>
</file>