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5" r:id="rId2"/>
    <p:sldId id="257" r:id="rId3"/>
    <p:sldId id="266" r:id="rId4"/>
    <p:sldId id="258" r:id="rId5"/>
    <p:sldId id="259" r:id="rId6"/>
    <p:sldId id="278" r:id="rId7"/>
    <p:sldId id="261" r:id="rId8"/>
    <p:sldId id="262" r:id="rId9"/>
    <p:sldId id="263" r:id="rId10"/>
    <p:sldId id="264" r:id="rId11"/>
    <p:sldId id="267" r:id="rId12"/>
    <p:sldId id="268" r:id="rId13"/>
    <p:sldId id="270" r:id="rId14"/>
    <p:sldId id="271" r:id="rId15"/>
    <p:sldId id="274" r:id="rId16"/>
    <p:sldId id="275" r:id="rId17"/>
    <p:sldId id="273" r:id="rId18"/>
    <p:sldId id="276" r:id="rId19"/>
    <p:sldId id="277" r:id="rId20"/>
  </p:sldIdLst>
  <p:sldSz cx="9144000" cy="6858000" type="screen4x3"/>
  <p:notesSz cx="6797675" cy="98742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80" autoAdjust="0"/>
    <p:restoredTop sz="93596" autoAdjust="0"/>
  </p:normalViewPr>
  <p:slideViewPr>
    <p:cSldViewPr>
      <p:cViewPr varScale="1">
        <p:scale>
          <a:sx n="68" d="100"/>
          <a:sy n="68" d="100"/>
        </p:scale>
        <p:origin x="-8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E4F09B-9B5A-41CF-B086-5FF71C0A42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74F7872-EE95-4308-84E4-5E0F59217A65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Give some of the vocab and ask them to identify the shop. </a:t>
            </a:r>
            <a:endParaRPr lang="en-GB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2B63CF4-1E4F-4848-ADD2-7841561534F8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Model each individually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95C7A26-6BD0-4188-87FD-399CCCA6D711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Oral practise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2AAF51D-058A-44D7-AAD6-D1C15FEE769C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Written consolidation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DD62A-7E0B-4ED3-8093-9F9ECCC4A0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128C3-C251-49B4-AD1E-D65B2C3CF1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B9F63-9607-4403-AE50-8E1C2CB2C7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D33F1-CA4D-4785-8929-97EFF754B9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B256E-22E2-4272-9314-74ED208AC8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29A7A-D70B-4745-A491-BED9C7B261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2AAF7-6252-45BD-8C0E-DB444587BA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43F20-6D6B-4051-999A-7C4391635E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CF13D-8A7A-4A48-AEA7-37901F76AC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C043C-28AD-4C3E-9DF1-6F029E3FEE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2C59F-BA44-400F-9D74-457A842243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64B82-B659-45C0-A289-BC507F1CAF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65C51-448C-4573-B5D2-54B0EC0C2E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86C6791-2E34-445D-92F4-B476589B1E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6.wmf"/><Relationship Id="rId3" Type="http://schemas.openxmlformats.org/officeDocument/2006/relationships/image" Target="../media/image3.wmf"/><Relationship Id="rId7" Type="http://schemas.openxmlformats.org/officeDocument/2006/relationships/image" Target="../media/image8.wmf"/><Relationship Id="rId12" Type="http://schemas.openxmlformats.org/officeDocument/2006/relationships/image" Target="../media/image10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jpeg"/><Relationship Id="rId11" Type="http://schemas.openxmlformats.org/officeDocument/2006/relationships/image" Target="../media/image1.wmf"/><Relationship Id="rId5" Type="http://schemas.openxmlformats.org/officeDocument/2006/relationships/image" Target="../media/image7.wmf"/><Relationship Id="rId10" Type="http://schemas.openxmlformats.org/officeDocument/2006/relationships/image" Target="../media/image14.jpeg"/><Relationship Id="rId4" Type="http://schemas.openxmlformats.org/officeDocument/2006/relationships/image" Target="../media/image4.wmf"/><Relationship Id="rId9" Type="http://schemas.openxmlformats.org/officeDocument/2006/relationships/hyperlink" Target="http://images.google.com/imgres?imgurl=http://www.cambridgenetwork.co.uk/pooled/LOGO/m851.jpg&amp;imgrefurl=http://www.cambridgenetwork.co.uk/pooled/profiles/BF_COMP/view.asp?Q=BF_COMP_851&amp;h=120&amp;w=129&amp;sz=10&amp;tbnid=nDu7MjegB-cUTM:&amp;tbnh=79&amp;tbnw=85&amp;hl=en&amp;start=217&amp;prev=/images?q=splodge&amp;start=200&amp;svnum=10&amp;hl=en&amp;lr=&amp;rls=GGLR,GGLR:2005-49,GGLR:en&amp;sa=N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12" Type="http://schemas.openxmlformats.org/officeDocument/2006/relationships/image" Target="../media/image22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wmf"/><Relationship Id="rId11" Type="http://schemas.openxmlformats.org/officeDocument/2006/relationships/image" Target="../media/image6.wmf"/><Relationship Id="rId5" Type="http://schemas.openxmlformats.org/officeDocument/2006/relationships/image" Target="../media/image18.wmf"/><Relationship Id="rId10" Type="http://schemas.openxmlformats.org/officeDocument/2006/relationships/image" Target="../media/image10.wmf"/><Relationship Id="rId4" Type="http://schemas.openxmlformats.org/officeDocument/2006/relationships/image" Target="../media/image17.wmf"/><Relationship Id="rId9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.wmf"/><Relationship Id="rId7" Type="http://schemas.openxmlformats.org/officeDocument/2006/relationships/image" Target="../media/image1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wmf"/><Relationship Id="rId11" Type="http://schemas.openxmlformats.org/officeDocument/2006/relationships/image" Target="../media/image8.wmf"/><Relationship Id="rId5" Type="http://schemas.openxmlformats.org/officeDocument/2006/relationships/image" Target="../media/image19.wmf"/><Relationship Id="rId10" Type="http://schemas.openxmlformats.org/officeDocument/2006/relationships/image" Target="../media/image24.png"/><Relationship Id="rId4" Type="http://schemas.openxmlformats.org/officeDocument/2006/relationships/image" Target="../media/image6.wmf"/><Relationship Id="rId9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5.jpeg"/><Relationship Id="rId12" Type="http://schemas.openxmlformats.org/officeDocument/2006/relationships/image" Target="../media/image10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wmf"/><Relationship Id="rId11" Type="http://schemas.openxmlformats.org/officeDocument/2006/relationships/image" Target="../media/image9.wmf"/><Relationship Id="rId5" Type="http://schemas.openxmlformats.org/officeDocument/2006/relationships/image" Target="../media/image3.wmf"/><Relationship Id="rId10" Type="http://schemas.openxmlformats.org/officeDocument/2006/relationships/image" Target="../media/image8.wmf"/><Relationship Id="rId4" Type="http://schemas.openxmlformats.org/officeDocument/2006/relationships/image" Target="../media/image2.wmf"/><Relationship Id="rId9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5.jpeg"/><Relationship Id="rId12" Type="http://schemas.openxmlformats.org/officeDocument/2006/relationships/image" Target="../media/image10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wmf"/><Relationship Id="rId11" Type="http://schemas.openxmlformats.org/officeDocument/2006/relationships/image" Target="../media/image9.wmf"/><Relationship Id="rId5" Type="http://schemas.openxmlformats.org/officeDocument/2006/relationships/image" Target="../media/image3.wmf"/><Relationship Id="rId10" Type="http://schemas.openxmlformats.org/officeDocument/2006/relationships/image" Target="../media/image8.wmf"/><Relationship Id="rId4" Type="http://schemas.openxmlformats.org/officeDocument/2006/relationships/image" Target="../media/image2.wmf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Nous allons  ……..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dirty="0" smtClean="0"/>
          </a:p>
          <a:p>
            <a:pPr eaLnBrk="1" hangingPunct="1"/>
            <a:r>
              <a:rPr lang="en-GB" dirty="0" err="1" smtClean="0"/>
              <a:t>Apprendre</a:t>
            </a:r>
            <a:r>
              <a:rPr lang="en-GB" dirty="0" smtClean="0"/>
              <a:t> </a:t>
            </a:r>
            <a:r>
              <a:rPr lang="en-GB" dirty="0" smtClean="0"/>
              <a:t>comment </a:t>
            </a:r>
            <a:r>
              <a:rPr lang="en-GB" dirty="0" err="1" smtClean="0"/>
              <a:t>parler</a:t>
            </a:r>
            <a:r>
              <a:rPr lang="en-GB" dirty="0" smtClean="0"/>
              <a:t> </a:t>
            </a:r>
            <a:r>
              <a:rPr lang="en-GB" dirty="0" smtClean="0"/>
              <a:t>de </a:t>
            </a:r>
            <a:r>
              <a:rPr lang="en-GB" dirty="0" err="1" smtClean="0"/>
              <a:t>diff</a:t>
            </a:r>
            <a:r>
              <a:rPr lang="en-GB" dirty="0" err="1" smtClean="0">
                <a:cs typeface="Arial" charset="0"/>
              </a:rPr>
              <a:t>érents</a:t>
            </a:r>
            <a:r>
              <a:rPr lang="en-GB" dirty="0" smtClean="0">
                <a:cs typeface="Arial" charset="0"/>
              </a:rPr>
              <a:t> types de </a:t>
            </a:r>
            <a:r>
              <a:rPr lang="en-GB" dirty="0" err="1" smtClean="0">
                <a:cs typeface="Arial" charset="0"/>
              </a:rPr>
              <a:t>magasins</a:t>
            </a:r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Dire </a:t>
            </a:r>
            <a:r>
              <a:rPr lang="en-GB" dirty="0" err="1" smtClean="0"/>
              <a:t>o</a:t>
            </a:r>
            <a:r>
              <a:rPr lang="en-GB" dirty="0" err="1" smtClean="0">
                <a:cs typeface="Arial" charset="0"/>
              </a:rPr>
              <a:t>ù</a:t>
            </a:r>
            <a:r>
              <a:rPr lang="en-GB" dirty="0" smtClean="0">
                <a:cs typeface="Arial" charset="0"/>
              </a:rPr>
              <a:t> </a:t>
            </a:r>
            <a:r>
              <a:rPr lang="en-GB" dirty="0" err="1" smtClean="0">
                <a:cs typeface="Arial" charset="0"/>
              </a:rPr>
              <a:t>l’on</a:t>
            </a:r>
            <a:r>
              <a:rPr lang="en-GB" dirty="0" smtClean="0">
                <a:cs typeface="Arial" charset="0"/>
              </a:rPr>
              <a:t> </a:t>
            </a:r>
            <a:r>
              <a:rPr lang="en-GB" dirty="0" err="1" smtClean="0">
                <a:cs typeface="Arial" charset="0"/>
              </a:rPr>
              <a:t>peut</a:t>
            </a:r>
            <a:r>
              <a:rPr lang="en-GB" dirty="0" smtClean="0">
                <a:cs typeface="Arial" charset="0"/>
              </a:rPr>
              <a:t> </a:t>
            </a:r>
            <a:r>
              <a:rPr lang="en-GB" dirty="0" err="1" smtClean="0">
                <a:cs typeface="Arial" charset="0"/>
              </a:rPr>
              <a:t>acheter</a:t>
            </a:r>
            <a:r>
              <a:rPr lang="en-GB" dirty="0" smtClean="0">
                <a:cs typeface="Arial" charset="0"/>
              </a:rPr>
              <a:t> </a:t>
            </a:r>
            <a:r>
              <a:rPr lang="en-GB" dirty="0" smtClean="0">
                <a:cs typeface="Arial" charset="0"/>
              </a:rPr>
              <a:t>des </a:t>
            </a:r>
            <a:r>
              <a:rPr lang="en-GB" dirty="0" err="1" smtClean="0">
                <a:cs typeface="Arial" charset="0"/>
              </a:rPr>
              <a:t>choses</a:t>
            </a:r>
            <a:r>
              <a:rPr lang="en-GB" dirty="0" smtClean="0">
                <a:cs typeface="Arial" charset="0"/>
              </a:rPr>
              <a:t> </a:t>
            </a:r>
            <a:r>
              <a:rPr lang="en-GB" dirty="0" err="1" smtClean="0">
                <a:cs typeface="Arial" charset="0"/>
              </a:rPr>
              <a:t>différentes</a:t>
            </a:r>
            <a:endParaRPr lang="en-GB" dirty="0" smtClean="0">
              <a:cs typeface="Arial" charset="0"/>
            </a:endParaRPr>
          </a:p>
          <a:p>
            <a:pPr eaLnBrk="1" hangingPunct="1">
              <a:buFontTx/>
              <a:buNone/>
            </a:pPr>
            <a:endParaRPr lang="en-GB" dirty="0" smtClean="0"/>
          </a:p>
        </p:txBody>
      </p:sp>
      <p:sp>
        <p:nvSpPr>
          <p:cNvPr id="16387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La mode </a:t>
            </a:r>
          </a:p>
        </p:txBody>
      </p:sp>
      <p:pic>
        <p:nvPicPr>
          <p:cNvPr id="16389" name="Picture 6" descr="MCj008306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La poissonerie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27651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pic>
        <p:nvPicPr>
          <p:cNvPr id="27653" name="Picture 6" descr="MCj008306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7" descr="j023336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975" y="1989138"/>
            <a:ext cx="5327650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La boucherie</a:t>
            </a:r>
          </a:p>
        </p:txBody>
      </p:sp>
      <p:sp>
        <p:nvSpPr>
          <p:cNvPr id="28674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La mode </a:t>
            </a:r>
          </a:p>
        </p:txBody>
      </p:sp>
      <p:pic>
        <p:nvPicPr>
          <p:cNvPr id="28676" name="Picture 6" descr="MCj008306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7" descr="fd00819_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779838" y="2565400"/>
            <a:ext cx="3417887" cy="265271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La bijouterie</a:t>
            </a:r>
            <a:endParaRPr lang="en-GB" smtClean="0">
              <a:cs typeface="Arial" charset="0"/>
            </a:endParaRPr>
          </a:p>
        </p:txBody>
      </p:sp>
      <p:sp>
        <p:nvSpPr>
          <p:cNvPr id="29698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699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La mode</a:t>
            </a:r>
          </a:p>
        </p:txBody>
      </p:sp>
      <p:pic>
        <p:nvPicPr>
          <p:cNvPr id="29700" name="Picture 6" descr="MCj008306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7" descr="MCj02509110000[1]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348038" y="2060575"/>
            <a:ext cx="2770187" cy="29749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Les magasins</a:t>
            </a:r>
          </a:p>
        </p:txBody>
      </p:sp>
      <p:graphicFrame>
        <p:nvGraphicFramePr>
          <p:cNvPr id="18435" name="Group 3"/>
          <p:cNvGraphicFramePr>
            <a:graphicFrameLocks noGrp="1"/>
          </p:cNvGraphicFramePr>
          <p:nvPr>
            <p:ph idx="1"/>
          </p:nvPr>
        </p:nvGraphicFramePr>
        <p:xfrm>
          <a:off x="395288" y="1341438"/>
          <a:ext cx="8291512" cy="4857750"/>
        </p:xfrm>
        <a:graphic>
          <a:graphicData uri="http://schemas.openxmlformats.org/drawingml/2006/table">
            <a:tbl>
              <a:tblPr/>
              <a:tblGrid>
                <a:gridCol w="2763837"/>
                <a:gridCol w="2763838"/>
                <a:gridCol w="2763837"/>
              </a:tblGrid>
              <a:tr h="161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740" name="Picture 21" descr="MCj0149635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484313"/>
            <a:ext cx="1800225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1" name="Picture 22" descr="j039805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838" y="1341438"/>
            <a:ext cx="138112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2" name="Picture 23" descr="hh02514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125" y="1412875"/>
            <a:ext cx="995363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3" name="Picture 24" descr="j023447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3663" y="2997200"/>
            <a:ext cx="14763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4" name="Picture 26" descr="MCj0387165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550" y="2997200"/>
            <a:ext cx="1541463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5" name="Picture 27" descr="j023336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16013" y="4797425"/>
            <a:ext cx="1439862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6" name="Picture 28" descr="fd00819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79838" y="4868863"/>
            <a:ext cx="1579562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2" name="Picture 30" descr="m851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5650" y="1341438"/>
            <a:ext cx="1871663" cy="149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3" name="Picture 31" descr="m851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27763" y="2997200"/>
            <a:ext cx="1871662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4" name="Picture 32" descr="m851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00113" y="2924175"/>
            <a:ext cx="1871662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5" name="Picture 33" descr="m851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635375" y="1341438"/>
            <a:ext cx="1871663" cy="149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7" name="Picture 35" descr="m851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27088" y="4652963"/>
            <a:ext cx="1871662" cy="149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9" name="Picture 37" descr="m851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27763" y="1341438"/>
            <a:ext cx="1871662" cy="149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0" name="Picture 38" descr="m851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92500" y="4652963"/>
            <a:ext cx="1871663" cy="149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4" name="Text Box 39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La mode </a:t>
            </a:r>
          </a:p>
        </p:txBody>
      </p:sp>
      <p:sp>
        <p:nvSpPr>
          <p:cNvPr id="30755" name="Line 40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756" name="Picture 41" descr="MCj00830670000[1]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7" name="Picture 42" descr="MCj02509110000[1]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95738" y="3068638"/>
            <a:ext cx="12954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6" name="Picture 34" descr="m851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79838" y="2997200"/>
            <a:ext cx="1871662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9" name="Picture 43" descr="MCj04064260000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588125" y="4581525"/>
            <a:ext cx="149225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8" name="Picture 36" descr="m851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43663" y="4581525"/>
            <a:ext cx="1871662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 descr="MCj023448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175" y="3213100"/>
            <a:ext cx="123825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 descr="j028103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8038" y="4652963"/>
            <a:ext cx="1949450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 descr="MCj0404135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3141663"/>
            <a:ext cx="122237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7" descr="MCj0215776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425" y="4508500"/>
            <a:ext cx="1489075" cy="143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8" descr="MCj0233773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7675" y="1268413"/>
            <a:ext cx="1212850" cy="153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9" descr="bd08902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32588" y="1628775"/>
            <a:ext cx="1543050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Picture 10" descr="j023766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03350" y="4652963"/>
            <a:ext cx="1471613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</a:t>
            </a:r>
            <a:r>
              <a:rPr lang="en-US" smtClean="0">
                <a:cs typeface="Arial" charset="0"/>
              </a:rPr>
              <a:t>ù est-ce qu’on achète?</a:t>
            </a:r>
            <a:endParaRPr lang="en-US" smtClean="0"/>
          </a:p>
        </p:txBody>
      </p:sp>
      <p:sp>
        <p:nvSpPr>
          <p:cNvPr id="31753" name="Line 13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4" name="Text Box 14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La mode </a:t>
            </a:r>
          </a:p>
        </p:txBody>
      </p:sp>
      <p:pic>
        <p:nvPicPr>
          <p:cNvPr id="31755" name="Picture 15" descr="MCj0083067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2" name="Picture 16" descr="MCj02509110000[1]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0" y="1268413"/>
            <a:ext cx="12954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3" name="Picture 17" descr="MCj04064260000[1]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68313" y="1268413"/>
            <a:ext cx="149225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4" name="Picture 18" descr="MCj04041290000[1]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476375" y="3068638"/>
            <a:ext cx="1296988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cs typeface="Arial" charset="0"/>
              </a:rPr>
              <a:t>Comment dit-on en anglais?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Une cantine</a:t>
            </a:r>
            <a:endParaRPr lang="en-GB" smtClean="0"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GB" smtClean="0">
                <a:cs typeface="Arial" charset="0"/>
              </a:rPr>
              <a:t>Une librairie</a:t>
            </a:r>
          </a:p>
          <a:p>
            <a:pPr eaLnBrk="1" hangingPunct="1">
              <a:buFontTx/>
              <a:buNone/>
            </a:pPr>
            <a:r>
              <a:rPr lang="en-GB" smtClean="0">
                <a:cs typeface="Arial" charset="0"/>
              </a:rPr>
              <a:t>Un magasin de musique</a:t>
            </a:r>
          </a:p>
          <a:p>
            <a:pPr eaLnBrk="1" hangingPunct="1">
              <a:buFontTx/>
              <a:buNone/>
            </a:pPr>
            <a:r>
              <a:rPr lang="en-GB" smtClean="0">
                <a:cs typeface="Arial" charset="0"/>
              </a:rPr>
              <a:t>Un magasin de vêtements</a:t>
            </a:r>
          </a:p>
          <a:p>
            <a:pPr eaLnBrk="1" hangingPunct="1">
              <a:buFontTx/>
              <a:buNone/>
            </a:pPr>
            <a:r>
              <a:rPr lang="en-GB" smtClean="0">
                <a:cs typeface="Arial" charset="0"/>
              </a:rPr>
              <a:t>Un supermarché</a:t>
            </a:r>
          </a:p>
        </p:txBody>
      </p:sp>
      <p:sp>
        <p:nvSpPr>
          <p:cNvPr id="32771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2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La mode </a:t>
            </a:r>
          </a:p>
        </p:txBody>
      </p:sp>
      <p:pic>
        <p:nvPicPr>
          <p:cNvPr id="32773" name="Picture 6" descr="MCj008306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cs typeface="Arial" charset="0"/>
              </a:rPr>
              <a:t>Une liste de vocabulaire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smtClean="0"/>
              <a:t>Une cantine</a:t>
            </a:r>
            <a:r>
              <a:rPr lang="en-GB" sz="2000" smtClean="0">
                <a:cs typeface="Arial" charset="0"/>
              </a:rPr>
              <a:t>			_____________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smtClean="0">
                <a:cs typeface="Arial" charset="0"/>
              </a:rPr>
              <a:t>Une librairie			_____________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smtClean="0">
                <a:cs typeface="Arial" charset="0"/>
              </a:rPr>
              <a:t>Un magasin de musique		_____________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smtClean="0">
                <a:cs typeface="Arial" charset="0"/>
              </a:rPr>
              <a:t>Un magasin de vêtements	_____________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smtClean="0">
                <a:cs typeface="Arial" charset="0"/>
              </a:rPr>
              <a:t>Un supermarché		_____________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smtClean="0">
                <a:cs typeface="Arial" charset="0"/>
              </a:rPr>
              <a:t>Une boulangerie		_____________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smtClean="0">
                <a:cs typeface="Arial" charset="0"/>
              </a:rPr>
              <a:t>Une boucherie			_____________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smtClean="0">
                <a:cs typeface="Arial" charset="0"/>
              </a:rPr>
              <a:t>Une pâtisserie 			_____________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smtClean="0">
                <a:cs typeface="Arial" charset="0"/>
              </a:rPr>
              <a:t>Une bijouterie			_____________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smtClean="0">
                <a:cs typeface="Arial" charset="0"/>
              </a:rPr>
              <a:t>Un magasin de chassures	_____________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smtClean="0">
                <a:cs typeface="Arial" charset="0"/>
              </a:rPr>
              <a:t>Une poissonerie		_____________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smtClean="0">
                <a:cs typeface="Arial" charset="0"/>
              </a:rPr>
              <a:t>Une pharmacie			_____________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smtClean="0">
                <a:cs typeface="Arial" charset="0"/>
              </a:rPr>
              <a:t>Un marché			_____________</a:t>
            </a:r>
          </a:p>
        </p:txBody>
      </p:sp>
      <p:sp>
        <p:nvSpPr>
          <p:cNvPr id="33795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La mode </a:t>
            </a:r>
          </a:p>
        </p:txBody>
      </p:sp>
      <p:pic>
        <p:nvPicPr>
          <p:cNvPr id="33797" name="Picture 6" descr="MCj008306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>
                <a:cs typeface="Arial" charset="0"/>
              </a:rPr>
              <a:t>Trouvez les paires </a:t>
            </a:r>
            <a:br>
              <a:rPr lang="en-GB" sz="4000" smtClean="0">
                <a:cs typeface="Arial" charset="0"/>
              </a:rPr>
            </a:br>
            <a:r>
              <a:rPr lang="en-GB" sz="4000" smtClean="0">
                <a:cs typeface="Arial" charset="0"/>
              </a:rPr>
              <a:t> Où peut –on acheter?</a:t>
            </a:r>
            <a:endParaRPr lang="en-GB" sz="4000" smtClean="0"/>
          </a:p>
        </p:txBody>
      </p:sp>
      <p:sp>
        <p:nvSpPr>
          <p:cNvPr id="34818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19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La mode </a:t>
            </a:r>
          </a:p>
        </p:txBody>
      </p:sp>
      <p:pic>
        <p:nvPicPr>
          <p:cNvPr id="34820" name="Picture 6" descr="MCj008306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7" descr="MCj04064260000[1]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187450" y="2276475"/>
            <a:ext cx="1060450" cy="1023938"/>
          </a:xfrm>
        </p:spPr>
      </p:pic>
      <p:pic>
        <p:nvPicPr>
          <p:cNvPr id="34822" name="Picture 8" descr="MCj0233773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2060575"/>
            <a:ext cx="984250" cy="124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Picture 9" descr="j023766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8263" y="2205038"/>
            <a:ext cx="1471612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4" name="Picture 10" descr="MCj0215776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4388" y="1989138"/>
            <a:ext cx="1489075" cy="143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5" name="Text Box 11"/>
          <p:cNvSpPr txBox="1">
            <a:spLocks noChangeArrowheads="1"/>
          </p:cNvSpPr>
          <p:nvPr/>
        </p:nvSpPr>
        <p:spPr bwMode="auto">
          <a:xfrm>
            <a:off x="468313" y="1773238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Bodoni MT Black" pitchFamily="18" charset="0"/>
              </a:rPr>
              <a:t>A</a:t>
            </a:r>
          </a:p>
        </p:txBody>
      </p:sp>
      <p:sp>
        <p:nvSpPr>
          <p:cNvPr id="34826" name="Text Box 12"/>
          <p:cNvSpPr txBox="1">
            <a:spLocks noChangeArrowheads="1"/>
          </p:cNvSpPr>
          <p:nvPr/>
        </p:nvSpPr>
        <p:spPr bwMode="auto">
          <a:xfrm>
            <a:off x="468313" y="4365625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Bodoni MT Black" pitchFamily="18" charset="0"/>
              </a:rPr>
              <a:t>B</a:t>
            </a:r>
          </a:p>
        </p:txBody>
      </p:sp>
      <p:pic>
        <p:nvPicPr>
          <p:cNvPr id="34827" name="Picture 13" descr="j028103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58888" y="4221163"/>
            <a:ext cx="1230312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8" name="Picture 16" descr="MCj0436179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19475" y="4005263"/>
            <a:ext cx="1323975" cy="128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9" name="Picture 17" descr="MCj04368940000[1]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35600" y="3933825"/>
            <a:ext cx="1138238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0" name="Picture 18" descr="j023336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164388" y="3860800"/>
            <a:ext cx="13668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O</a:t>
            </a:r>
            <a:r>
              <a:rPr lang="en-US" sz="4000" smtClean="0">
                <a:cs typeface="Arial" charset="0"/>
              </a:rPr>
              <a:t>ù peut –on acheter?</a:t>
            </a:r>
            <a:endParaRPr lang="en-GB" sz="4000" smtClean="0"/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dirty="0" err="1" smtClean="0"/>
              <a:t>Ecrivez</a:t>
            </a:r>
            <a:r>
              <a:rPr lang="en-GB" dirty="0" smtClean="0"/>
              <a:t> 5 phrases:</a:t>
            </a:r>
          </a:p>
          <a:p>
            <a:pPr eaLnBrk="1" hangingPunct="1">
              <a:buFontTx/>
              <a:buNone/>
            </a:pPr>
            <a:endParaRPr lang="en-GB" dirty="0" smtClean="0"/>
          </a:p>
          <a:p>
            <a:pPr eaLnBrk="1" hangingPunct="1">
              <a:buFontTx/>
              <a:buNone/>
            </a:pPr>
            <a:r>
              <a:rPr lang="en-GB" dirty="0" smtClean="0"/>
              <a:t>1) On </a:t>
            </a:r>
            <a:r>
              <a:rPr lang="en-GB" dirty="0" err="1" smtClean="0"/>
              <a:t>peut</a:t>
            </a:r>
            <a:r>
              <a:rPr lang="en-GB" dirty="0" smtClean="0"/>
              <a:t> </a:t>
            </a:r>
            <a:r>
              <a:rPr lang="en-GB" dirty="0" err="1" smtClean="0"/>
              <a:t>acheter</a:t>
            </a:r>
            <a:r>
              <a:rPr lang="en-GB" dirty="0" smtClean="0"/>
              <a:t> </a:t>
            </a:r>
            <a:r>
              <a:rPr lang="en-GB" dirty="0" smtClean="0"/>
              <a:t>du</a:t>
            </a:r>
            <a:r>
              <a:rPr lang="en-GB" dirty="0" smtClean="0"/>
              <a:t> </a:t>
            </a:r>
            <a:r>
              <a:rPr lang="en-GB" dirty="0" smtClean="0"/>
              <a:t>pain </a:t>
            </a:r>
            <a:r>
              <a:rPr lang="en-GB" dirty="0" err="1" smtClean="0"/>
              <a:t>dans</a:t>
            </a:r>
            <a:r>
              <a:rPr lang="en-GB" dirty="0" smtClean="0"/>
              <a:t> la </a:t>
            </a:r>
            <a:r>
              <a:rPr lang="en-GB" dirty="0" err="1" smtClean="0"/>
              <a:t>boulangerie</a:t>
            </a:r>
            <a:endParaRPr lang="en-GB" dirty="0" smtClean="0"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GB" dirty="0" smtClean="0">
                <a:cs typeface="Arial" charset="0"/>
              </a:rPr>
              <a:t>2) On </a:t>
            </a:r>
            <a:r>
              <a:rPr lang="en-GB" dirty="0" err="1" smtClean="0">
                <a:cs typeface="Arial" charset="0"/>
              </a:rPr>
              <a:t>peut</a:t>
            </a:r>
            <a:r>
              <a:rPr lang="en-GB" dirty="0" smtClean="0">
                <a:cs typeface="Arial" charset="0"/>
              </a:rPr>
              <a:t> </a:t>
            </a:r>
            <a:r>
              <a:rPr lang="en-GB" dirty="0" err="1" smtClean="0">
                <a:cs typeface="Arial" charset="0"/>
              </a:rPr>
              <a:t>acheter</a:t>
            </a:r>
            <a:r>
              <a:rPr lang="en-GB" dirty="0" smtClean="0">
                <a:cs typeface="Arial" charset="0"/>
              </a:rPr>
              <a:t> </a:t>
            </a:r>
            <a:r>
              <a:rPr lang="en-GB" dirty="0" smtClean="0">
                <a:cs typeface="Arial" charset="0"/>
              </a:rPr>
              <a:t>des </a:t>
            </a:r>
            <a:r>
              <a:rPr lang="en-GB" dirty="0" smtClean="0">
                <a:cs typeface="Arial" charset="0"/>
              </a:rPr>
              <a:t>pommes </a:t>
            </a:r>
            <a:r>
              <a:rPr lang="en-GB" dirty="0" err="1" smtClean="0">
                <a:cs typeface="Arial" charset="0"/>
              </a:rPr>
              <a:t>dans</a:t>
            </a:r>
            <a:r>
              <a:rPr lang="en-GB" dirty="0" smtClean="0">
                <a:cs typeface="Arial" charset="0"/>
              </a:rPr>
              <a:t> le </a:t>
            </a:r>
            <a:r>
              <a:rPr lang="en-GB" dirty="0" err="1" smtClean="0">
                <a:cs typeface="Arial" charset="0"/>
              </a:rPr>
              <a:t>marché</a:t>
            </a:r>
            <a:endParaRPr lang="en-GB" dirty="0" smtClean="0">
              <a:cs typeface="Arial" charset="0"/>
            </a:endParaRPr>
          </a:p>
        </p:txBody>
      </p:sp>
      <p:sp>
        <p:nvSpPr>
          <p:cNvPr id="36867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68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La mode </a:t>
            </a:r>
          </a:p>
        </p:txBody>
      </p:sp>
      <p:pic>
        <p:nvPicPr>
          <p:cNvPr id="36869" name="Picture 6" descr="MCj008306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Nous avons  ……..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dirty="0" smtClean="0"/>
          </a:p>
          <a:p>
            <a:pPr eaLnBrk="1" hangingPunct="1"/>
            <a:r>
              <a:rPr lang="en-GB" dirty="0" err="1" smtClean="0"/>
              <a:t>Appris</a:t>
            </a:r>
            <a:r>
              <a:rPr lang="en-GB" dirty="0" smtClean="0"/>
              <a:t> </a:t>
            </a:r>
            <a:r>
              <a:rPr lang="en-GB" dirty="0" smtClean="0"/>
              <a:t>comment </a:t>
            </a:r>
            <a:r>
              <a:rPr lang="en-GB" dirty="0" err="1" smtClean="0"/>
              <a:t>parler</a:t>
            </a:r>
            <a:r>
              <a:rPr lang="en-GB" dirty="0" smtClean="0"/>
              <a:t> de </a:t>
            </a:r>
            <a:r>
              <a:rPr lang="en-GB" dirty="0" err="1" smtClean="0"/>
              <a:t>diff</a:t>
            </a:r>
            <a:r>
              <a:rPr lang="en-GB" dirty="0" err="1" smtClean="0">
                <a:cs typeface="Arial" charset="0"/>
              </a:rPr>
              <a:t>érents</a:t>
            </a:r>
            <a:r>
              <a:rPr lang="en-GB" dirty="0" smtClean="0"/>
              <a:t> types </a:t>
            </a:r>
            <a:r>
              <a:rPr lang="en-GB" dirty="0" smtClean="0"/>
              <a:t>de </a:t>
            </a:r>
            <a:r>
              <a:rPr lang="en-GB" dirty="0" err="1" smtClean="0"/>
              <a:t>magasins</a:t>
            </a:r>
            <a:endParaRPr lang="en-GB" dirty="0" smtClean="0"/>
          </a:p>
          <a:p>
            <a:pPr eaLnBrk="1" hangingPunct="1"/>
            <a:r>
              <a:rPr lang="en-GB" dirty="0" err="1" smtClean="0"/>
              <a:t>Dit</a:t>
            </a:r>
            <a:r>
              <a:rPr lang="en-GB" dirty="0" smtClean="0"/>
              <a:t> </a:t>
            </a:r>
            <a:r>
              <a:rPr lang="en-GB" dirty="0" err="1" smtClean="0"/>
              <a:t>o</a:t>
            </a:r>
            <a:r>
              <a:rPr lang="en-GB" dirty="0" err="1" smtClean="0">
                <a:cs typeface="Arial" charset="0"/>
              </a:rPr>
              <a:t>ù</a:t>
            </a:r>
            <a:r>
              <a:rPr lang="en-GB" dirty="0" smtClean="0">
                <a:cs typeface="Arial" charset="0"/>
              </a:rPr>
              <a:t> </a:t>
            </a:r>
            <a:r>
              <a:rPr lang="en-GB" dirty="0" err="1" smtClean="0">
                <a:cs typeface="Arial" charset="0"/>
              </a:rPr>
              <a:t>l’on</a:t>
            </a:r>
            <a:r>
              <a:rPr lang="en-GB" dirty="0" smtClean="0">
                <a:cs typeface="Arial" charset="0"/>
              </a:rPr>
              <a:t> </a:t>
            </a:r>
            <a:r>
              <a:rPr lang="en-GB" dirty="0" err="1" smtClean="0">
                <a:cs typeface="Arial" charset="0"/>
              </a:rPr>
              <a:t>peut</a:t>
            </a:r>
            <a:r>
              <a:rPr lang="en-GB" dirty="0" smtClean="0">
                <a:cs typeface="Arial" charset="0"/>
              </a:rPr>
              <a:t> </a:t>
            </a:r>
            <a:r>
              <a:rPr lang="en-GB" dirty="0" err="1" smtClean="0">
                <a:cs typeface="Arial" charset="0"/>
              </a:rPr>
              <a:t>acheter</a:t>
            </a:r>
            <a:r>
              <a:rPr lang="en-GB" dirty="0" smtClean="0">
                <a:cs typeface="Arial" charset="0"/>
              </a:rPr>
              <a:t> de </a:t>
            </a:r>
            <a:r>
              <a:rPr lang="en-GB" dirty="0" err="1" smtClean="0">
                <a:cs typeface="Arial" charset="0"/>
              </a:rPr>
              <a:t>choses</a:t>
            </a:r>
            <a:r>
              <a:rPr lang="en-GB" dirty="0" smtClean="0">
                <a:cs typeface="Arial" charset="0"/>
              </a:rPr>
              <a:t> </a:t>
            </a:r>
            <a:r>
              <a:rPr lang="en-GB" dirty="0" err="1" smtClean="0">
                <a:cs typeface="Arial" charset="0"/>
              </a:rPr>
              <a:t>différentes</a:t>
            </a:r>
            <a:endParaRPr lang="en-GB" dirty="0" smtClean="0">
              <a:cs typeface="Arial" charset="0"/>
            </a:endParaRPr>
          </a:p>
        </p:txBody>
      </p:sp>
      <p:sp>
        <p:nvSpPr>
          <p:cNvPr id="38915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La mode </a:t>
            </a:r>
          </a:p>
        </p:txBody>
      </p:sp>
      <p:pic>
        <p:nvPicPr>
          <p:cNvPr id="38917" name="Picture 6" descr="MCj008306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7667625" y="2673350"/>
            <a:ext cx="720725" cy="6794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>
                <a:solidFill>
                  <a:srgbClr val="FF0000"/>
                </a:solidFill>
                <a:latin typeface="Bookshelf Symbol 7" pitchFamily="2" charset="2"/>
              </a:rPr>
              <a:t>p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2919413" y="4141788"/>
            <a:ext cx="720725" cy="6794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>
                <a:solidFill>
                  <a:srgbClr val="FF0000"/>
                </a:solidFill>
                <a:latin typeface="Bookshelf Symbol 7" pitchFamily="2" charset="2"/>
              </a:rPr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animBg="1"/>
      <p:bldP spid="2560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Les magasins </a:t>
            </a:r>
          </a:p>
        </p:txBody>
      </p:sp>
      <p:sp>
        <p:nvSpPr>
          <p:cNvPr id="17410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La mode </a:t>
            </a:r>
          </a:p>
        </p:txBody>
      </p:sp>
      <p:pic>
        <p:nvPicPr>
          <p:cNvPr id="17412" name="Picture 6" descr="MCj008306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9" name="Group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7431" name="Picture 27" descr="MCj0149635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550" y="1700213"/>
            <a:ext cx="1800225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2" name="Picture 28" descr="j039805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838" y="1557338"/>
            <a:ext cx="138112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3" name="Picture 29" descr="hh02514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59563" y="1557338"/>
            <a:ext cx="995362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4" name="Picture 30" descr="MCj0387165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58888" y="3213100"/>
            <a:ext cx="11811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5" name="Picture 31" descr="MCj0406426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95738" y="3284538"/>
            <a:ext cx="1060450" cy="102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6" name="Picture 32" descr="j023447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16688" y="3141663"/>
            <a:ext cx="14763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7" name="Picture 33" descr="j023336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16013" y="4797425"/>
            <a:ext cx="1439862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8" name="Picture 34" descr="fd00819_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779838" y="4868863"/>
            <a:ext cx="1579562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9" name="Picture 36" descr="MCj02509110000[1]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732588" y="4724400"/>
            <a:ext cx="1092200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Les magasins </a:t>
            </a:r>
          </a:p>
        </p:txBody>
      </p:sp>
      <p:sp>
        <p:nvSpPr>
          <p:cNvPr id="19458" name="Line 3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La mode </a:t>
            </a:r>
          </a:p>
        </p:txBody>
      </p:sp>
      <p:pic>
        <p:nvPicPr>
          <p:cNvPr id="19460" name="Picture 5" descr="MCj008306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342" name="Group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360" name="Picture 24" descr="MCj0149635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550" y="1700213"/>
            <a:ext cx="1800225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1" name="Picture 25" descr="j039805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838" y="1557338"/>
            <a:ext cx="138112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2" name="Picture 26" descr="hh02514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59563" y="1557338"/>
            <a:ext cx="995362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3" name="Picture 27" descr="MCj0387165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58888" y="3213100"/>
            <a:ext cx="11811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4" name="Picture 28" descr="MCj0406426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95738" y="3284538"/>
            <a:ext cx="1060450" cy="102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5" name="Picture 29" descr="j023447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16688" y="3141663"/>
            <a:ext cx="14763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6" name="Picture 30" descr="j023336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16013" y="4797425"/>
            <a:ext cx="1439862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7" name="Picture 31" descr="fd00819_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779838" y="4868863"/>
            <a:ext cx="1579562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8" name="Picture 32" descr="MCj02509110000[1]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732588" y="4724400"/>
            <a:ext cx="1092200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La boulangerie </a:t>
            </a:r>
          </a:p>
        </p:txBody>
      </p:sp>
      <p:sp>
        <p:nvSpPr>
          <p:cNvPr id="21506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La mode </a:t>
            </a:r>
          </a:p>
        </p:txBody>
      </p:sp>
      <p:pic>
        <p:nvPicPr>
          <p:cNvPr id="21508" name="Picture 6" descr="MCj008306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7" descr="MCj01496350000[1]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700338" y="1844675"/>
            <a:ext cx="4176712" cy="30353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La pharmacie</a:t>
            </a:r>
          </a:p>
        </p:txBody>
      </p:sp>
      <p:sp>
        <p:nvSpPr>
          <p:cNvPr id="22530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La mode</a:t>
            </a:r>
          </a:p>
        </p:txBody>
      </p:sp>
      <p:pic>
        <p:nvPicPr>
          <p:cNvPr id="22532" name="Picture 6" descr="MCj008306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7" descr="j039805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79613" y="2133600"/>
            <a:ext cx="3951287" cy="27463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La parfumerie</a:t>
            </a:r>
          </a:p>
        </p:txBody>
      </p:sp>
      <p:sp>
        <p:nvSpPr>
          <p:cNvPr id="23554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La mode</a:t>
            </a:r>
          </a:p>
        </p:txBody>
      </p:sp>
      <p:pic>
        <p:nvPicPr>
          <p:cNvPr id="23556" name="Picture 6" descr="MCj008306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63938" y="1916113"/>
            <a:ext cx="2987675" cy="40179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La p</a:t>
            </a:r>
            <a:r>
              <a:rPr lang="en-GB" smtClean="0">
                <a:cs typeface="Arial" charset="0"/>
              </a:rPr>
              <a:t>â</a:t>
            </a:r>
            <a:r>
              <a:rPr lang="en-GB" smtClean="0"/>
              <a:t>tisserie</a:t>
            </a:r>
          </a:p>
        </p:txBody>
      </p:sp>
      <p:sp>
        <p:nvSpPr>
          <p:cNvPr id="24578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La mode </a:t>
            </a:r>
          </a:p>
        </p:txBody>
      </p:sp>
      <p:pic>
        <p:nvPicPr>
          <p:cNvPr id="24580" name="Picture 6" descr="MCj008306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7" descr="MCj03871650000[1]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743200" y="2033588"/>
            <a:ext cx="3657600" cy="3657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Le magasin de chaussures </a:t>
            </a:r>
            <a:endParaRPr lang="en-GB" smtClean="0">
              <a:cs typeface="Arial" charset="0"/>
            </a:endParaRPr>
          </a:p>
        </p:txBody>
      </p:sp>
      <p:sp>
        <p:nvSpPr>
          <p:cNvPr id="25602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La mode</a:t>
            </a:r>
          </a:p>
        </p:txBody>
      </p:sp>
      <p:pic>
        <p:nvPicPr>
          <p:cNvPr id="25604" name="Picture 6" descr="MCj008306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7" descr="MCj04064260000[1]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348038" y="1773238"/>
            <a:ext cx="3076575" cy="297021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Le march</a:t>
            </a:r>
            <a:r>
              <a:rPr lang="en-GB" smtClean="0">
                <a:cs typeface="Arial" charset="0"/>
              </a:rPr>
              <a:t>é</a:t>
            </a:r>
            <a:endParaRPr lang="en-GB" smtClean="0"/>
          </a:p>
        </p:txBody>
      </p:sp>
      <p:sp>
        <p:nvSpPr>
          <p:cNvPr id="26626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La mode</a:t>
            </a:r>
          </a:p>
        </p:txBody>
      </p:sp>
      <p:pic>
        <p:nvPicPr>
          <p:cNvPr id="26628" name="Picture 6" descr="MCj008306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7" descr="j0234478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59113" y="1844675"/>
            <a:ext cx="3563937" cy="31257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193</Words>
  <Application>Microsoft Office PowerPoint</Application>
  <PresentationFormat>On-screen Show (4:3)</PresentationFormat>
  <Paragraphs>79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Nous allons  ……..</vt:lpstr>
      <vt:lpstr>Les magasins </vt:lpstr>
      <vt:lpstr>Les magasins </vt:lpstr>
      <vt:lpstr>La boulangerie </vt:lpstr>
      <vt:lpstr>La pharmacie</vt:lpstr>
      <vt:lpstr>La parfumerie</vt:lpstr>
      <vt:lpstr>La pâtisserie</vt:lpstr>
      <vt:lpstr>Le magasin de chaussures </vt:lpstr>
      <vt:lpstr>Le marché</vt:lpstr>
      <vt:lpstr>La poissonerie</vt:lpstr>
      <vt:lpstr>La boucherie</vt:lpstr>
      <vt:lpstr>La bijouterie</vt:lpstr>
      <vt:lpstr>Les magasins</vt:lpstr>
      <vt:lpstr>Où est-ce qu’on achète?</vt:lpstr>
      <vt:lpstr>Comment dit-on en anglais?</vt:lpstr>
      <vt:lpstr>Une liste de vocabulaire</vt:lpstr>
      <vt:lpstr>Trouvez les paires   Où peut –on acheter?</vt:lpstr>
      <vt:lpstr>Où peut –on acheter?</vt:lpstr>
      <vt:lpstr>Nous avons  ……..</vt:lpstr>
    </vt:vector>
  </TitlesOfParts>
  <Company>COMBERTON VILLAGE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Hoy vamos a ……..</dc:title>
  <dc:creator>I.T.SUPPORT</dc:creator>
  <cp:lastModifiedBy>Fotheringham</cp:lastModifiedBy>
  <cp:revision>19</cp:revision>
  <cp:lastPrinted>2013-05-01T10:30:37Z</cp:lastPrinted>
  <dcterms:created xsi:type="dcterms:W3CDTF">2008-05-29T13:31:52Z</dcterms:created>
  <dcterms:modified xsi:type="dcterms:W3CDTF">2013-05-22T14:26:54Z</dcterms:modified>
</cp:coreProperties>
</file>