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57" r:id="rId3"/>
    <p:sldId id="266" r:id="rId4"/>
    <p:sldId id="267" r:id="rId5"/>
    <p:sldId id="268" r:id="rId6"/>
    <p:sldId id="269" r:id="rId7"/>
    <p:sldId id="270" r:id="rId8"/>
    <p:sldId id="259" r:id="rId9"/>
    <p:sldId id="260" r:id="rId10"/>
    <p:sldId id="271" r:id="rId11"/>
    <p:sldId id="262" r:id="rId12"/>
    <p:sldId id="263" r:id="rId13"/>
    <p:sldId id="273" r:id="rId1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8C0009F-CEA6-47FD-972F-A512784C7C5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226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80CBFF-912C-4147-8AFC-C6139EAE1249}" type="slidenum">
              <a:rPr lang="en-GB"/>
              <a:pPr/>
              <a:t>2</a:t>
            </a:fld>
            <a:endParaRPr lang="en-GB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Vocab presentation. Can they guess where these things might come from?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C43973-3261-4412-BDD0-2371FFF8367C}" type="slidenum">
              <a:rPr lang="en-GB"/>
              <a:pPr/>
              <a:t>8</a:t>
            </a:fld>
            <a:endParaRPr lang="en-GB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These are the 6 countries, but not in order. What do they know about each one that might help them work it out? Eg. Argentina produces a lot of beef so there is lots of leather left over! Bolivia is,in part, high up in the Andes – so it is very cold in those areas…….. Answers on next slide.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B9ED3-F945-4601-9346-2A47090406C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911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DE6E0-82B5-4C16-B13E-8F298E22190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233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E7557-3DE0-448D-973E-6188598C97A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090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8D1E93A-DDFE-4CC2-8BCD-034418C2390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3814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A23DB-4C55-4AFE-A1FD-FCD61B3F5B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7010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6BCBE6-DD44-4CF2-9B2A-3313B715E6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96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16471-6304-4115-A099-48BB5137FCF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D5CD9-4B95-4092-88B5-32E7759383A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72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E586D-E1AF-42BD-803A-448A59BBC7E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4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090216-61B4-494C-9282-7257A5AB0A4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0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3A635-C1BA-4013-B7F3-0BA46BE5D95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50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78D8D-4C3B-4274-904C-46DFA4CB027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83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40D991-DDE5-44CC-B03B-E88ED9227FB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cnx.org/content/m13082/latest/europe-outline-map.png&amp;imgrefurl=http://cnx.org/content/m13082/latest/&amp;h=343&amp;w=374&amp;sz=6&amp;hl=en&amp;start=25&amp;um=1&amp;tbnid=_IUlW3Q0v-oTAM:&amp;tbnh=112&amp;tbnw=122&amp;prev=/images%3Fq%3Dmap%2Bof%2BWestern%2BEurope%26start%3D20%26gbv%3D2%26ndsp%3D20%26um%3D1%26hl%3Den%26sa%3DN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images.google.co.uk/imgres?imgurl=http://www.graphicmaps.com/webimage/countrys/namerica/latinout.gif&amp;imgrefurl=http://www.graphicmaps.com/webimage/countrys/namerica/latinout.htm&amp;h=838&amp;w=688&amp;sz=19&amp;hl=en&amp;start=45&amp;um=1&amp;tbnid=rF9x4M7yAvMQvM:&amp;tbnh=144&amp;tbnw=118&amp;prev=/images%3Fq%3Dcentral%2Bamerica%2Boutline%2Bmap%26start%3D40%26gbv%3D2%26ndsp%3D20%26um%3D1%26hl%3Den%26sa%3DN" TargetMode="Externa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xcrafts.com.mx/sombreros/pictures/S003.jpg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equestriandiva.com/images/purse-embossed-tote2.jpg&amp;imgrefurl=http://equestriandiva.com/index.php%3FcPath%3D37&amp;h=300&amp;w=300&amp;sz=16&amp;hl=en&amp;start=9&amp;tbnid=v4YOYt7mTBEiEM:&amp;tbnh=116&amp;tbnw=116&amp;prev=/images%3Fq%3Dleather%2Bbag%26gbv%3D2%26hl%3Den%26sa%3DG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.uk/imgres?imgurl=http://www.mountainsofthemoonimports.com/sweater2.jpg&amp;imgrefurl=http://www.mountainsofthemoonimports.com/Ecuadorian%2520Clothing.htm&amp;h=412&amp;w=576&amp;sz=71&amp;hl=en&amp;start=11&amp;um=1&amp;tbnid=bTlRSI6gNGWHtM:&amp;tbnh=96&amp;tbnw=134&amp;prev=/images%3Fq%3Decuador%2Bwool%26gbv%3D2%26um%3D1%26hl%3Den%26sa%3DG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hop.textalk.se/se/article.php?id=2205&amp;art=533884" TargetMode="External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.uk/imgres?imgurl=http://www.mountainsofthemoonimports.com/sweater2.jpg&amp;imgrefurl=http://www.mountainsofthemoonimports.com/Ecuadorian%2520Clothing.htm&amp;h=412&amp;w=576&amp;sz=71&amp;hl=en&amp;start=11&amp;um=1&amp;tbnid=bTlRSI6gNGWHtM:&amp;tbnh=96&amp;tbnw=134&amp;prev=/images%3Fq%3Decuador%2Bwool%26gbv%3D2%26um%3D1%26hl%3Den%26sa%3DG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4.jpeg"/><Relationship Id="rId12" Type="http://schemas.openxmlformats.org/officeDocument/2006/relationships/image" Target="../media/image7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.uk/imgres?imgurl=http://equestriandiva.com/images/purse-embossed-tote2.jpg&amp;imgrefurl=http://equestriandiva.com/index.php%3FcPath%3D37&amp;h=300&amp;w=300&amp;sz=16&amp;hl=en&amp;start=9&amp;tbnid=v4YOYt7mTBEiEM:&amp;tbnh=116&amp;tbnw=116&amp;prev=/images%3Fq%3Dleather%2Bbag%26gbv%3D2%26hl%3Den%26sa%3DG" TargetMode="External"/><Relationship Id="rId11" Type="http://schemas.openxmlformats.org/officeDocument/2006/relationships/hyperlink" Target="http://shop.textalk.se/se/article.php?id=2205&amp;art=533884" TargetMode="External"/><Relationship Id="rId5" Type="http://schemas.openxmlformats.org/officeDocument/2006/relationships/image" Target="../media/image3.png"/><Relationship Id="rId10" Type="http://schemas.openxmlformats.org/officeDocument/2006/relationships/image" Target="../media/image5.jpeg"/><Relationship Id="rId4" Type="http://schemas.openxmlformats.org/officeDocument/2006/relationships/hyperlink" Target="http://www.mexcrafts.com.mx/sombreros/pictures/S003.jpg" TargetMode="External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Hoy vamos a ……..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  <a:p>
            <a:r>
              <a:rPr lang="en-GB"/>
              <a:t>Aprender sobre los recuerdos t</a:t>
            </a:r>
            <a:r>
              <a:rPr lang="en-GB">
                <a:cs typeface="Arial" charset="0"/>
              </a:rPr>
              <a:t>ípicos de unos países hispanohablantes</a:t>
            </a:r>
          </a:p>
          <a:p>
            <a:pPr>
              <a:buFontTx/>
              <a:buNone/>
            </a:pPr>
            <a:endParaRPr lang="en-GB">
              <a:cs typeface="Arial" charset="0"/>
            </a:endParaRPr>
          </a:p>
          <a:p>
            <a:r>
              <a:rPr lang="en-GB"/>
              <a:t>Decir y escribir qu</a:t>
            </a:r>
            <a:r>
              <a:rPr lang="en-GB">
                <a:cs typeface="Arial" charset="0"/>
              </a:rPr>
              <a:t>é recuerdos vamos a comprar</a:t>
            </a: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5126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Arial" charset="0"/>
              </a:rPr>
              <a:t>¿Dónde están estos países?</a:t>
            </a: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8438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4" name="Picture 12" descr="europe-outline-map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1196975"/>
            <a:ext cx="1728787" cy="1585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5" name="Line 13"/>
          <p:cNvSpPr>
            <a:spLocks noChangeShapeType="1"/>
          </p:cNvSpPr>
          <p:nvPr/>
        </p:nvSpPr>
        <p:spPr bwMode="auto">
          <a:xfrm flipV="1">
            <a:off x="6156325" y="2492375"/>
            <a:ext cx="433388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8454" name="Picture 22" descr="latinout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060575"/>
            <a:ext cx="2716212" cy="33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8" name="Line 16"/>
          <p:cNvSpPr>
            <a:spLocks noChangeShapeType="1"/>
          </p:cNvSpPr>
          <p:nvPr/>
        </p:nvSpPr>
        <p:spPr bwMode="auto">
          <a:xfrm flipV="1">
            <a:off x="2195513" y="3500438"/>
            <a:ext cx="433387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V="1">
            <a:off x="1476375" y="3284538"/>
            <a:ext cx="1008063" cy="2159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H="1" flipV="1">
            <a:off x="3059113" y="4581525"/>
            <a:ext cx="719137" cy="8651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 flipV="1">
            <a:off x="3133725" y="3789363"/>
            <a:ext cx="1509713" cy="7191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1042988" y="2276475"/>
            <a:ext cx="57785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455" name="Text Box 23"/>
          <p:cNvSpPr txBox="1">
            <a:spLocks noChangeArrowheads="1"/>
          </p:cNvSpPr>
          <p:nvPr/>
        </p:nvSpPr>
        <p:spPr bwMode="auto">
          <a:xfrm>
            <a:off x="6084888" y="5516563"/>
            <a:ext cx="28082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Escribe los nombres de los pa</a:t>
            </a:r>
            <a:r>
              <a:rPr lang="en-GB">
                <a:cs typeface="Arial" charset="0"/>
              </a:rPr>
              <a:t>íses y el recuerdo típico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Arial" charset="0"/>
              </a:rPr>
              <a:t>¿Qué comprarías tú?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Escribe 6 frases:</a:t>
            </a:r>
          </a:p>
          <a:p>
            <a:pPr>
              <a:buFontTx/>
              <a:buNone/>
            </a:pPr>
            <a:endParaRPr lang="en-GB"/>
          </a:p>
          <a:p>
            <a:pPr>
              <a:buFontTx/>
              <a:buNone/>
            </a:pPr>
            <a:r>
              <a:rPr lang="en-GB"/>
              <a:t>Para mi madre voy a comprar ………en …..</a:t>
            </a:r>
          </a:p>
          <a:p>
            <a:pPr>
              <a:buFontTx/>
              <a:buNone/>
            </a:pPr>
            <a:r>
              <a:rPr lang="en-GB"/>
              <a:t>Para mi …….. voy a comprar ………en ….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9222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Hoy hemos ……..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2057400" algn="l"/>
              </a:tabLst>
            </a:pPr>
            <a:endParaRPr lang="en-GB"/>
          </a:p>
          <a:p>
            <a:pPr>
              <a:tabLst>
                <a:tab pos="2057400" algn="l"/>
              </a:tabLst>
            </a:pPr>
            <a:r>
              <a:rPr lang="en-GB"/>
              <a:t>Aprendido sobre los recuerdos t</a:t>
            </a:r>
            <a:r>
              <a:rPr lang="en-GB">
                <a:cs typeface="Arial" charset="0"/>
              </a:rPr>
              <a:t>ípicos de unos países hispanohablantes</a:t>
            </a:r>
          </a:p>
          <a:p>
            <a:pPr>
              <a:tabLst>
                <a:tab pos="2057400" algn="l"/>
              </a:tabLst>
            </a:pPr>
            <a:endParaRPr lang="en-GB">
              <a:cs typeface="Arial" charset="0"/>
            </a:endParaRPr>
          </a:p>
          <a:p>
            <a:pPr>
              <a:tabLst>
                <a:tab pos="2057400" algn="l"/>
              </a:tabLst>
            </a:pPr>
            <a:r>
              <a:rPr lang="en-GB"/>
              <a:t>Dicho y escrito qu</a:t>
            </a:r>
            <a:r>
              <a:rPr lang="en-GB">
                <a:cs typeface="Arial" charset="0"/>
              </a:rPr>
              <a:t>é recuerdos vamos a comprar</a:t>
            </a:r>
          </a:p>
          <a:p>
            <a:pPr>
              <a:tabLst>
                <a:tab pos="2057400" algn="l"/>
              </a:tabLst>
            </a:pPr>
            <a:endParaRPr lang="en-GB">
              <a:cs typeface="Arial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0246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659563" y="2781300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843213" y="4508500"/>
            <a:ext cx="720725" cy="67945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 b="1">
                <a:solidFill>
                  <a:srgbClr val="FF0000"/>
                </a:solidFill>
                <a:latin typeface="Bookshelf Symbol 7" pitchFamily="2" charset="2"/>
              </a:rPr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/>
      <p:bldP spid="1024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Comprando regalos en Valencia</a:t>
            </a: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21509" name="Picture 5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1510" name="Group 6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964612" cy="4525963"/>
        </p:xfrm>
        <a:graphic>
          <a:graphicData uri="http://schemas.openxmlformats.org/drawingml/2006/table">
            <a:tbl>
              <a:tblPr/>
              <a:tblGrid>
                <a:gridCol w="1925637"/>
                <a:gridCol w="2217738"/>
                <a:gridCol w="2217737"/>
                <a:gridCol w="26035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Persona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Regalo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Tienda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ás información sobre la tienda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madre de Charo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abuela de Charo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padres de Teresa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padre de Charo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hermana de Charo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r-F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Los recuerdos t</a:t>
            </a:r>
            <a:r>
              <a:rPr lang="en-GB">
                <a:cs typeface="Arial" charset="0"/>
              </a:rPr>
              <a:t>ípicos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4102" name="Picture 6" descr="MCj00830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Spanish fan, or 'abanico'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557338"/>
            <a:ext cx="3348038" cy="446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4932363" y="2708275"/>
            <a:ext cx="3816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Un abanico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Los recuerdos t</a:t>
            </a:r>
            <a:r>
              <a:rPr lang="en-GB">
                <a:cs typeface="Arial" charset="0"/>
              </a:rPr>
              <a:t>ípicos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3318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20" name="Picture 8" descr="S003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205038"/>
            <a:ext cx="3389313" cy="321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932363" y="2708275"/>
            <a:ext cx="3816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Un sombrero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Los recuerdos t</a:t>
            </a:r>
            <a:r>
              <a:rPr lang="en-GB">
                <a:cs typeface="Arial" charset="0"/>
              </a:rPr>
              <a:t>ípicos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4342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5" name="Picture 9" descr="purse-embossed-tote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781300"/>
            <a:ext cx="2303463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932363" y="2708275"/>
            <a:ext cx="3816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Un bolso de cuero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Los recuerdos t</a:t>
            </a:r>
            <a:r>
              <a:rPr lang="en-GB">
                <a:cs typeface="Arial" charset="0"/>
              </a:rPr>
              <a:t>ípicos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5366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0" name="Picture 10" descr="peruvian_doll_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133600"/>
            <a:ext cx="3313112" cy="331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4932363" y="2708275"/>
            <a:ext cx="3816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Una mu</a:t>
            </a:r>
            <a:r>
              <a:rPr lang="en-GB" sz="3200">
                <a:cs typeface="Arial" charset="0"/>
              </a:rPr>
              <a:t>ñeca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Los recuerdos t</a:t>
            </a:r>
            <a:r>
              <a:rPr lang="en-GB">
                <a:cs typeface="Arial" charset="0"/>
              </a:rPr>
              <a:t>ípicos</a:t>
            </a:r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6390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5" name="Picture 11" descr="sweater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420938"/>
            <a:ext cx="3744912" cy="268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5327650" y="2708275"/>
            <a:ext cx="3816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Un jersey de lana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Los recuerdos t</a:t>
            </a:r>
            <a:r>
              <a:rPr lang="en-GB">
                <a:cs typeface="Arial" charset="0"/>
              </a:rPr>
              <a:t>ípicos</a:t>
            </a:r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17414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20" name="Picture 12" descr="Ponch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2492375"/>
            <a:ext cx="2735263" cy="254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5076825" y="2924175"/>
            <a:ext cx="38163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200"/>
              <a:t>Un poncho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Arial" charset="0"/>
              </a:rPr>
              <a:t>¿De dónde son?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/>
              <a:t>Los pa</a:t>
            </a:r>
            <a:r>
              <a:rPr lang="en-GB">
                <a:cs typeface="Arial" charset="0"/>
              </a:rPr>
              <a:t>íses: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				Argentina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				Bolivia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				Ecuador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/>
              <a:t>				Espa</a:t>
            </a:r>
            <a:r>
              <a:rPr lang="en-GB">
                <a:cs typeface="Arial" charset="0"/>
              </a:rPr>
              <a:t>ña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cs typeface="Arial" charset="0"/>
              </a:rPr>
              <a:t>				México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>
                <a:cs typeface="Arial" charset="0"/>
              </a:rPr>
              <a:t>				Peru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6150" name="Picture 6" descr="MCj008306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cs typeface="Arial" charset="0"/>
              </a:rPr>
              <a:t>¿De dónde son?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/>
              <a:t>Relaciona el producto con el pa</a:t>
            </a:r>
            <a:r>
              <a:rPr lang="en-GB">
                <a:cs typeface="Arial" charset="0"/>
              </a:rPr>
              <a:t>ís correcto</a:t>
            </a: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25400">
            <a:solidFill>
              <a:srgbClr val="8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0" y="6491288"/>
            <a:ext cx="22685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Gill Sans MT" pitchFamily="34" charset="0"/>
                <a:cs typeface="Arial" charset="0"/>
              </a:rPr>
              <a:t>De moda</a:t>
            </a:r>
          </a:p>
        </p:txBody>
      </p:sp>
      <p:pic>
        <p:nvPicPr>
          <p:cNvPr id="7174" name="Picture 6" descr="MCj0083067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569075"/>
            <a:ext cx="331787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Spanish fan, or 'abanico'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349500"/>
            <a:ext cx="919163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S003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2276475"/>
            <a:ext cx="1301750" cy="1233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purse-embossed-tote2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2276475"/>
            <a:ext cx="1223963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sweater2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4365625"/>
            <a:ext cx="1441450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9" name="Picture 11" descr="peruvian_doll_0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349500"/>
            <a:ext cx="1081087" cy="1081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 descr="Poncho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216400"/>
            <a:ext cx="1295400" cy="120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539750" y="3716338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Espa</a:t>
            </a:r>
            <a:r>
              <a:rPr lang="en-GB" sz="2400">
                <a:cs typeface="Arial" charset="0"/>
              </a:rPr>
              <a:t>ña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700338" y="36449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M</a:t>
            </a:r>
            <a:r>
              <a:rPr lang="en-GB" sz="2400">
                <a:cs typeface="Arial" charset="0"/>
              </a:rPr>
              <a:t>éxico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643438" y="3644900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Argentina</a:t>
            </a:r>
            <a:endParaRPr lang="en-GB" sz="2400">
              <a:cs typeface="Arial" charset="0"/>
            </a:endParaRP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7164388" y="3644900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Peru</a:t>
            </a:r>
            <a:endParaRPr lang="en-GB" sz="2400">
              <a:cs typeface="Arial" charset="0"/>
            </a:endParaRP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2339975" y="5516563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Ecuador</a:t>
            </a:r>
            <a:endParaRPr lang="en-GB" sz="2400">
              <a:cs typeface="Arial" charset="0"/>
            </a:endParaRPr>
          </a:p>
        </p:txBody>
      </p:sp>
      <p:sp>
        <p:nvSpPr>
          <p:cNvPr id="7186" name="Text Box 18"/>
          <p:cNvSpPr txBox="1">
            <a:spLocks noChangeArrowheads="1"/>
          </p:cNvSpPr>
          <p:nvPr/>
        </p:nvSpPr>
        <p:spPr bwMode="auto">
          <a:xfrm>
            <a:off x="5435600" y="5589588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Bolivia</a:t>
            </a:r>
            <a:endParaRPr lang="en-GB" sz="240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  <p:bldP spid="7182" grpId="0"/>
      <p:bldP spid="7183" grpId="0"/>
      <p:bldP spid="7184" grpId="0"/>
      <p:bldP spid="7185" grpId="0"/>
      <p:bldP spid="718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281</Words>
  <Application>Microsoft Office PowerPoint</Application>
  <PresentationFormat>On-screen Show (4:3)</PresentationFormat>
  <Paragraphs>75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Gill Sans MT</vt:lpstr>
      <vt:lpstr>Bookshelf Symbol 7</vt:lpstr>
      <vt:lpstr>Default Design</vt:lpstr>
      <vt:lpstr>Hoy vamos a ……..</vt:lpstr>
      <vt:lpstr>Los recuerdos típicos</vt:lpstr>
      <vt:lpstr>Los recuerdos típicos</vt:lpstr>
      <vt:lpstr>Los recuerdos típicos</vt:lpstr>
      <vt:lpstr>Los recuerdos típicos</vt:lpstr>
      <vt:lpstr>Los recuerdos típicos</vt:lpstr>
      <vt:lpstr>Los recuerdos típicos</vt:lpstr>
      <vt:lpstr>¿De dónde son?</vt:lpstr>
      <vt:lpstr>¿De dónde son?</vt:lpstr>
      <vt:lpstr>¿Dónde están estos países?</vt:lpstr>
      <vt:lpstr>¿Qué comprarías tú?</vt:lpstr>
      <vt:lpstr>Hoy hemos ……..</vt:lpstr>
      <vt:lpstr>Comprando regalos en Valencia</vt:lpstr>
    </vt:vector>
  </TitlesOfParts>
  <Company>COMBERTON VILLAGE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vamos a ……..</dc:title>
  <dc:creator>I.T.SUPPORT</dc:creator>
  <cp:lastModifiedBy>Mark Dawes</cp:lastModifiedBy>
  <cp:revision>5</cp:revision>
  <dcterms:created xsi:type="dcterms:W3CDTF">2008-05-30T08:44:33Z</dcterms:created>
  <dcterms:modified xsi:type="dcterms:W3CDTF">2012-09-03T21:51:47Z</dcterms:modified>
</cp:coreProperties>
</file>