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67" r:id="rId4"/>
    <p:sldId id="268" r:id="rId5"/>
    <p:sldId id="269" r:id="rId6"/>
    <p:sldId id="258" r:id="rId7"/>
    <p:sldId id="270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CC3A9F-9EF8-4936-98FC-322564505D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54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6EC60-471A-435F-B52A-BF6ADDF732E4}" type="slidenum">
              <a:rPr lang="en-GB"/>
              <a:pPr/>
              <a:t>1</a:t>
            </a:fld>
            <a:endParaRPr lang="en-GB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Aim of the lesson is to increase confidence and fluency with language from this topic.  Pupils are going to produce a dialogue in groups of 3 and practise to perform from memory.  These could be recorded or videoed.  For a way to add interest/motivation and detract from embarassment, consider giving pupils simple ‘roles/characterisations’ i.e. la persona mas timida del mundo.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6B59C-88E4-403C-99B5-11996ECACB08}" type="slidenum">
              <a:rPr lang="en-GB"/>
              <a:pPr/>
              <a:t>2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http://commons.wikimedia.org/wiki/File:David_Beckham_2012.jpg </a:t>
            </a:r>
          </a:p>
          <a:p>
            <a:r>
              <a:rPr lang="fr-FR" dirty="0" smtClean="0"/>
              <a:t>http://commons.wikimedia.org/wiki/File:Victoria_Beckham_%28Headshot%29.jpg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0EEDA-99E0-4AF6-83F1-A9EB13EA937F}" type="slidenum">
              <a:rPr lang="en-GB"/>
              <a:pPr/>
              <a:t>3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740B8-0E76-4680-9635-0D394BBC2C26}" type="slidenum">
              <a:rPr lang="en-GB"/>
              <a:pPr/>
              <a:t>4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812E5-9BE3-4B5A-B8DB-E35A520BD06D}" type="slidenum">
              <a:rPr lang="en-GB"/>
              <a:pPr/>
              <a:t>6</a:t>
            </a:fld>
            <a:endParaRPr lang="en-GB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0EEDA-99E0-4AF6-83F1-A9EB13EA937F}" type="slidenum">
              <a:rPr lang="en-GB"/>
              <a:pPr/>
              <a:t>7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BB8A-B4BB-4D24-B2BF-5A63ABEBE9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8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0691C-C447-4B22-B9E8-E3FF0EAC64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9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2EB1D-07BF-45B4-AC9A-1100176644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4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BCA3-EFAC-4F3F-8719-BC24A18BF1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3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E51AF-7A95-4CE8-BA41-6D265D3331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5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4E72-DBAC-40E3-BF03-E71C20BC7C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9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67549-1AE0-430E-B05A-28AAC402FE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298B-942D-4B3A-B22E-0E644794E2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7AF9-581F-4FDD-AB72-1BBBCB6222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9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0E43E-CBD9-41D0-9C7D-959185F3BB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29A36-3A27-4673-BA18-43CF5DAEA9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5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703E07-4F88-41BD-B35E-35620D47DDC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Hoy vamos a……..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entender un texto en el pasado</a:t>
            </a:r>
          </a:p>
          <a:p>
            <a:endParaRPr lang="en-GB"/>
          </a:p>
          <a:p>
            <a:r>
              <a:rPr lang="en-GB"/>
              <a:t>describir una cena en el pasado</a:t>
            </a:r>
            <a:endParaRPr lang="en-US">
              <a:cs typeface="Arial" charset="0"/>
            </a:endParaRPr>
          </a:p>
          <a:p>
            <a:pPr>
              <a:buFontTx/>
              <a:buNone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325082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7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60" y="501523"/>
            <a:ext cx="1402080" cy="182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8475"/>
            <a:ext cx="213664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olympics London 2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9466" y="1772816"/>
            <a:ext cx="3347864" cy="176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83" y="115887"/>
            <a:ext cx="2988030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7415" y="457343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Concurso</a:t>
            </a:r>
            <a:r>
              <a:rPr lang="en-GB" sz="1400" b="1" dirty="0" smtClean="0"/>
              <a:t> de los </a:t>
            </a:r>
            <a:r>
              <a:rPr lang="en-GB" sz="1400" b="1" dirty="0" err="1" smtClean="0"/>
              <a:t>Juegos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Olímpicos</a:t>
            </a:r>
            <a:endParaRPr lang="en-GB" sz="1400" b="1" dirty="0"/>
          </a:p>
          <a:p>
            <a:pPr marL="171450" indent="-171450" algn="ctr">
              <a:buFont typeface="Arial" pitchFamily="34" charset="0"/>
              <a:buChar char="•"/>
            </a:pPr>
            <a:r>
              <a:rPr lang="en-GB" sz="1400" b="1" dirty="0" err="1" smtClean="0"/>
              <a:t>Cena</a:t>
            </a:r>
            <a:r>
              <a:rPr lang="en-GB" sz="1400" b="1" dirty="0" smtClean="0"/>
              <a:t> con los Beckham</a:t>
            </a:r>
            <a:endParaRPr lang="fr-FR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767" y="2924944"/>
            <a:ext cx="55446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Mi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cena</a:t>
            </a:r>
            <a:r>
              <a:rPr lang="en-GB" sz="2800" b="1" dirty="0" smtClean="0"/>
              <a:t> con los Beckham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El fin de </a:t>
            </a:r>
            <a:r>
              <a:rPr lang="en-GB" dirty="0" err="1" smtClean="0"/>
              <a:t>semana</a:t>
            </a:r>
            <a:r>
              <a:rPr lang="en-GB" dirty="0" smtClean="0"/>
              <a:t> </a:t>
            </a:r>
            <a:r>
              <a:rPr lang="en-GB" dirty="0" err="1" smtClean="0"/>
              <a:t>pasado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salí</a:t>
            </a:r>
            <a:r>
              <a:rPr lang="en-GB" dirty="0" smtClean="0"/>
              <a:t> con David y Victoria Beckham.  </a:t>
            </a:r>
            <a:r>
              <a:rPr lang="en-GB" b="1" dirty="0" err="1" smtClean="0">
                <a:solidFill>
                  <a:srgbClr val="0000FF"/>
                </a:solidFill>
              </a:rPr>
              <a:t>Fui</a:t>
            </a:r>
            <a:r>
              <a:rPr lang="en-GB" dirty="0" smtClean="0"/>
              <a:t> a los Angeles en </a:t>
            </a:r>
            <a:r>
              <a:rPr lang="en-GB" dirty="0" err="1" smtClean="0"/>
              <a:t>avión</a:t>
            </a:r>
            <a:r>
              <a:rPr lang="en-GB" dirty="0" smtClean="0"/>
              <a:t> y </a:t>
            </a:r>
            <a:r>
              <a:rPr lang="en-GB" b="1" dirty="0" err="1" smtClean="0">
                <a:solidFill>
                  <a:srgbClr val="0000FF"/>
                </a:solidFill>
              </a:rPr>
              <a:t>fui</a:t>
            </a:r>
            <a:r>
              <a:rPr lang="en-GB" dirty="0" smtClean="0"/>
              <a:t> a un </a:t>
            </a:r>
            <a:r>
              <a:rPr lang="en-GB" dirty="0" err="1" smtClean="0"/>
              <a:t>restaurante</a:t>
            </a:r>
            <a:r>
              <a:rPr lang="en-GB" dirty="0" smtClean="0"/>
              <a:t> </a:t>
            </a:r>
            <a:r>
              <a:rPr lang="en-GB" dirty="0" err="1" smtClean="0"/>
              <a:t>español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</a:t>
            </a:r>
            <a:r>
              <a:rPr lang="en-GB" dirty="0" err="1" smtClean="0"/>
              <a:t>guay</a:t>
            </a:r>
            <a:r>
              <a:rPr lang="en-GB" dirty="0" smtClean="0"/>
              <a:t> con </a:t>
            </a:r>
            <a:r>
              <a:rPr lang="en-GB" dirty="0" err="1" smtClean="0"/>
              <a:t>ellos</a:t>
            </a:r>
            <a:r>
              <a:rPr lang="en-GB" dirty="0" smtClean="0"/>
              <a:t>.  </a:t>
            </a:r>
            <a:br>
              <a:rPr lang="en-GB" dirty="0" smtClean="0"/>
            </a:br>
            <a:r>
              <a:rPr lang="en-GB" dirty="0" smtClean="0"/>
              <a:t>De primer </a:t>
            </a:r>
            <a:r>
              <a:rPr lang="en-GB" dirty="0" err="1" smtClean="0"/>
              <a:t>plato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comí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ensalada</a:t>
            </a:r>
            <a:r>
              <a:rPr lang="en-GB" dirty="0" smtClean="0"/>
              <a:t> y David </a:t>
            </a:r>
            <a:r>
              <a:rPr lang="en-GB" b="1" dirty="0" err="1" smtClean="0">
                <a:solidFill>
                  <a:srgbClr val="0000FF"/>
                </a:solidFill>
              </a:rPr>
              <a:t>comió</a:t>
            </a:r>
            <a:r>
              <a:rPr lang="en-GB" dirty="0" smtClean="0"/>
              <a:t> </a:t>
            </a:r>
            <a:r>
              <a:rPr lang="en-GB" dirty="0" err="1" smtClean="0"/>
              <a:t>sopa</a:t>
            </a:r>
            <a:r>
              <a:rPr lang="en-GB" dirty="0" smtClean="0"/>
              <a:t>.  Victoria no </a:t>
            </a:r>
            <a:r>
              <a:rPr lang="en-GB" b="1" dirty="0" err="1" smtClean="0">
                <a:solidFill>
                  <a:srgbClr val="0000FF"/>
                </a:solidFill>
              </a:rPr>
              <a:t>comió</a:t>
            </a:r>
            <a:r>
              <a:rPr lang="en-GB" dirty="0" smtClean="0"/>
              <a:t> nada.  De </a:t>
            </a:r>
            <a:r>
              <a:rPr lang="en-GB" dirty="0" err="1" smtClean="0"/>
              <a:t>segundo</a:t>
            </a:r>
            <a:r>
              <a:rPr lang="en-GB" dirty="0" smtClean="0"/>
              <a:t> </a:t>
            </a:r>
            <a:r>
              <a:rPr lang="en-GB" dirty="0" err="1" smtClean="0"/>
              <a:t>plato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compartimos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gran paella </a:t>
            </a:r>
            <a:r>
              <a:rPr lang="en-GB" dirty="0" err="1" smtClean="0"/>
              <a:t>pero</a:t>
            </a:r>
            <a:r>
              <a:rPr lang="en-GB" dirty="0" smtClean="0"/>
              <a:t> Victoria solo </a:t>
            </a:r>
            <a:r>
              <a:rPr lang="en-GB" b="1" dirty="0" err="1" smtClean="0">
                <a:solidFill>
                  <a:srgbClr val="0000FF"/>
                </a:solidFill>
              </a:rPr>
              <a:t>bebió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 smtClean="0"/>
              <a:t>De </a:t>
            </a:r>
            <a:r>
              <a:rPr lang="en-GB" dirty="0" err="1" smtClean="0"/>
              <a:t>postre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comí</a:t>
            </a:r>
            <a:r>
              <a:rPr lang="en-GB" dirty="0" smtClean="0"/>
              <a:t> un </a:t>
            </a:r>
            <a:r>
              <a:rPr lang="en-GB" dirty="0" err="1" smtClean="0"/>
              <a:t>helado</a:t>
            </a:r>
            <a:r>
              <a:rPr lang="en-GB" dirty="0" smtClean="0"/>
              <a:t> y David </a:t>
            </a:r>
            <a:r>
              <a:rPr lang="en-GB" b="1" dirty="0" err="1" smtClean="0">
                <a:solidFill>
                  <a:srgbClr val="0000FF"/>
                </a:solidFill>
              </a:rPr>
              <a:t>comió</a:t>
            </a:r>
            <a:r>
              <a:rPr lang="en-GB" dirty="0" smtClean="0"/>
              <a:t> un flan.  </a:t>
            </a:r>
            <a:r>
              <a:rPr lang="en-GB" b="1" dirty="0" err="1" smtClean="0">
                <a:solidFill>
                  <a:srgbClr val="0000FF"/>
                </a:solidFill>
              </a:rPr>
              <a:t>Bebimos</a:t>
            </a:r>
            <a:r>
              <a:rPr lang="en-GB" dirty="0" smtClean="0"/>
              <a:t> café. Victoria </a:t>
            </a:r>
            <a:r>
              <a:rPr lang="en-GB" b="1" dirty="0" err="1" smtClean="0">
                <a:solidFill>
                  <a:srgbClr val="0000FF"/>
                </a:solidFill>
              </a:rPr>
              <a:t>bebió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err="1" smtClean="0"/>
              <a:t>Hablamos</a:t>
            </a:r>
            <a:r>
              <a:rPr lang="en-GB" dirty="0" smtClean="0"/>
              <a:t> de </a:t>
            </a:r>
            <a:r>
              <a:rPr lang="en-GB" dirty="0" err="1" smtClean="0"/>
              <a:t>fútbol</a:t>
            </a:r>
            <a:r>
              <a:rPr lang="en-GB" dirty="0" smtClean="0"/>
              <a:t> y de los </a:t>
            </a:r>
            <a:r>
              <a:rPr lang="en-GB" dirty="0" err="1" smtClean="0"/>
              <a:t>Juegos</a:t>
            </a:r>
            <a:r>
              <a:rPr lang="en-GB" dirty="0" smtClean="0"/>
              <a:t> </a:t>
            </a:r>
            <a:r>
              <a:rPr lang="en-GB" dirty="0" err="1" smtClean="0"/>
              <a:t>Olímpicos</a:t>
            </a:r>
            <a:r>
              <a:rPr lang="en-GB" dirty="0" smtClean="0"/>
              <a:t>. </a:t>
            </a:r>
            <a:r>
              <a:rPr lang="en-GB" dirty="0" smtClean="0">
                <a:latin typeface="Calibri"/>
                <a:cs typeface="Calibri"/>
              </a:rPr>
              <a:t>¡</a:t>
            </a:r>
            <a:r>
              <a:rPr lang="en-GB" b="1" dirty="0" err="1" smtClean="0">
                <a:solidFill>
                  <a:srgbClr val="0000FF"/>
                </a:solidFill>
              </a:rPr>
              <a:t>Fue</a:t>
            </a:r>
            <a:r>
              <a:rPr lang="en-GB" dirty="0" smtClean="0"/>
              <a:t> </a:t>
            </a:r>
            <a:r>
              <a:rPr lang="en-GB" dirty="0" err="1" smtClean="0"/>
              <a:t>fantástico</a:t>
            </a:r>
            <a:r>
              <a:rPr lang="en-GB" dirty="0" smtClean="0"/>
              <a:t>!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698489" y="6310486"/>
            <a:ext cx="251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 Josh Jones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12850"/>
              </p:ext>
            </p:extLst>
          </p:nvPr>
        </p:nvGraphicFramePr>
        <p:xfrm>
          <a:off x="466725" y="188913"/>
          <a:ext cx="8353425" cy="2303464"/>
        </p:xfrm>
        <a:graphic>
          <a:graphicData uri="http://schemas.openxmlformats.org/drawingml/2006/table">
            <a:tbl>
              <a:tblPr/>
              <a:tblGrid>
                <a:gridCol w="5689600"/>
                <a:gridCol w="26638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1.  Where did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Josh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have dinner with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the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Beckhams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2.  When did he have dinner with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them?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3.  What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did Josh eat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? (3 points)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4.  What did David eat?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(3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points)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5.  What did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Victoria eat?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6.  What did they talk about?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7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90783"/>
              </p:ext>
            </p:extLst>
          </p:nvPr>
        </p:nvGraphicFramePr>
        <p:xfrm>
          <a:off x="468313" y="2730500"/>
          <a:ext cx="7654925" cy="3657600"/>
        </p:xfrm>
        <a:graphic>
          <a:graphicData uri="http://schemas.openxmlformats.org/drawingml/2006/table">
            <a:tbl>
              <a:tblPr/>
              <a:tblGrid>
                <a:gridCol w="1912937"/>
                <a:gridCol w="1916113"/>
                <a:gridCol w="1912937"/>
                <a:gridCol w="19129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Preterite</a:t>
                      </a:r>
                      <a:endParaRPr kumimoji="0" lang="en-GB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Infinitive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went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go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compartir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s/he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bebimos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drink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drink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hablamos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8" name="Text Box 106"/>
          <p:cNvSpPr txBox="1">
            <a:spLocks noChangeArrowheads="1"/>
          </p:cNvSpPr>
          <p:nvPr/>
        </p:nvSpPr>
        <p:spPr bwMode="auto">
          <a:xfrm>
            <a:off x="900113" y="342900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fui (x2)</a:t>
            </a:r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2771775" y="342900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I went</a:t>
            </a: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6588125" y="342900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to go</a:t>
            </a:r>
          </a:p>
        </p:txBody>
      </p:sp>
      <p:sp>
        <p:nvSpPr>
          <p:cNvPr id="13422" name="Text Box 110"/>
          <p:cNvSpPr txBox="1">
            <a:spLocks noChangeArrowheads="1"/>
          </p:cNvSpPr>
          <p:nvPr/>
        </p:nvSpPr>
        <p:spPr bwMode="auto">
          <a:xfrm>
            <a:off x="900113" y="38544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fue (x3)</a:t>
            </a:r>
          </a:p>
        </p:txBody>
      </p:sp>
      <p:sp>
        <p:nvSpPr>
          <p:cNvPr id="13423" name="Text Box 111"/>
          <p:cNvSpPr txBox="1">
            <a:spLocks noChangeArrowheads="1"/>
          </p:cNvSpPr>
          <p:nvPr/>
        </p:nvSpPr>
        <p:spPr bwMode="auto">
          <a:xfrm>
            <a:off x="4716463" y="38544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ser</a:t>
            </a:r>
          </a:p>
        </p:txBody>
      </p: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828675" y="42148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com</a:t>
            </a:r>
            <a:r>
              <a:rPr lang="en-GB" b="1">
                <a:solidFill>
                  <a:srgbClr val="0000FF"/>
                </a:solidFill>
                <a:cs typeface="Arial" charset="0"/>
              </a:rPr>
              <a:t>í (x2)</a:t>
            </a:r>
          </a:p>
        </p:txBody>
      </p:sp>
      <p:sp>
        <p:nvSpPr>
          <p:cNvPr id="13425" name="Text Box 113"/>
          <p:cNvSpPr txBox="1">
            <a:spLocks noChangeArrowheads="1"/>
          </p:cNvSpPr>
          <p:nvPr/>
        </p:nvSpPr>
        <p:spPr bwMode="auto">
          <a:xfrm>
            <a:off x="2844800" y="42148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I ate</a:t>
            </a:r>
          </a:p>
        </p:txBody>
      </p:sp>
      <p:sp>
        <p:nvSpPr>
          <p:cNvPr id="13426" name="Text Box 114"/>
          <p:cNvSpPr txBox="1">
            <a:spLocks noChangeArrowheads="1"/>
          </p:cNvSpPr>
          <p:nvPr/>
        </p:nvSpPr>
        <p:spPr bwMode="auto">
          <a:xfrm>
            <a:off x="6661150" y="42148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to eat</a:t>
            </a:r>
          </a:p>
        </p:txBody>
      </p:sp>
      <p:sp>
        <p:nvSpPr>
          <p:cNvPr id="13427" name="Text Box 115"/>
          <p:cNvSpPr txBox="1">
            <a:spLocks noChangeArrowheads="1"/>
          </p:cNvSpPr>
          <p:nvPr/>
        </p:nvSpPr>
        <p:spPr bwMode="auto">
          <a:xfrm>
            <a:off x="612775" y="4575175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compartimos</a:t>
            </a:r>
          </a:p>
        </p:txBody>
      </p: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6661150" y="4575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to share</a:t>
            </a:r>
          </a:p>
        </p:txBody>
      </p:sp>
      <p:sp>
        <p:nvSpPr>
          <p:cNvPr id="13429" name="Text Box 117"/>
          <p:cNvSpPr txBox="1">
            <a:spLocks noChangeArrowheads="1"/>
          </p:cNvSpPr>
          <p:nvPr/>
        </p:nvSpPr>
        <p:spPr bwMode="auto">
          <a:xfrm>
            <a:off x="900113" y="49339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comi</a:t>
            </a:r>
            <a:r>
              <a:rPr lang="en-GB" b="1">
                <a:solidFill>
                  <a:srgbClr val="0000FF"/>
                </a:solidFill>
                <a:cs typeface="Arial" charset="0"/>
              </a:rPr>
              <a:t>ó</a:t>
            </a:r>
          </a:p>
        </p:txBody>
      </p:sp>
      <p:sp>
        <p:nvSpPr>
          <p:cNvPr id="13430" name="Text Box 118"/>
          <p:cNvSpPr txBox="1">
            <a:spLocks noChangeArrowheads="1"/>
          </p:cNvSpPr>
          <p:nvPr/>
        </p:nvSpPr>
        <p:spPr bwMode="auto">
          <a:xfrm>
            <a:off x="4716463" y="49339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comer</a:t>
            </a:r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6659563" y="49339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to eat</a:t>
            </a:r>
          </a:p>
        </p:txBody>
      </p:sp>
      <p:sp>
        <p:nvSpPr>
          <p:cNvPr id="13432" name="Text Box 120"/>
          <p:cNvSpPr txBox="1">
            <a:spLocks noChangeArrowheads="1"/>
          </p:cNvSpPr>
          <p:nvPr/>
        </p:nvSpPr>
        <p:spPr bwMode="auto">
          <a:xfrm>
            <a:off x="2771775" y="529431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we drank</a:t>
            </a:r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4787900" y="52943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beber</a:t>
            </a:r>
          </a:p>
        </p:txBody>
      </p:sp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900113" y="56546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 smtClean="0">
                <a:solidFill>
                  <a:srgbClr val="0000FF"/>
                </a:solidFill>
              </a:rPr>
              <a:t>bebi</a:t>
            </a:r>
            <a:r>
              <a:rPr lang="en-GB" b="1" dirty="0" err="1" smtClean="0">
                <a:solidFill>
                  <a:srgbClr val="0000FF"/>
                </a:solidFill>
                <a:cs typeface="Arial" charset="0"/>
              </a:rPr>
              <a:t>ó</a:t>
            </a:r>
            <a:endParaRPr lang="en-GB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2555875" y="5661025"/>
            <a:ext cx="158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</a:rPr>
              <a:t>she drank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436" name="Text Box 124"/>
          <p:cNvSpPr txBox="1">
            <a:spLocks noChangeArrowheads="1"/>
          </p:cNvSpPr>
          <p:nvPr/>
        </p:nvSpPr>
        <p:spPr bwMode="auto">
          <a:xfrm>
            <a:off x="2700338" y="602138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we talked</a:t>
            </a:r>
          </a:p>
        </p:txBody>
      </p:sp>
      <p:sp>
        <p:nvSpPr>
          <p:cNvPr id="13437" name="Text Box 125"/>
          <p:cNvSpPr txBox="1">
            <a:spLocks noChangeArrowheads="1"/>
          </p:cNvSpPr>
          <p:nvPr/>
        </p:nvSpPr>
        <p:spPr bwMode="auto">
          <a:xfrm>
            <a:off x="4716463" y="60150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hablar</a:t>
            </a: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6661150" y="60150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to talk</a:t>
            </a:r>
          </a:p>
        </p:txBody>
      </p:sp>
      <p:sp>
        <p:nvSpPr>
          <p:cNvPr id="13439" name="Text Box 127"/>
          <p:cNvSpPr txBox="1">
            <a:spLocks noChangeArrowheads="1"/>
          </p:cNvSpPr>
          <p:nvPr/>
        </p:nvSpPr>
        <p:spPr bwMode="auto">
          <a:xfrm>
            <a:off x="6659563" y="188913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</a:rPr>
              <a:t>In </a:t>
            </a:r>
            <a:r>
              <a:rPr lang="en-GB" b="1" dirty="0" smtClean="0">
                <a:solidFill>
                  <a:srgbClr val="0000FF"/>
                </a:solidFill>
              </a:rPr>
              <a:t>Los Angeles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6443663" y="5492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FF"/>
                </a:solidFill>
              </a:rPr>
              <a:t>Last weekend</a:t>
            </a:r>
          </a:p>
        </p:txBody>
      </p:sp>
      <p:sp>
        <p:nvSpPr>
          <p:cNvPr id="13441" name="Text Box 129"/>
          <p:cNvSpPr txBox="1">
            <a:spLocks noChangeArrowheads="1"/>
          </p:cNvSpPr>
          <p:nvPr/>
        </p:nvSpPr>
        <p:spPr bwMode="auto">
          <a:xfrm>
            <a:off x="5940425" y="895350"/>
            <a:ext cx="295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Salad, paella, </a:t>
            </a:r>
            <a:br>
              <a:rPr lang="en-GB" sz="1400" b="1" dirty="0">
                <a:solidFill>
                  <a:srgbClr val="0000FF"/>
                </a:solidFill>
              </a:rPr>
            </a:br>
            <a:r>
              <a:rPr lang="en-GB" sz="1400" b="1" dirty="0" smtClean="0">
                <a:solidFill>
                  <a:srgbClr val="0000FF"/>
                </a:solidFill>
              </a:rPr>
              <a:t>ice </a:t>
            </a:r>
            <a:r>
              <a:rPr lang="en-GB" sz="1400" b="1" dirty="0">
                <a:solidFill>
                  <a:srgbClr val="0000FF"/>
                </a:solidFill>
              </a:rPr>
              <a:t>cream</a:t>
            </a:r>
          </a:p>
        </p:txBody>
      </p:sp>
      <p:sp>
        <p:nvSpPr>
          <p:cNvPr id="13442" name="Text Box 130"/>
          <p:cNvSpPr txBox="1">
            <a:spLocks noChangeArrowheads="1"/>
          </p:cNvSpPr>
          <p:nvPr/>
        </p:nvSpPr>
        <p:spPr bwMode="auto">
          <a:xfrm>
            <a:off x="6516688" y="1333500"/>
            <a:ext cx="2231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</a:rPr>
              <a:t>soup, paella, flan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443" name="Text Box 131"/>
          <p:cNvSpPr txBox="1">
            <a:spLocks noChangeArrowheads="1"/>
          </p:cNvSpPr>
          <p:nvPr/>
        </p:nvSpPr>
        <p:spPr bwMode="auto">
          <a:xfrm>
            <a:off x="6588125" y="17668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0000FF"/>
                </a:solidFill>
              </a:rPr>
              <a:t>nothing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444" name="Text Box 132"/>
          <p:cNvSpPr txBox="1">
            <a:spLocks noChangeArrowheads="1"/>
          </p:cNvSpPr>
          <p:nvPr/>
        </p:nvSpPr>
        <p:spPr bwMode="auto">
          <a:xfrm>
            <a:off x="6300788" y="2125663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b="1" dirty="0" smtClean="0">
                <a:solidFill>
                  <a:srgbClr val="0000FF"/>
                </a:solidFill>
              </a:rPr>
              <a:t>football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445" name="Text Box 133"/>
          <p:cNvSpPr txBox="1">
            <a:spLocks noChangeArrowheads="1"/>
          </p:cNvSpPr>
          <p:nvPr/>
        </p:nvSpPr>
        <p:spPr bwMode="auto">
          <a:xfrm>
            <a:off x="107950" y="6453188"/>
            <a:ext cx="4319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Papyrus" pitchFamily="66" charset="0"/>
              </a:rPr>
              <a:t>Reading = 10 points (9 or 10 = level 5)</a:t>
            </a:r>
          </a:p>
        </p:txBody>
      </p:sp>
      <p:sp>
        <p:nvSpPr>
          <p:cNvPr id="13446" name="Text Box 134"/>
          <p:cNvSpPr txBox="1">
            <a:spLocks noChangeArrowheads="1"/>
          </p:cNvSpPr>
          <p:nvPr/>
        </p:nvSpPr>
        <p:spPr bwMode="auto">
          <a:xfrm>
            <a:off x="6732588" y="64531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Papyrus" pitchFamily="66" charset="0"/>
              </a:rPr>
              <a:t>Grammar = 20 points</a:t>
            </a:r>
          </a:p>
        </p:txBody>
      </p:sp>
    </p:spTree>
    <p:extLst>
      <p:ext uri="{BB962C8B-B14F-4D97-AF65-F5344CB8AC3E}">
        <p14:creationId xmlns:p14="http://schemas.microsoft.com/office/powerpoint/2010/main" val="2730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" grpId="0"/>
      <p:bldP spid="13420" grpId="0"/>
      <p:bldP spid="13421" grpId="0"/>
      <p:bldP spid="13422" grpId="0"/>
      <p:bldP spid="13423" grpId="0"/>
      <p:bldP spid="13424" grpId="0"/>
      <p:bldP spid="13425" grpId="0"/>
      <p:bldP spid="13426" grpId="0"/>
      <p:bldP spid="13427" grpId="0"/>
      <p:bldP spid="13428" grpId="0"/>
      <p:bldP spid="13429" grpId="0"/>
      <p:bldP spid="13430" grpId="0"/>
      <p:bldP spid="13431" grpId="0"/>
      <p:bldP spid="13432" grpId="0"/>
      <p:bldP spid="13433" grpId="0"/>
      <p:bldP spid="13434" grpId="0"/>
      <p:bldP spid="13435" grpId="0"/>
      <p:bldP spid="13436" grpId="0"/>
      <p:bldP spid="13437" grpId="0"/>
      <p:bldP spid="13438" grpId="0"/>
      <p:bldP spid="13439" grpId="0"/>
      <p:bldP spid="13440" grpId="0"/>
      <p:bldP spid="13441" grpId="0"/>
      <p:bldP spid="13442" grpId="0"/>
      <p:bldP spid="13443" grpId="0"/>
      <p:bldP spid="134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3348038" y="3573463"/>
            <a:ext cx="4318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5292725" y="2276475"/>
            <a:ext cx="3587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3924300" y="2133600"/>
            <a:ext cx="2159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3059113" y="2708275"/>
            <a:ext cx="43338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651500" y="2708275"/>
            <a:ext cx="649288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060700" y="2636838"/>
            <a:ext cx="3167063" cy="10810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>
                <a:latin typeface="Tempus Sans ITC" pitchFamily="82" charset="0"/>
              </a:rPr>
              <a:t>Mi cena especial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435600" y="620713"/>
            <a:ext cx="2881313" cy="1223962"/>
          </a:xfrm>
          <a:prstGeom prst="wedgeRoundRectCallout">
            <a:avLst>
              <a:gd name="adj1" fmla="val -37440"/>
              <a:gd name="adj2" fmla="val 79963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La semana pasada, sal</a:t>
            </a:r>
            <a:r>
              <a:rPr lang="en-US" sz="2400">
                <a:cs typeface="Arial" charset="0"/>
              </a:rPr>
              <a:t>í con…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372225" y="3068638"/>
            <a:ext cx="2555875" cy="1223962"/>
          </a:xfrm>
          <a:prstGeom prst="wedgeRoundRectCallout">
            <a:avLst>
              <a:gd name="adj1" fmla="val -41431"/>
              <a:gd name="adj2" fmla="val -82037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Fui(mos) a un restaurante en….</a:t>
            </a:r>
            <a:endParaRPr lang="en-US" sz="2400">
              <a:cs typeface="Arial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643438" y="4724400"/>
            <a:ext cx="2881312" cy="1223963"/>
          </a:xfrm>
          <a:prstGeom prst="wedgeRoundRectCallout">
            <a:avLst>
              <a:gd name="adj1" fmla="val -34792"/>
              <a:gd name="adj2" fmla="val -87093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Fui(mos) en….</a:t>
            </a:r>
            <a:br>
              <a:rPr lang="en-GB" sz="2400"/>
            </a:br>
            <a:r>
              <a:rPr lang="en-GB" sz="2400"/>
              <a:t>(coche, avi</a:t>
            </a:r>
            <a:r>
              <a:rPr lang="en-US" sz="2400">
                <a:cs typeface="Arial" charset="0"/>
              </a:rPr>
              <a:t>ón..)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643438" y="3716338"/>
            <a:ext cx="288925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898525" y="4724400"/>
            <a:ext cx="3313113" cy="1223963"/>
          </a:xfrm>
          <a:prstGeom prst="wedgeRoundRectCallout">
            <a:avLst>
              <a:gd name="adj1" fmla="val -4958"/>
              <a:gd name="adj2" fmla="val -85667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De primer plato, com</a:t>
            </a:r>
            <a:r>
              <a:rPr lang="en-US" sz="2400">
                <a:cs typeface="Arial" charset="0"/>
              </a:rPr>
              <a:t>í….y de segundo plato, comí..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07950" y="2492375"/>
            <a:ext cx="2520950" cy="1223963"/>
          </a:xfrm>
          <a:prstGeom prst="wedgeRoundRectCallout">
            <a:avLst>
              <a:gd name="adj1" fmla="val 66060"/>
              <a:gd name="adj2" fmla="val -27171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De postre, com</a:t>
            </a:r>
            <a:r>
              <a:rPr lang="en-US" sz="2400">
                <a:cs typeface="Arial" charset="0"/>
              </a:rPr>
              <a:t>í…. y bebí…..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690688" y="476250"/>
            <a:ext cx="2881312" cy="1223963"/>
          </a:xfrm>
          <a:prstGeom prst="wedgeRoundRectCallout">
            <a:avLst>
              <a:gd name="adj1" fmla="val 28620"/>
              <a:gd name="adj2" fmla="val 77366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400"/>
              <a:t>Durante la cena, hablamos de…</a:t>
            </a:r>
            <a:endParaRPr lang="en-US" sz="2400">
              <a:cs typeface="Arial" charset="0"/>
            </a:endParaRPr>
          </a:p>
        </p:txBody>
      </p:sp>
      <p:pic>
        <p:nvPicPr>
          <p:cNvPr id="15377" name="Picture 17" descr="3238899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1403350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07950" y="6453188"/>
            <a:ext cx="705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Papyrus" pitchFamily="66" charset="0"/>
              </a:rPr>
              <a:t>Speaking = Level 5 (whole sentences from picture prompts only)</a:t>
            </a:r>
          </a:p>
        </p:txBody>
      </p:sp>
    </p:spTree>
    <p:extLst>
      <p:ext uri="{BB962C8B-B14F-4D97-AF65-F5344CB8AC3E}">
        <p14:creationId xmlns:p14="http://schemas.microsoft.com/office/powerpoint/2010/main" val="26897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9" grpId="0" animBg="1"/>
      <p:bldP spid="15371" grpId="0" animBg="1"/>
      <p:bldP spid="15373" grpId="0" animBg="1"/>
      <p:bldP spid="15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325118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58115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7950" y="6453188"/>
            <a:ext cx="9036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Papyrus" pitchFamily="66" charset="0"/>
              </a:rPr>
              <a:t>Writing  = level 5 if short paragraph produced from memory, full sentences, most verb forms correct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62940"/>
              </p:ext>
            </p:extLst>
          </p:nvPr>
        </p:nvGraphicFramePr>
        <p:xfrm>
          <a:off x="755575" y="1052739"/>
          <a:ext cx="6334199" cy="50005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4199"/>
              </a:tblGrid>
              <a:tr h="587897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Mi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cena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con…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 fin de </a:t>
                      </a:r>
                      <a:r>
                        <a:rPr lang="en-GB" sz="2400" dirty="0" err="1" smtClean="0"/>
                        <a:t>semana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pasado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salí</a:t>
                      </a:r>
                      <a:r>
                        <a:rPr lang="en-GB" sz="2400" dirty="0" smtClean="0"/>
                        <a:t> con…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Fui</a:t>
                      </a:r>
                      <a:r>
                        <a:rPr lang="en-GB" sz="2400" dirty="0" smtClean="0"/>
                        <a:t> a…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Fue</a:t>
                      </a:r>
                      <a:r>
                        <a:rPr lang="en-GB" sz="2400" dirty="0" smtClean="0"/>
                        <a:t>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</a:t>
                      </a:r>
                      <a:r>
                        <a:rPr lang="en-GB" sz="2400" baseline="0" dirty="0" smtClean="0"/>
                        <a:t> primer </a:t>
                      </a:r>
                      <a:r>
                        <a:rPr lang="en-GB" sz="2400" baseline="0" dirty="0" err="1" smtClean="0"/>
                        <a:t>plato</a:t>
                      </a:r>
                      <a:r>
                        <a:rPr lang="en-GB" sz="2400" baseline="0" dirty="0" smtClean="0"/>
                        <a:t>…y mi </a:t>
                      </a:r>
                      <a:r>
                        <a:rPr lang="en-GB" sz="2400" baseline="0" dirty="0" err="1" smtClean="0"/>
                        <a:t>compañero</a:t>
                      </a:r>
                      <a:r>
                        <a:rPr lang="en-GB" sz="2400" baseline="0" dirty="0" smtClean="0"/>
                        <a:t>/a 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 </a:t>
                      </a:r>
                      <a:r>
                        <a:rPr lang="en-GB" sz="2400" dirty="0" err="1" smtClean="0"/>
                        <a:t>postre</a:t>
                      </a:r>
                      <a:r>
                        <a:rPr lang="en-GB" sz="2400" dirty="0" smtClean="0"/>
                        <a:t>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Bebimos</a:t>
                      </a:r>
                      <a:r>
                        <a:rPr lang="en-GB" sz="2400" dirty="0" smtClean="0"/>
                        <a:t>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Hablamos</a:t>
                      </a:r>
                      <a:r>
                        <a:rPr lang="en-GB" sz="2400" dirty="0" smtClean="0"/>
                        <a:t> de…</a:t>
                      </a:r>
                      <a:endParaRPr lang="fr-FR" sz="2400" dirty="0"/>
                    </a:p>
                  </a:txBody>
                  <a:tcPr anchor="ctr"/>
                </a:tc>
              </a:tr>
              <a:tr h="55158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Fue</a:t>
                      </a:r>
                      <a:r>
                        <a:rPr lang="en-GB" sz="2400" dirty="0" smtClean="0"/>
                        <a:t>…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Hoy hemos……..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r>
              <a:rPr lang="en-GB"/>
              <a:t>entendido el texto</a:t>
            </a:r>
          </a:p>
          <a:p>
            <a:endParaRPr lang="en-GB"/>
          </a:p>
          <a:p>
            <a:r>
              <a:rPr lang="en-GB"/>
              <a:t>descrito una cena en el pasado</a:t>
            </a: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67625" y="1773238"/>
            <a:ext cx="720725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Bookshelf Symbol 7" pitchFamily="2" charset="2"/>
              </a:rPr>
              <a:t>p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67625" y="2678113"/>
            <a:ext cx="720725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Bookshelf Symbol 7" pitchFamily="2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5271"/>
              </p:ext>
            </p:extLst>
          </p:nvPr>
        </p:nvGraphicFramePr>
        <p:xfrm>
          <a:off x="466725" y="188913"/>
          <a:ext cx="8353425" cy="2303464"/>
        </p:xfrm>
        <a:graphic>
          <a:graphicData uri="http://schemas.openxmlformats.org/drawingml/2006/table">
            <a:tbl>
              <a:tblPr/>
              <a:tblGrid>
                <a:gridCol w="5689600"/>
                <a:gridCol w="26638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1.  Where did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Josh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have dinner with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the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Beckhams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2.  When did he have dinner with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them?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3.  What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did Josh eat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? (3 points)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4.  What did David eat?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(3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points)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5.  What did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Victoria eat?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6.  What did they talk about?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mpus Sans ITC" pitchFamily="82" charset="0"/>
                        </a:rPr>
                        <a:t>(1 point)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mpus Sans ITC" pitchFamily="8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7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58708"/>
              </p:ext>
            </p:extLst>
          </p:nvPr>
        </p:nvGraphicFramePr>
        <p:xfrm>
          <a:off x="468313" y="2730500"/>
          <a:ext cx="7654925" cy="3657600"/>
        </p:xfrm>
        <a:graphic>
          <a:graphicData uri="http://schemas.openxmlformats.org/drawingml/2006/table">
            <a:tbl>
              <a:tblPr/>
              <a:tblGrid>
                <a:gridCol w="1912937"/>
                <a:gridCol w="1916113"/>
                <a:gridCol w="1912937"/>
                <a:gridCol w="19129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Preterite</a:t>
                      </a:r>
                      <a:endParaRPr kumimoji="0" lang="en-GB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Infinitive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went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go 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compartir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s/he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bebimos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drink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beber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drink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hablamos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45" name="Text Box 133"/>
          <p:cNvSpPr txBox="1">
            <a:spLocks noChangeArrowheads="1"/>
          </p:cNvSpPr>
          <p:nvPr/>
        </p:nvSpPr>
        <p:spPr bwMode="auto">
          <a:xfrm>
            <a:off x="107950" y="6453188"/>
            <a:ext cx="4319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Papyrus" pitchFamily="66" charset="0"/>
              </a:rPr>
              <a:t>Reading = 10 points (9 or 10 = level 5)</a:t>
            </a:r>
          </a:p>
        </p:txBody>
      </p:sp>
      <p:sp>
        <p:nvSpPr>
          <p:cNvPr id="13446" name="Text Box 134"/>
          <p:cNvSpPr txBox="1">
            <a:spLocks noChangeArrowheads="1"/>
          </p:cNvSpPr>
          <p:nvPr/>
        </p:nvSpPr>
        <p:spPr bwMode="auto">
          <a:xfrm>
            <a:off x="6732588" y="64531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Papyrus" pitchFamily="66" charset="0"/>
              </a:rPr>
              <a:t>Grammar = 20 points</a:t>
            </a:r>
          </a:p>
        </p:txBody>
      </p:sp>
    </p:spTree>
    <p:extLst>
      <p:ext uri="{BB962C8B-B14F-4D97-AF65-F5344CB8AC3E}">
        <p14:creationId xmlns:p14="http://schemas.microsoft.com/office/powerpoint/2010/main" val="38905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539</Words>
  <Application>Microsoft Office PowerPoint</Application>
  <PresentationFormat>On-screen Show (4:3)</PresentationFormat>
  <Paragraphs>123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Tempus Sans ITC</vt:lpstr>
      <vt:lpstr>Papyrus</vt:lpstr>
      <vt:lpstr>Bookshelf Symbol 7</vt:lpstr>
      <vt:lpstr>Default Design</vt:lpstr>
      <vt:lpstr>Hoy vamos a……..</vt:lpstr>
      <vt:lpstr>PowerPoint Presentation</vt:lpstr>
      <vt:lpstr>PowerPoint Presentation</vt:lpstr>
      <vt:lpstr>PowerPoint Presentation</vt:lpstr>
      <vt:lpstr>PowerPoint Presentation</vt:lpstr>
      <vt:lpstr>Hoy hemos……..</vt:lpstr>
      <vt:lpstr>PowerPoint Presentation</vt:lpstr>
    </vt:vector>
  </TitlesOfParts>
  <Company>COMBERTON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RHawkes</dc:creator>
  <cp:lastModifiedBy>Mark Dawes</cp:lastModifiedBy>
  <cp:revision>14</cp:revision>
  <dcterms:created xsi:type="dcterms:W3CDTF">2007-08-30T15:42:42Z</dcterms:created>
  <dcterms:modified xsi:type="dcterms:W3CDTF">2012-09-03T05:57:35Z</dcterms:modified>
</cp:coreProperties>
</file>