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57" r:id="rId4"/>
    <p:sldId id="273" r:id="rId5"/>
    <p:sldId id="272" r:id="rId6"/>
    <p:sldId id="268" r:id="rId7"/>
    <p:sldId id="271" r:id="rId8"/>
    <p:sldId id="270" r:id="rId9"/>
    <p:sldId id="266" r:id="rId10"/>
    <p:sldId id="258" r:id="rId11"/>
    <p:sldId id="274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50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1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F0C5E3-505D-4809-9049-A6DFD172E3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377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58A9E-9BF7-44C4-A052-78906C438F67}" type="slidenum">
              <a:rPr lang="en-GB"/>
              <a:pPr/>
              <a:t>1</a:t>
            </a:fld>
            <a:endParaRPr lang="en-GB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phrases in yellow come directly from the Fatima text from last lesson.  The idea here is to model how to adapt a text to make own meanings.  The material is really useful as it will make explicit some of the key differences. 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FD5E58-7C7D-4C82-9757-3E10C3A62637}" type="slidenum">
              <a:rPr lang="en-GB"/>
              <a:pPr/>
              <a:t>10</a:t>
            </a:fld>
            <a:endParaRPr lang="en-GB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9403D7-CB19-4520-BA37-57CD8BE4DBB4}" type="slidenum">
              <a:rPr lang="en-GB"/>
              <a:pPr/>
              <a:t>2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959E4-C76E-453C-89CA-F2E013DBCA11}" type="slidenum">
              <a:rPr lang="en-GB"/>
              <a:pPr/>
              <a:t>3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 aim of this lesson is to revise key time expressions from year 7 and add an alternative way to talk about what usually happens using the construction ‘soler + infinitive’.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76C32-2B51-41EE-BA1F-42D76D57B614}" type="slidenum">
              <a:rPr lang="en-GB"/>
              <a:pPr/>
              <a:t>4</a:t>
            </a:fld>
            <a:endParaRPr lang="en-GB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Listening</a:t>
            </a:r>
            <a:r>
              <a:rPr lang="en-GB" baseline="0" dirty="0" smtClean="0"/>
              <a:t> slide removed for copyright.</a:t>
            </a:r>
            <a:endParaRPr lang="en-GB" dirty="0" smtClean="0"/>
          </a:p>
          <a:p>
            <a:r>
              <a:rPr lang="en-GB" dirty="0" smtClean="0"/>
              <a:t>Before </a:t>
            </a:r>
            <a:r>
              <a:rPr lang="en-GB" dirty="0"/>
              <a:t>doing this listening, elicit the meanings of the frequencies with the class as these are new to them.  There is a grid that can be photocopied if this is helpful.  The listening task is controllable via the WMP icon on the slide.  This means you can stop, start, replay as necessary.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0D17F-F949-4A39-AA18-73894D25FC15}" type="slidenum">
              <a:rPr lang="en-GB"/>
              <a:pPr/>
              <a:t>5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 are the 10 time expressions I have taken from the listening, the reading text, year 7 learning.  They should be able to work out ‘once a week’ from ‘once a month’.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D3B348-3A79-44FF-B4A7-6BB4E1C33727}" type="slidenum">
              <a:rPr lang="en-GB"/>
              <a:pPr/>
              <a:t>6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Present the construction soler and model how it is synonymous with ‘normalmente &amp; verb’.  They have this in their vocab books so no need to copy. (p.12)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A380E-FD6F-4460-97AB-C5B04333FA57}" type="slidenum">
              <a:rPr lang="en-GB"/>
              <a:pPr/>
              <a:t>7</a:t>
            </a:fld>
            <a:endParaRPr lang="en-GB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Sheet for them to write answers on (copy down to A5)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D1A8D9-F3EC-423B-ACA6-A6A6D48649B8}" type="slidenum">
              <a:rPr lang="en-GB"/>
              <a:pPr/>
              <a:t>8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Answers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E57B4A-2EBD-4A8E-9BC4-A9551F6AB0CE}" type="slidenum">
              <a:rPr lang="en-GB"/>
              <a:pPr/>
              <a:t>9</a:t>
            </a:fld>
            <a:endParaRPr lang="en-GB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Homework task:  write a paragraph on your eating habits – use these questions as a prompt.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96D02-1D29-48D0-99ED-35E502B722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0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9D062-630A-49F1-A64B-55991C8764B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607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8363F-3E55-4020-A9E5-9902D8B9D2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45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810DF-841A-4152-A967-04CCC82159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57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D198-9748-4D9C-B11F-5630037531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8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35C3D-A485-4094-BEB9-A46869AA484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58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BC8E1-1219-4CAD-9473-6886613003A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52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18A2D-44E5-4E4B-B11E-495EFA726C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93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D9BAF-E91E-4E98-ACC6-12D61A98643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62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36504-A19B-4295-BE3B-061E4D9189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97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AD4DF-E275-4C29-AB36-6B1D3D7433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263CC2-641C-4EFC-9007-ECFAB3D05A1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Change these phrases.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En Espa</a:t>
            </a:r>
            <a:r>
              <a:rPr lang="en-US" sz="2400">
                <a:cs typeface="Arial" charset="0"/>
              </a:rPr>
              <a:t>ña la comida es a las dos o a las tres.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50825" y="1458913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1.  In England lunch is usually at 1p.m.</a:t>
            </a:r>
            <a:endParaRPr lang="en-US" sz="2400">
              <a:cs typeface="Arial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642350" cy="45720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1.  En Inglaterra la comida es normalmente a la una.</a:t>
            </a:r>
            <a:endParaRPr lang="en-US" sz="2400">
              <a:cs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79388" y="2827338"/>
            <a:ext cx="86423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En mi casa la comida es a las dos.</a:t>
            </a:r>
            <a:endParaRPr lang="en-US" sz="2400">
              <a:cs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0825" y="3573463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2.  In my school lunch is at 12.30p.m.</a:t>
            </a:r>
            <a:endParaRPr lang="en-US" sz="2400">
              <a:cs typeface="Arial" charset="0"/>
            </a:endParaRP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79388" y="4124325"/>
            <a:ext cx="8642350" cy="45720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2.  En mi colegio/instituto la comida es a las doce y media.</a:t>
            </a:r>
            <a:endParaRPr lang="en-US" sz="2400">
              <a:cs typeface="Arial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79388" y="4916488"/>
            <a:ext cx="86423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En Espa</a:t>
            </a:r>
            <a:r>
              <a:rPr lang="en-US" sz="2400"/>
              <a:t>ña cenamos tarde.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50825" y="5635625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3.  In England we don’t have dinner late.</a:t>
            </a:r>
            <a:endParaRPr lang="en-US" sz="2400">
              <a:cs typeface="Arial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50825" y="6211888"/>
            <a:ext cx="8642350" cy="45720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3. En Inglaterra no cenamos tarde.</a:t>
            </a:r>
            <a:endParaRPr lang="en-US" sz="2400">
              <a:cs typeface="Arial" charset="0"/>
            </a:endParaRPr>
          </a:p>
        </p:txBody>
      </p:sp>
      <p:pic>
        <p:nvPicPr>
          <p:cNvPr id="9228" name="Picture 12" descr="325118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4450"/>
            <a:ext cx="1296988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4" grpId="0" animBg="1"/>
      <p:bldP spid="92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Hoy hemos……..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354888" cy="4525963"/>
          </a:xfrm>
        </p:spPr>
        <p:txBody>
          <a:bodyPr/>
          <a:lstStyle/>
          <a:p>
            <a:r>
              <a:rPr lang="en-GB"/>
              <a:t>repasado expresiones temporales 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hablado de la rutina</a:t>
            </a:r>
          </a:p>
          <a:p>
            <a:pPr>
              <a:buFontTx/>
              <a:buNone/>
            </a:pPr>
            <a:endParaRPr lang="en-US">
              <a:cs typeface="Arial" charset="0"/>
            </a:endParaRPr>
          </a:p>
          <a:p>
            <a:pPr>
              <a:buFontTx/>
              <a:buNone/>
            </a:pPr>
            <a:endParaRPr lang="en-US">
              <a:cs typeface="Arial" charset="0"/>
            </a:endParaRPr>
          </a:p>
          <a:p>
            <a:pPr>
              <a:buFontTx/>
              <a:buNone/>
            </a:pPr>
            <a:endParaRPr lang="en-US">
              <a:cs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67625" y="1628775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667625" y="2894013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Group 2"/>
          <p:cNvGraphicFramePr>
            <a:graphicFrameLocks noGrp="1"/>
          </p:cNvGraphicFramePr>
          <p:nvPr/>
        </p:nvGraphicFramePr>
        <p:xfrm>
          <a:off x="539750" y="115888"/>
          <a:ext cx="8208963" cy="2972754"/>
        </p:xfrm>
        <a:graphic>
          <a:graphicData uri="http://schemas.openxmlformats.org/drawingml/2006/table">
            <a:tbl>
              <a:tblPr/>
              <a:tblGrid>
                <a:gridCol w="496888"/>
                <a:gridCol w="1625600"/>
                <a:gridCol w="1485900"/>
                <a:gridCol w="1557337"/>
                <a:gridCol w="1485900"/>
                <a:gridCol w="1557338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pescado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fruta y verduras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leche, yogur y queso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cereales, pan y arroz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75" name="Group 39"/>
          <p:cNvGraphicFramePr>
            <a:graphicFrameLocks noGrp="1"/>
          </p:cNvGraphicFramePr>
          <p:nvPr/>
        </p:nvGraphicFramePr>
        <p:xfrm>
          <a:off x="539750" y="3770313"/>
          <a:ext cx="8208963" cy="2972754"/>
        </p:xfrm>
        <a:graphic>
          <a:graphicData uri="http://schemas.openxmlformats.org/drawingml/2006/table">
            <a:tbl>
              <a:tblPr/>
              <a:tblGrid>
                <a:gridCol w="496888"/>
                <a:gridCol w="1625600"/>
                <a:gridCol w="1485900"/>
                <a:gridCol w="1557337"/>
                <a:gridCol w="1485900"/>
                <a:gridCol w="1557338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pescado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fruta y verduras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leche, yogur y queso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cereales, pan y arroz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Change these phrases.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86423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Desayuno caf</a:t>
            </a:r>
            <a:r>
              <a:rPr lang="en-US" sz="2400">
                <a:cs typeface="Arial" charset="0"/>
              </a:rPr>
              <a:t>é con leche, galletas o pan.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0825" y="1458913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4.  I have tea, cereal and toast for breakfast.</a:t>
            </a:r>
            <a:endParaRPr lang="en-US" sz="2400"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642350" cy="45720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4.  Desayuno t</a:t>
            </a:r>
            <a:r>
              <a:rPr lang="en-US" sz="2400">
                <a:cs typeface="Arial" charset="0"/>
              </a:rPr>
              <a:t>é, cereales y tostadas.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79388" y="2827338"/>
            <a:ext cx="86423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En Espa</a:t>
            </a:r>
            <a:r>
              <a:rPr lang="en-US" sz="2400"/>
              <a:t>ña comemos mucha fruta.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50825" y="3573463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5.  In England we eat a lot of fruit but also lots of sweet things.</a:t>
            </a:r>
            <a:endParaRPr lang="en-US" sz="2400">
              <a:cs typeface="Arial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79388" y="4124325"/>
            <a:ext cx="8642350" cy="822325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5.  En Inglaterra comemos mucha fruta pero tambi</a:t>
            </a:r>
            <a:r>
              <a:rPr lang="en-US" sz="2400">
                <a:cs typeface="Arial" charset="0"/>
              </a:rPr>
              <a:t>én muchos dulces.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79388" y="5132388"/>
            <a:ext cx="8642350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cs typeface="Arial" charset="0"/>
              </a:rPr>
              <a:t>¿A qué hora comen y cenan los británicos?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50825" y="5635625"/>
            <a:ext cx="864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6.  What time do the Spanish eat lunch and dinner?</a:t>
            </a:r>
            <a:endParaRPr lang="en-US" sz="2400">
              <a:cs typeface="Arial" charset="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50825" y="6211888"/>
            <a:ext cx="8642350" cy="457200"/>
          </a:xfrm>
          <a:prstGeom prst="rect">
            <a:avLst/>
          </a:prstGeom>
          <a:solidFill>
            <a:srgbClr val="CC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6. </a:t>
            </a:r>
            <a:r>
              <a:rPr lang="en-US" sz="2400"/>
              <a:t>¿A qué hora comen y cenan los espa</a:t>
            </a:r>
            <a:r>
              <a:rPr lang="en-US" sz="2400">
                <a:cs typeface="Arial" charset="0"/>
              </a:rPr>
              <a:t>ñoles</a:t>
            </a:r>
            <a:r>
              <a:rPr lang="en-US" sz="2400"/>
              <a:t>?</a:t>
            </a:r>
            <a:r>
              <a:rPr lang="en-GB" sz="2400"/>
              <a:t> </a:t>
            </a:r>
            <a:endParaRPr lang="en-US" sz="2400"/>
          </a:p>
        </p:txBody>
      </p:sp>
      <p:pic>
        <p:nvPicPr>
          <p:cNvPr id="11276" name="Picture 12" descr="325118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4450"/>
            <a:ext cx="1296988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2" grpId="0" animBg="1"/>
      <p:bldP spid="112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Hoy vamos a……..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repasar expresiones temporales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hablar de la rutina</a:t>
            </a:r>
          </a:p>
          <a:p>
            <a:pPr>
              <a:buFontTx/>
              <a:buNone/>
            </a:pPr>
            <a:endParaRPr lang="en-US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Group 3"/>
          <p:cNvGraphicFramePr>
            <a:graphicFrameLocks noGrp="1"/>
          </p:cNvGraphicFramePr>
          <p:nvPr/>
        </p:nvGraphicFramePr>
        <p:xfrm>
          <a:off x="611188" y="3395663"/>
          <a:ext cx="8353425" cy="3349308"/>
        </p:xfrm>
        <a:graphic>
          <a:graphicData uri="http://schemas.openxmlformats.org/drawingml/2006/table">
            <a:tbl>
              <a:tblPr/>
              <a:tblGrid>
                <a:gridCol w="504825"/>
                <a:gridCol w="1655762"/>
                <a:gridCol w="1511300"/>
                <a:gridCol w="1584325"/>
                <a:gridCol w="1512888"/>
                <a:gridCol w="1584325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carne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pescado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fruta y verduras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leche, yogur y queso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cereales, pan y arroz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1187450" y="4581525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2771775" y="4581525"/>
            <a:ext cx="151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4211638" y="4581525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5724525" y="4581525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7308850" y="4581525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1042988" y="5319713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34" name="Text Box 46"/>
          <p:cNvSpPr txBox="1">
            <a:spLocks noChangeArrowheads="1"/>
          </p:cNvSpPr>
          <p:nvPr/>
        </p:nvSpPr>
        <p:spPr bwMode="auto">
          <a:xfrm>
            <a:off x="2700338" y="5300663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</a:t>
            </a:r>
          </a:p>
        </p:txBody>
      </p:sp>
      <p:sp>
        <p:nvSpPr>
          <p:cNvPr id="37935" name="Text Box 47"/>
          <p:cNvSpPr txBox="1">
            <a:spLocks noChangeArrowheads="1"/>
          </p:cNvSpPr>
          <p:nvPr/>
        </p:nvSpPr>
        <p:spPr bwMode="auto">
          <a:xfrm>
            <a:off x="4211638" y="5319713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</a:t>
            </a:r>
          </a:p>
        </p:txBody>
      </p:sp>
      <p:sp>
        <p:nvSpPr>
          <p:cNvPr id="37936" name="Text Box 48"/>
          <p:cNvSpPr txBox="1">
            <a:spLocks noChangeArrowheads="1"/>
          </p:cNvSpPr>
          <p:nvPr/>
        </p:nvSpPr>
        <p:spPr bwMode="auto">
          <a:xfrm>
            <a:off x="5795963" y="5319713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37" name="Text Box 49"/>
          <p:cNvSpPr txBox="1">
            <a:spLocks noChangeArrowheads="1"/>
          </p:cNvSpPr>
          <p:nvPr/>
        </p:nvSpPr>
        <p:spPr bwMode="auto">
          <a:xfrm>
            <a:off x="7308850" y="5319713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38" name="Text Box 50"/>
          <p:cNvSpPr txBox="1">
            <a:spLocks noChangeArrowheads="1"/>
          </p:cNvSpPr>
          <p:nvPr/>
        </p:nvSpPr>
        <p:spPr bwMode="auto">
          <a:xfrm>
            <a:off x="1042988" y="6040438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</a:t>
            </a:r>
          </a:p>
        </p:txBody>
      </p:sp>
      <p:sp>
        <p:nvSpPr>
          <p:cNvPr id="37939" name="Text Box 51"/>
          <p:cNvSpPr txBox="1">
            <a:spLocks noChangeArrowheads="1"/>
          </p:cNvSpPr>
          <p:nvPr/>
        </p:nvSpPr>
        <p:spPr bwMode="auto">
          <a:xfrm>
            <a:off x="2700338" y="6040438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</a:t>
            </a:r>
          </a:p>
        </p:txBody>
      </p:sp>
      <p:sp>
        <p:nvSpPr>
          <p:cNvPr id="37940" name="Text Box 52"/>
          <p:cNvSpPr txBox="1">
            <a:spLocks noChangeArrowheads="1"/>
          </p:cNvSpPr>
          <p:nvPr/>
        </p:nvSpPr>
        <p:spPr bwMode="auto">
          <a:xfrm>
            <a:off x="4211638" y="6040438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41" name="Text Box 53"/>
          <p:cNvSpPr txBox="1">
            <a:spLocks noChangeArrowheads="1"/>
          </p:cNvSpPr>
          <p:nvPr/>
        </p:nvSpPr>
        <p:spPr bwMode="auto">
          <a:xfrm>
            <a:off x="5724525" y="6040438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42" name="Text Box 54"/>
          <p:cNvSpPr txBox="1">
            <a:spLocks noChangeArrowheads="1"/>
          </p:cNvSpPr>
          <p:nvPr/>
        </p:nvSpPr>
        <p:spPr bwMode="auto">
          <a:xfrm>
            <a:off x="7308850" y="6021388"/>
            <a:ext cx="18002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solidFill>
                  <a:srgbClr val="0000FF"/>
                </a:solidFill>
                <a:latin typeface="Marlett" pitchFamily="2" charset="2"/>
              </a:rPr>
              <a:t>aaa</a:t>
            </a:r>
          </a:p>
        </p:txBody>
      </p:sp>
      <p:sp>
        <p:nvSpPr>
          <p:cNvPr id="37944" name="Rectangle 56"/>
          <p:cNvSpPr>
            <a:spLocks noChangeArrowheads="1"/>
          </p:cNvSpPr>
          <p:nvPr/>
        </p:nvSpPr>
        <p:spPr bwMode="auto">
          <a:xfrm>
            <a:off x="34925" y="0"/>
            <a:ext cx="827088" cy="1196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37945" name="Picture 57" descr="32654115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1223963" cy="109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827088" y="115888"/>
            <a:ext cx="30241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Papyrus" pitchFamily="66" charset="0"/>
              </a:rPr>
              <a:t>Listos 2 p.35</a:t>
            </a:r>
          </a:p>
        </p:txBody>
      </p:sp>
      <p:sp>
        <p:nvSpPr>
          <p:cNvPr id="37947" name="Text Box 59"/>
          <p:cNvSpPr txBox="1">
            <a:spLocks noChangeArrowheads="1"/>
          </p:cNvSpPr>
          <p:nvPr/>
        </p:nvSpPr>
        <p:spPr bwMode="auto">
          <a:xfrm rot="16200000">
            <a:off x="-1155700" y="4757738"/>
            <a:ext cx="3024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Papyrus" pitchFamily="66" charset="0"/>
              </a:rPr>
              <a:t>Listening – 11/15 = level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28" grpId="0"/>
      <p:bldP spid="37929" grpId="0"/>
      <p:bldP spid="37930" grpId="0"/>
      <p:bldP spid="37931" grpId="0"/>
      <p:bldP spid="37932" grpId="0"/>
      <p:bldP spid="37933" grpId="0"/>
      <p:bldP spid="37934" grpId="0"/>
      <p:bldP spid="37935" grpId="0"/>
      <p:bldP spid="37936" grpId="0"/>
      <p:bldP spid="37937" grpId="0"/>
      <p:bldP spid="37938" grpId="0"/>
      <p:bldP spid="37939" grpId="0"/>
      <p:bldP spid="37940" grpId="0"/>
      <p:bldP spid="37941" grpId="0"/>
      <p:bldP spid="379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1873250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siempre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042988" y="1038225"/>
            <a:ext cx="2522537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normalmente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849688" y="1038225"/>
            <a:ext cx="2522537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generalmente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2336800" y="333375"/>
            <a:ext cx="2522538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todos los d</a:t>
            </a:r>
            <a:r>
              <a:rPr lang="en-US" sz="2800">
                <a:cs typeface="Arial" charset="0"/>
              </a:rPr>
              <a:t>ías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476375" y="1844675"/>
            <a:ext cx="2522538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 menudo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140200" y="1830388"/>
            <a:ext cx="4932363" cy="5191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algunas veces a la semana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193925" y="2549525"/>
            <a:ext cx="2522538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 veces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2554288" y="3284538"/>
            <a:ext cx="4105275" cy="5191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algunas veces al m</a:t>
            </a:r>
            <a:r>
              <a:rPr lang="en-US" sz="2800">
                <a:cs typeface="Arial" charset="0"/>
              </a:rPr>
              <a:t>és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987675" y="4005263"/>
            <a:ext cx="3097213" cy="51911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una vez al m</a:t>
            </a:r>
            <a:r>
              <a:rPr lang="en-US" sz="2800">
                <a:cs typeface="Arial" charset="0"/>
              </a:rPr>
              <a:t>és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419475" y="4724400"/>
            <a:ext cx="2522538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nunca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50825" y="5445125"/>
            <a:ext cx="8497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cs typeface="Arial" charset="0"/>
              </a:rPr>
              <a:t>¿Cómo se dice en español ‘once a week’?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484438" y="6149975"/>
            <a:ext cx="4176712" cy="519113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/>
              <a:t>una vez a la semana</a:t>
            </a:r>
            <a:endParaRPr lang="en-US" sz="28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 animBg="1"/>
      <p:bldP spid="35846" grpId="0" animBg="1"/>
      <p:bldP spid="35847" grpId="0" animBg="1"/>
      <p:bldP spid="35848" grpId="0" animBg="1"/>
      <p:bldP spid="35849" grpId="0" animBg="1"/>
      <p:bldP spid="35850" grpId="0" animBg="1"/>
      <p:bldP spid="35851" grpId="0" animBg="1"/>
      <p:bldP spid="35852" grpId="0" animBg="1"/>
      <p:bldP spid="35853" grpId="0" animBg="1"/>
      <p:bldP spid="35854" grpId="0"/>
      <p:bldP spid="358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2" name="Group 44"/>
          <p:cNvGraphicFramePr>
            <a:graphicFrameLocks noGrp="1"/>
          </p:cNvGraphicFramePr>
          <p:nvPr/>
        </p:nvGraphicFramePr>
        <p:xfrm>
          <a:off x="323850" y="333375"/>
          <a:ext cx="8569325" cy="6170932"/>
        </p:xfrm>
        <a:graphic>
          <a:graphicData uri="http://schemas.openxmlformats.org/drawingml/2006/table">
            <a:tbl>
              <a:tblPr/>
              <a:tblGrid>
                <a:gridCol w="2492375"/>
                <a:gridCol w="2789238"/>
                <a:gridCol w="3287712"/>
              </a:tblGrid>
              <a:tr h="5143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Saying what you usually tend to 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435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present tense of SOLER (to tend to) + an infinitive 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SOLER 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(radical-changing verb)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beber agua mineral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tomar el desayuno a las siete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comer muchas legumbres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cenar a las ocho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comer muchos pasteles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 (I)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(you, 1 pers, fam)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5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él/ella (he, she)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(you, 1 pers, formal)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nosotros (we)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solemos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vosotros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(you, pl, fam)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soléis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ellos/ellas (they)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Ustedes </a:t>
                      </a: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(you, pl, formal)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ue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0" y="422275"/>
            <a:ext cx="91440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1.  Normalmente no desayuno nada.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-34925" y="1285875"/>
            <a:ext cx="91789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2.  Normalmente meriendo a las cinco con mis amigos….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88" y="2149475"/>
            <a:ext cx="91789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3. Normalmente ceno carne con verduras o pescado con ensalada.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-1588" y="3013075"/>
            <a:ext cx="9144001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4.  Generalmente no tengo hambre pero me gusta beber c</a:t>
            </a:r>
            <a:r>
              <a:rPr lang="en-US" sz="2000">
                <a:cs typeface="Arial" charset="0"/>
              </a:rPr>
              <a:t>ócteles.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-36513" y="3876675"/>
            <a:ext cx="9178926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5.  Normalmente desayuno tostadas con zumo de naranja.….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0" y="4740275"/>
            <a:ext cx="91789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6.  Generalmente ceno pollo.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-36513" y="5605463"/>
            <a:ext cx="9178926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7.  Normalmente ceno a las nueve.….</a:t>
            </a:r>
          </a:p>
        </p:txBody>
      </p:sp>
      <p:pic>
        <p:nvPicPr>
          <p:cNvPr id="33808" name="Picture 16" descr="325118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4450"/>
            <a:ext cx="1079500" cy="96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0" y="422275"/>
            <a:ext cx="9144000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1.  Normalmente no desayuno nada.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0" y="854075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1.  Suelo no desayunar nada.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-34925" y="1285875"/>
            <a:ext cx="91789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2.  Normalmente meriendo a las cinco con mis amigos….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0" y="1717675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2.  Suelo merendar a las cinco con mis amigos...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588" y="2149475"/>
            <a:ext cx="91789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3. Normalmente ceno carne con verduras o pescado con ensalada.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0" y="2581275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3.  Suelo cenar carne con verduras o pescado con ensalada.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-1588" y="3013075"/>
            <a:ext cx="9144001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4.  Generalmente no tengo hambre pero me gusta beber c</a:t>
            </a:r>
            <a:r>
              <a:rPr lang="en-US" sz="2000">
                <a:cs typeface="Arial" charset="0"/>
              </a:rPr>
              <a:t>ócteles.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-1588" y="3444875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4.  Suelo no tener hambre pero me gusta beber </a:t>
            </a:r>
            <a:r>
              <a:rPr lang="en-GB" b="1"/>
              <a:t>c</a:t>
            </a:r>
            <a:r>
              <a:rPr lang="en-US" b="1"/>
              <a:t>ócteles.</a:t>
            </a:r>
            <a:endParaRPr lang="en-GB" sz="2000" b="1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-36513" y="3876675"/>
            <a:ext cx="9178926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5.  Normalmente desayuno tostadas con zumo de naranja.….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-1588" y="4308475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5.  Suelo desayunar tostadas con zumo de naranja.</a:t>
            </a:r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0" y="4740275"/>
            <a:ext cx="9178925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6.  Generalmente ceno pollo.</a:t>
            </a:r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-1588" y="5172075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6.  Suelo cenar pollo.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-36513" y="5605463"/>
            <a:ext cx="9178926" cy="4159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7.  Normalmente ceno a las nueve.….</a:t>
            </a: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-1588" y="6037263"/>
            <a:ext cx="9180513" cy="415925"/>
          </a:xfrm>
          <a:prstGeom prst="rect">
            <a:avLst/>
          </a:prstGeom>
          <a:solidFill>
            <a:srgbClr val="FFFF6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7.  Suelo cenar a las nueve.</a:t>
            </a:r>
          </a:p>
        </p:txBody>
      </p:sp>
      <p:pic>
        <p:nvPicPr>
          <p:cNvPr id="31764" name="Picture 20" descr="325118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4450"/>
            <a:ext cx="1079500" cy="96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nimBg="1"/>
      <p:bldP spid="31753" grpId="0" animBg="1"/>
      <p:bldP spid="31755" grpId="0" animBg="1"/>
      <p:bldP spid="31757" grpId="0" animBg="1"/>
      <p:bldP spid="31759" grpId="0" animBg="1"/>
      <p:bldP spid="317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32511838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4450"/>
            <a:ext cx="1079500" cy="96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04517"/>
              </p:ext>
            </p:extLst>
          </p:nvPr>
        </p:nvGraphicFramePr>
        <p:xfrm>
          <a:off x="251520" y="1916832"/>
          <a:ext cx="8713093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1355"/>
                <a:gridCol w="4322723"/>
                <a:gridCol w="37390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¿A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qué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hora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desayunas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D………………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¿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Qué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sueles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desayunar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S………….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¿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Qué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te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gusta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comer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fr-FR" sz="2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M…………..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¿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Qué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no te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gusta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fr-FR" sz="2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N…………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¿A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qué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hora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cenas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fr-FR" sz="2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C………..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¿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Qué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cenas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800" b="0" dirty="0" err="1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normalmente</a:t>
                      </a:r>
                      <a:r>
                        <a:rPr lang="fr-FR" sz="2800" b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lang="fr-FR" sz="28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800" b="0" dirty="0" smtClean="0">
                          <a:solidFill>
                            <a:schemeClr val="bg1"/>
                          </a:solidFill>
                        </a:rPr>
                        <a:t>N……………..</a:t>
                      </a:r>
                      <a:endParaRPr lang="fr-FR" sz="28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2362" y="122636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Contesta</a:t>
            </a:r>
            <a:r>
              <a:rPr lang="en-GB" sz="2400" dirty="0" smtClean="0"/>
              <a:t> al </a:t>
            </a:r>
            <a:r>
              <a:rPr lang="en-GB" sz="2400" dirty="0" err="1" smtClean="0"/>
              <a:t>sondeo</a:t>
            </a:r>
            <a:r>
              <a:rPr lang="en-GB" sz="2400" dirty="0" smtClean="0"/>
              <a:t>.  </a:t>
            </a:r>
            <a:r>
              <a:rPr lang="en-GB" sz="2400" dirty="0" err="1" smtClean="0"/>
              <a:t>Escribe</a:t>
            </a:r>
            <a:r>
              <a:rPr lang="en-GB" sz="2400" dirty="0" smtClean="0"/>
              <a:t> con </a:t>
            </a:r>
            <a:r>
              <a:rPr lang="en-GB" sz="2400" dirty="0" err="1" smtClean="0"/>
              <a:t>frases</a:t>
            </a:r>
            <a:r>
              <a:rPr lang="en-GB" sz="2400" dirty="0" smtClean="0"/>
              <a:t> </a:t>
            </a:r>
            <a:r>
              <a:rPr lang="en-GB" sz="2400" dirty="0" err="1" smtClean="0"/>
              <a:t>completas</a:t>
            </a:r>
            <a:r>
              <a:rPr lang="en-GB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970</Words>
  <Application>Microsoft Office PowerPoint</Application>
  <PresentationFormat>On-screen Show (4:3)</PresentationFormat>
  <Paragraphs>167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PowerPoint Presentation</vt:lpstr>
      <vt:lpstr>PowerPoint Presentation</vt:lpstr>
      <vt:lpstr>Hoy vamos a……..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Hoy hemos……..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a……..</dc:title>
  <dc:creator>RHawkes</dc:creator>
  <cp:lastModifiedBy>Mark Dawes</cp:lastModifiedBy>
  <cp:revision>17</cp:revision>
  <dcterms:created xsi:type="dcterms:W3CDTF">2007-08-25T07:13:59Z</dcterms:created>
  <dcterms:modified xsi:type="dcterms:W3CDTF">2012-09-03T04:49:17Z</dcterms:modified>
</cp:coreProperties>
</file>