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2" r:id="rId2"/>
    <p:sldId id="273" r:id="rId3"/>
    <p:sldId id="257" r:id="rId4"/>
    <p:sldId id="259" r:id="rId5"/>
    <p:sldId id="263" r:id="rId6"/>
    <p:sldId id="267" r:id="rId7"/>
    <p:sldId id="269" r:id="rId8"/>
    <p:sldId id="270" r:id="rId9"/>
    <p:sldId id="271" r:id="rId10"/>
    <p:sldId id="268" r:id="rId11"/>
    <p:sldId id="265" r:id="rId12"/>
    <p:sldId id="266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8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CB39CC-023F-4CEF-8548-0B9A51295A9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833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B72A0C-20F1-42BB-9C1B-37DE54042AA9}" type="slidenum">
              <a:rPr lang="en-GB"/>
              <a:pPr/>
              <a:t>1</a:t>
            </a:fld>
            <a:endParaRPr lang="en-GB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Optional starter- Answers on next slide!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CDFFB-84B0-4D43-BD48-245F64732916}" type="slidenum">
              <a:rPr lang="en-GB"/>
              <a:pPr/>
              <a:t>4</a:t>
            </a:fld>
            <a:endParaRPr lang="en-GB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Elicit forms of each response from pupils ie Can they change the verb?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83621C-F3AD-49CE-8712-DC5BCF0521C9}" type="slidenum">
              <a:rPr lang="en-GB"/>
              <a:pPr/>
              <a:t>5</a:t>
            </a:fld>
            <a:endParaRPr lang="en-GB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Elicit how to say “more…. than” and “less…. than” from pupils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942CBA-DE13-4E23-A38F-B12A5F279DE2}" type="slidenum">
              <a:rPr lang="en-GB"/>
              <a:pPr/>
              <a:t>6</a:t>
            </a:fld>
            <a:endParaRPr lang="en-GB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Oral practice. Elicit pupils’ opinions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88ADE-B231-40DF-B14E-1F2046702449}" type="slidenum">
              <a:rPr lang="en-GB"/>
              <a:pPr/>
              <a:t>10</a:t>
            </a:fld>
            <a:endParaRPr lang="en-GB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Pupils could work in pairs to work out these phrases in Spanish before writing them down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6FCA5F-2318-4F77-B950-7D21E2201BF6}" type="slidenum">
              <a:rPr lang="en-GB"/>
              <a:pPr/>
              <a:t>11</a:t>
            </a:fld>
            <a:endParaRPr lang="en-GB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Oral/ written consolidation. Pupils could also go on to design a new school uniform and say why it is better than the current one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251C1-E14D-45C0-84A3-9D284C25C67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66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C014E-BD7A-4C7C-BF89-4C1103B7DB7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08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64FF2-2B80-4A6B-9E88-3BB9DFBCFA3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920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9F82B3B-A5DB-44A0-B9B8-2AC489C068D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434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399439E-1C8F-43AA-AAC5-DCB1E80E2B5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87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F2F43-2C0F-4AB5-AC91-33A8CF967B8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01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DEE78-F2D6-4C7C-9ABE-F9890EB4827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99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FAF95-EA46-476D-AA3E-4F433E5DE1D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52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B970B-6CB6-40E8-9838-10958B8452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88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1A5E0-8466-4E88-AFC1-FD6C9A93A6F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52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4A638-C0AD-43C3-A19B-643D184D75E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38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7C3FC-1A52-4ED3-A027-80F8B6D8C89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1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9C02F-F8A5-4AE6-BD1D-1B163A129F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05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E353BA-E04C-4499-BD03-CDF189183FA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adenote.net/images/users/000/053/610/products_images/Plain_Blank_Grey_T_shirts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transworldsurplus.co.uk/images/products/camo-t-shirts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robbinssports.com/sporting-goods-store/images/augusta-sportswear-heavyweight-brushed-cotton-twill-cap.jpg&amp;imgrefurl=http://www.robbinssports.com/sporting-goods-store/augusta-sportswear-adult-heavyweight-brushed-cotton-twill-cap-p-2233.html&amp;h=1063&amp;w=1727&amp;sz=125&amp;hl=en&amp;start=5&amp;tbnid=acqRU-yLRdlQyM:&amp;tbnh=92&amp;tbnw=150&amp;prev=/images%3Fq%3DCAP%26gbv%3D2%26hl%3Den%26sa%3DG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images.google.co.uk/imgres?imgurl=http://www.detroitathletic.com/catalog/2007DetTigersBPRoadCap.jpg&amp;imgrefurl=http://www.detroitathletic.com/servlet/the-46/Detroit-Tigers-Official-Batting/Detail&amp;h=500&amp;w=500&amp;sz=47&amp;hl=en&amp;start=60&amp;tbnid=5-6DytfU_v5MDM:&amp;tbnh=130&amp;tbnw=130&amp;prev=/images%3Fq%3DCAP%26start%3D40%26gbv%3D2%26ndsp%3D20%26hl%3Den%26sa%3DN" TargetMode="Externa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kewoodconferences.com/direct/dbimage/50121380/Women_s_Jeans.jpg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images.google.co.uk/imgres?imgurl=http://www.deadinsect.co.uk/uploaded_images/tesco_jeans-701618.jpg&amp;imgrefurl=http://www.deadinsect.co.uk/2005/10/jeans-at-tesco-cost-3.html&amp;h=444&amp;w=423&amp;sz=44&amp;hl=en&amp;start=98&amp;tbnid=NtoTFsxJTVWl0M:&amp;tbnh=127&amp;tbnw=121&amp;prev=/images%3Fq%3DJEANS%26start%3D80%26gbv%3D2%26ndsp%3D20%26hl%3Den%26sa%3DN" TargetMode="Externa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s://id502.securepod.com/sportymiss.co.uk/merchantmanager/images/Puma_Azzuro_trainers.jpg&amp;imgrefurl=https://id502.securepod.com/sportymiss.co.uk/merchantmanager/index.php&amp;h=482&amp;w=425&amp;sz=41&amp;hl=en&amp;start=1&amp;tbnid=iMbKXaG5LLbOlM:&amp;tbnh=129&amp;tbnw=114&amp;prev=/images%3Fq%3DTRAINERS%26gbv%3D2%26hl%3Den%26sa%3DG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www.jbsdirect.co.uk/bargainstore/inc_vat/bargainstore/Images/trainers%20tiger%20rotation%20majo%20yellow%20blue_large.jpg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Repaso: la ropa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1 2  3 4  2				5 2 6 7 8 9 10 11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_ A  _ D _ 				V _ _ _ E R _   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12 2 13 14 11 2			12 2 13 14 11 8 15 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 _  _  _   _   _  _			_   _   _   _  _  _  _  _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16 2 17 15 2 3 10 17 8 11		18 2 16 2 15 10 11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 _  _   _   _ _ _  _   _  _  _		 _  _  _  _  _   _   _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19 8 9 11 8 20			21 10 9 9 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 _  _ _  _  _  _			 _   _  _ _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660066"/>
                </a:solidFill>
                <a:cs typeface="Arial" charset="0"/>
              </a:rPr>
              <a:t>A practicar …….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5366" name="Picture 6" descr="MCj008306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7" name="Text Box 7"/>
          <p:cNvSpPr txBox="1">
            <a:spLocks noChangeArrowheads="1"/>
          </p:cNvSpPr>
          <p:nvPr>
            <p:ph type="body" idx="1"/>
          </p:nvPr>
        </p:nvSpPr>
        <p:spPr>
          <a:xfrm>
            <a:off x="914400" y="2332038"/>
            <a:ext cx="8229600" cy="4525962"/>
          </a:xfrm>
          <a:noFill/>
          <a:ln/>
        </p:spPr>
        <p:txBody>
          <a:bodyPr/>
          <a:lstStyle/>
          <a:p>
            <a:r>
              <a:rPr lang="en-GB"/>
              <a:t>It’s more practical for school</a:t>
            </a:r>
          </a:p>
          <a:p>
            <a:r>
              <a:rPr lang="en-GB"/>
              <a:t>It’s less comfortable than jeans and a T-shirt</a:t>
            </a:r>
          </a:p>
          <a:p>
            <a:r>
              <a:rPr lang="en-GB"/>
              <a:t>I think it’s smarter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GB" sz="2800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331913" y="2276475"/>
            <a:ext cx="7200900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993300"/>
                </a:solidFill>
              </a:rPr>
              <a:t>Es m</a:t>
            </a:r>
            <a:r>
              <a:rPr lang="en-GB" sz="3200">
                <a:solidFill>
                  <a:srgbClr val="993300"/>
                </a:solidFill>
                <a:cs typeface="Arial" charset="0"/>
              </a:rPr>
              <a:t>ás práctico para el colegio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331913" y="2997200"/>
            <a:ext cx="72009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993300"/>
                </a:solidFill>
              </a:rPr>
              <a:t>Es m</a:t>
            </a:r>
            <a:r>
              <a:rPr lang="en-GB" sz="3200">
                <a:solidFill>
                  <a:srgbClr val="993300"/>
                </a:solidFill>
                <a:cs typeface="Arial" charset="0"/>
              </a:rPr>
              <a:t>enos cómodo que vaqueros y una camiseta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331913" y="4005263"/>
            <a:ext cx="7200900" cy="5794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993300"/>
                </a:solidFill>
              </a:rPr>
              <a:t>Pienso que es m</a:t>
            </a:r>
            <a:r>
              <a:rPr lang="en-GB" sz="3200">
                <a:solidFill>
                  <a:srgbClr val="993300"/>
                </a:solidFill>
                <a:cs typeface="Arial" charset="0"/>
              </a:rPr>
              <a:t>ás elegante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  <p:bldP spid="15369" grpId="0" animBg="1"/>
      <p:bldP spid="153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660066"/>
                </a:solidFill>
                <a:cs typeface="Arial" charset="0"/>
              </a:rPr>
              <a:t>¿Qué opinas tú?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2293" name="Picture 5" descr="MCj008306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Para ir al colegio, normalmente llevo…….</a:t>
            </a:r>
          </a:p>
          <a:p>
            <a:endParaRPr lang="en-GB"/>
          </a:p>
          <a:p>
            <a:r>
              <a:rPr lang="en-GB"/>
              <a:t>(No) me gusta porque es ………..</a:t>
            </a:r>
          </a:p>
          <a:p>
            <a:endParaRPr lang="en-GB"/>
          </a:p>
          <a:p>
            <a:r>
              <a:rPr lang="en-GB"/>
              <a:t>En mi opini</a:t>
            </a:r>
            <a:r>
              <a:rPr lang="en-GB">
                <a:cs typeface="Arial" charset="0"/>
              </a:rPr>
              <a:t>ón ………..</a:t>
            </a:r>
          </a:p>
          <a:p>
            <a:endParaRPr lang="en-GB">
              <a:cs typeface="Arial" charset="0"/>
            </a:endParaRPr>
          </a:p>
          <a:p>
            <a:r>
              <a:rPr lang="en-GB">
                <a:cs typeface="Arial" charset="0"/>
              </a:rPr>
              <a:t>Preferiría llevar ………….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Hoy hemos ……..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Descrito el uniforme escolar</a:t>
            </a:r>
          </a:p>
          <a:p>
            <a:endParaRPr lang="en-GB"/>
          </a:p>
          <a:p>
            <a:r>
              <a:rPr lang="en-GB"/>
              <a:t>Hecho comparaciones</a:t>
            </a:r>
          </a:p>
          <a:p>
            <a:pPr>
              <a:buFontTx/>
              <a:buNone/>
            </a:pPr>
            <a:endParaRPr lang="en-GB"/>
          </a:p>
          <a:p>
            <a:r>
              <a:rPr lang="en-GB"/>
              <a:t>Dado nuestras opiniones sobre el uniforme</a:t>
            </a:r>
            <a:endParaRPr lang="en-GB">
              <a:cs typeface="Arial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3318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7092950" y="2133600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292725" y="3357563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235825" y="4652963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  <p:bldP spid="13320" grpId="0" animBg="1"/>
      <p:bldP spid="133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Repaso: la ropa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400"/>
              <a:t>				</a:t>
            </a:r>
          </a:p>
          <a:p>
            <a:pPr>
              <a:buFontTx/>
              <a:buNone/>
            </a:pPr>
            <a:r>
              <a:rPr lang="en-GB" sz="2400"/>
              <a:t>FALDA 				VAQUEROS</a:t>
            </a:r>
          </a:p>
          <a:p>
            <a:pPr>
              <a:buFontTx/>
              <a:buNone/>
            </a:pPr>
            <a:r>
              <a:rPr lang="en-GB" sz="2400"/>
              <a:t> </a:t>
            </a:r>
          </a:p>
          <a:p>
            <a:pPr>
              <a:buFontTx/>
              <a:buNone/>
            </a:pPr>
            <a:r>
              <a:rPr lang="en-GB" sz="2400"/>
              <a:t>CAMISA				CAMISETA</a:t>
            </a:r>
          </a:p>
          <a:p>
            <a:pPr>
              <a:buFontTx/>
              <a:buNone/>
            </a:pPr>
            <a:endParaRPr lang="en-GB" sz="2400"/>
          </a:p>
          <a:p>
            <a:pPr>
              <a:buFontTx/>
              <a:buNone/>
            </a:pPr>
            <a:r>
              <a:rPr lang="en-GB" sz="2400"/>
              <a:t>PANTALONES			ZAPATOS</a:t>
            </a:r>
          </a:p>
          <a:p>
            <a:pPr>
              <a:buFontTx/>
              <a:buNone/>
            </a:pPr>
            <a:endParaRPr lang="en-GB" sz="2400"/>
          </a:p>
          <a:p>
            <a:pPr>
              <a:buFontTx/>
              <a:buNone/>
            </a:pPr>
            <a:r>
              <a:rPr lang="en-GB" sz="2400"/>
              <a:t>JERSEY				GORRA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68313" y="2060575"/>
            <a:ext cx="13668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076825" y="1989138"/>
            <a:ext cx="19431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68313" y="2852738"/>
            <a:ext cx="13668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076825" y="2852738"/>
            <a:ext cx="17272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39750" y="3789363"/>
            <a:ext cx="216058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5076825" y="3789363"/>
            <a:ext cx="16557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39750" y="4652963"/>
            <a:ext cx="13668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5076825" y="4581525"/>
            <a:ext cx="13668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21518" name="Picture 14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Hoy vamos a ……..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Describir el uniforme escolar</a:t>
            </a:r>
          </a:p>
          <a:p>
            <a:endParaRPr lang="en-GB"/>
          </a:p>
          <a:p>
            <a:r>
              <a:rPr lang="en-GB"/>
              <a:t>Hacer comparaciones</a:t>
            </a:r>
          </a:p>
          <a:p>
            <a:pPr>
              <a:buFontTx/>
              <a:buNone/>
            </a:pPr>
            <a:endParaRPr lang="en-GB"/>
          </a:p>
          <a:p>
            <a:r>
              <a:rPr lang="en-GB"/>
              <a:t>Dar nuestras opiniones sobre el uniforme</a:t>
            </a:r>
            <a:endParaRPr lang="en-GB">
              <a:cs typeface="Arial" charset="0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3078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660066"/>
                </a:solidFill>
                <a:cs typeface="Arial" charset="0"/>
              </a:rPr>
              <a:t>¿Tienes que llevar uniforme?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/>
          </a:p>
          <a:p>
            <a:pPr algn="ctr"/>
            <a:r>
              <a:rPr lang="en-GB"/>
              <a:t>S</a:t>
            </a:r>
            <a:r>
              <a:rPr lang="en-GB">
                <a:cs typeface="Arial" charset="0"/>
              </a:rPr>
              <a:t>í, tengo que llevar uniforme</a:t>
            </a:r>
          </a:p>
          <a:p>
            <a:pPr algn="ctr"/>
            <a:endParaRPr lang="en-GB">
              <a:cs typeface="Arial" charset="0"/>
            </a:endParaRPr>
          </a:p>
          <a:p>
            <a:pPr algn="ctr"/>
            <a:r>
              <a:rPr lang="en-GB">
                <a:cs typeface="Arial" charset="0"/>
              </a:rPr>
              <a:t>No, no tengo que llevar uniforme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5126" name="Picture 6" descr="MCj008306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700338" y="2205038"/>
            <a:ext cx="482441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484438" y="3429000"/>
            <a:ext cx="561657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660066"/>
                </a:solidFill>
              </a:rPr>
              <a:t>Comparativos : repaso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6000">
                <a:solidFill>
                  <a:srgbClr val="008000"/>
                </a:solidFill>
                <a:latin typeface="Comic Sans MS" pitchFamily="66" charset="0"/>
              </a:rPr>
              <a:t>Más …….que</a:t>
            </a:r>
          </a:p>
          <a:p>
            <a:pPr algn="ctr">
              <a:buFontTx/>
              <a:buNone/>
            </a:pPr>
            <a:endParaRPr lang="en-GB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6000">
                <a:solidFill>
                  <a:srgbClr val="993300"/>
                </a:solidFill>
                <a:latin typeface="Comic Sans MS" pitchFamily="66" charset="0"/>
              </a:rPr>
              <a:t>Menos ……. que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0246" name="Picture 6" descr="MCj008306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660066"/>
                </a:solidFill>
                <a:cs typeface="Arial" charset="0"/>
              </a:rPr>
              <a:t>¿</a:t>
            </a:r>
            <a:r>
              <a:rPr lang="en-GB">
                <a:solidFill>
                  <a:srgbClr val="660066"/>
                </a:solidFill>
              </a:rPr>
              <a:t>M</a:t>
            </a:r>
            <a:r>
              <a:rPr lang="en-GB">
                <a:solidFill>
                  <a:srgbClr val="660066"/>
                </a:solidFill>
                <a:cs typeface="Arial" charset="0"/>
              </a:rPr>
              <a:t>ás ……. o menos …….?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fr-FR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4342" name="Picture 6" descr="MCj008306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camo-t-shirt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636838"/>
            <a:ext cx="2449512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 descr="Plain_Blank_Grey_T_shirts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781300"/>
            <a:ext cx="1871662" cy="176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627313" y="5084763"/>
            <a:ext cx="432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La camiseta gris es ………….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660066"/>
                </a:solidFill>
                <a:cs typeface="Arial" charset="0"/>
              </a:rPr>
              <a:t>¿</a:t>
            </a:r>
            <a:r>
              <a:rPr lang="en-GB">
                <a:solidFill>
                  <a:srgbClr val="660066"/>
                </a:solidFill>
              </a:rPr>
              <a:t>M</a:t>
            </a:r>
            <a:r>
              <a:rPr lang="en-GB">
                <a:solidFill>
                  <a:srgbClr val="660066"/>
                </a:solidFill>
                <a:cs typeface="Arial" charset="0"/>
              </a:rPr>
              <a:t>ás ……. o menos …….?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6390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 descr="augusta-sportswear-heavyweight-brushed-cotton-twill-cap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781300"/>
            <a:ext cx="2665413" cy="163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4" name="Picture 10" descr="2007DetTigersBPRoadCap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492375"/>
            <a:ext cx="2089150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5" name="Rectangle 11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endParaRPr lang="fr-FR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627313" y="5084763"/>
            <a:ext cx="432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La gorra roja es ………….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660066"/>
                </a:solidFill>
                <a:cs typeface="Arial" charset="0"/>
              </a:rPr>
              <a:t>¿</a:t>
            </a:r>
            <a:r>
              <a:rPr lang="en-GB">
                <a:solidFill>
                  <a:srgbClr val="660066"/>
                </a:solidFill>
              </a:rPr>
              <a:t>M</a:t>
            </a:r>
            <a:r>
              <a:rPr lang="en-GB">
                <a:solidFill>
                  <a:srgbClr val="660066"/>
                </a:solidFill>
                <a:cs typeface="Arial" charset="0"/>
              </a:rPr>
              <a:t>ás ……. o menos …….?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7414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Women_s_Jean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852738"/>
            <a:ext cx="2016125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0" name="Picture 12" descr="tesco_jeans-701618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708275"/>
            <a:ext cx="1974850" cy="207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187450" y="5013325"/>
            <a:ext cx="712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Los vaqueros a la derecha son………….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660066"/>
                </a:solidFill>
                <a:cs typeface="Arial" charset="0"/>
              </a:rPr>
              <a:t>¿</a:t>
            </a:r>
            <a:r>
              <a:rPr lang="en-GB">
                <a:solidFill>
                  <a:srgbClr val="660066"/>
                </a:solidFill>
              </a:rPr>
              <a:t>M</a:t>
            </a:r>
            <a:r>
              <a:rPr lang="en-GB">
                <a:solidFill>
                  <a:srgbClr val="660066"/>
                </a:solidFill>
                <a:cs typeface="Arial" charset="0"/>
              </a:rPr>
              <a:t>ás ……. o menos …….?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fr-FR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8438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Puma_Azzuro_trainer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565400"/>
            <a:ext cx="1909762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2" name="Picture 10" descr="trainers%2520tiger%2520rotation%2520majo%2520yellow%2520blue_larg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562225"/>
            <a:ext cx="2447925" cy="183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187450" y="5013325"/>
            <a:ext cx="712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Las zapatillas de deporte amarillas son………….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305</Words>
  <Application>Microsoft Office PowerPoint</Application>
  <PresentationFormat>On-screen Show (4:3)</PresentationFormat>
  <Paragraphs>93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Gill Sans MT</vt:lpstr>
      <vt:lpstr>Bodoni MT Black</vt:lpstr>
      <vt:lpstr>Comic Sans MS</vt:lpstr>
      <vt:lpstr>Bookshelf Symbol 7</vt:lpstr>
      <vt:lpstr>Default Design</vt:lpstr>
      <vt:lpstr>Repaso: la ropa</vt:lpstr>
      <vt:lpstr>Repaso: la ropa</vt:lpstr>
      <vt:lpstr>Hoy vamos a ……..</vt:lpstr>
      <vt:lpstr>¿Tienes que llevar uniforme?</vt:lpstr>
      <vt:lpstr>Comparativos : repaso</vt:lpstr>
      <vt:lpstr>¿Más ……. o menos …….?</vt:lpstr>
      <vt:lpstr>¿Más ……. o menos …….?</vt:lpstr>
      <vt:lpstr>¿Más ……. o menos …….?</vt:lpstr>
      <vt:lpstr>¿Más ……. o menos …….?</vt:lpstr>
      <vt:lpstr>A practicar …….</vt:lpstr>
      <vt:lpstr>¿Qué opinas tú?</vt:lpstr>
      <vt:lpstr>Hoy hemos ……..</vt:lpstr>
    </vt:vector>
  </TitlesOfParts>
  <Company>COMBERTON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Hoy vamos a ……..</dc:title>
  <dc:creator>I.T.SUPPORT</dc:creator>
  <cp:lastModifiedBy>Mark Dawes</cp:lastModifiedBy>
  <cp:revision>13</cp:revision>
  <dcterms:created xsi:type="dcterms:W3CDTF">2008-05-21T18:46:50Z</dcterms:created>
  <dcterms:modified xsi:type="dcterms:W3CDTF">2012-09-03T19:25:57Z</dcterms:modified>
</cp:coreProperties>
</file>