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649" autoAdjust="0"/>
  </p:normalViewPr>
  <p:slideViewPr>
    <p:cSldViewPr snapToGrid="0">
      <p:cViewPr varScale="1">
        <p:scale>
          <a:sx n="81" d="100"/>
          <a:sy n="81" d="100"/>
        </p:scale>
        <p:origin x="25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98AE-E78A-48E6-BD72-3AEBA8609DC3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81C8-4E3A-4567-8FD2-142B641DB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to the theme.  Click to play audio for the text.  You can return to this later,</a:t>
            </a:r>
            <a:r>
              <a:rPr lang="en-GB" baseline="0" dirty="0" smtClean="0"/>
              <a:t> too when students are practising their own responses to the question ‘¿</a:t>
            </a:r>
            <a:r>
              <a:rPr lang="en-GB" baseline="0" dirty="0" err="1" smtClean="0"/>
              <a:t>Dónde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vives</a:t>
            </a:r>
            <a:r>
              <a:rPr lang="en-GB" baseline="0" dirty="0" smtClean="0"/>
              <a:t>?’ (where do you live?)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Pupils</a:t>
            </a:r>
            <a:r>
              <a:rPr lang="en-GB" baseline="0" dirty="0" smtClean="0"/>
              <a:t> need to recognise ‘vivo en’ ‘ciudad’ ‘</a:t>
            </a:r>
            <a:r>
              <a:rPr lang="en-GB" baseline="0" dirty="0" err="1" smtClean="0"/>
              <a:t>condado</a:t>
            </a:r>
            <a:r>
              <a:rPr lang="en-GB" baseline="0" dirty="0" smtClean="0"/>
              <a:t>’ from the context.</a:t>
            </a:r>
          </a:p>
          <a:p>
            <a:r>
              <a:rPr lang="en-GB" baseline="0" dirty="0" smtClean="0"/>
              <a:t>Vivo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= I live in</a:t>
            </a:r>
            <a:br>
              <a:rPr lang="en-GB" baseline="0" dirty="0" smtClean="0"/>
            </a:br>
            <a:r>
              <a:rPr lang="en-GB" baseline="0" dirty="0" smtClean="0"/>
              <a:t>ciudad = town / city</a:t>
            </a:r>
            <a:br>
              <a:rPr lang="en-GB" baseline="0" dirty="0" smtClean="0"/>
            </a:br>
            <a:r>
              <a:rPr lang="en-GB" baseline="0" dirty="0" err="1" smtClean="0"/>
              <a:t>condado</a:t>
            </a:r>
            <a:r>
              <a:rPr lang="en-GB" baseline="0" dirty="0" smtClean="0"/>
              <a:t> = county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9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for them</a:t>
            </a:r>
            <a:r>
              <a:rPr lang="en-GB" baseline="0" dirty="0" smtClean="0"/>
              <a:t> to practise the pronunciation. 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7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http://www.staceyreid.com/news/wp-content/uploads/2011/08/Compass.png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83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Learners</a:t>
            </a:r>
            <a:r>
              <a:rPr lang="fr-FR" dirty="0" smtClean="0"/>
              <a:t> know</a:t>
            </a:r>
            <a:r>
              <a:rPr lang="fr-FR" baseline="0" dirty="0" smtClean="0"/>
              <a:t> the cardinal points,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revision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teacher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use the </a:t>
            </a:r>
            <a:r>
              <a:rPr lang="fr-FR" baseline="0" dirty="0" err="1" smtClean="0"/>
              <a:t>compass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icon</a:t>
            </a:r>
            <a:r>
              <a:rPr lang="fr-FR" baseline="0" dirty="0" smtClean="0"/>
              <a:t> in the right corner to </a:t>
            </a:r>
            <a:r>
              <a:rPr lang="fr-FR" baseline="0" dirty="0" err="1" smtClean="0"/>
              <a:t>elicit</a:t>
            </a:r>
            <a:r>
              <a:rPr lang="fr-FR" baseline="0" dirty="0" smtClean="0"/>
              <a:t> the points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class in </a:t>
            </a:r>
            <a:r>
              <a:rPr lang="fr-FR" baseline="0" dirty="0" err="1" smtClean="0"/>
              <a:t>Spanish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Then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teacher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to spot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:  </a:t>
            </a:r>
            <a:r>
              <a:rPr lang="fr-FR" baseline="0" dirty="0" err="1" smtClean="0"/>
              <a:t>está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know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‘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’ </a:t>
            </a:r>
            <a:r>
              <a:rPr lang="fr-FR" baseline="0" dirty="0" err="1" smtClean="0"/>
              <a:t>relating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physical</a:t>
            </a:r>
            <a:r>
              <a:rPr lang="fr-FR" baseline="0" dirty="0" smtClean="0"/>
              <a:t> position or </a:t>
            </a:r>
            <a:r>
              <a:rPr lang="fr-FR" baseline="0" dirty="0" err="1" smtClean="0"/>
              <a:t>moods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And…</a:t>
            </a:r>
            <a:br>
              <a:rPr lang="fr-FR" baseline="0" dirty="0" smtClean="0"/>
            </a:br>
            <a:r>
              <a:rPr lang="fr-FR" baseline="0" dirty="0" smtClean="0"/>
              <a:t>There are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new phrases in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cerca</a:t>
            </a:r>
            <a:r>
              <a:rPr lang="fr-FR" baseline="0" dirty="0" smtClean="0"/>
              <a:t> de = </a:t>
            </a:r>
            <a:r>
              <a:rPr lang="fr-FR" baseline="0" dirty="0" err="1" smtClean="0"/>
              <a:t>near</a:t>
            </a:r>
            <a:r>
              <a:rPr lang="fr-FR" baseline="0" dirty="0" smtClean="0"/>
              <a:t> to, </a:t>
            </a:r>
            <a:r>
              <a:rPr lang="fr-FR" baseline="0" dirty="0" err="1" smtClean="0"/>
              <a:t>lejos</a:t>
            </a:r>
            <a:r>
              <a:rPr lang="fr-FR" baseline="0" dirty="0" smtClean="0"/>
              <a:t> de = far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9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use</a:t>
            </a:r>
            <a:r>
              <a:rPr lang="en-GB" baseline="0" dirty="0" smtClean="0"/>
              <a:t> this frame to translate orally in their own answer into Spanish.  Collect responses orally from the class.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11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</a:t>
            </a:r>
            <a:r>
              <a:rPr lang="en-GB" baseline="0" dirty="0" smtClean="0"/>
              <a:t> them 2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to write up an answer in their books.</a:t>
            </a:r>
            <a:br>
              <a:rPr lang="en-GB" baseline="0" dirty="0" smtClean="0"/>
            </a:br>
            <a:r>
              <a:rPr lang="en-GB" baseline="0" dirty="0" smtClean="0"/>
              <a:t>Then ask them to use the Look, Cover, Say, Check memory strategy to get to the point where they can say their whole answer in response to the question.</a:t>
            </a:r>
          </a:p>
          <a:p>
            <a:r>
              <a:rPr lang="en-GB" baseline="0" dirty="0" smtClean="0"/>
              <a:t>This will take some extended practising time.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0FD9-ABD2-4B68-8F77-0D18082AB1A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6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practise, and at the end of the lesson, a few display</a:t>
            </a:r>
            <a:r>
              <a:rPr lang="en-GB" baseline="0" dirty="0" smtClean="0"/>
              <a:t> their learning to </a:t>
            </a:r>
            <a:r>
              <a:rPr lang="en-GB" baseline="0" smtClean="0"/>
              <a:t>the class.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C81C8-4E3A-4567-8FD2-142B641DBC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2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6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6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8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5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9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5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ABC0-566A-4052-9375-B87CEEC74D7C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3734-72B7-4701-ACC5-33E3EE26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3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2104"/>
            <a:ext cx="7315200" cy="519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6592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err="1" smtClean="0">
                <a:solidFill>
                  <a:schemeClr val="bg1"/>
                </a:solidFill>
              </a:rPr>
              <a:t>Mi</a:t>
            </a:r>
            <a:r>
              <a:rPr lang="en-GB" sz="8000" b="1" dirty="0" smtClean="0">
                <a:solidFill>
                  <a:schemeClr val="bg1"/>
                </a:solidFill>
              </a:rPr>
              <a:t> ciudad</a:t>
            </a:r>
            <a:endParaRPr lang="fr-F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4800" b="1" dirty="0" smtClean="0">
                <a:solidFill>
                  <a:srgbClr val="0070C0"/>
                </a:solidFill>
              </a:rPr>
              <a:t>Vivo en _____, </a:t>
            </a:r>
            <a:r>
              <a:rPr lang="en-GB" sz="4800" b="1" dirty="0" err="1" smtClean="0">
                <a:solidFill>
                  <a:srgbClr val="0070C0"/>
                </a:solidFill>
              </a:rPr>
              <a:t>que</a:t>
            </a:r>
            <a:r>
              <a:rPr lang="en-GB" sz="4800" b="1" dirty="0" smtClean="0">
                <a:solidFill>
                  <a:srgbClr val="0070C0"/>
                </a:solidFill>
              </a:rPr>
              <a:t> </a:t>
            </a:r>
            <a:r>
              <a:rPr lang="en-GB" sz="4800" b="1" dirty="0" err="1" smtClean="0">
                <a:solidFill>
                  <a:srgbClr val="0070C0"/>
                </a:solidFill>
              </a:rPr>
              <a:t>es</a:t>
            </a:r>
            <a:r>
              <a:rPr lang="en-GB" sz="4800" b="1" dirty="0" smtClean="0">
                <a:solidFill>
                  <a:srgbClr val="0070C0"/>
                </a:solidFill>
              </a:rPr>
              <a:t> _____ en el _____ de </a:t>
            </a:r>
            <a:r>
              <a:rPr lang="en-GB" sz="4800" b="1" dirty="0" err="1" smtClean="0">
                <a:solidFill>
                  <a:srgbClr val="0070C0"/>
                </a:solidFill>
              </a:rPr>
              <a:t>Inglaterra</a:t>
            </a:r>
            <a:r>
              <a:rPr lang="en-GB" sz="4800" b="1" dirty="0" smtClean="0">
                <a:solidFill>
                  <a:srgbClr val="0070C0"/>
                </a:solidFill>
              </a:rPr>
              <a:t>, </a:t>
            </a:r>
            <a:r>
              <a:rPr lang="en-GB" sz="4800" b="1" dirty="0" err="1" smtClean="0">
                <a:solidFill>
                  <a:srgbClr val="0070C0"/>
                </a:solidFill>
              </a:rPr>
              <a:t>cerca</a:t>
            </a:r>
            <a:r>
              <a:rPr lang="en-GB" sz="4800" b="1" dirty="0" smtClean="0">
                <a:solidFill>
                  <a:srgbClr val="0070C0"/>
                </a:solidFill>
              </a:rPr>
              <a:t> de _____.</a:t>
            </a:r>
            <a:endParaRPr 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38313" y="620713"/>
            <a:ext cx="56673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¿</a:t>
            </a:r>
            <a:r>
              <a:rPr lang="en-US" sz="6600" b="1" dirty="0" err="1">
                <a:solidFill>
                  <a:srgbClr val="000000"/>
                </a:solidFill>
              </a:rPr>
              <a:t>Dónde</a:t>
            </a:r>
            <a:r>
              <a:rPr lang="en-US" sz="6600" b="1" dirty="0">
                <a:solidFill>
                  <a:srgbClr val="000000"/>
                </a:solidFill>
              </a:rPr>
              <a:t> </a:t>
            </a:r>
            <a:r>
              <a:rPr lang="en-US" sz="6600" b="1" dirty="0" err="1">
                <a:solidFill>
                  <a:srgbClr val="000000"/>
                </a:solidFill>
              </a:rPr>
              <a:t>vives</a:t>
            </a:r>
            <a:r>
              <a:rPr lang="en-US" sz="6600" b="1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01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83" y="2773073"/>
            <a:ext cx="4762500" cy="33432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20739" y="237506"/>
            <a:ext cx="3574473" cy="2375065"/>
          </a:xfrm>
          <a:prstGeom prst="wedgeRoundRectCallout">
            <a:avLst>
              <a:gd name="adj1" fmla="val -12860"/>
              <a:gd name="adj2" fmla="val 77000"/>
              <a:gd name="adj3" fmla="val 16667"/>
            </a:avLst>
          </a:prstGeom>
          <a:solidFill>
            <a:srgbClr val="8EA4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/>
              <a:t>¿D_____ v____?</a:t>
            </a:r>
            <a:endParaRPr lang="en-GB" sz="66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83030" y="152399"/>
            <a:ext cx="3574473" cy="2375065"/>
          </a:xfrm>
          <a:prstGeom prst="wedgeRoundRectCallout">
            <a:avLst>
              <a:gd name="adj1" fmla="val 34316"/>
              <a:gd name="adj2" fmla="val 70000"/>
              <a:gd name="adj3" fmla="val 16667"/>
            </a:avLst>
          </a:prstGeom>
          <a:solidFill>
            <a:srgbClr val="8EA4C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/>
              <a:t>V… e… …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77193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b="1" dirty="0" err="1" smtClean="0"/>
              <a:t>Mi</a:t>
            </a:r>
            <a:r>
              <a:rPr lang="en-GB" sz="8800" b="1" dirty="0" smtClean="0"/>
              <a:t> ciudad</a:t>
            </a:r>
            <a:endParaRPr lang="fr-FR" sz="8800" b="1" dirty="0"/>
          </a:p>
        </p:txBody>
      </p:sp>
      <p:pic>
        <p:nvPicPr>
          <p:cNvPr id="4" name="MiCiudad_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9266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a…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ecir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vivimos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ecir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8" y="3858306"/>
            <a:ext cx="3265714" cy="231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dirty="0" err="1" smtClean="0">
                <a:solidFill>
                  <a:srgbClr val="000000"/>
                </a:solidFill>
              </a:rPr>
              <a:t>una</a:t>
            </a:r>
            <a:r>
              <a:rPr lang="en-GB" sz="6600" dirty="0" smtClean="0">
                <a:solidFill>
                  <a:srgbClr val="000000"/>
                </a:solidFill>
              </a:rPr>
              <a:t> ciudad</a:t>
            </a:r>
            <a:endParaRPr lang="en-US" sz="6600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2052" name="Picture 4" descr="j04004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825625"/>
            <a:ext cx="5256584" cy="42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dirty="0" smtClean="0">
                <a:solidFill>
                  <a:srgbClr val="000000"/>
                </a:solidFill>
              </a:rPr>
              <a:t>un pueblo</a:t>
            </a:r>
            <a:endParaRPr lang="en-US" sz="6600" dirty="0" smtClean="0">
              <a:solidFill>
                <a:srgbClr val="000000"/>
              </a:solidFill>
            </a:endParaRPr>
          </a:p>
        </p:txBody>
      </p:sp>
      <p:pic>
        <p:nvPicPr>
          <p:cNvPr id="3075" name="Picture 3" descr="j0178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82" y="1596751"/>
            <a:ext cx="662363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5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40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66900"/>
            <a:ext cx="47593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51926" y="5495731"/>
            <a:ext cx="3909527" cy="1082351"/>
          </a:xfrm>
          <a:prstGeom prst="wedgeRoundRectCallout">
            <a:avLst>
              <a:gd name="adj1" fmla="val 62938"/>
              <a:gd name="adj2" fmla="val -271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 en…</a:t>
            </a:r>
            <a:endParaRPr lang="en-GB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4335" y="255038"/>
            <a:ext cx="5349293" cy="1082351"/>
          </a:xfrm>
          <a:prstGeom prst="wedgeRoundRectCallout">
            <a:avLst>
              <a:gd name="adj1" fmla="val -55687"/>
              <a:gd name="adj2" fmla="val 2284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5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vives</a:t>
            </a:r>
            <a:r>
              <a:rPr lang="en-US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5210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solidFill>
                  <a:srgbClr val="000000"/>
                </a:solidFill>
              </a:rPr>
              <a:t/>
            </a:r>
            <a:br>
              <a:rPr lang="en-US" sz="6000" b="1" dirty="0" smtClean="0">
                <a:solidFill>
                  <a:srgbClr val="000000"/>
                </a:solidFill>
              </a:rPr>
            </a:br>
            <a:r>
              <a:rPr lang="en-US" sz="6000" b="1" dirty="0" smtClean="0">
                <a:solidFill>
                  <a:srgbClr val="000000"/>
                </a:solidFill>
              </a:rPr>
              <a:t>¿</a:t>
            </a:r>
            <a:r>
              <a:rPr lang="en-US" sz="6000" b="1" dirty="0" err="1" smtClean="0">
                <a:solidFill>
                  <a:srgbClr val="000000"/>
                </a:solidFill>
              </a:rPr>
              <a:t>Dónde</a:t>
            </a:r>
            <a:r>
              <a:rPr lang="en-US" sz="6000" b="1" dirty="0" smtClean="0">
                <a:solidFill>
                  <a:srgbClr val="000000"/>
                </a:solidFill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</a:rPr>
              <a:t>está</a:t>
            </a:r>
            <a:r>
              <a:rPr lang="en-US" sz="6000" b="1" dirty="0" smtClean="0">
                <a:solidFill>
                  <a:srgbClr val="000000"/>
                </a:solidFill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</a:rPr>
              <a:t>exactamente</a:t>
            </a:r>
            <a:r>
              <a:rPr lang="en-US" sz="6000" b="1" dirty="0" smtClean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4" y="1124744"/>
            <a:ext cx="388550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600" b="1" dirty="0" err="1" smtClean="0">
                <a:solidFill>
                  <a:srgbClr val="000000"/>
                </a:solidFill>
              </a:rPr>
              <a:t>Est</a:t>
            </a:r>
            <a:r>
              <a:rPr lang="en-US" sz="6600" b="1" dirty="0" smtClean="0">
                <a:solidFill>
                  <a:srgbClr val="000000"/>
                </a:solidFill>
              </a:rPr>
              <a:t>á</a:t>
            </a:r>
            <a:r>
              <a:rPr lang="en-GB" sz="6600" b="1" dirty="0" smtClean="0">
                <a:solidFill>
                  <a:srgbClr val="000000"/>
                </a:solidFill>
              </a:rPr>
              <a:t> en el ….</a:t>
            </a:r>
            <a:endParaRPr lang="en-US" sz="6600" b="1" dirty="0" smtClean="0">
              <a:solidFill>
                <a:srgbClr val="000000"/>
              </a:solidFill>
            </a:endParaRPr>
          </a:p>
        </p:txBody>
      </p:sp>
      <p:pic>
        <p:nvPicPr>
          <p:cNvPr id="9220" name="Picture 4" descr="j0239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8" y="116632"/>
            <a:ext cx="17160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5943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3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4800" b="1" dirty="0" smtClean="0">
                <a:solidFill>
                  <a:srgbClr val="0070C0"/>
                </a:solidFill>
              </a:rPr>
              <a:t>I live in _____, which is _____ in the _____ of England, near to _____.</a:t>
            </a:r>
            <a:endParaRPr 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38313" y="620713"/>
            <a:ext cx="56673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¿</a:t>
            </a:r>
            <a:r>
              <a:rPr lang="en-US" sz="6600" b="1" dirty="0" err="1">
                <a:solidFill>
                  <a:srgbClr val="000000"/>
                </a:solidFill>
              </a:rPr>
              <a:t>Dónde</a:t>
            </a:r>
            <a:r>
              <a:rPr lang="en-US" sz="6600" b="1" dirty="0">
                <a:solidFill>
                  <a:srgbClr val="000000"/>
                </a:solidFill>
              </a:rPr>
              <a:t> </a:t>
            </a:r>
            <a:r>
              <a:rPr lang="en-US" sz="6600" b="1" dirty="0" err="1">
                <a:solidFill>
                  <a:srgbClr val="000000"/>
                </a:solidFill>
              </a:rPr>
              <a:t>vives</a:t>
            </a:r>
            <a:r>
              <a:rPr lang="en-US" sz="6600" b="1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6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279</Words>
  <Application>Microsoft Office PowerPoint</Application>
  <PresentationFormat>On-screen Show (4:3)</PresentationFormat>
  <Paragraphs>39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 ciudad</vt:lpstr>
      <vt:lpstr>Mi ciudad</vt:lpstr>
      <vt:lpstr>Hoy vamos a…</vt:lpstr>
      <vt:lpstr>una ciudad</vt:lpstr>
      <vt:lpstr>un pueblo</vt:lpstr>
      <vt:lpstr>PowerPoint Presentation</vt:lpstr>
      <vt:lpstr> ¿Dónde está exactamente?</vt:lpstr>
      <vt:lpstr>Está en el ….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ciudad</dc:title>
  <dc:creator>55WD</dc:creator>
  <cp:lastModifiedBy>55WD</cp:lastModifiedBy>
  <cp:revision>3</cp:revision>
  <dcterms:created xsi:type="dcterms:W3CDTF">2014-09-07T06:15:43Z</dcterms:created>
  <dcterms:modified xsi:type="dcterms:W3CDTF">2014-09-07T17:05:21Z</dcterms:modified>
</cp:coreProperties>
</file>