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7.wav" ContentType="audio/x-wav"/>
  <Override PartName="/ppt/media/audio8.wav" ContentType="audio/x-wav"/>
  <Override PartName="/ppt/media/audio9.wav" ContentType="audio/x-wav"/>
  <Override PartName="/ppt/media/audio10.wav" ContentType="audio/x-wav"/>
  <Override PartName="/ppt/notesSlides/notesSlide5.xml" ContentType="application/vnd.openxmlformats-officedocument.presentationml.notesSlide+xml"/>
  <Override PartName="/ppt/media/audio11.wav" ContentType="audio/x-wav"/>
  <Override PartName="/ppt/media/audio12.wav" ContentType="audio/x-wav"/>
  <Override PartName="/ppt/media/audio13.wav" ContentType="audio/x-wav"/>
  <Override PartName="/ppt/media/audio14.wav" ContentType="audio/x-wav"/>
  <Override PartName="/ppt/media/audio15.wav" ContentType="audio/x-wav"/>
  <Override PartName="/ppt/media/audio16.wav" ContentType="audio/x-wav"/>
  <Override PartName="/ppt/media/audio17.wav" ContentType="audio/x-wav"/>
  <Override PartName="/ppt/notesSlides/notesSlide6.xml" ContentType="application/vnd.openxmlformats-officedocument.presentationml.notesSlide+xml"/>
  <Override PartName="/ppt/media/audio18.wav" ContentType="audio/x-wav"/>
  <Override PartName="/ppt/media/audio19.wav" ContentType="audio/x-wav"/>
  <Override PartName="/ppt/media/audio20.wav" ContentType="audio/x-wav"/>
  <Override PartName="/ppt/media/audio21.wav" ContentType="audio/x-wav"/>
  <Override PartName="/ppt/media/audio22.wav" ContentType="audio/x-wav"/>
  <Override PartName="/ppt/media/audio23.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24.wav" ContentType="audio/x-wav"/>
  <Override PartName="/ppt/media/audio25.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26.wav" ContentType="audio/x-wav"/>
  <Override PartName="/ppt/media/audio27.wav" ContentType="audio/x-wav"/>
  <Override PartName="/ppt/media/audio28.wav" ContentType="audio/x-wav"/>
  <Override PartName="/ppt/media/audio29.wav" ContentType="audio/x-wav"/>
  <Override PartName="/ppt/media/audio30.wav" ContentType="audio/x-wav"/>
  <Override PartName="/ppt/media/audio31.wav" ContentType="audio/x-wav"/>
  <Override PartName="/ppt/media/audio32.wav" ContentType="audio/x-wav"/>
  <Override PartName="/ppt/notesSlides/notesSlide11.xml" ContentType="application/vnd.openxmlformats-officedocument.presentationml.notesSlide+xml"/>
  <Override PartName="/ppt/media/audio33.wav" ContentType="audio/x-wav"/>
  <Override PartName="/ppt/media/audio34.wav" ContentType="audio/x-wav"/>
  <Override PartName="/ppt/media/audio35.wav" ContentType="audio/x-wav"/>
  <Override PartName="/ppt/media/audio36.wav" ContentType="audio/x-wav"/>
  <Override PartName="/ppt/media/audio37.wav" ContentType="audio/x-wav"/>
  <Override PartName="/ppt/media/audio38.wav" ContentType="audio/x-wav"/>
  <Override PartName="/ppt/media/audio39.wav" ContentType="audio/x-wav"/>
  <Override PartName="/ppt/notesSlides/notesSlide12.xml" ContentType="application/vnd.openxmlformats-officedocument.presentationml.notesSlide+xml"/>
  <Override PartName="/ppt/media/audio40.wav" ContentType="audio/x-wav"/>
  <Override PartName="/ppt/media/audio41.wav" ContentType="audio/x-wav"/>
  <Override PartName="/ppt/media/audio42.wav" ContentType="audio/x-wav"/>
  <Override PartName="/ppt/notesSlides/notesSlide13.xml" ContentType="application/vnd.openxmlformats-officedocument.presentationml.notesSlide+xml"/>
  <Override PartName="/ppt/media/audio43.wav" ContentType="audio/x-wav"/>
  <Override PartName="/ppt/media/audio44.wav" ContentType="audio/x-wav"/>
  <Override PartName="/ppt/media/audio45.wav" ContentType="audio/x-wav"/>
  <Override PartName="/ppt/notesSlides/notesSlide14.xml" ContentType="application/vnd.openxmlformats-officedocument.presentationml.notesSlide+xml"/>
  <Override PartName="/ppt/media/audio46.wav" ContentType="audio/x-wav"/>
  <Override PartName="/ppt/media/audio47.wav" ContentType="audio/x-wav"/>
  <Override PartName="/ppt/media/audio48.wav" ContentType="audio/x-wav"/>
  <Override PartName="/ppt/media/audio49.wav" ContentType="audio/x-wav"/>
  <Override PartName="/ppt/media/audio50.wav" ContentType="audio/x-wav"/>
  <Override PartName="/ppt/notesSlides/notesSlide15.xml" ContentType="application/vnd.openxmlformats-officedocument.presentationml.notesSlide+xml"/>
  <Override PartName="/ppt/media/audio51.wav" ContentType="audio/x-wav"/>
  <Override PartName="/ppt/media/audio52.wav" ContentType="audio/x-wav"/>
  <Override PartName="/ppt/media/audio53.wav" ContentType="audio/x-wav"/>
  <Override PartName="/ppt/notesSlides/notesSlide16.xml" ContentType="application/vnd.openxmlformats-officedocument.presentationml.notesSlide+xml"/>
  <Override PartName="/ppt/media/audio54.wav" ContentType="audio/x-wav"/>
  <Override PartName="/ppt/media/audio55.wav" ContentType="audio/x-wav"/>
  <Override PartName="/ppt/media/audio56.wav" ContentType="audio/x-wav"/>
  <Override PartName="/ppt/notesSlides/notesSlide17.xml" ContentType="application/vnd.openxmlformats-officedocument.presentationml.notesSlide+xml"/>
  <Override PartName="/ppt/media/audio57.wav" ContentType="audio/x-wav"/>
  <Override PartName="/ppt/media/audio58.wav" ContentType="audio/x-wav"/>
  <Override PartName="/ppt/media/audio59.wav" ContentType="audio/x-wav"/>
  <Override PartName="/ppt/notesSlides/notesSlide18.xml" ContentType="application/vnd.openxmlformats-officedocument.presentationml.notesSlide+xml"/>
  <Override PartName="/ppt/media/audio60.wav" ContentType="audio/x-wav"/>
  <Override PartName="/ppt/media/audio61.wav" ContentType="audio/x-wav"/>
  <Override PartName="/ppt/media/audio6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80" r:id="rId3"/>
    <p:sldId id="281" r:id="rId4"/>
    <p:sldId id="265" r:id="rId5"/>
    <p:sldId id="266" r:id="rId6"/>
    <p:sldId id="276" r:id="rId7"/>
    <p:sldId id="268" r:id="rId8"/>
    <p:sldId id="279" r:id="rId9"/>
    <p:sldId id="267" r:id="rId10"/>
    <p:sldId id="270" r:id="rId11"/>
    <p:sldId id="269" r:id="rId12"/>
    <p:sldId id="264" r:id="rId13"/>
    <p:sldId id="278" r:id="rId14"/>
    <p:sldId id="257" r:id="rId15"/>
    <p:sldId id="258" r:id="rId16"/>
    <p:sldId id="259" r:id="rId17"/>
    <p:sldId id="260" r:id="rId18"/>
    <p:sldId id="261" r:id="rId19"/>
    <p:sldId id="262" r:id="rId20"/>
    <p:sldId id="263"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403" autoAdjust="0"/>
  </p:normalViewPr>
  <p:slideViewPr>
    <p:cSldViewPr>
      <p:cViewPr varScale="1">
        <p:scale>
          <a:sx n="89" d="100"/>
          <a:sy n="89" d="100"/>
        </p:scale>
        <p:origin x="22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F0B19CE-A8DE-42AA-BFA6-EE5722A00B38}" type="slidenum">
              <a:rPr lang="en-GB" altLang="en-US"/>
              <a:pPr/>
              <a:t>‹#›</a:t>
            </a:fld>
            <a:endParaRPr lang="en-GB" altLang="en-US"/>
          </a:p>
        </p:txBody>
      </p:sp>
    </p:spTree>
    <p:extLst>
      <p:ext uri="{BB962C8B-B14F-4D97-AF65-F5344CB8AC3E}">
        <p14:creationId xmlns:p14="http://schemas.microsoft.com/office/powerpoint/2010/main" val="30350749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A2CB9-A692-45F6-AAEE-E194DFF66175}" type="slidenum">
              <a:rPr lang="en-GB" altLang="en-US"/>
              <a:pPr/>
              <a:t>1</a:t>
            </a:fld>
            <a:endParaRPr lang="en-GB"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ltLang="en-US"/>
              <a:t>Geograf</a:t>
            </a:r>
            <a:r>
              <a:rPr lang="en-GB" altLang="en-US">
                <a:cs typeface="Arial" panose="020B0604020202020204" pitchFamily="34" charset="0"/>
              </a:rPr>
              <a:t>ía española: Spanish geography</a:t>
            </a:r>
          </a:p>
          <a:p>
            <a:r>
              <a:rPr lang="en-GB" altLang="en-US">
                <a:cs typeface="Arial" panose="020B0604020202020204" pitchFamily="34"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391177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B9DDC-1235-4F0C-BCB4-E9D9EC7B1B5B}" type="slidenum">
              <a:rPr lang="en-GB" altLang="en-US"/>
              <a:pPr/>
              <a:t>12</a:t>
            </a:fld>
            <a:endParaRPr lang="en-GB"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tLang="en-US"/>
              <a:t>You may want to ask the pupils to turn their sheets over for a moment. They will now be asked to recall the names of the cities they earlier marked on the map. This is because we are going to be focusing on some of these particular cities for later work on festivals – Madrid and Madrid will not be focused on but it’s of course very important to know the location of the capital.</a:t>
            </a:r>
          </a:p>
          <a:p>
            <a:r>
              <a:rPr lang="en-GB" altLang="en-US"/>
              <a:t> </a:t>
            </a:r>
            <a:r>
              <a:rPr lang="en-GB" altLang="en-US" b="1" i="1"/>
              <a:t>¿Cómo se llama la ciudad número …?: </a:t>
            </a:r>
            <a:r>
              <a:rPr lang="en-GB" altLang="en-US"/>
              <a:t>What’s city number … called?</a:t>
            </a:r>
          </a:p>
          <a:p>
            <a:r>
              <a:rPr lang="en-GB" altLang="en-US"/>
              <a:t>Encourage pupils to answer using </a:t>
            </a:r>
            <a:r>
              <a:rPr lang="en-GB" altLang="en-US" b="1"/>
              <a:t>‘Se llama …’ </a:t>
            </a:r>
            <a:r>
              <a:rPr lang="en-GB" altLang="en-US"/>
              <a:t> It’s called …</a:t>
            </a:r>
            <a:endParaRPr lang="en-GB" altLang="en-US" b="1"/>
          </a:p>
        </p:txBody>
      </p:sp>
    </p:spTree>
    <p:extLst>
      <p:ext uri="{BB962C8B-B14F-4D97-AF65-F5344CB8AC3E}">
        <p14:creationId xmlns:p14="http://schemas.microsoft.com/office/powerpoint/2010/main" val="30737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22E21-203D-4C4F-AEC0-F7C04926DA22}" type="slidenum">
              <a:rPr lang="en-GB" altLang="en-US"/>
              <a:pPr/>
              <a:t>13</a:t>
            </a:fld>
            <a:endParaRPr lang="en-GB"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pPr>
              <a:spcBef>
                <a:spcPct val="50000"/>
              </a:spcBef>
            </a:pPr>
            <a:r>
              <a:rPr lang="en-GB" altLang="en-US"/>
              <a:t>Revision of vocabulary &amp; phrases pupils will need to be able to say what they think of something and why.</a:t>
            </a:r>
          </a:p>
          <a:p>
            <a:pPr>
              <a:spcBef>
                <a:spcPct val="50000"/>
              </a:spcBef>
            </a:pPr>
            <a:r>
              <a:rPr lang="en-GB" altLang="en-US"/>
              <a:t>Check pupils are still aware of meanings etc. </a:t>
            </a:r>
          </a:p>
        </p:txBody>
      </p:sp>
    </p:spTree>
    <p:extLst>
      <p:ext uri="{BB962C8B-B14F-4D97-AF65-F5344CB8AC3E}">
        <p14:creationId xmlns:p14="http://schemas.microsoft.com/office/powerpoint/2010/main" val="337136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E254-F06B-4043-B509-AA9685D2DB85}" type="slidenum">
              <a:rPr lang="en-GB" altLang="en-US"/>
              <a:pPr/>
              <a:t>14</a:t>
            </a:fld>
            <a:endParaRPr lang="en-GB"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ltLang="en-US"/>
              <a:t>We are now revisiting the phrase ‘famoso/a por ‘ (famous for) and allowing pupils to see a little more of the cities in question. </a:t>
            </a:r>
          </a:p>
          <a:p>
            <a:pPr>
              <a:spcBef>
                <a:spcPct val="50000"/>
              </a:spcBef>
            </a:pPr>
            <a:r>
              <a:rPr lang="en-GB" altLang="en-US" b="1"/>
              <a:t>La ciudad de Bilbao es famosa por …: </a:t>
            </a:r>
            <a:r>
              <a:rPr lang="en-GB" altLang="en-US"/>
              <a:t>The city of Bilbao is famous for the art museum. (This is the Bilbao Guggenheim.)</a:t>
            </a:r>
          </a:p>
          <a:p>
            <a:pPr>
              <a:spcBef>
                <a:spcPct val="50000"/>
              </a:spcBef>
            </a:pPr>
            <a:r>
              <a:rPr lang="en-GB" altLang="en-US" b="1"/>
              <a:t>¿Qu</a:t>
            </a:r>
            <a:r>
              <a:rPr lang="en-GB" altLang="en-US" b="1">
                <a:cs typeface="Arial" panose="020B0604020202020204" pitchFamily="34" charset="0"/>
              </a:rPr>
              <a:t>é opinas de</a:t>
            </a:r>
            <a:r>
              <a:rPr lang="en-GB" altLang="en-US" b="1"/>
              <a:t>l museo? ¿Por qué? </a:t>
            </a:r>
            <a:r>
              <a:rPr lang="en-GB" altLang="en-US"/>
              <a:t>What do you think of</a:t>
            </a:r>
            <a:r>
              <a:rPr lang="en-GB" altLang="en-US" b="1"/>
              <a:t> </a:t>
            </a:r>
            <a:r>
              <a:rPr lang="en-GB" altLang="en-US"/>
              <a:t>the museum (masculine)? Why? </a:t>
            </a:r>
          </a:p>
          <a:p>
            <a:pPr>
              <a:spcBef>
                <a:spcPct val="50000"/>
              </a:spcBef>
            </a:pPr>
            <a:r>
              <a:rPr lang="en-GB" altLang="en-US"/>
              <a:t>Pupils should be encouraged to practise giving their opinions and reason for these opinions. They should try to recycle the vocabulary from previous lessons. </a:t>
            </a:r>
            <a:endParaRPr lang="en-GB" altLang="en-US" b="1"/>
          </a:p>
        </p:txBody>
      </p:sp>
    </p:spTree>
    <p:extLst>
      <p:ext uri="{BB962C8B-B14F-4D97-AF65-F5344CB8AC3E}">
        <p14:creationId xmlns:p14="http://schemas.microsoft.com/office/powerpoint/2010/main" val="131684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ACB09-9ACC-4EFF-8230-8344C96022F9}" type="slidenum">
              <a:rPr lang="en-GB" altLang="en-US"/>
              <a:pPr/>
              <a:t>15</a:t>
            </a:fld>
            <a:endParaRPr lang="en-GB"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pPr>
              <a:spcBef>
                <a:spcPct val="50000"/>
              </a:spcBef>
            </a:pPr>
            <a:r>
              <a:rPr lang="en-GB" altLang="en-US" b="1"/>
              <a:t>La ciudad de Granada es famosa por …: </a:t>
            </a:r>
            <a:r>
              <a:rPr lang="en-GB" altLang="en-US"/>
              <a:t>The city of Granada is famous for the art museum. (This is the Alhambra Palace.)</a:t>
            </a:r>
          </a:p>
          <a:p>
            <a:pPr>
              <a:spcBef>
                <a:spcPct val="50000"/>
              </a:spcBef>
            </a:pPr>
            <a:r>
              <a:rPr lang="en-GB" altLang="en-US" b="1"/>
              <a:t>¿Qu</a:t>
            </a:r>
            <a:r>
              <a:rPr lang="en-GB" altLang="en-US" b="1">
                <a:cs typeface="Arial" panose="020B0604020202020204" pitchFamily="34" charset="0"/>
              </a:rPr>
              <a:t>é opinas de</a:t>
            </a:r>
            <a:r>
              <a:rPr lang="en-GB" altLang="en-US" b="1"/>
              <a:t>l palacio? ¿Por qué? </a:t>
            </a:r>
            <a:r>
              <a:rPr lang="en-GB" altLang="en-US"/>
              <a:t>What do you think of</a:t>
            </a:r>
            <a:r>
              <a:rPr lang="en-GB" altLang="en-US" b="1"/>
              <a:t> </a:t>
            </a:r>
            <a:r>
              <a:rPr lang="en-GB" altLang="en-US"/>
              <a:t>the palace (masculine)? Why?</a:t>
            </a:r>
          </a:p>
          <a:p>
            <a:pPr>
              <a:spcBef>
                <a:spcPct val="50000"/>
              </a:spcBef>
            </a:pPr>
            <a:r>
              <a:rPr lang="en-GB" altLang="en-US"/>
              <a:t>Pupils should be encouraged to practise giving their opinions and reason for these opinions. They should try to recycle the vocabulary from previous lessons. </a:t>
            </a:r>
            <a:endParaRPr lang="en-GB" altLang="en-US" b="1"/>
          </a:p>
          <a:p>
            <a:pPr>
              <a:spcBef>
                <a:spcPct val="50000"/>
              </a:spcBef>
            </a:pPr>
            <a:endParaRPr lang="en-GB" altLang="en-US"/>
          </a:p>
        </p:txBody>
      </p:sp>
    </p:spTree>
    <p:extLst>
      <p:ext uri="{BB962C8B-B14F-4D97-AF65-F5344CB8AC3E}">
        <p14:creationId xmlns:p14="http://schemas.microsoft.com/office/powerpoint/2010/main" val="111953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F35D5-F24A-4956-8ECD-F59BDE59CF91}" type="slidenum">
              <a:rPr lang="en-GB" altLang="en-US"/>
              <a:pPr/>
              <a:t>16</a:t>
            </a:fld>
            <a:endParaRPr lang="en-GB"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a:spcBef>
                <a:spcPct val="50000"/>
              </a:spcBef>
            </a:pPr>
            <a:r>
              <a:rPr lang="en-GB" altLang="en-US" b="1"/>
              <a:t>La ciudad de Barcelona es famosa por …: </a:t>
            </a:r>
            <a:r>
              <a:rPr lang="en-GB" altLang="en-US"/>
              <a:t>The city of Barcelona is famous for the football &amp; the cathedral. (This is the Sagrada Familia church)</a:t>
            </a:r>
          </a:p>
          <a:p>
            <a:pPr>
              <a:spcBef>
                <a:spcPct val="0"/>
              </a:spcBef>
            </a:pPr>
            <a:r>
              <a:rPr lang="en-GB" altLang="en-US" b="1"/>
              <a:t>¿Qu</a:t>
            </a:r>
            <a:r>
              <a:rPr lang="en-GB" altLang="en-US" b="1">
                <a:cs typeface="Arial" panose="020B0604020202020204" pitchFamily="34" charset="0"/>
              </a:rPr>
              <a:t>é opinas de</a:t>
            </a:r>
            <a:r>
              <a:rPr lang="en-GB" altLang="en-US" b="1"/>
              <a:t>l f</a:t>
            </a:r>
            <a:r>
              <a:rPr lang="en-GB" altLang="en-US" b="1">
                <a:cs typeface="Arial" panose="020B0604020202020204" pitchFamily="34" charset="0"/>
              </a:rPr>
              <a:t>útbol</a:t>
            </a:r>
            <a:r>
              <a:rPr lang="en-GB" altLang="en-US" b="1"/>
              <a:t>? ¿Qu</a:t>
            </a:r>
            <a:r>
              <a:rPr lang="en-GB" altLang="en-US" b="1">
                <a:cs typeface="Arial" panose="020B0604020202020204" pitchFamily="34" charset="0"/>
              </a:rPr>
              <a:t>é opinas de</a:t>
            </a:r>
            <a:r>
              <a:rPr lang="en-GB" altLang="en-US" b="1"/>
              <a:t> la catedral? ¿Por qué? </a:t>
            </a:r>
            <a:r>
              <a:rPr lang="en-GB" altLang="en-US"/>
              <a:t>What do you think of</a:t>
            </a:r>
            <a:r>
              <a:rPr lang="en-GB" altLang="en-US" b="1"/>
              <a:t> </a:t>
            </a:r>
            <a:r>
              <a:rPr lang="en-GB" altLang="en-US"/>
              <a:t>football (masculine)/the cathedral (feminine)? Why? </a:t>
            </a:r>
            <a:br>
              <a:rPr lang="en-GB" altLang="en-US"/>
            </a:br>
            <a:r>
              <a:rPr lang="en-GB" altLang="en-US"/>
              <a:t>Pupils should be encouraged to practise giving their opinions and reason for these opinions. They should try to recycle the vocabulary from previous lessons. </a:t>
            </a:r>
            <a:endParaRPr lang="en-GB" altLang="en-US" b="1"/>
          </a:p>
          <a:p>
            <a:endParaRPr lang="en-GB" altLang="en-US"/>
          </a:p>
        </p:txBody>
      </p:sp>
    </p:spTree>
    <p:extLst>
      <p:ext uri="{BB962C8B-B14F-4D97-AF65-F5344CB8AC3E}">
        <p14:creationId xmlns:p14="http://schemas.microsoft.com/office/powerpoint/2010/main" val="130912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C75E6-EA73-41E5-85EC-9C0CCB696E9C}" type="slidenum">
              <a:rPr lang="en-GB" altLang="en-US"/>
              <a:pPr/>
              <a:t>17</a:t>
            </a:fld>
            <a:endParaRPr lang="en-GB" alt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pPr>
              <a:spcBef>
                <a:spcPct val="50000"/>
              </a:spcBef>
            </a:pPr>
            <a:r>
              <a:rPr lang="en-GB" altLang="en-US" b="1"/>
              <a:t>La ciudad de Madrid es famosa por …: </a:t>
            </a:r>
            <a:r>
              <a:rPr lang="en-GB" altLang="en-US"/>
              <a:t>The city of Madrid is famous for the Retiro Park. (This is the boating lake on the park)</a:t>
            </a:r>
          </a:p>
          <a:p>
            <a:pPr>
              <a:spcBef>
                <a:spcPct val="0"/>
              </a:spcBef>
            </a:pPr>
            <a:r>
              <a:rPr lang="en-GB" altLang="en-US" b="1"/>
              <a:t>¿Qu</a:t>
            </a:r>
            <a:r>
              <a:rPr lang="en-GB" altLang="en-US" b="1">
                <a:cs typeface="Arial" panose="020B0604020202020204" pitchFamily="34" charset="0"/>
              </a:rPr>
              <a:t>é opinas de</a:t>
            </a:r>
            <a:r>
              <a:rPr lang="en-GB" altLang="en-US" b="1"/>
              <a:t>l parque? ¿Por qué? </a:t>
            </a:r>
            <a:r>
              <a:rPr lang="en-GB" altLang="en-US"/>
              <a:t>What do you think of</a:t>
            </a:r>
            <a:r>
              <a:rPr lang="en-GB" altLang="en-US" b="1"/>
              <a:t> </a:t>
            </a:r>
            <a:r>
              <a:rPr lang="en-GB" altLang="en-US"/>
              <a:t>the park (masculine)? Why? </a:t>
            </a:r>
          </a:p>
          <a:p>
            <a:pPr>
              <a:spcBef>
                <a:spcPct val="0"/>
              </a:spcBef>
            </a:pPr>
            <a:r>
              <a:rPr lang="en-GB" altLang="en-US"/>
              <a:t>Pupils should be encouraged to practise giving their opinions and reason for these opinions. They should try to recycle the vocabulary from previous lessons. </a:t>
            </a:r>
          </a:p>
        </p:txBody>
      </p:sp>
    </p:spTree>
    <p:extLst>
      <p:ext uri="{BB962C8B-B14F-4D97-AF65-F5344CB8AC3E}">
        <p14:creationId xmlns:p14="http://schemas.microsoft.com/office/powerpoint/2010/main" val="11370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5E997-A208-4378-A260-3828BD7F9FCF}" type="slidenum">
              <a:rPr lang="en-GB" altLang="en-US"/>
              <a:pPr/>
              <a:t>18</a:t>
            </a:fld>
            <a:endParaRPr lang="en-GB"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pPr>
              <a:spcBef>
                <a:spcPct val="50000"/>
              </a:spcBef>
            </a:pPr>
            <a:r>
              <a:rPr lang="en-GB" altLang="en-US" b="1"/>
              <a:t>La ciudad de C</a:t>
            </a:r>
            <a:r>
              <a:rPr lang="en-GB" altLang="en-US" b="1">
                <a:cs typeface="Arial" panose="020B0604020202020204" pitchFamily="34" charset="0"/>
              </a:rPr>
              <a:t>ádiz</a:t>
            </a:r>
            <a:r>
              <a:rPr lang="en-GB" altLang="en-US" b="1"/>
              <a:t> es famosa por …: </a:t>
            </a:r>
            <a:r>
              <a:rPr lang="en-GB" altLang="en-US"/>
              <a:t>The city of C</a:t>
            </a:r>
            <a:r>
              <a:rPr lang="en-GB" altLang="en-US">
                <a:cs typeface="Arial" panose="020B0604020202020204" pitchFamily="34" charset="0"/>
              </a:rPr>
              <a:t>ádiz</a:t>
            </a:r>
            <a:r>
              <a:rPr lang="en-GB" altLang="en-US"/>
              <a:t> is famous for the beaches.</a:t>
            </a:r>
          </a:p>
          <a:p>
            <a:pPr>
              <a:spcBef>
                <a:spcPct val="0"/>
              </a:spcBef>
            </a:pPr>
            <a:r>
              <a:rPr lang="en-GB" altLang="en-US" b="1"/>
              <a:t>¿Qu</a:t>
            </a:r>
            <a:r>
              <a:rPr lang="en-GB" altLang="en-US" b="1">
                <a:cs typeface="Arial" panose="020B0604020202020204" pitchFamily="34" charset="0"/>
              </a:rPr>
              <a:t>é opinas de</a:t>
            </a:r>
            <a:r>
              <a:rPr lang="en-GB" altLang="en-US" b="1"/>
              <a:t> la foto? ¿Por qué? </a:t>
            </a:r>
            <a:r>
              <a:rPr lang="en-GB" altLang="en-US"/>
              <a:t>What do you think of</a:t>
            </a:r>
            <a:r>
              <a:rPr lang="en-GB" altLang="en-US" b="1"/>
              <a:t> </a:t>
            </a:r>
            <a:r>
              <a:rPr lang="en-GB" altLang="en-US"/>
              <a:t>the beaches (feminine, plural)? Why? Pupils should be encouraged to practise giving their opinions and reason for these opinions. They should try to recycle the vocabulary from previous lessons. </a:t>
            </a:r>
          </a:p>
        </p:txBody>
      </p:sp>
    </p:spTree>
    <p:extLst>
      <p:ext uri="{BB962C8B-B14F-4D97-AF65-F5344CB8AC3E}">
        <p14:creationId xmlns:p14="http://schemas.microsoft.com/office/powerpoint/2010/main" val="204450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BED3-8E7A-4834-9B99-C0B72A54DA71}" type="slidenum">
              <a:rPr lang="en-GB" altLang="en-US"/>
              <a:pPr/>
              <a:t>19</a:t>
            </a:fld>
            <a:endParaRPr lang="en-GB"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pPr>
              <a:spcBef>
                <a:spcPct val="50000"/>
              </a:spcBef>
            </a:pPr>
            <a:r>
              <a:rPr lang="en-GB" altLang="en-US" b="1"/>
              <a:t>La ciudad de Valencia es famosa por …: </a:t>
            </a:r>
            <a:r>
              <a:rPr lang="en-GB" altLang="en-US"/>
              <a:t>The city of Valencia is famous for the oranges.</a:t>
            </a:r>
          </a:p>
          <a:p>
            <a:pPr>
              <a:spcBef>
                <a:spcPct val="0"/>
              </a:spcBef>
            </a:pPr>
            <a:r>
              <a:rPr lang="en-GB" altLang="en-US" b="1"/>
              <a:t>¿Qu</a:t>
            </a:r>
            <a:r>
              <a:rPr lang="en-GB" altLang="en-US" b="1">
                <a:cs typeface="Arial" panose="020B0604020202020204" pitchFamily="34" charset="0"/>
              </a:rPr>
              <a:t>é opinas de</a:t>
            </a:r>
            <a:r>
              <a:rPr lang="en-GB" altLang="en-US" b="1"/>
              <a:t> las naranjas? ¿Por qué? </a:t>
            </a:r>
            <a:r>
              <a:rPr lang="en-GB" altLang="en-US"/>
              <a:t>What do you think of</a:t>
            </a:r>
            <a:r>
              <a:rPr lang="en-GB" altLang="en-US" b="1"/>
              <a:t> </a:t>
            </a:r>
            <a:r>
              <a:rPr lang="en-GB" altLang="en-US"/>
              <a:t>the oranges (feminine, plural)? Why? </a:t>
            </a:r>
          </a:p>
          <a:p>
            <a:pPr>
              <a:spcBef>
                <a:spcPct val="0"/>
              </a:spcBef>
            </a:pPr>
            <a:r>
              <a:rPr lang="en-GB" altLang="en-US"/>
              <a:t>Pupils should be encouraged to practise giving their opinions and reason for these opinions. They should try to recycle the vocabulary from previous lessons. </a:t>
            </a:r>
          </a:p>
          <a:p>
            <a:endParaRPr lang="en-GB" altLang="en-US" b="1">
              <a:cs typeface="Arial" panose="020B0604020202020204" pitchFamily="34" charset="0"/>
            </a:endParaRPr>
          </a:p>
        </p:txBody>
      </p:sp>
    </p:spTree>
    <p:extLst>
      <p:ext uri="{BB962C8B-B14F-4D97-AF65-F5344CB8AC3E}">
        <p14:creationId xmlns:p14="http://schemas.microsoft.com/office/powerpoint/2010/main" val="3400078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C46BB-6BA1-40EF-8E7E-D37D557D2D1A}" type="slidenum">
              <a:rPr lang="en-GB" altLang="en-US"/>
              <a:pPr/>
              <a:t>20</a:t>
            </a:fld>
            <a:endParaRPr lang="en-GB"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pPr>
              <a:spcBef>
                <a:spcPct val="50000"/>
              </a:spcBef>
            </a:pPr>
            <a:r>
              <a:rPr lang="en-GB" altLang="en-US" b="1"/>
              <a:t>La ciudad de Pamplona es famosa por …: </a:t>
            </a:r>
            <a:r>
              <a:rPr lang="en-GB" altLang="en-US"/>
              <a:t>The city of Pamplona is famous for the bulls.</a:t>
            </a:r>
          </a:p>
          <a:p>
            <a:pPr>
              <a:spcBef>
                <a:spcPct val="0"/>
              </a:spcBef>
            </a:pPr>
            <a:r>
              <a:rPr lang="en-GB" altLang="en-US" b="1"/>
              <a:t>¿Qu</a:t>
            </a:r>
            <a:r>
              <a:rPr lang="en-GB" altLang="en-US" b="1">
                <a:cs typeface="Arial" panose="020B0604020202020204" pitchFamily="34" charset="0"/>
              </a:rPr>
              <a:t>é opinas de</a:t>
            </a:r>
            <a:r>
              <a:rPr lang="en-GB" altLang="en-US" b="1"/>
              <a:t> los toros? ¿Por qué? </a:t>
            </a:r>
            <a:r>
              <a:rPr lang="en-GB" altLang="en-US"/>
              <a:t>What do you think of</a:t>
            </a:r>
            <a:r>
              <a:rPr lang="en-GB" altLang="en-US" b="1"/>
              <a:t> </a:t>
            </a:r>
            <a:r>
              <a:rPr lang="en-GB" altLang="en-US"/>
              <a:t>the bulls (masculine, plural)? Why? </a:t>
            </a:r>
          </a:p>
          <a:p>
            <a:pPr>
              <a:spcBef>
                <a:spcPct val="0"/>
              </a:spcBef>
            </a:pPr>
            <a:r>
              <a:rPr lang="en-GB" altLang="en-US"/>
              <a:t>Pupils should be encouraged to practise giving their opinions and reason for these opinions. They should try to recycle the vocabulary from previous lessons. </a:t>
            </a:r>
          </a:p>
          <a:p>
            <a:endParaRPr lang="en-GB" altLang="en-US"/>
          </a:p>
        </p:txBody>
      </p:sp>
    </p:spTree>
    <p:extLst>
      <p:ext uri="{BB962C8B-B14F-4D97-AF65-F5344CB8AC3E}">
        <p14:creationId xmlns:p14="http://schemas.microsoft.com/office/powerpoint/2010/main" val="16594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596E5-045F-4C01-A690-C27F3B507D48}" type="slidenum">
              <a:rPr lang="en-GB"/>
              <a:pPr/>
              <a:t>3</a:t>
            </a:fld>
            <a:endParaRPr lang="en-GB"/>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50000"/>
              </a:spcBef>
            </a:pPr>
            <a:r>
              <a:rPr lang="en-GB" b="0" dirty="0" smtClean="0"/>
              <a:t>A</a:t>
            </a:r>
            <a:r>
              <a:rPr lang="en-GB" b="0" baseline="0" dirty="0" smtClean="0"/>
              <a:t> q</a:t>
            </a:r>
            <a:r>
              <a:rPr lang="en-GB" b="0" dirty="0" smtClean="0"/>
              <a:t>uick introduction</a:t>
            </a:r>
            <a:r>
              <a:rPr lang="en-GB" b="0" baseline="0" dirty="0" smtClean="0"/>
              <a:t> to 5 European countries: </a:t>
            </a:r>
          </a:p>
          <a:p>
            <a:pPr>
              <a:spcBef>
                <a:spcPct val="50000"/>
              </a:spcBef>
            </a:pPr>
            <a:r>
              <a:rPr lang="en-GB" b="1" dirty="0" smtClean="0"/>
              <a:t>¿</a:t>
            </a:r>
            <a:r>
              <a:rPr lang="en-GB" b="1" dirty="0" err="1" smtClean="0"/>
              <a:t>Qué</a:t>
            </a:r>
            <a:r>
              <a:rPr lang="en-GB" b="1" dirty="0" smtClean="0"/>
              <a:t> </a:t>
            </a:r>
            <a:r>
              <a:rPr lang="en-GB" b="1" dirty="0" err="1"/>
              <a:t>número</a:t>
            </a:r>
            <a:r>
              <a:rPr lang="en-GB" b="1" dirty="0"/>
              <a:t> </a:t>
            </a:r>
            <a:r>
              <a:rPr lang="en-GB" b="1" dirty="0" err="1"/>
              <a:t>es</a:t>
            </a:r>
            <a:r>
              <a:rPr lang="en-GB" b="1" dirty="0"/>
              <a:t> el </a:t>
            </a:r>
            <a:r>
              <a:rPr lang="en-GB" b="1" dirty="0" err="1"/>
              <a:t>país</a:t>
            </a:r>
            <a:r>
              <a:rPr lang="en-GB" b="1" dirty="0"/>
              <a:t>? = </a:t>
            </a:r>
            <a:r>
              <a:rPr lang="en-GB" dirty="0"/>
              <a:t>Which number is the country? </a:t>
            </a:r>
            <a:br>
              <a:rPr lang="en-GB" dirty="0"/>
            </a:br>
            <a:r>
              <a:rPr lang="en-GB" dirty="0" err="1"/>
              <a:t>Inglaterra</a:t>
            </a:r>
            <a:r>
              <a:rPr lang="en-GB" dirty="0"/>
              <a:t> = England, </a:t>
            </a:r>
            <a:r>
              <a:rPr lang="en-GB" dirty="0" err="1"/>
              <a:t>Alemania</a:t>
            </a:r>
            <a:r>
              <a:rPr lang="en-GB" dirty="0"/>
              <a:t> = Germany, </a:t>
            </a:r>
            <a:r>
              <a:rPr lang="en-GB" dirty="0" err="1"/>
              <a:t>Francia</a:t>
            </a:r>
            <a:r>
              <a:rPr lang="en-GB" dirty="0"/>
              <a:t> = France, </a:t>
            </a:r>
            <a:r>
              <a:rPr lang="en-GB" dirty="0" err="1"/>
              <a:t>Espa</a:t>
            </a:r>
            <a:r>
              <a:rPr lang="en-GB" dirty="0" err="1">
                <a:cs typeface="Arial" charset="0"/>
              </a:rPr>
              <a:t>ña</a:t>
            </a:r>
            <a:r>
              <a:rPr lang="en-GB" dirty="0">
                <a:cs typeface="Arial" charset="0"/>
              </a:rPr>
              <a:t> = Spain, </a:t>
            </a:r>
            <a:r>
              <a:rPr lang="en-GB" dirty="0" err="1">
                <a:cs typeface="Arial" charset="0"/>
              </a:rPr>
              <a:t>Irlanda</a:t>
            </a:r>
            <a:r>
              <a:rPr lang="en-GB" dirty="0">
                <a:cs typeface="Arial" charset="0"/>
              </a:rPr>
              <a:t> = Ireland</a:t>
            </a:r>
          </a:p>
          <a:p>
            <a:pPr>
              <a:spcBef>
                <a:spcPct val="50000"/>
              </a:spcBef>
            </a:pPr>
            <a:r>
              <a:rPr lang="en-GB" dirty="0">
                <a:cs typeface="Arial" charset="0"/>
              </a:rPr>
              <a:t>Teachers should ask the question and give pupils time in pairs to look at the flags and the spelling (pronouncing the countries aloud) to work out which numbers matches each country. </a:t>
            </a:r>
            <a:br>
              <a:rPr lang="en-GB" dirty="0">
                <a:cs typeface="Arial" charset="0"/>
              </a:rPr>
            </a:br>
            <a:r>
              <a:rPr lang="en-GB" dirty="0">
                <a:cs typeface="Arial" charset="0"/>
              </a:rPr>
              <a:t> </a:t>
            </a:r>
            <a:r>
              <a:rPr lang="en-GB" b="1" dirty="0" err="1"/>
              <a:t>Inglaterra</a:t>
            </a:r>
            <a:r>
              <a:rPr lang="en-GB" b="1" dirty="0"/>
              <a:t> </a:t>
            </a:r>
            <a:r>
              <a:rPr lang="en-GB" b="1" dirty="0" err="1"/>
              <a:t>es</a:t>
            </a:r>
            <a:r>
              <a:rPr lang="en-GB" b="1" dirty="0"/>
              <a:t> </a:t>
            </a:r>
            <a:r>
              <a:rPr lang="en-GB" b="1" dirty="0" err="1"/>
              <a:t>número</a:t>
            </a:r>
            <a:r>
              <a:rPr lang="en-GB" b="1" dirty="0"/>
              <a:t> …</a:t>
            </a:r>
            <a:r>
              <a:rPr lang="en-GB" dirty="0"/>
              <a:t> = England is number …</a:t>
            </a:r>
            <a:r>
              <a:rPr lang="en-GB" dirty="0">
                <a:cs typeface="Arial" charset="0"/>
              </a:rPr>
              <a:t/>
            </a:r>
            <a:br>
              <a:rPr lang="en-GB" dirty="0">
                <a:cs typeface="Arial" charset="0"/>
              </a:rPr>
            </a:br>
            <a:r>
              <a:rPr lang="en-GB" dirty="0">
                <a:cs typeface="Arial" charset="0"/>
              </a:rPr>
              <a:t>The answers are revealed on mouse clicks starting with England and working down to Ireland. Pupils should be able to answer with the Spanish numbers, and hopefully full sentences ‘</a:t>
            </a:r>
            <a:r>
              <a:rPr lang="en-GB" dirty="0" err="1">
                <a:cs typeface="Arial" charset="0"/>
              </a:rPr>
              <a:t>Inglaterra</a:t>
            </a:r>
            <a:r>
              <a:rPr lang="en-GB" dirty="0">
                <a:cs typeface="Arial" charset="0"/>
              </a:rPr>
              <a:t> </a:t>
            </a:r>
            <a:r>
              <a:rPr lang="en-GB" dirty="0" err="1">
                <a:cs typeface="Arial" charset="0"/>
              </a:rPr>
              <a:t>es</a:t>
            </a:r>
            <a:r>
              <a:rPr lang="en-GB" dirty="0">
                <a:cs typeface="Arial" charset="0"/>
              </a:rPr>
              <a:t> </a:t>
            </a:r>
            <a:r>
              <a:rPr lang="en-GB" dirty="0" err="1">
                <a:cs typeface="Arial" charset="0"/>
              </a:rPr>
              <a:t>número</a:t>
            </a:r>
            <a:r>
              <a:rPr lang="en-GB" dirty="0">
                <a:cs typeface="Arial" charset="0"/>
              </a:rPr>
              <a:t> dos’ etc.</a:t>
            </a:r>
          </a:p>
        </p:txBody>
      </p:sp>
    </p:spTree>
    <p:extLst>
      <p:ext uri="{BB962C8B-B14F-4D97-AF65-F5344CB8AC3E}">
        <p14:creationId xmlns:p14="http://schemas.microsoft.com/office/powerpoint/2010/main" val="287915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4DA05-3671-429D-B8E6-EE31D8A6CE5F}" type="slidenum">
              <a:rPr lang="en-GB" altLang="en-US"/>
              <a:pPr/>
              <a:t>4</a:t>
            </a:fld>
            <a:endParaRPr lang="en-GB"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altLang="en-US"/>
              <a:t>This is a hand-out for the pupils to fill in with the information from the next few slides.</a:t>
            </a:r>
          </a:p>
        </p:txBody>
      </p:sp>
    </p:spTree>
    <p:extLst>
      <p:ext uri="{BB962C8B-B14F-4D97-AF65-F5344CB8AC3E}">
        <p14:creationId xmlns:p14="http://schemas.microsoft.com/office/powerpoint/2010/main" val="292956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C088C-B85A-43D5-A828-BA22B279975C}" type="slidenum">
              <a:rPr lang="en-GB" altLang="en-US"/>
              <a:pPr/>
              <a:t>5</a:t>
            </a:fld>
            <a:endParaRPr lang="en-GB"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90000"/>
              </a:lnSpc>
              <a:spcBef>
                <a:spcPct val="50000"/>
              </a:spcBef>
            </a:pPr>
            <a:r>
              <a:rPr lang="en-GB" altLang="en-US" sz="1000"/>
              <a:t>Pupils have to fill in the answers on their map from the previous slide – name of countries in boxes and cities beside the numbers.</a:t>
            </a:r>
          </a:p>
          <a:p>
            <a:pPr>
              <a:lnSpc>
                <a:spcPct val="90000"/>
              </a:lnSpc>
              <a:spcBef>
                <a:spcPct val="50000"/>
              </a:spcBef>
            </a:pPr>
            <a:r>
              <a:rPr lang="en-GB" altLang="en-US" sz="1000"/>
              <a:t>This exercise encourage coping skills – pupils have never met the points of the compass but will hopefully work out the equivalents as many are cognates and I have listed the more straightforward ones first.</a:t>
            </a:r>
          </a:p>
          <a:p>
            <a:pPr>
              <a:lnSpc>
                <a:spcPct val="90000"/>
              </a:lnSpc>
              <a:spcBef>
                <a:spcPct val="50000"/>
              </a:spcBef>
            </a:pPr>
            <a:r>
              <a:rPr lang="en-GB" altLang="en-US" sz="1000" b="1"/>
              <a:t>¿Cómo se llama este país?:</a:t>
            </a:r>
            <a:r>
              <a:rPr lang="en-GB" altLang="en-US" sz="1000"/>
              <a:t> What is this country called? (Only Spain, France, Portugal here. We are concentrating on Spain but obviously pupils would see the other two on most maps of Spain as bordering countries.)</a:t>
            </a:r>
          </a:p>
        </p:txBody>
      </p:sp>
    </p:spTree>
    <p:extLst>
      <p:ext uri="{BB962C8B-B14F-4D97-AF65-F5344CB8AC3E}">
        <p14:creationId xmlns:p14="http://schemas.microsoft.com/office/powerpoint/2010/main" val="295097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0D61D-0480-4147-8D4A-38B8676700AC}" type="slidenum">
              <a:rPr lang="en-GB" altLang="en-US"/>
              <a:pPr/>
              <a:t>6</a:t>
            </a:fld>
            <a:endParaRPr lang="en-GB"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pPr>
              <a:lnSpc>
                <a:spcPct val="90000"/>
              </a:lnSpc>
              <a:spcBef>
                <a:spcPct val="50000"/>
              </a:spcBef>
            </a:pPr>
            <a:r>
              <a:rPr lang="en-GB" altLang="en-US" sz="1000"/>
              <a:t>Pupils have to fill in the answers on their map – name of cities beside the numbers.</a:t>
            </a:r>
          </a:p>
          <a:p>
            <a:pPr>
              <a:lnSpc>
                <a:spcPct val="90000"/>
              </a:lnSpc>
              <a:spcBef>
                <a:spcPct val="50000"/>
              </a:spcBef>
            </a:pPr>
            <a:r>
              <a:rPr lang="en-GB" altLang="en-US" sz="1000"/>
              <a:t>This exercise encourage coping skills – pupils have never met the points of the compass but will hopefully work out the equivalents as many are cognates and I have listed the more straightforward ones first. Ensure that you see the hand before you click for audio when you move over the question with the mouse. </a:t>
            </a:r>
          </a:p>
          <a:p>
            <a:pPr>
              <a:lnSpc>
                <a:spcPct val="90000"/>
              </a:lnSpc>
              <a:spcBef>
                <a:spcPct val="50000"/>
              </a:spcBef>
            </a:pPr>
            <a:r>
              <a:rPr lang="en-GB" altLang="en-US" sz="1000" b="1"/>
              <a:t>Madrid est</a:t>
            </a:r>
            <a:r>
              <a:rPr lang="en-GB" altLang="en-US" sz="1000" b="1">
                <a:cs typeface="Arial" panose="020B0604020202020204" pitchFamily="34" charset="0"/>
              </a:rPr>
              <a:t>á en el centro de España. ¿Qué número es?:</a:t>
            </a:r>
            <a:r>
              <a:rPr lang="en-GB" altLang="en-US" sz="1000">
                <a:cs typeface="Arial" panose="020B0604020202020204" pitchFamily="34" charset="0"/>
              </a:rPr>
              <a:t> Madrid is in the centre of Spain. Which number is it?</a:t>
            </a:r>
          </a:p>
          <a:p>
            <a:pPr>
              <a:lnSpc>
                <a:spcPct val="90000"/>
              </a:lnSpc>
              <a:spcBef>
                <a:spcPct val="50000"/>
              </a:spcBef>
            </a:pPr>
            <a:r>
              <a:rPr lang="en-GB" altLang="en-US" sz="1000">
                <a:cs typeface="Arial" panose="020B0604020202020204" pitchFamily="34" charset="0"/>
              </a:rPr>
              <a:t>The number answer appears on the next mouse-click and the city name also appears on the map.</a:t>
            </a:r>
          </a:p>
          <a:p>
            <a:pPr>
              <a:lnSpc>
                <a:spcPct val="90000"/>
              </a:lnSpc>
              <a:spcBef>
                <a:spcPct val="50000"/>
              </a:spcBef>
            </a:pPr>
            <a:r>
              <a:rPr lang="en-GB" altLang="en-US" sz="1000" b="1">
                <a:cs typeface="Arial" panose="020B0604020202020204" pitchFamily="34" charset="0"/>
              </a:rPr>
              <a:t>Bilbao está en el norte de España en la costa. ¿Qué número es?: </a:t>
            </a:r>
            <a:r>
              <a:rPr lang="en-GB" altLang="en-US" sz="1000">
                <a:cs typeface="Arial" panose="020B0604020202020204" pitchFamily="34" charset="0"/>
              </a:rPr>
              <a:t>Bilbao is in the north of Spain on the coast. Which number is it?</a:t>
            </a:r>
          </a:p>
          <a:p>
            <a:pPr>
              <a:lnSpc>
                <a:spcPct val="90000"/>
              </a:lnSpc>
            </a:pPr>
            <a:r>
              <a:rPr lang="en-GB" altLang="en-US" sz="1000" b="1"/>
              <a:t>Barcelona </a:t>
            </a:r>
            <a:r>
              <a:rPr lang="en-GB" altLang="en-US" sz="1000" b="1">
                <a:cs typeface="Arial" panose="020B0604020202020204" pitchFamily="34" charset="0"/>
              </a:rPr>
              <a:t>está en el noreste de España en la costa. ¿Qué número es?: </a:t>
            </a:r>
            <a:r>
              <a:rPr lang="en-GB" altLang="en-US" sz="1000">
                <a:cs typeface="Arial" panose="020B0604020202020204" pitchFamily="34" charset="0"/>
              </a:rPr>
              <a:t>Barcelona is in the northeast of Spain on the coast.</a:t>
            </a:r>
          </a:p>
          <a:p>
            <a:pPr>
              <a:lnSpc>
                <a:spcPct val="90000"/>
              </a:lnSpc>
            </a:pPr>
            <a:r>
              <a:rPr lang="en-GB" altLang="en-US" sz="1000" b="1">
                <a:cs typeface="Arial" panose="020B0604020202020204" pitchFamily="34" charset="0"/>
              </a:rPr>
              <a:t>Cádiz está en el suroeste de España en la costa. ¿Qué número es?: </a:t>
            </a:r>
            <a:r>
              <a:rPr lang="en-GB" altLang="en-US" sz="1000">
                <a:cs typeface="Arial" panose="020B0604020202020204" pitchFamily="34" charset="0"/>
              </a:rPr>
              <a:t>Cádiz</a:t>
            </a:r>
            <a:r>
              <a:rPr lang="en-GB" altLang="en-US" sz="1000" b="1">
                <a:cs typeface="Arial" panose="020B0604020202020204" pitchFamily="34" charset="0"/>
              </a:rPr>
              <a:t> </a:t>
            </a:r>
            <a:r>
              <a:rPr lang="en-GB" altLang="en-US" sz="1000">
                <a:cs typeface="Arial" panose="020B0604020202020204" pitchFamily="34" charset="0"/>
              </a:rPr>
              <a:t>is in the southeast of Spain on the coast.</a:t>
            </a:r>
          </a:p>
          <a:p>
            <a:pPr>
              <a:lnSpc>
                <a:spcPct val="90000"/>
              </a:lnSpc>
            </a:pPr>
            <a:r>
              <a:rPr lang="en-GB" altLang="en-US" sz="1000" b="1">
                <a:cs typeface="Arial" panose="020B0604020202020204" pitchFamily="34" charset="0"/>
              </a:rPr>
              <a:t>Granada</a:t>
            </a:r>
            <a:r>
              <a:rPr lang="en-GB" altLang="en-US" sz="1000">
                <a:cs typeface="Arial" panose="020B0604020202020204" pitchFamily="34" charset="0"/>
              </a:rPr>
              <a:t> </a:t>
            </a:r>
            <a:r>
              <a:rPr lang="en-GB" altLang="en-US" sz="1000" b="1">
                <a:cs typeface="Arial" panose="020B0604020202020204" pitchFamily="34" charset="0"/>
              </a:rPr>
              <a:t>está en el sur de España pero no está  en la costa. ¿Qué número es?: </a:t>
            </a:r>
            <a:r>
              <a:rPr lang="en-GB" altLang="en-US" sz="1000">
                <a:cs typeface="Arial" panose="020B0604020202020204" pitchFamily="34" charset="0"/>
              </a:rPr>
              <a:t>Granada is in the south of Spain but it’s not on the coast.</a:t>
            </a:r>
          </a:p>
          <a:p>
            <a:pPr>
              <a:lnSpc>
                <a:spcPct val="90000"/>
              </a:lnSpc>
            </a:pPr>
            <a:r>
              <a:rPr lang="en-GB" altLang="en-US" sz="1000" b="1">
                <a:cs typeface="Arial" panose="020B0604020202020204" pitchFamily="34" charset="0"/>
              </a:rPr>
              <a:t>Pamplona</a:t>
            </a:r>
            <a:r>
              <a:rPr lang="en-GB" altLang="en-US" sz="1000">
                <a:cs typeface="Arial" panose="020B0604020202020204" pitchFamily="34" charset="0"/>
              </a:rPr>
              <a:t> </a:t>
            </a:r>
            <a:r>
              <a:rPr lang="en-GB" altLang="en-US" sz="1000" b="1">
                <a:cs typeface="Arial" panose="020B0604020202020204" pitchFamily="34" charset="0"/>
              </a:rPr>
              <a:t>está en el norte de España. ¿Qué número es?: </a:t>
            </a:r>
            <a:r>
              <a:rPr lang="en-GB" altLang="en-US" sz="1000">
                <a:cs typeface="Arial" panose="020B0604020202020204" pitchFamily="34" charset="0"/>
              </a:rPr>
              <a:t>Pamplona is in the north of Spain. </a:t>
            </a:r>
          </a:p>
          <a:p>
            <a:pPr>
              <a:lnSpc>
                <a:spcPct val="90000"/>
              </a:lnSpc>
            </a:pPr>
            <a:r>
              <a:rPr lang="en-GB" altLang="en-US" sz="1000" b="1">
                <a:cs typeface="Arial" panose="020B0604020202020204" pitchFamily="34" charset="0"/>
              </a:rPr>
              <a:t>Valencia está en el este de España. ¿Qué número es?: </a:t>
            </a:r>
            <a:r>
              <a:rPr lang="en-GB" altLang="en-US" sz="1000">
                <a:cs typeface="Arial" panose="020B0604020202020204" pitchFamily="34" charset="0"/>
              </a:rPr>
              <a:t>Valencia is in the east of Spain. </a:t>
            </a:r>
          </a:p>
        </p:txBody>
      </p:sp>
    </p:spTree>
    <p:extLst>
      <p:ext uri="{BB962C8B-B14F-4D97-AF65-F5344CB8AC3E}">
        <p14:creationId xmlns:p14="http://schemas.microsoft.com/office/powerpoint/2010/main" val="11568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83485-3F66-4E62-B345-3F4DE3AC2F76}" type="slidenum">
              <a:rPr lang="en-GB" altLang="en-US"/>
              <a:pPr/>
              <a:t>7</a:t>
            </a:fld>
            <a:endParaRPr lang="en-GB"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ltLang="en-US" b="1"/>
              <a:t>¿Dónde está …? </a:t>
            </a:r>
            <a:r>
              <a:rPr lang="en-GB" altLang="en-US"/>
              <a:t>Where is …?</a:t>
            </a:r>
          </a:p>
          <a:p>
            <a:r>
              <a:rPr lang="en-GB" altLang="en-US" b="1"/>
              <a:t>¿Dónde está Cambridge? </a:t>
            </a:r>
            <a:r>
              <a:rPr lang="en-GB" altLang="en-US"/>
              <a:t>Where is Cambridge? </a:t>
            </a:r>
          </a:p>
          <a:p>
            <a:r>
              <a:rPr lang="en-GB" altLang="en-US" b="1"/>
              <a:t>Está en el …</a:t>
            </a:r>
            <a:r>
              <a:rPr lang="en-GB" altLang="en-US"/>
              <a:t>It’s in the …</a:t>
            </a:r>
          </a:p>
          <a:p>
            <a:pPr>
              <a:spcBef>
                <a:spcPct val="50000"/>
              </a:spcBef>
            </a:pPr>
            <a:r>
              <a:rPr lang="en-GB" altLang="en-US" b="1"/>
              <a:t>Está en el sureste de Inglaterra. </a:t>
            </a:r>
            <a:r>
              <a:rPr lang="en-GB" altLang="en-US"/>
              <a:t>It’s in the southeast of England.</a:t>
            </a:r>
          </a:p>
          <a:p>
            <a:pPr>
              <a:spcBef>
                <a:spcPct val="50000"/>
              </a:spcBef>
            </a:pPr>
            <a:r>
              <a:rPr lang="en-GB" altLang="en-US"/>
              <a:t>norte = north; noreste = northeast; este = east ; sureste = southeast; sur = south ; suroeste = southwest; oeste = west; noroeste = northwest; centro = centre; en la costa = on the coast</a:t>
            </a:r>
            <a:endParaRPr lang="en-GB" altLang="en-US" b="1"/>
          </a:p>
          <a:p>
            <a:endParaRPr lang="en-GB" altLang="en-US"/>
          </a:p>
          <a:p>
            <a:endParaRPr lang="en-GB" altLang="en-US"/>
          </a:p>
        </p:txBody>
      </p:sp>
    </p:spTree>
    <p:extLst>
      <p:ext uri="{BB962C8B-B14F-4D97-AF65-F5344CB8AC3E}">
        <p14:creationId xmlns:p14="http://schemas.microsoft.com/office/powerpoint/2010/main" val="8805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2868C-5712-4778-AA4A-3306953C5256}" type="slidenum">
              <a:rPr lang="en-GB" altLang="en-US"/>
              <a:pPr/>
              <a:t>9</a:t>
            </a:fld>
            <a:endParaRPr lang="en-GB"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altLang="en-US"/>
              <a:t>Pupils can now practise the questions and answer formations from the previous slide by asking and answering questions about the cities they have marked on their maps.</a:t>
            </a:r>
          </a:p>
          <a:p>
            <a:r>
              <a:rPr lang="en-GB" altLang="en-US"/>
              <a:t>A new question appears in the top left corner on every mouse-click. Pupils should basically reproduce the information they were given on slide 4 – something like this…</a:t>
            </a:r>
          </a:p>
          <a:p>
            <a:pPr>
              <a:spcBef>
                <a:spcPct val="50000"/>
              </a:spcBef>
            </a:pPr>
            <a:r>
              <a:rPr lang="en-GB" altLang="en-US" b="1"/>
              <a:t>Madrid est</a:t>
            </a:r>
            <a:r>
              <a:rPr lang="en-GB" altLang="en-US" b="1">
                <a:cs typeface="Arial" panose="020B0604020202020204" pitchFamily="34" charset="0"/>
              </a:rPr>
              <a:t>á en el centro de España: </a:t>
            </a:r>
            <a:r>
              <a:rPr lang="en-GB" altLang="en-US">
                <a:cs typeface="Arial" panose="020B0604020202020204" pitchFamily="34" charset="0"/>
              </a:rPr>
              <a:t>Madrid is in the centre of Spain. </a:t>
            </a:r>
          </a:p>
          <a:p>
            <a:pPr>
              <a:spcBef>
                <a:spcPct val="50000"/>
              </a:spcBef>
            </a:pPr>
            <a:r>
              <a:rPr lang="en-GB" altLang="en-US" b="1">
                <a:cs typeface="Arial" panose="020B0604020202020204" pitchFamily="34" charset="0"/>
              </a:rPr>
              <a:t>Bilbao está en el norte de España en la costa: </a:t>
            </a:r>
            <a:r>
              <a:rPr lang="en-GB" altLang="en-US">
                <a:cs typeface="Arial" panose="020B0604020202020204" pitchFamily="34" charset="0"/>
              </a:rPr>
              <a:t>Bilbao is in the north of Spain on the coast. </a:t>
            </a:r>
          </a:p>
          <a:p>
            <a:r>
              <a:rPr lang="en-GB" altLang="en-US" b="1"/>
              <a:t>Barcelona </a:t>
            </a:r>
            <a:r>
              <a:rPr lang="en-GB" altLang="en-US" b="1">
                <a:cs typeface="Arial" panose="020B0604020202020204" pitchFamily="34" charset="0"/>
              </a:rPr>
              <a:t>está en el noreste de España en la costa: </a:t>
            </a:r>
            <a:r>
              <a:rPr lang="en-GB" altLang="en-US">
                <a:cs typeface="Arial" panose="020B0604020202020204" pitchFamily="34" charset="0"/>
              </a:rPr>
              <a:t>Barcelona is in the northeast of Spain on the coast.</a:t>
            </a:r>
          </a:p>
          <a:p>
            <a:r>
              <a:rPr lang="en-GB" altLang="en-US" b="1">
                <a:cs typeface="Arial" panose="020B0604020202020204" pitchFamily="34" charset="0"/>
              </a:rPr>
              <a:t>Cádiz está en el suroeste de España en la costa: </a:t>
            </a:r>
            <a:r>
              <a:rPr lang="en-GB" altLang="en-US">
                <a:cs typeface="Arial" panose="020B0604020202020204" pitchFamily="34" charset="0"/>
              </a:rPr>
              <a:t>Cádiz</a:t>
            </a:r>
            <a:r>
              <a:rPr lang="en-GB" altLang="en-US" b="1">
                <a:cs typeface="Arial" panose="020B0604020202020204" pitchFamily="34" charset="0"/>
              </a:rPr>
              <a:t> </a:t>
            </a:r>
            <a:r>
              <a:rPr lang="en-GB" altLang="en-US">
                <a:cs typeface="Arial" panose="020B0604020202020204" pitchFamily="34" charset="0"/>
              </a:rPr>
              <a:t>is in the southeast of Spain on the coast.</a:t>
            </a:r>
          </a:p>
          <a:p>
            <a:r>
              <a:rPr lang="en-GB" altLang="en-US" b="1">
                <a:cs typeface="Arial" panose="020B0604020202020204" pitchFamily="34" charset="0"/>
              </a:rPr>
              <a:t>Granada</a:t>
            </a:r>
            <a:r>
              <a:rPr lang="en-GB" altLang="en-US">
                <a:cs typeface="Arial" panose="020B0604020202020204" pitchFamily="34" charset="0"/>
              </a:rPr>
              <a:t> </a:t>
            </a:r>
            <a:r>
              <a:rPr lang="en-GB" altLang="en-US" b="1">
                <a:cs typeface="Arial" panose="020B0604020202020204" pitchFamily="34" charset="0"/>
              </a:rPr>
              <a:t>está en el sur de España pero no está  en la costa: </a:t>
            </a:r>
            <a:r>
              <a:rPr lang="en-GB" altLang="en-US">
                <a:cs typeface="Arial" panose="020B0604020202020204" pitchFamily="34" charset="0"/>
              </a:rPr>
              <a:t>Granada is in the south of Spain but it’s not on the coast.</a:t>
            </a:r>
          </a:p>
          <a:p>
            <a:r>
              <a:rPr lang="en-GB" altLang="en-US" b="1">
                <a:cs typeface="Arial" panose="020B0604020202020204" pitchFamily="34" charset="0"/>
              </a:rPr>
              <a:t>Pamplona</a:t>
            </a:r>
            <a:r>
              <a:rPr lang="en-GB" altLang="en-US">
                <a:cs typeface="Arial" panose="020B0604020202020204" pitchFamily="34" charset="0"/>
              </a:rPr>
              <a:t> </a:t>
            </a:r>
            <a:r>
              <a:rPr lang="en-GB" altLang="en-US" b="1">
                <a:cs typeface="Arial" panose="020B0604020202020204" pitchFamily="34" charset="0"/>
              </a:rPr>
              <a:t>está en el norte de España: </a:t>
            </a:r>
            <a:r>
              <a:rPr lang="en-GB" altLang="en-US">
                <a:cs typeface="Arial" panose="020B0604020202020204" pitchFamily="34" charset="0"/>
              </a:rPr>
              <a:t>Pamplona is in the north of Spain. </a:t>
            </a:r>
          </a:p>
          <a:p>
            <a:r>
              <a:rPr lang="en-GB" altLang="en-US" b="1">
                <a:cs typeface="Arial" panose="020B0604020202020204" pitchFamily="34" charset="0"/>
              </a:rPr>
              <a:t>Valencia está en el este de España: </a:t>
            </a:r>
            <a:r>
              <a:rPr lang="en-GB" altLang="en-US">
                <a:cs typeface="Arial" panose="020B0604020202020204" pitchFamily="34" charset="0"/>
              </a:rPr>
              <a:t>Valencia is in the east of Spain. </a:t>
            </a:r>
          </a:p>
          <a:p>
            <a:endParaRPr lang="en-GB" altLang="en-US"/>
          </a:p>
        </p:txBody>
      </p:sp>
    </p:spTree>
    <p:extLst>
      <p:ext uri="{BB962C8B-B14F-4D97-AF65-F5344CB8AC3E}">
        <p14:creationId xmlns:p14="http://schemas.microsoft.com/office/powerpoint/2010/main" val="38436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8C142-5A54-4201-9407-54B19A385F32}" type="slidenum">
              <a:rPr lang="en-GB" altLang="en-US"/>
              <a:pPr/>
              <a:t>10</a:t>
            </a:fld>
            <a:endParaRPr lang="en-GB"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altLang="en-US"/>
              <a:t>To ensure that pupils can not just reproduce information they are already in possession of (as info from slide 4) I have included a map of England here. Pupils should work in pairs to ask and give information about the locations of the cities marked. </a:t>
            </a:r>
          </a:p>
          <a:p>
            <a:r>
              <a:rPr lang="en-GB" altLang="en-US"/>
              <a:t>T</a:t>
            </a:r>
            <a:r>
              <a:rPr lang="en-GB" altLang="en-US">
                <a:cs typeface="Arial" panose="020B0604020202020204" pitchFamily="34" charset="0"/>
              </a:rPr>
              <a:t>ámesis = The Thames</a:t>
            </a:r>
          </a:p>
          <a:p>
            <a:r>
              <a:rPr lang="en-GB" altLang="en-US">
                <a:cs typeface="Arial" panose="020B0604020202020204" pitchFamily="34" charset="0"/>
              </a:rPr>
              <a:t>Canal de la Mancha = The English Channel</a:t>
            </a:r>
          </a:p>
          <a:p>
            <a:r>
              <a:rPr lang="en-GB" altLang="en-US">
                <a:cs typeface="Arial" panose="020B0604020202020204" pitchFamily="34" charset="0"/>
              </a:rPr>
              <a:t>Mar Céltico = Irish Sea</a:t>
            </a:r>
          </a:p>
        </p:txBody>
      </p:sp>
    </p:spTree>
    <p:extLst>
      <p:ext uri="{BB962C8B-B14F-4D97-AF65-F5344CB8AC3E}">
        <p14:creationId xmlns:p14="http://schemas.microsoft.com/office/powerpoint/2010/main" val="15412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93ED7-4046-4ADD-828B-68CC0263B03E}" type="slidenum">
              <a:rPr lang="en-GB" altLang="en-US"/>
              <a:pPr/>
              <a:t>11</a:t>
            </a:fld>
            <a:endParaRPr lang="en-GB"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GB" altLang="en-US"/>
              <a:t>Pupils may require more oral practice or you may want to use this as written practice. This map has a larger selection of cities – some of which the pupils may have visited.</a:t>
            </a:r>
          </a:p>
        </p:txBody>
      </p:sp>
    </p:spTree>
    <p:extLst>
      <p:ext uri="{BB962C8B-B14F-4D97-AF65-F5344CB8AC3E}">
        <p14:creationId xmlns:p14="http://schemas.microsoft.com/office/powerpoint/2010/main" val="344754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07D3320-9B96-48A9-8772-9C1B974224F2}" type="slidenum">
              <a:rPr lang="en-GB" altLang="en-US"/>
              <a:pPr/>
              <a:t>‹#›</a:t>
            </a:fld>
            <a:endParaRPr lang="en-GB" altLang="en-US"/>
          </a:p>
        </p:txBody>
      </p:sp>
    </p:spTree>
    <p:extLst>
      <p:ext uri="{BB962C8B-B14F-4D97-AF65-F5344CB8AC3E}">
        <p14:creationId xmlns:p14="http://schemas.microsoft.com/office/powerpoint/2010/main" val="39346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2BDDAAD-551E-4EC3-BC43-0658C0824DFB}" type="slidenum">
              <a:rPr lang="en-GB" altLang="en-US"/>
              <a:pPr/>
              <a:t>‹#›</a:t>
            </a:fld>
            <a:endParaRPr lang="en-GB" altLang="en-US"/>
          </a:p>
        </p:txBody>
      </p:sp>
    </p:spTree>
    <p:extLst>
      <p:ext uri="{BB962C8B-B14F-4D97-AF65-F5344CB8AC3E}">
        <p14:creationId xmlns:p14="http://schemas.microsoft.com/office/powerpoint/2010/main" val="153296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982B852-5D3B-40BE-8EA5-21E798D156D2}" type="slidenum">
              <a:rPr lang="en-GB" altLang="en-US"/>
              <a:pPr/>
              <a:t>‹#›</a:t>
            </a:fld>
            <a:endParaRPr lang="en-GB" altLang="en-US"/>
          </a:p>
        </p:txBody>
      </p:sp>
    </p:spTree>
    <p:extLst>
      <p:ext uri="{BB962C8B-B14F-4D97-AF65-F5344CB8AC3E}">
        <p14:creationId xmlns:p14="http://schemas.microsoft.com/office/powerpoint/2010/main" val="411639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1221A2-1F88-4C8D-9D7A-2BCF6E888046}" type="slidenum">
              <a:rPr lang="en-GB" altLang="en-US"/>
              <a:pPr/>
              <a:t>‹#›</a:t>
            </a:fld>
            <a:endParaRPr lang="en-GB" altLang="en-US"/>
          </a:p>
        </p:txBody>
      </p:sp>
    </p:spTree>
    <p:extLst>
      <p:ext uri="{BB962C8B-B14F-4D97-AF65-F5344CB8AC3E}">
        <p14:creationId xmlns:p14="http://schemas.microsoft.com/office/powerpoint/2010/main" val="8105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A65EA7B-DA07-418C-B06C-360BD52C1D60}" type="slidenum">
              <a:rPr lang="en-GB" altLang="en-US"/>
              <a:pPr/>
              <a:t>‹#›</a:t>
            </a:fld>
            <a:endParaRPr lang="en-GB" altLang="en-US"/>
          </a:p>
        </p:txBody>
      </p:sp>
    </p:spTree>
    <p:extLst>
      <p:ext uri="{BB962C8B-B14F-4D97-AF65-F5344CB8AC3E}">
        <p14:creationId xmlns:p14="http://schemas.microsoft.com/office/powerpoint/2010/main" val="186191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5A2CB69-B2FE-45F6-9A07-A9C9CD2646DD}" type="slidenum">
              <a:rPr lang="en-GB" altLang="en-US"/>
              <a:pPr/>
              <a:t>‹#›</a:t>
            </a:fld>
            <a:endParaRPr lang="en-GB" altLang="en-US"/>
          </a:p>
        </p:txBody>
      </p:sp>
    </p:spTree>
    <p:extLst>
      <p:ext uri="{BB962C8B-B14F-4D97-AF65-F5344CB8AC3E}">
        <p14:creationId xmlns:p14="http://schemas.microsoft.com/office/powerpoint/2010/main" val="150652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556643C6-159D-45D8-840F-C7F793099A68}" type="slidenum">
              <a:rPr lang="en-GB" altLang="en-US"/>
              <a:pPr/>
              <a:t>‹#›</a:t>
            </a:fld>
            <a:endParaRPr lang="en-GB" altLang="en-US"/>
          </a:p>
        </p:txBody>
      </p:sp>
    </p:spTree>
    <p:extLst>
      <p:ext uri="{BB962C8B-B14F-4D97-AF65-F5344CB8AC3E}">
        <p14:creationId xmlns:p14="http://schemas.microsoft.com/office/powerpoint/2010/main" val="370292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7F43D68-FEA0-430D-967F-4259199B28C2}" type="slidenum">
              <a:rPr lang="en-GB" altLang="en-US"/>
              <a:pPr/>
              <a:t>‹#›</a:t>
            </a:fld>
            <a:endParaRPr lang="en-GB" altLang="en-US"/>
          </a:p>
        </p:txBody>
      </p:sp>
    </p:spTree>
    <p:extLst>
      <p:ext uri="{BB962C8B-B14F-4D97-AF65-F5344CB8AC3E}">
        <p14:creationId xmlns:p14="http://schemas.microsoft.com/office/powerpoint/2010/main" val="4165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6261921-A3F6-4B58-8387-62C8B74C5623}" type="slidenum">
              <a:rPr lang="en-GB" altLang="en-US"/>
              <a:pPr/>
              <a:t>‹#›</a:t>
            </a:fld>
            <a:endParaRPr lang="en-GB" altLang="en-US"/>
          </a:p>
        </p:txBody>
      </p:sp>
    </p:spTree>
    <p:extLst>
      <p:ext uri="{BB962C8B-B14F-4D97-AF65-F5344CB8AC3E}">
        <p14:creationId xmlns:p14="http://schemas.microsoft.com/office/powerpoint/2010/main" val="104037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8E96E63-B141-431D-A545-2E701E312BE9}" type="slidenum">
              <a:rPr lang="en-GB" altLang="en-US"/>
              <a:pPr/>
              <a:t>‹#›</a:t>
            </a:fld>
            <a:endParaRPr lang="en-GB" altLang="en-US"/>
          </a:p>
        </p:txBody>
      </p:sp>
    </p:spTree>
    <p:extLst>
      <p:ext uri="{BB962C8B-B14F-4D97-AF65-F5344CB8AC3E}">
        <p14:creationId xmlns:p14="http://schemas.microsoft.com/office/powerpoint/2010/main" val="340437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2C70450-B6DA-4219-BB77-F1F888EE1647}" type="slidenum">
              <a:rPr lang="en-GB" altLang="en-US"/>
              <a:pPr/>
              <a:t>‹#›</a:t>
            </a:fld>
            <a:endParaRPr lang="en-GB" altLang="en-US"/>
          </a:p>
        </p:txBody>
      </p:sp>
    </p:spTree>
    <p:extLst>
      <p:ext uri="{BB962C8B-B14F-4D97-AF65-F5344CB8AC3E}">
        <p14:creationId xmlns:p14="http://schemas.microsoft.com/office/powerpoint/2010/main" val="165987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E0B37C-3CA5-4785-8568-FABF609A807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25.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24.wav"/><Relationship Id="rId4" Type="http://schemas.openxmlformats.org/officeDocument/2006/relationships/audio" Target="../media/audio19.wav"/></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19.wav"/><Relationship Id="rId4" Type="http://schemas.openxmlformats.org/officeDocument/2006/relationships/audio" Target="../media/audio18.wav"/></Relationships>
</file>

<file path=ppt/slides/_rels/slide12.xml.rels><?xml version="1.0" encoding="UTF-8" standalone="yes"?>
<Relationships xmlns="http://schemas.openxmlformats.org/package/2006/relationships"><Relationship Id="rId8" Type="http://schemas.openxmlformats.org/officeDocument/2006/relationships/audio" Target="../media/audio30.wav"/><Relationship Id="rId3" Type="http://schemas.openxmlformats.org/officeDocument/2006/relationships/image" Target="../media/image9.png"/><Relationship Id="rId7" Type="http://schemas.openxmlformats.org/officeDocument/2006/relationships/audio" Target="../media/audio29.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28.wav"/><Relationship Id="rId5" Type="http://schemas.openxmlformats.org/officeDocument/2006/relationships/audio" Target="../media/audio27.wav"/><Relationship Id="rId10" Type="http://schemas.openxmlformats.org/officeDocument/2006/relationships/audio" Target="../media/audio32.wav"/><Relationship Id="rId4" Type="http://schemas.openxmlformats.org/officeDocument/2006/relationships/audio" Target="../media/audio26.wav"/><Relationship Id="rId9" Type="http://schemas.openxmlformats.org/officeDocument/2006/relationships/audio" Target="../media/audio31.wav"/></Relationships>
</file>

<file path=ppt/slides/_rels/slide13.xml.rels><?xml version="1.0" encoding="UTF-8" standalone="yes"?>
<Relationships xmlns="http://schemas.openxmlformats.org/package/2006/relationships"><Relationship Id="rId8" Type="http://schemas.openxmlformats.org/officeDocument/2006/relationships/audio" Target="../media/audio38.wav"/><Relationship Id="rId3" Type="http://schemas.openxmlformats.org/officeDocument/2006/relationships/audio" Target="../media/audio33.wav"/><Relationship Id="rId7" Type="http://schemas.openxmlformats.org/officeDocument/2006/relationships/audio" Target="../media/audio37.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36.wav"/><Relationship Id="rId5" Type="http://schemas.openxmlformats.org/officeDocument/2006/relationships/audio" Target="../media/audio35.wav"/><Relationship Id="rId4" Type="http://schemas.openxmlformats.org/officeDocument/2006/relationships/audio" Target="../media/audio34.wav"/><Relationship Id="rId9" Type="http://schemas.openxmlformats.org/officeDocument/2006/relationships/audio" Target="../media/audio39.wav"/></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42.wav"/><Relationship Id="rId5" Type="http://schemas.openxmlformats.org/officeDocument/2006/relationships/audio" Target="../media/audio41.wav"/><Relationship Id="rId4" Type="http://schemas.openxmlformats.org/officeDocument/2006/relationships/audio" Target="../media/audio40.wav"/></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45.wav"/><Relationship Id="rId5" Type="http://schemas.openxmlformats.org/officeDocument/2006/relationships/audio" Target="../media/audio44.wav"/><Relationship Id="rId4" Type="http://schemas.openxmlformats.org/officeDocument/2006/relationships/audio" Target="../media/audio43.wav"/></Relationships>
</file>

<file path=ppt/slides/_rels/slide16.xml.rels><?xml version="1.0" encoding="UTF-8" standalone="yes"?>
<Relationships xmlns="http://schemas.openxmlformats.org/package/2006/relationships"><Relationship Id="rId8" Type="http://schemas.openxmlformats.org/officeDocument/2006/relationships/audio" Target="../media/audio49.wav"/><Relationship Id="rId3" Type="http://schemas.openxmlformats.org/officeDocument/2006/relationships/image" Target="../media/image15.jpeg"/><Relationship Id="rId7" Type="http://schemas.openxmlformats.org/officeDocument/2006/relationships/audio" Target="../media/audio48.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47.wav"/><Relationship Id="rId5" Type="http://schemas.openxmlformats.org/officeDocument/2006/relationships/audio" Target="../media/audio46.wav"/><Relationship Id="rId4" Type="http://schemas.openxmlformats.org/officeDocument/2006/relationships/image" Target="../media/image16.jpeg"/><Relationship Id="rId9" Type="http://schemas.openxmlformats.org/officeDocument/2006/relationships/audio" Target="../media/audio50.wav"/></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53.wav"/><Relationship Id="rId5" Type="http://schemas.openxmlformats.org/officeDocument/2006/relationships/audio" Target="../media/audio52.wav"/><Relationship Id="rId4" Type="http://schemas.openxmlformats.org/officeDocument/2006/relationships/audio" Target="../media/audio51.wav"/></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56.wav"/><Relationship Id="rId5" Type="http://schemas.openxmlformats.org/officeDocument/2006/relationships/audio" Target="../media/audio55.wav"/><Relationship Id="rId4" Type="http://schemas.openxmlformats.org/officeDocument/2006/relationships/audio" Target="../media/audio54.wav"/></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audio" Target="../media/audio59.wav"/><Relationship Id="rId5" Type="http://schemas.openxmlformats.org/officeDocument/2006/relationships/audio" Target="../media/audio58.wav"/><Relationship Id="rId4" Type="http://schemas.openxmlformats.org/officeDocument/2006/relationships/audio" Target="../media/audio57.wav"/></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audio" Target="../media/audio62.wav"/><Relationship Id="rId5" Type="http://schemas.openxmlformats.org/officeDocument/2006/relationships/audio" Target="../media/audio61.wav"/><Relationship Id="rId4" Type="http://schemas.openxmlformats.org/officeDocument/2006/relationships/audio" Target="../media/audio60.wav"/></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audio" Target="../media/audio4.wav"/><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6.jpeg"/><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4.png"/><Relationship Id="rId1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0.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9.png"/><Relationship Id="rId7" Type="http://schemas.openxmlformats.org/officeDocument/2006/relationships/audio" Target="../media/audio14.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10" Type="http://schemas.openxmlformats.org/officeDocument/2006/relationships/audio" Target="../media/audio17.wav"/><Relationship Id="rId4" Type="http://schemas.openxmlformats.org/officeDocument/2006/relationships/audio" Target="../media/audio11.wav"/><Relationship Id="rId9" Type="http://schemas.openxmlformats.org/officeDocument/2006/relationships/audio" Target="../media/audio16.wav"/></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audio" Target="../media/audio2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19.wav"/><Relationship Id="rId10" Type="http://schemas.openxmlformats.org/officeDocument/2006/relationships/audio" Target="../media/audio23.wav"/><Relationship Id="rId4" Type="http://schemas.openxmlformats.org/officeDocument/2006/relationships/audio" Target="../media/audio18.wav"/><Relationship Id="rId9" Type="http://schemas.openxmlformats.org/officeDocument/2006/relationships/audio" Target="../media/audio22.wav"/></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6000">
                <a:solidFill>
                  <a:schemeClr val="bg1"/>
                </a:solidFill>
                <a:latin typeface="Year supply of fairy cakes" pitchFamily="2" charset="0"/>
                <a:ea typeface="Dotum" panose="020B0600000101010101" pitchFamily="34" charset="-127"/>
              </a:rPr>
              <a:t>espa</a:t>
            </a:r>
            <a:r>
              <a:rPr lang="en-GB" altLang="en-US" sz="6000">
                <a:solidFill>
                  <a:schemeClr val="bg1"/>
                </a:solidFill>
                <a:latin typeface="Year supply of fairy cakes" pitchFamily="2" charset="0"/>
                <a:ea typeface="Dotum" panose="020B0600000101010101" pitchFamily="34" charset="-127"/>
                <a:cs typeface="Arial" panose="020B0604020202020204" pitchFamily="34" charset="0"/>
              </a:rPr>
              <a:t>ñola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mapa-ingla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4860925"/>
          </a:xfrm>
          <a:prstGeom prst="rect">
            <a:avLst/>
          </a:prstGeom>
          <a:noFill/>
          <a:extLst>
            <a:ext uri="{909E8E84-426E-40DD-AFC4-6F175D3DCCD1}">
              <a14:hiddenFill xmlns:a14="http://schemas.microsoft.com/office/drawing/2010/main">
                <a:solidFill>
                  <a:srgbClr val="FFFFFF"/>
                </a:solidFill>
              </a14:hiddenFill>
            </a:ext>
          </a:extLst>
        </p:spPr>
      </p:pic>
      <p:sp>
        <p:nvSpPr>
          <p:cNvPr id="23561" name="Text Box 9">
            <a:hlinkClick r:id="" action="ppaction://noaction">
              <a:snd r:embed="rId4" name="estaenel.wav"/>
            </a:hlinkClick>
          </p:cNvPr>
          <p:cNvSpPr txBox="1">
            <a:spLocks noChangeArrowheads="1"/>
          </p:cNvSpPr>
          <p:nvPr/>
        </p:nvSpPr>
        <p:spPr bwMode="auto">
          <a:xfrm>
            <a:off x="5653088" y="2273300"/>
            <a:ext cx="266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Está en el …</a:t>
            </a:r>
          </a:p>
        </p:txBody>
      </p:sp>
      <p:sp>
        <p:nvSpPr>
          <p:cNvPr id="23563" name="Text Box 11">
            <a:hlinkClick r:id="" action="ppaction://noaction">
              <a:snd r:embed="rId5" name="newcastlenorte.wav"/>
            </a:hlinkClick>
          </p:cNvPr>
          <p:cNvSpPr txBox="1">
            <a:spLocks noChangeArrowheads="1"/>
          </p:cNvSpPr>
          <p:nvPr/>
        </p:nvSpPr>
        <p:spPr bwMode="auto">
          <a:xfrm>
            <a:off x="-100013" y="5734050"/>
            <a:ext cx="5688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Está en el norte de Inglaterra.</a:t>
            </a:r>
          </a:p>
        </p:txBody>
      </p:sp>
      <p:sp>
        <p:nvSpPr>
          <p:cNvPr id="23564" name="Text Box 12">
            <a:hlinkClick r:id="" action="ppaction://noaction">
              <a:snd r:embed="rId6" name="donde_esta.wav"/>
            </a:hlinkClick>
          </p:cNvPr>
          <p:cNvSpPr txBox="1">
            <a:spLocks noChangeArrowheads="1"/>
          </p:cNvSpPr>
          <p:nvPr/>
        </p:nvSpPr>
        <p:spPr bwMode="auto">
          <a:xfrm>
            <a:off x="5854700" y="1544638"/>
            <a:ext cx="2952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¿Dónde está …?</a:t>
            </a:r>
          </a:p>
        </p:txBody>
      </p:sp>
      <p:sp>
        <p:nvSpPr>
          <p:cNvPr id="23565" name="Text Box 13">
            <a:hlinkClick r:id="" action="ppaction://noaction">
              <a:snd r:embed="rId7" name="newcastle.wav"/>
            </a:hlinkClick>
          </p:cNvPr>
          <p:cNvSpPr txBox="1">
            <a:spLocks noChangeArrowheads="1"/>
          </p:cNvSpPr>
          <p:nvPr/>
        </p:nvSpPr>
        <p:spPr bwMode="auto">
          <a:xfrm>
            <a:off x="-36513" y="4941888"/>
            <a:ext cx="4679951"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¿Dónde está </a:t>
            </a:r>
            <a:r>
              <a:rPr lang="en-GB" altLang="en-US" sz="3200" b="1" i="1">
                <a:latin typeface="Calibri" panose="020F0502020204030204" pitchFamily="34" charset="0"/>
              </a:rPr>
              <a:t>Newcastle</a:t>
            </a:r>
            <a:r>
              <a:rPr lang="en-GB" altLang="en-US" sz="3200" b="1">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b="8398"/>
          <a:stretch>
            <a:fillRect/>
          </a:stretch>
        </p:blipFill>
        <p:spPr bwMode="auto">
          <a:xfrm>
            <a:off x="1979613" y="-44450"/>
            <a:ext cx="7561262" cy="6926263"/>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a:hlinkClick r:id="" action="ppaction://noaction">
              <a:snd r:embed="rId4" name="donde_esta.wav"/>
            </a:hlinkClick>
          </p:cNvPr>
          <p:cNvSpPr txBox="1">
            <a:spLocks noChangeArrowheads="1"/>
          </p:cNvSpPr>
          <p:nvPr/>
        </p:nvSpPr>
        <p:spPr bwMode="auto">
          <a:xfrm>
            <a:off x="0" y="0"/>
            <a:ext cx="2952750" cy="5794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chemeClr val="bg1"/>
                </a:solidFill>
                <a:latin typeface="Calibri" panose="020F0502020204030204" pitchFamily="34" charset="0"/>
              </a:rPr>
              <a:t>¿Dónde está …?</a:t>
            </a:r>
          </a:p>
        </p:txBody>
      </p:sp>
      <p:sp>
        <p:nvSpPr>
          <p:cNvPr id="22532" name="Text Box 4">
            <a:hlinkClick r:id="" action="ppaction://noaction">
              <a:snd r:embed="rId5" name="estaenel.wav"/>
            </a:hlinkClick>
          </p:cNvPr>
          <p:cNvSpPr txBox="1">
            <a:spLocks noChangeArrowheads="1"/>
          </p:cNvSpPr>
          <p:nvPr/>
        </p:nvSpPr>
        <p:spPr bwMode="auto">
          <a:xfrm>
            <a:off x="0" y="6278563"/>
            <a:ext cx="2663825"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solidFill>
                  <a:schemeClr val="bg1"/>
                </a:solidFill>
                <a:latin typeface="Calibri" panose="020F0502020204030204" pitchFamily="34" charset="0"/>
              </a:rPr>
              <a:t>Está en el …</a:t>
            </a:r>
          </a:p>
        </p:txBody>
      </p:sp>
      <p:sp>
        <p:nvSpPr>
          <p:cNvPr id="22533" name="Text Box 5"/>
          <p:cNvSpPr txBox="1">
            <a:spLocks noChangeArrowheads="1"/>
          </p:cNvSpPr>
          <p:nvPr/>
        </p:nvSpPr>
        <p:spPr bwMode="auto">
          <a:xfrm>
            <a:off x="7453313" y="404813"/>
            <a:ext cx="1511300" cy="45720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chemeClr val="bg1"/>
                </a:solidFill>
                <a:latin typeface="Calibri" panose="020F0502020204030204" pitchFamily="34" charset="0"/>
              </a:rPr>
              <a:t>Francia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7411"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Oval 7"/>
          <p:cNvSpPr>
            <a:spLocks noChangeArrowheads="1"/>
          </p:cNvSpPr>
          <p:nvPr/>
        </p:nvSpPr>
        <p:spPr bwMode="auto">
          <a:xfrm>
            <a:off x="1979613" y="629285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8"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1</a:t>
            </a:r>
          </a:p>
        </p:txBody>
      </p:sp>
      <p:sp>
        <p:nvSpPr>
          <p:cNvPr id="17419"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2</a:t>
            </a:r>
          </a:p>
        </p:txBody>
      </p:sp>
      <p:sp>
        <p:nvSpPr>
          <p:cNvPr id="17420"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3</a:t>
            </a:r>
          </a:p>
        </p:txBody>
      </p:sp>
      <p:sp>
        <p:nvSpPr>
          <p:cNvPr id="17421"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4</a:t>
            </a:r>
          </a:p>
        </p:txBody>
      </p:sp>
      <p:sp>
        <p:nvSpPr>
          <p:cNvPr id="17422"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5</a:t>
            </a:r>
          </a:p>
        </p:txBody>
      </p:sp>
      <p:sp>
        <p:nvSpPr>
          <p:cNvPr id="17423"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6</a:t>
            </a:r>
          </a:p>
        </p:txBody>
      </p:sp>
      <p:sp>
        <p:nvSpPr>
          <p:cNvPr id="17424"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7</a:t>
            </a:r>
          </a:p>
        </p:txBody>
      </p:sp>
      <p:sp>
        <p:nvSpPr>
          <p:cNvPr id="17425"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Espa</a:t>
            </a:r>
            <a:r>
              <a:rPr lang="en-GB" altLang="en-US" sz="2400" b="1">
                <a:cs typeface="Arial" panose="020B0604020202020204" pitchFamily="34" charset="0"/>
              </a:rPr>
              <a:t>ña</a:t>
            </a:r>
          </a:p>
        </p:txBody>
      </p:sp>
      <p:sp>
        <p:nvSpPr>
          <p:cNvPr id="17426"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Francia</a:t>
            </a:r>
            <a:endParaRPr lang="en-GB" altLang="en-US" sz="2400" b="1">
              <a:cs typeface="Arial" panose="020B0604020202020204" pitchFamily="34" charset="0"/>
            </a:endParaRPr>
          </a:p>
        </p:txBody>
      </p:sp>
      <p:sp>
        <p:nvSpPr>
          <p:cNvPr id="17427"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Portugal</a:t>
            </a:r>
            <a:endParaRPr lang="en-GB" altLang="en-US" sz="2400" b="1">
              <a:cs typeface="Arial" panose="020B0604020202020204" pitchFamily="34" charset="0"/>
            </a:endParaRPr>
          </a:p>
        </p:txBody>
      </p:sp>
      <p:sp>
        <p:nvSpPr>
          <p:cNvPr id="17428"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Madrid</a:t>
            </a:r>
          </a:p>
        </p:txBody>
      </p:sp>
      <p:sp>
        <p:nvSpPr>
          <p:cNvPr id="17429"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Bilbao</a:t>
            </a:r>
          </a:p>
        </p:txBody>
      </p:sp>
      <p:sp>
        <p:nvSpPr>
          <p:cNvPr id="17430"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Barcelona</a:t>
            </a:r>
          </a:p>
        </p:txBody>
      </p:sp>
      <p:sp>
        <p:nvSpPr>
          <p:cNvPr id="17431"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C</a:t>
            </a:r>
            <a:r>
              <a:rPr lang="en-GB" altLang="en-US" sz="2400" b="1" i="1">
                <a:cs typeface="Arial" panose="020B0604020202020204" pitchFamily="34" charset="0"/>
              </a:rPr>
              <a:t>ádiz</a:t>
            </a:r>
          </a:p>
        </p:txBody>
      </p:sp>
      <p:sp>
        <p:nvSpPr>
          <p:cNvPr id="17432"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Granada</a:t>
            </a:r>
          </a:p>
        </p:txBody>
      </p:sp>
      <p:sp>
        <p:nvSpPr>
          <p:cNvPr id="17433"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Pamplona</a:t>
            </a:r>
          </a:p>
        </p:txBody>
      </p:sp>
      <p:sp>
        <p:nvSpPr>
          <p:cNvPr id="17434"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Valencia</a:t>
            </a:r>
          </a:p>
        </p:txBody>
      </p:sp>
      <p:sp>
        <p:nvSpPr>
          <p:cNvPr id="17435" name="Text Box 27">
            <a:hlinkClick r:id="" action="ppaction://noaction">
              <a:snd r:embed="rId4" name="1.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uno?</a:t>
            </a:r>
          </a:p>
        </p:txBody>
      </p:sp>
      <p:sp>
        <p:nvSpPr>
          <p:cNvPr id="17436" name="Text Box 28">
            <a:hlinkClick r:id="" action="ppaction://noaction">
              <a:snd r:embed="rId5" name="2.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dos?</a:t>
            </a:r>
          </a:p>
        </p:txBody>
      </p:sp>
      <p:sp>
        <p:nvSpPr>
          <p:cNvPr id="17437" name="Text Box 29">
            <a:hlinkClick r:id="" action="ppaction://noaction">
              <a:snd r:embed="rId6" name="3.wav"/>
            </a:hlinkClick>
          </p:cNvPr>
          <p:cNvSpPr txBox="1">
            <a:spLocks noChangeArrowheads="1"/>
          </p:cNvSpPr>
          <p:nvPr/>
        </p:nvSpPr>
        <p:spPr bwMode="auto">
          <a:xfrm>
            <a:off x="2051050" y="6305550"/>
            <a:ext cx="709295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tres?</a:t>
            </a:r>
          </a:p>
        </p:txBody>
      </p:sp>
      <p:sp>
        <p:nvSpPr>
          <p:cNvPr id="17438" name="Text Box 30">
            <a:hlinkClick r:id="" action="ppaction://noaction">
              <a:snd r:embed="rId7" name="4.wav"/>
            </a:hlinkClick>
          </p:cNvPr>
          <p:cNvSpPr txBox="1">
            <a:spLocks noChangeArrowheads="1"/>
          </p:cNvSpPr>
          <p:nvPr/>
        </p:nvSpPr>
        <p:spPr bwMode="auto">
          <a:xfrm>
            <a:off x="1908175" y="6302375"/>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cuatro?</a:t>
            </a:r>
          </a:p>
        </p:txBody>
      </p:sp>
      <p:sp>
        <p:nvSpPr>
          <p:cNvPr id="17439" name="Text Box 31">
            <a:hlinkClick r:id="" action="ppaction://noaction">
              <a:snd r:embed="rId8" name="5.wav"/>
            </a:hlinkClick>
          </p:cNvPr>
          <p:cNvSpPr txBox="1">
            <a:spLocks noChangeArrowheads="1"/>
          </p:cNvSpPr>
          <p:nvPr/>
        </p:nvSpPr>
        <p:spPr bwMode="auto">
          <a:xfrm>
            <a:off x="19081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cinco?</a:t>
            </a:r>
          </a:p>
        </p:txBody>
      </p:sp>
      <p:sp>
        <p:nvSpPr>
          <p:cNvPr id="17440" name="Text Box 32">
            <a:hlinkClick r:id="" action="ppaction://noaction">
              <a:snd r:embed="rId9" name="6.wav"/>
            </a:hlinkClick>
          </p:cNvPr>
          <p:cNvSpPr txBox="1">
            <a:spLocks noChangeArrowheads="1"/>
          </p:cNvSpPr>
          <p:nvPr/>
        </p:nvSpPr>
        <p:spPr bwMode="auto">
          <a:xfrm>
            <a:off x="19081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seis?</a:t>
            </a:r>
          </a:p>
        </p:txBody>
      </p:sp>
      <p:sp>
        <p:nvSpPr>
          <p:cNvPr id="17441" name="Text Box 33">
            <a:hlinkClick r:id="" action="ppaction://noaction">
              <a:snd r:embed="rId10" name="7.wav"/>
            </a:hlinkClick>
          </p:cNvPr>
          <p:cNvSpPr txBox="1">
            <a:spLocks noChangeArrowheads="1"/>
          </p:cNvSpPr>
          <p:nvPr/>
        </p:nvSpPr>
        <p:spPr bwMode="auto">
          <a:xfrm>
            <a:off x="1870075" y="6305550"/>
            <a:ext cx="7273925"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i="1">
                <a:latin typeface="Calibri" panose="020F0502020204030204" pitchFamily="34" charset="0"/>
              </a:rPr>
              <a:t>¿Cómo se llama la ciudad número siete?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4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P spid="17429" grpId="0"/>
      <p:bldP spid="17430" grpId="0"/>
      <p:bldP spid="17431" grpId="0"/>
      <p:bldP spid="17432" grpId="0"/>
      <p:bldP spid="17433" grpId="0"/>
      <p:bldP spid="17434" grpId="0"/>
      <p:bldP spid="17436" grpId="0" animBg="1"/>
      <p:bldP spid="17437" grpId="0" animBg="1"/>
      <p:bldP spid="17438" grpId="0" animBg="1"/>
      <p:bldP spid="17439" grpId="0" animBg="1"/>
      <p:bldP spid="17440" grpId="0" animBg="1"/>
      <p:bldP spid="174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a:hlinkClick r:id="" action="ppaction://noaction">
              <a:snd r:embed="rId3" name="tegusta.wav"/>
            </a:hlinkClick>
          </p:cNvPr>
          <p:cNvSpPr txBox="1">
            <a:spLocks noChangeArrowheads="1"/>
          </p:cNvSpPr>
          <p:nvPr/>
        </p:nvSpPr>
        <p:spPr bwMode="auto">
          <a:xfrm>
            <a:off x="2411413" y="188913"/>
            <a:ext cx="4681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 …? ¿Por qué?</a:t>
            </a:r>
          </a:p>
        </p:txBody>
      </p:sp>
      <p:sp>
        <p:nvSpPr>
          <p:cNvPr id="50184" name="Text Box 8"/>
          <p:cNvSpPr txBox="1">
            <a:spLocks noChangeArrowheads="1"/>
          </p:cNvSpPr>
          <p:nvPr/>
        </p:nvSpPr>
        <p:spPr bwMode="auto">
          <a:xfrm>
            <a:off x="3924300" y="623728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interesante</a:t>
            </a:r>
          </a:p>
        </p:txBody>
      </p:sp>
      <p:sp>
        <p:nvSpPr>
          <p:cNvPr id="50187" name="Text Box 11">
            <a:hlinkClick r:id="" action="ppaction://noaction">
              <a:snd r:embed="rId4" name="megusta.wav"/>
            </a:hlinkClick>
          </p:cNvPr>
          <p:cNvSpPr txBox="1">
            <a:spLocks noChangeArrowheads="1"/>
          </p:cNvSpPr>
          <p:nvPr/>
        </p:nvSpPr>
        <p:spPr bwMode="auto">
          <a:xfrm>
            <a:off x="323850" y="981075"/>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gusta…</a:t>
            </a:r>
          </a:p>
        </p:txBody>
      </p:sp>
      <p:sp>
        <p:nvSpPr>
          <p:cNvPr id="50188" name="Text Box 12">
            <a:hlinkClick r:id="" action="ppaction://noaction">
              <a:snd r:embed="rId5" name="nomegusta.wav"/>
            </a:hlinkClick>
          </p:cNvPr>
          <p:cNvSpPr txBox="1">
            <a:spLocks noChangeArrowheads="1"/>
          </p:cNvSpPr>
          <p:nvPr/>
        </p:nvSpPr>
        <p:spPr bwMode="auto">
          <a:xfrm>
            <a:off x="323850" y="1541463"/>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No me gusta…</a:t>
            </a:r>
          </a:p>
        </p:txBody>
      </p:sp>
      <p:sp>
        <p:nvSpPr>
          <p:cNvPr id="50189" name="Text Box 13">
            <a:hlinkClick r:id="" action="ppaction://noaction">
              <a:snd r:embed="rId6" name="meencanta.wav"/>
            </a:hlinkClick>
          </p:cNvPr>
          <p:cNvSpPr txBox="1">
            <a:spLocks noChangeArrowheads="1"/>
          </p:cNvSpPr>
          <p:nvPr/>
        </p:nvSpPr>
        <p:spPr bwMode="auto">
          <a:xfrm>
            <a:off x="323850" y="20462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encanta…</a:t>
            </a:r>
          </a:p>
        </p:txBody>
      </p:sp>
      <p:sp>
        <p:nvSpPr>
          <p:cNvPr id="50190" name="Text Box 14">
            <a:hlinkClick r:id="" action="ppaction://noaction">
              <a:snd r:embed="rId7" name="odio.wav"/>
            </a:hlinkClick>
          </p:cNvPr>
          <p:cNvSpPr txBox="1">
            <a:spLocks noChangeArrowheads="1"/>
          </p:cNvSpPr>
          <p:nvPr/>
        </p:nvSpPr>
        <p:spPr bwMode="auto">
          <a:xfrm>
            <a:off x="368300" y="25796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Odio…</a:t>
            </a:r>
          </a:p>
        </p:txBody>
      </p:sp>
      <p:sp>
        <p:nvSpPr>
          <p:cNvPr id="50191" name="Text Box 15">
            <a:hlinkClick r:id="" action="ppaction://noaction">
              <a:snd r:embed="rId8" name="porquemeparece.wav"/>
            </a:hlinkClick>
          </p:cNvPr>
          <p:cNvSpPr txBox="1">
            <a:spLocks noChangeArrowheads="1"/>
          </p:cNvSpPr>
          <p:nvPr/>
        </p:nvSpPr>
        <p:spPr bwMode="auto">
          <a:xfrm>
            <a:off x="107950" y="3500438"/>
            <a:ext cx="3240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me parece …</a:t>
            </a:r>
          </a:p>
        </p:txBody>
      </p:sp>
      <p:sp>
        <p:nvSpPr>
          <p:cNvPr id="50192" name="Text Box 16">
            <a:hlinkClick r:id="" action="ppaction://noaction">
              <a:snd r:embed="rId9" name="porquecreoquees.wav"/>
            </a:hlinkClick>
          </p:cNvPr>
          <p:cNvSpPr txBox="1">
            <a:spLocks noChangeArrowheads="1"/>
          </p:cNvSpPr>
          <p:nvPr/>
        </p:nvSpPr>
        <p:spPr bwMode="auto">
          <a:xfrm>
            <a:off x="4787900" y="3500438"/>
            <a:ext cx="345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creo que es …</a:t>
            </a:r>
          </a:p>
        </p:txBody>
      </p:sp>
      <p:sp>
        <p:nvSpPr>
          <p:cNvPr id="50193" name="Text Box 17"/>
          <p:cNvSpPr txBox="1">
            <a:spLocks noChangeArrowheads="1"/>
          </p:cNvSpPr>
          <p:nvPr/>
        </p:nvSpPr>
        <p:spPr bwMode="auto">
          <a:xfrm>
            <a:off x="539750" y="6237288"/>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emocionante</a:t>
            </a:r>
          </a:p>
        </p:txBody>
      </p:sp>
      <p:sp>
        <p:nvSpPr>
          <p:cNvPr id="50194" name="Text Box 18"/>
          <p:cNvSpPr txBox="1">
            <a:spLocks noChangeArrowheads="1"/>
          </p:cNvSpPr>
          <p:nvPr/>
        </p:nvSpPr>
        <p:spPr bwMode="auto">
          <a:xfrm>
            <a:off x="684213" y="5084763"/>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divertido/a</a:t>
            </a:r>
          </a:p>
        </p:txBody>
      </p:sp>
      <p:sp>
        <p:nvSpPr>
          <p:cNvPr id="50195" name="Text Box 19"/>
          <p:cNvSpPr txBox="1">
            <a:spLocks noChangeArrowheads="1"/>
          </p:cNvSpPr>
          <p:nvPr/>
        </p:nvSpPr>
        <p:spPr bwMode="auto">
          <a:xfrm>
            <a:off x="2843213" y="5084763"/>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aburrido/a</a:t>
            </a:r>
          </a:p>
        </p:txBody>
      </p:sp>
      <p:sp>
        <p:nvSpPr>
          <p:cNvPr id="50196" name="Text Box 20"/>
          <p:cNvSpPr txBox="1">
            <a:spLocks noChangeArrowheads="1"/>
          </p:cNvSpPr>
          <p:nvPr/>
        </p:nvSpPr>
        <p:spPr bwMode="auto">
          <a:xfrm>
            <a:off x="6588125" y="62372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impresionante</a:t>
            </a:r>
          </a:p>
        </p:txBody>
      </p:sp>
      <p:sp>
        <p:nvSpPr>
          <p:cNvPr id="50197" name="Text Box 21"/>
          <p:cNvSpPr txBox="1">
            <a:spLocks noChangeArrowheads="1"/>
          </p:cNvSpPr>
          <p:nvPr/>
        </p:nvSpPr>
        <p:spPr bwMode="auto">
          <a:xfrm>
            <a:off x="6553200" y="43656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tranquilo/a</a:t>
            </a:r>
          </a:p>
        </p:txBody>
      </p:sp>
      <p:sp>
        <p:nvSpPr>
          <p:cNvPr id="50198" name="Text Box 22"/>
          <p:cNvSpPr txBox="1">
            <a:spLocks noChangeArrowheads="1"/>
          </p:cNvSpPr>
          <p:nvPr/>
        </p:nvSpPr>
        <p:spPr bwMode="auto">
          <a:xfrm>
            <a:off x="6661150" y="508476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ruidoso/a</a:t>
            </a:r>
          </a:p>
        </p:txBody>
      </p:sp>
      <p:sp>
        <p:nvSpPr>
          <p:cNvPr id="50199" name="Text Box 23"/>
          <p:cNvSpPr txBox="1">
            <a:spLocks noChangeArrowheads="1"/>
          </p:cNvSpPr>
          <p:nvPr/>
        </p:nvSpPr>
        <p:spPr bwMode="auto">
          <a:xfrm>
            <a:off x="4606925" y="43656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bonito/a</a:t>
            </a:r>
          </a:p>
        </p:txBody>
      </p:sp>
      <p:sp>
        <p:nvSpPr>
          <p:cNvPr id="50200" name="Text Box 24"/>
          <p:cNvSpPr txBox="1">
            <a:spLocks noChangeArrowheads="1"/>
          </p:cNvSpPr>
          <p:nvPr/>
        </p:nvSpPr>
        <p:spPr bwMode="auto">
          <a:xfrm>
            <a:off x="5076825" y="5084763"/>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feo/a</a:t>
            </a:r>
          </a:p>
        </p:txBody>
      </p:sp>
      <p:sp>
        <p:nvSpPr>
          <p:cNvPr id="50201" name="Text Box 25"/>
          <p:cNvSpPr txBox="1">
            <a:spLocks noChangeArrowheads="1"/>
          </p:cNvSpPr>
          <p:nvPr/>
        </p:nvSpPr>
        <p:spPr bwMode="auto">
          <a:xfrm>
            <a:off x="5221288" y="570865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tradicional</a:t>
            </a:r>
          </a:p>
        </p:txBody>
      </p:sp>
      <p:sp>
        <p:nvSpPr>
          <p:cNvPr id="50202" name="Text Box 26"/>
          <p:cNvSpPr txBox="1">
            <a:spLocks noChangeArrowheads="1"/>
          </p:cNvSpPr>
          <p:nvPr/>
        </p:nvSpPr>
        <p:spPr bwMode="auto">
          <a:xfrm>
            <a:off x="2519363" y="4365625"/>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moderno/a</a:t>
            </a:r>
          </a:p>
        </p:txBody>
      </p:sp>
      <p:sp>
        <p:nvSpPr>
          <p:cNvPr id="50203" name="Text Box 27"/>
          <p:cNvSpPr txBox="1">
            <a:spLocks noChangeArrowheads="1"/>
          </p:cNvSpPr>
          <p:nvPr/>
        </p:nvSpPr>
        <p:spPr bwMode="auto">
          <a:xfrm>
            <a:off x="2413000" y="5708650"/>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internacional</a:t>
            </a:r>
          </a:p>
        </p:txBody>
      </p:sp>
      <p:sp>
        <p:nvSpPr>
          <p:cNvPr id="50204" name="Text Box 28"/>
          <p:cNvSpPr txBox="1">
            <a:spLocks noChangeArrowheads="1"/>
          </p:cNvSpPr>
          <p:nvPr/>
        </p:nvSpPr>
        <p:spPr bwMode="auto">
          <a:xfrm>
            <a:off x="539750" y="43656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turístico/a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uggenheim-bilbao-jan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87425"/>
            <a:ext cx="7380287" cy="3736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3">
            <a:hlinkClick r:id="" action="ppaction://noaction">
              <a:snd r:embed="rId4" name="bilbao.wav"/>
            </a:hlinkClick>
          </p:cNvPr>
          <p:cNvSpPr txBox="1">
            <a:spLocks noChangeArrowheads="1"/>
          </p:cNvSpPr>
          <p:nvPr/>
        </p:nvSpPr>
        <p:spPr bwMode="auto">
          <a:xfrm>
            <a:off x="900113" y="3333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Bilbao es famosa por …</a:t>
            </a:r>
          </a:p>
        </p:txBody>
      </p:sp>
      <p:sp>
        <p:nvSpPr>
          <p:cNvPr id="3076" name="Text Box 4">
            <a:hlinkClick r:id="" action="ppaction://noaction">
              <a:snd r:embed="rId5" name="museo.wav"/>
            </a:hlinkClick>
          </p:cNvPr>
          <p:cNvSpPr txBox="1">
            <a:spLocks noChangeArrowheads="1"/>
          </p:cNvSpPr>
          <p:nvPr/>
        </p:nvSpPr>
        <p:spPr bwMode="auto">
          <a:xfrm>
            <a:off x="2698750" y="4926013"/>
            <a:ext cx="3744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el museo de arte</a:t>
            </a:r>
          </a:p>
        </p:txBody>
      </p:sp>
      <p:sp>
        <p:nvSpPr>
          <p:cNvPr id="3077" name="Text Box 5">
            <a:hlinkClick r:id="" action="ppaction://noaction">
              <a:snd r:embed="rId6" name="opinasmuseo.wav"/>
            </a:hlinkClick>
          </p:cNvPr>
          <p:cNvSpPr txBox="1">
            <a:spLocks noChangeArrowheads="1"/>
          </p:cNvSpPr>
          <p:nvPr/>
        </p:nvSpPr>
        <p:spPr bwMode="auto">
          <a:xfrm>
            <a:off x="1403350" y="55895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del museo?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lhambra%20Pa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966788"/>
            <a:ext cx="6946900" cy="4262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a:hlinkClick r:id="" action="ppaction://noaction">
              <a:snd r:embed="rId4" name="granada.wav"/>
            </a:hlinkClick>
          </p:cNvPr>
          <p:cNvSpPr txBox="1">
            <a:spLocks noChangeArrowheads="1"/>
          </p:cNvSpPr>
          <p:nvPr/>
        </p:nvSpPr>
        <p:spPr bwMode="auto">
          <a:xfrm>
            <a:off x="1028700" y="333375"/>
            <a:ext cx="6135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Granada es famosa por …</a:t>
            </a:r>
          </a:p>
        </p:txBody>
      </p:sp>
      <p:sp>
        <p:nvSpPr>
          <p:cNvPr id="6148" name="Text Box 4">
            <a:hlinkClick r:id="" action="ppaction://noaction">
              <a:snd r:embed="rId5" name="palacio.wav"/>
            </a:hlinkClick>
          </p:cNvPr>
          <p:cNvSpPr txBox="1">
            <a:spLocks noChangeArrowheads="1"/>
          </p:cNvSpPr>
          <p:nvPr/>
        </p:nvSpPr>
        <p:spPr bwMode="auto">
          <a:xfrm>
            <a:off x="2484438" y="5430838"/>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el palacio de la Alhambra</a:t>
            </a:r>
          </a:p>
        </p:txBody>
      </p:sp>
      <p:sp>
        <p:nvSpPr>
          <p:cNvPr id="6150" name="Text Box 6">
            <a:hlinkClick r:id="" action="ppaction://noaction">
              <a:snd r:embed="rId6" name="opinaspalacio.wav"/>
            </a:hlinkClick>
          </p:cNvPr>
          <p:cNvSpPr txBox="1">
            <a:spLocks noChangeArrowheads="1"/>
          </p:cNvSpPr>
          <p:nvPr/>
        </p:nvSpPr>
        <p:spPr bwMode="auto">
          <a:xfrm>
            <a:off x="1403350" y="6005513"/>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del palacio?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4sport-FC-Barcelona-vs-A-001"/>
          <p:cNvPicPr>
            <a:picLocks noChangeAspect="1" noChangeArrowheads="1"/>
          </p:cNvPicPr>
          <p:nvPr/>
        </p:nvPicPr>
        <p:blipFill>
          <a:blip r:embed="rId3">
            <a:extLst>
              <a:ext uri="{28A0092B-C50C-407E-A947-70E740481C1C}">
                <a14:useLocalDpi xmlns:a14="http://schemas.microsoft.com/office/drawing/2010/main" val="0"/>
              </a:ext>
            </a:extLst>
          </a:blip>
          <a:srcRect l="16151" r="16151"/>
          <a:stretch>
            <a:fillRect/>
          </a:stretch>
        </p:blipFill>
        <p:spPr bwMode="auto">
          <a:xfrm>
            <a:off x="42863" y="773113"/>
            <a:ext cx="4529137" cy="44592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the-sagrada-familia-pic-sm-9014767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768350"/>
            <a:ext cx="4500562" cy="447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a:hlinkClick r:id="" action="ppaction://noaction">
              <a:snd r:embed="rId5" name="barca.wav"/>
            </a:hlinkClick>
          </p:cNvPr>
          <p:cNvSpPr txBox="1">
            <a:spLocks noChangeArrowheads="1"/>
          </p:cNvSpPr>
          <p:nvPr/>
        </p:nvSpPr>
        <p:spPr bwMode="auto">
          <a:xfrm>
            <a:off x="539750" y="101600"/>
            <a:ext cx="6696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Barcelona es famosa por …</a:t>
            </a:r>
          </a:p>
        </p:txBody>
      </p:sp>
      <p:sp>
        <p:nvSpPr>
          <p:cNvPr id="8197" name="Text Box 5">
            <a:hlinkClick r:id="" action="ppaction://noaction">
              <a:snd r:embed="rId6" name="futbol.wav"/>
            </a:hlinkClick>
          </p:cNvPr>
          <p:cNvSpPr txBox="1">
            <a:spLocks noChangeArrowheads="1"/>
          </p:cNvSpPr>
          <p:nvPr/>
        </p:nvSpPr>
        <p:spPr bwMode="auto">
          <a:xfrm>
            <a:off x="1331913" y="5300663"/>
            <a:ext cx="194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el fútbol</a:t>
            </a:r>
          </a:p>
        </p:txBody>
      </p:sp>
      <p:sp>
        <p:nvSpPr>
          <p:cNvPr id="8198" name="Text Box 6">
            <a:hlinkClick r:id="" action="ppaction://noaction">
              <a:snd r:embed="rId7" name="catedral.wav"/>
            </a:hlinkClick>
          </p:cNvPr>
          <p:cNvSpPr txBox="1">
            <a:spLocks noChangeArrowheads="1"/>
          </p:cNvSpPr>
          <p:nvPr/>
        </p:nvSpPr>
        <p:spPr bwMode="auto">
          <a:xfrm>
            <a:off x="6011863" y="5300663"/>
            <a:ext cx="194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y la catedral</a:t>
            </a:r>
          </a:p>
        </p:txBody>
      </p:sp>
      <p:sp>
        <p:nvSpPr>
          <p:cNvPr id="8200" name="Text Box 8">
            <a:hlinkClick r:id="" action="ppaction://noaction">
              <a:snd r:embed="rId8" name="opinasfutbol.wav"/>
            </a:hlinkClick>
          </p:cNvPr>
          <p:cNvSpPr txBox="1">
            <a:spLocks noChangeArrowheads="1"/>
          </p:cNvSpPr>
          <p:nvPr/>
        </p:nvSpPr>
        <p:spPr bwMode="auto">
          <a:xfrm>
            <a:off x="-109538" y="5924550"/>
            <a:ext cx="468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latin typeface="Calibri" panose="020F0502020204030204" pitchFamily="34" charset="0"/>
                <a:cs typeface="Arial" panose="020B0604020202020204" pitchFamily="34" charset="0"/>
              </a:rPr>
              <a:t>¿Qué opinas del fútbol? ¿Por qué? </a:t>
            </a:r>
          </a:p>
        </p:txBody>
      </p:sp>
      <p:sp>
        <p:nvSpPr>
          <p:cNvPr id="8201" name="Text Box 9">
            <a:hlinkClick r:id="" action="ppaction://noaction">
              <a:snd r:embed="rId9" name="opinascatedral.wav"/>
            </a:hlinkClick>
          </p:cNvPr>
          <p:cNvSpPr txBox="1">
            <a:spLocks noChangeArrowheads="1"/>
          </p:cNvSpPr>
          <p:nvPr/>
        </p:nvSpPr>
        <p:spPr bwMode="auto">
          <a:xfrm>
            <a:off x="4067175" y="6308725"/>
            <a:ext cx="504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latin typeface="Calibri" panose="020F0502020204030204" pitchFamily="34" charset="0"/>
                <a:cs typeface="Arial" panose="020B0604020202020204" pitchFamily="34" charset="0"/>
              </a:rPr>
              <a:t>¿Qué opinas de la catedral?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0" grpId="0"/>
      <p:bldP spid="82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tiro1"/>
          <p:cNvPicPr>
            <a:picLocks noChangeAspect="1" noChangeArrowheads="1"/>
          </p:cNvPicPr>
          <p:nvPr/>
        </p:nvPicPr>
        <p:blipFill>
          <a:blip r:embed="rId3">
            <a:extLst>
              <a:ext uri="{28A0092B-C50C-407E-A947-70E740481C1C}">
                <a14:useLocalDpi xmlns:a14="http://schemas.microsoft.com/office/drawing/2010/main" val="0"/>
              </a:ext>
            </a:extLst>
          </a:blip>
          <a:srcRect t="6299" b="6299"/>
          <a:stretch>
            <a:fillRect/>
          </a:stretch>
        </p:blipFill>
        <p:spPr bwMode="auto">
          <a:xfrm>
            <a:off x="1258888" y="966788"/>
            <a:ext cx="6505575" cy="42624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a:hlinkClick r:id="" action="ppaction://noaction">
              <a:snd r:embed="rId4" name="madrdi.wav"/>
            </a:hlinkClick>
          </p:cNvPr>
          <p:cNvSpPr txBox="1">
            <a:spLocks noChangeArrowheads="1"/>
          </p:cNvSpPr>
          <p:nvPr/>
        </p:nvSpPr>
        <p:spPr bwMode="auto">
          <a:xfrm>
            <a:off x="1187450" y="333375"/>
            <a:ext cx="597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Madrid es famosa por …</a:t>
            </a:r>
          </a:p>
        </p:txBody>
      </p:sp>
      <p:sp>
        <p:nvSpPr>
          <p:cNvPr id="9220" name="Text Box 4">
            <a:hlinkClick r:id="" action="ppaction://noaction">
              <a:snd r:embed="rId5" name="parque.wav"/>
            </a:hlinkClick>
          </p:cNvPr>
          <p:cNvSpPr txBox="1">
            <a:spLocks noChangeArrowheads="1"/>
          </p:cNvSpPr>
          <p:nvPr/>
        </p:nvSpPr>
        <p:spPr bwMode="auto">
          <a:xfrm>
            <a:off x="2484438" y="5430838"/>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el parque Retiro</a:t>
            </a:r>
          </a:p>
        </p:txBody>
      </p:sp>
      <p:sp>
        <p:nvSpPr>
          <p:cNvPr id="9222" name="Text Box 6">
            <a:hlinkClick r:id="" action="ppaction://noaction">
              <a:snd r:embed="rId6" name="opinasparque.wav"/>
            </a:hlinkClick>
          </p:cNvPr>
          <p:cNvSpPr txBox="1">
            <a:spLocks noChangeArrowheads="1"/>
          </p:cNvSpPr>
          <p:nvPr/>
        </p:nvSpPr>
        <p:spPr bwMode="auto">
          <a:xfrm>
            <a:off x="1403350" y="607853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del parque?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diz_pla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052513"/>
            <a:ext cx="6049962" cy="3925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 Box 3">
            <a:hlinkClick r:id="" action="ppaction://noaction">
              <a:snd r:embed="rId4" name="cadiz.wav"/>
            </a:hlinkClick>
          </p:cNvPr>
          <p:cNvSpPr txBox="1">
            <a:spLocks noChangeArrowheads="1"/>
          </p:cNvSpPr>
          <p:nvPr/>
        </p:nvSpPr>
        <p:spPr bwMode="auto">
          <a:xfrm>
            <a:off x="1474788" y="388938"/>
            <a:ext cx="612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Cádiz es famosa por …</a:t>
            </a:r>
          </a:p>
        </p:txBody>
      </p:sp>
      <p:sp>
        <p:nvSpPr>
          <p:cNvPr id="11268" name="Text Box 4">
            <a:hlinkClick r:id="" action="ppaction://noaction">
              <a:snd r:embed="rId5" name="playas.wav"/>
            </a:hlinkClick>
          </p:cNvPr>
          <p:cNvSpPr txBox="1">
            <a:spLocks noChangeArrowheads="1"/>
          </p:cNvSpPr>
          <p:nvPr/>
        </p:nvSpPr>
        <p:spPr bwMode="auto">
          <a:xfrm>
            <a:off x="2484438" y="5157788"/>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las playas</a:t>
            </a:r>
          </a:p>
        </p:txBody>
      </p:sp>
      <p:sp>
        <p:nvSpPr>
          <p:cNvPr id="11270" name="Text Box 6">
            <a:hlinkClick r:id="" action="ppaction://noaction">
              <a:snd r:embed="rId6" name="opinasplayas.wav"/>
            </a:hlinkClick>
          </p:cNvPr>
          <p:cNvSpPr txBox="1">
            <a:spLocks noChangeArrowheads="1"/>
          </p:cNvSpPr>
          <p:nvPr/>
        </p:nvSpPr>
        <p:spPr bwMode="auto">
          <a:xfrm>
            <a:off x="1403350" y="5934075"/>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 las playas?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5naranj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81075"/>
            <a:ext cx="5545137" cy="4222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3">
            <a:hlinkClick r:id="" action="ppaction://noaction">
              <a:snd r:embed="rId4" name="valencai.wav"/>
            </a:hlinkClick>
          </p:cNvPr>
          <p:cNvSpPr txBox="1">
            <a:spLocks noChangeArrowheads="1"/>
          </p:cNvSpPr>
          <p:nvPr/>
        </p:nvSpPr>
        <p:spPr bwMode="auto">
          <a:xfrm>
            <a:off x="1630363" y="333375"/>
            <a:ext cx="628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Valencia es famosa por …</a:t>
            </a:r>
          </a:p>
        </p:txBody>
      </p:sp>
      <p:sp>
        <p:nvSpPr>
          <p:cNvPr id="13316" name="Text Box 4">
            <a:hlinkClick r:id="" action="ppaction://noaction">
              <a:snd r:embed="rId5" name="naranjas.wav"/>
            </a:hlinkClick>
          </p:cNvPr>
          <p:cNvSpPr txBox="1">
            <a:spLocks noChangeArrowheads="1"/>
          </p:cNvSpPr>
          <p:nvPr/>
        </p:nvSpPr>
        <p:spPr bwMode="auto">
          <a:xfrm>
            <a:off x="2484438" y="5430838"/>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las naranjas</a:t>
            </a:r>
          </a:p>
        </p:txBody>
      </p:sp>
      <p:sp>
        <p:nvSpPr>
          <p:cNvPr id="13318" name="Text Box 6">
            <a:hlinkClick r:id="" action="ppaction://noaction">
              <a:snd r:embed="rId6" name="opinasnaranjas.wav"/>
            </a:hlinkClick>
          </p:cNvPr>
          <p:cNvSpPr txBox="1">
            <a:spLocks noChangeArrowheads="1"/>
          </p:cNvSpPr>
          <p:nvPr/>
        </p:nvSpPr>
        <p:spPr bwMode="auto">
          <a:xfrm>
            <a:off x="1403350" y="607853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 las naranjas?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Hoy </a:t>
            </a:r>
            <a:r>
              <a:rPr lang="en-GB" dirty="0" err="1" smtClean="0"/>
              <a:t>vamos</a:t>
            </a:r>
            <a:r>
              <a:rPr lang="en-GB" dirty="0" smtClean="0"/>
              <a:t> a…</a:t>
            </a:r>
            <a:endParaRPr lang="en-GB" dirty="0"/>
          </a:p>
        </p:txBody>
      </p:sp>
      <p:sp>
        <p:nvSpPr>
          <p:cNvPr id="3" name="Content Placeholder 2"/>
          <p:cNvSpPr>
            <a:spLocks noGrp="1"/>
          </p:cNvSpPr>
          <p:nvPr>
            <p:ph idx="1"/>
          </p:nvPr>
        </p:nvSpPr>
        <p:spPr/>
        <p:txBody>
          <a:bodyPr>
            <a:normAutofit/>
          </a:bodyPr>
          <a:lstStyle/>
          <a:p>
            <a:r>
              <a:rPr lang="en-GB" sz="3600" dirty="0" err="1" smtClean="0"/>
              <a:t>repasar</a:t>
            </a:r>
            <a:r>
              <a:rPr lang="en-GB" sz="3600" dirty="0" smtClean="0"/>
              <a:t> </a:t>
            </a:r>
            <a:r>
              <a:rPr lang="en-GB" sz="3600" b="1" dirty="0" smtClean="0"/>
              <a:t>5 </a:t>
            </a:r>
            <a:r>
              <a:rPr lang="en-GB" sz="3600" b="1" dirty="0" err="1" smtClean="0"/>
              <a:t>países</a:t>
            </a:r>
            <a:endParaRPr lang="en-GB" sz="3600" b="1" dirty="0" smtClean="0"/>
          </a:p>
          <a:p>
            <a:endParaRPr lang="en-GB" sz="3600" dirty="0"/>
          </a:p>
          <a:p>
            <a:r>
              <a:rPr lang="en-GB" sz="3600" dirty="0" err="1"/>
              <a:t>a</a:t>
            </a:r>
            <a:r>
              <a:rPr lang="en-GB" sz="3600" dirty="0" err="1" smtClean="0"/>
              <a:t>prender</a:t>
            </a:r>
            <a:r>
              <a:rPr lang="en-GB" sz="3600" b="1" dirty="0" smtClean="0"/>
              <a:t> 6 </a:t>
            </a:r>
            <a:r>
              <a:rPr lang="en-GB" sz="3600" b="1" dirty="0" err="1" smtClean="0"/>
              <a:t>ciudades</a:t>
            </a:r>
            <a:r>
              <a:rPr lang="en-GB" sz="3600" b="1" dirty="0" smtClean="0"/>
              <a:t> </a:t>
            </a:r>
            <a:r>
              <a:rPr lang="en-GB" sz="3600" b="1" dirty="0" err="1" smtClean="0"/>
              <a:t>españoles</a:t>
            </a:r>
            <a:endParaRPr lang="en-GB" sz="3600" dirty="0" smtClean="0"/>
          </a:p>
          <a:p>
            <a:endParaRPr lang="en-GB" sz="3600" dirty="0"/>
          </a:p>
          <a:p>
            <a:r>
              <a:rPr lang="en-GB" sz="3600" dirty="0" err="1"/>
              <a:t>a</a:t>
            </a:r>
            <a:r>
              <a:rPr lang="en-GB" sz="3600" dirty="0" err="1" smtClean="0"/>
              <a:t>prender</a:t>
            </a:r>
            <a:r>
              <a:rPr lang="en-GB" sz="3600" b="1" dirty="0" smtClean="0"/>
              <a:t> los </a:t>
            </a:r>
            <a:r>
              <a:rPr lang="en-GB" sz="3600" b="1" dirty="0" err="1" smtClean="0"/>
              <a:t>puntos</a:t>
            </a:r>
            <a:r>
              <a:rPr lang="en-GB" sz="3600" b="1" dirty="0" smtClean="0"/>
              <a:t> </a:t>
            </a:r>
            <a:r>
              <a:rPr lang="en-GB" sz="3600" b="1" dirty="0" err="1" smtClean="0"/>
              <a:t>cardinales</a:t>
            </a:r>
            <a:endParaRPr lang="en-GB" sz="3600" dirty="0"/>
          </a:p>
        </p:txBody>
      </p:sp>
      <p:pic>
        <p:nvPicPr>
          <p:cNvPr id="4" name="Picture 2" descr="puntos-cardinales-300x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515" y="5085184"/>
            <a:ext cx="1608285"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01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3505108011_1c1da764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128713"/>
            <a:ext cx="5616575" cy="374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a:hlinkClick r:id="" action="ppaction://noaction">
              <a:snd r:embed="rId4" name="pamplona.wav"/>
            </a:hlinkClick>
          </p:cNvPr>
          <p:cNvSpPr txBox="1">
            <a:spLocks noChangeArrowheads="1"/>
          </p:cNvSpPr>
          <p:nvPr/>
        </p:nvSpPr>
        <p:spPr bwMode="auto">
          <a:xfrm>
            <a:off x="1638300" y="414338"/>
            <a:ext cx="6064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La ciudad de Pamplona es famosa por …</a:t>
            </a:r>
          </a:p>
        </p:txBody>
      </p:sp>
      <p:sp>
        <p:nvSpPr>
          <p:cNvPr id="15364" name="Text Box 4">
            <a:hlinkClick r:id="" action="ppaction://noaction">
              <a:snd r:embed="rId5" name="toros.wav"/>
            </a:hlinkClick>
          </p:cNvPr>
          <p:cNvSpPr txBox="1">
            <a:spLocks noChangeArrowheads="1"/>
          </p:cNvSpPr>
          <p:nvPr/>
        </p:nvSpPr>
        <p:spPr bwMode="auto">
          <a:xfrm>
            <a:off x="2484438" y="5229225"/>
            <a:ext cx="410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los toros</a:t>
            </a:r>
          </a:p>
        </p:txBody>
      </p:sp>
      <p:sp>
        <p:nvSpPr>
          <p:cNvPr id="15366" name="Text Box 6">
            <a:hlinkClick r:id="" action="ppaction://noaction">
              <a:snd r:embed="rId6" name="opinastoros.wav"/>
            </a:hlinkClick>
          </p:cNvPr>
          <p:cNvSpPr txBox="1">
            <a:spLocks noChangeArrowheads="1"/>
          </p:cNvSpPr>
          <p:nvPr/>
        </p:nvSpPr>
        <p:spPr bwMode="auto">
          <a:xfrm>
            <a:off x="1403350" y="5934075"/>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¿Qué opinas de la foto? ¿Por qué?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cationSpainIn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988"/>
            <a:ext cx="67437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6" name="WordArt 4"/>
          <p:cNvSpPr>
            <a:spLocks noChangeArrowheads="1" noChangeShapeType="1" noTextEdit="1"/>
          </p:cNvSpPr>
          <p:nvPr/>
        </p:nvSpPr>
        <p:spPr bwMode="auto">
          <a:xfrm>
            <a:off x="4316413" y="34750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1</a:t>
            </a:r>
          </a:p>
        </p:txBody>
      </p:sp>
      <p:sp>
        <p:nvSpPr>
          <p:cNvPr id="3077" name="WordArt 5"/>
          <p:cNvSpPr>
            <a:spLocks noChangeArrowheads="1" noChangeShapeType="1" noTextEdit="1"/>
          </p:cNvSpPr>
          <p:nvPr/>
        </p:nvSpPr>
        <p:spPr bwMode="auto">
          <a:xfrm>
            <a:off x="5148263" y="36449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2</a:t>
            </a:r>
          </a:p>
        </p:txBody>
      </p:sp>
      <p:sp>
        <p:nvSpPr>
          <p:cNvPr id="3078" name="WordArt 6"/>
          <p:cNvSpPr>
            <a:spLocks noChangeArrowheads="1" noChangeShapeType="1" noTextEdit="1"/>
          </p:cNvSpPr>
          <p:nvPr/>
        </p:nvSpPr>
        <p:spPr bwMode="auto">
          <a:xfrm>
            <a:off x="6416675" y="37893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3</a:t>
            </a:r>
          </a:p>
        </p:txBody>
      </p:sp>
      <p:sp>
        <p:nvSpPr>
          <p:cNvPr id="3079" name="WordArt 7"/>
          <p:cNvSpPr>
            <a:spLocks noChangeArrowheads="1" noChangeShapeType="1" noTextEdit="1"/>
          </p:cNvSpPr>
          <p:nvPr/>
        </p:nvSpPr>
        <p:spPr bwMode="auto">
          <a:xfrm>
            <a:off x="5624513" y="46529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4</a:t>
            </a:r>
          </a:p>
        </p:txBody>
      </p:sp>
      <p:sp>
        <p:nvSpPr>
          <p:cNvPr id="3080" name="WordArt 8"/>
          <p:cNvSpPr>
            <a:spLocks noChangeArrowheads="1" noChangeShapeType="1" noTextEdit="1"/>
          </p:cNvSpPr>
          <p:nvPr/>
        </p:nvSpPr>
        <p:spPr bwMode="auto">
          <a:xfrm>
            <a:off x="4832350" y="594995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5</a:t>
            </a:r>
          </a:p>
        </p:txBody>
      </p:sp>
      <p:sp>
        <p:nvSpPr>
          <p:cNvPr id="3081" name="Text Box 9">
            <a:hlinkClick r:id="" action="ppaction://noaction">
              <a:snd r:embed="rId4" name="alemania.wav"/>
            </a:hlinkClick>
          </p:cNvPr>
          <p:cNvSpPr txBox="1">
            <a:spLocks noChangeArrowheads="1"/>
          </p:cNvSpPr>
          <p:nvPr/>
        </p:nvSpPr>
        <p:spPr bwMode="auto">
          <a:xfrm>
            <a:off x="1717675" y="242093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Arial Rounded MT Bold" pitchFamily="34" charset="0"/>
              </a:rPr>
              <a:t>Alemania</a:t>
            </a:r>
          </a:p>
        </p:txBody>
      </p:sp>
      <p:sp>
        <p:nvSpPr>
          <p:cNvPr id="3082" name="Text Box 10">
            <a:hlinkClick r:id="" action="ppaction://noaction">
              <a:snd r:embed="rId5" name="francia.wav"/>
            </a:hlinkClick>
          </p:cNvPr>
          <p:cNvSpPr txBox="1">
            <a:spLocks noChangeArrowheads="1"/>
          </p:cNvSpPr>
          <p:nvPr/>
        </p:nvSpPr>
        <p:spPr bwMode="auto">
          <a:xfrm>
            <a:off x="1717675" y="33575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Arial Rounded MT Bold" pitchFamily="34" charset="0"/>
              </a:rPr>
              <a:t>Francia</a:t>
            </a:r>
          </a:p>
        </p:txBody>
      </p:sp>
      <p:sp>
        <p:nvSpPr>
          <p:cNvPr id="3083" name="Text Box 11">
            <a:hlinkClick r:id="" action="ppaction://noaction">
              <a:snd r:embed="rId6" name="inglaterra.wav"/>
            </a:hlinkClick>
          </p:cNvPr>
          <p:cNvSpPr txBox="1">
            <a:spLocks noChangeArrowheads="1"/>
          </p:cNvSpPr>
          <p:nvPr/>
        </p:nvSpPr>
        <p:spPr bwMode="auto">
          <a:xfrm>
            <a:off x="1703388" y="1450975"/>
            <a:ext cx="178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Arial Rounded MT Bold" pitchFamily="34" charset="0"/>
              </a:rPr>
              <a:t>Inglaterra</a:t>
            </a:r>
          </a:p>
        </p:txBody>
      </p:sp>
      <p:sp>
        <p:nvSpPr>
          <p:cNvPr id="3084" name="Text Box 12">
            <a:hlinkClick r:id="" action="ppaction://noaction">
              <a:snd r:embed="rId7" name="espana.wav"/>
            </a:hlinkClick>
          </p:cNvPr>
          <p:cNvSpPr txBox="1">
            <a:spLocks noChangeArrowheads="1"/>
          </p:cNvSpPr>
          <p:nvPr/>
        </p:nvSpPr>
        <p:spPr bwMode="auto">
          <a:xfrm>
            <a:off x="1717675" y="42926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Arial Rounded MT Bold" pitchFamily="34" charset="0"/>
              </a:rPr>
              <a:t>España</a:t>
            </a:r>
          </a:p>
        </p:txBody>
      </p:sp>
      <p:sp>
        <p:nvSpPr>
          <p:cNvPr id="3085" name="Text Box 13">
            <a:hlinkClick r:id="" action="ppaction://noaction">
              <a:snd r:embed="rId8" name="irlanda.wav"/>
            </a:hlinkClick>
          </p:cNvPr>
          <p:cNvSpPr txBox="1">
            <a:spLocks noChangeArrowheads="1"/>
          </p:cNvSpPr>
          <p:nvPr/>
        </p:nvSpPr>
        <p:spPr bwMode="auto">
          <a:xfrm>
            <a:off x="1704975" y="5229225"/>
            <a:ext cx="1582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Arial Rounded MT Bold" pitchFamily="34" charset="0"/>
              </a:rPr>
              <a:t>Irlanda</a:t>
            </a:r>
          </a:p>
        </p:txBody>
      </p:sp>
      <p:pic>
        <p:nvPicPr>
          <p:cNvPr id="3087" name="Picture 15" descr="Ireland_flag">
            <a:hlinkClick r:id="" action="ppaction://noaction">
              <a:snd r:embed="rId8" name="irlanda.wav"/>
            </a:hlinkClick>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788" y="5013325"/>
            <a:ext cx="11398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1" name="Picture 19" descr="[Flag of England]">
            <a:hlinkClick r:id="" action="ppaction://noaction">
              <a:snd r:embed="rId6" name="inglaterra.wav"/>
            </a:hlinkClick>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788" y="1268413"/>
            <a:ext cx="11382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5" name="Picture 23" descr="french_flag">
            <a:hlinkClick r:id="" action="ppaction://noaction">
              <a:snd r:embed="rId5" name="francia.wav"/>
            </a:hlinkClick>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8788" y="3141663"/>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8" name="Picture 26" descr="German_flag">
            <a:hlinkClick r:id="" action="ppaction://noaction">
              <a:snd r:embed="rId4" name="alemania.wav"/>
            </a:hlinkClick>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8788" y="2205038"/>
            <a:ext cx="1152525" cy="87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2" name="Picture 30" descr="spanishflag">
            <a:hlinkClick r:id="" action="ppaction://noaction">
              <a:snd r:embed="rId7" name="espana.wav"/>
            </a:hlinkClick>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788" y="407670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3" name="WordArt 31"/>
          <p:cNvSpPr>
            <a:spLocks noChangeArrowheads="1" noChangeShapeType="1" noTextEdit="1"/>
          </p:cNvSpPr>
          <p:nvPr/>
        </p:nvSpPr>
        <p:spPr bwMode="auto">
          <a:xfrm>
            <a:off x="179388" y="15573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2</a:t>
            </a:r>
          </a:p>
        </p:txBody>
      </p:sp>
      <p:sp>
        <p:nvSpPr>
          <p:cNvPr id="3104" name="WordArt 32"/>
          <p:cNvSpPr>
            <a:spLocks noChangeArrowheads="1" noChangeShapeType="1" noTextEdit="1"/>
          </p:cNvSpPr>
          <p:nvPr/>
        </p:nvSpPr>
        <p:spPr bwMode="auto">
          <a:xfrm>
            <a:off x="179388" y="24209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3</a:t>
            </a:r>
          </a:p>
        </p:txBody>
      </p:sp>
      <p:sp>
        <p:nvSpPr>
          <p:cNvPr id="3105" name="WordArt 33"/>
          <p:cNvSpPr>
            <a:spLocks noChangeArrowheads="1" noChangeShapeType="1" noTextEdit="1"/>
          </p:cNvSpPr>
          <p:nvPr/>
        </p:nvSpPr>
        <p:spPr bwMode="auto">
          <a:xfrm>
            <a:off x="179388" y="33575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4</a:t>
            </a:r>
          </a:p>
        </p:txBody>
      </p:sp>
      <p:sp>
        <p:nvSpPr>
          <p:cNvPr id="3106" name="WordArt 34"/>
          <p:cNvSpPr>
            <a:spLocks noChangeArrowheads="1" noChangeShapeType="1" noTextEdit="1"/>
          </p:cNvSpPr>
          <p:nvPr/>
        </p:nvSpPr>
        <p:spPr bwMode="auto">
          <a:xfrm>
            <a:off x="179388" y="42926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5</a:t>
            </a:r>
          </a:p>
        </p:txBody>
      </p:sp>
      <p:sp>
        <p:nvSpPr>
          <p:cNvPr id="3107" name="WordArt 35"/>
          <p:cNvSpPr>
            <a:spLocks noChangeArrowheads="1" noChangeShapeType="1" noTextEdit="1"/>
          </p:cNvSpPr>
          <p:nvPr/>
        </p:nvSpPr>
        <p:spPr bwMode="auto">
          <a:xfrm>
            <a:off x="179388" y="515778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a:rPr>
              <a:t>1</a:t>
            </a:r>
          </a:p>
        </p:txBody>
      </p:sp>
      <p:sp>
        <p:nvSpPr>
          <p:cNvPr id="3108" name="Text Box 36">
            <a:hlinkClick r:id="" action="ppaction://noaction">
              <a:snd r:embed="rId14" name="quenumbero.wav"/>
            </a:hlinkClick>
          </p:cNvPr>
          <p:cNvSpPr txBox="1">
            <a:spLocks noChangeArrowheads="1"/>
          </p:cNvSpPr>
          <p:nvPr/>
        </p:nvSpPr>
        <p:spPr bwMode="auto">
          <a:xfrm>
            <a:off x="71438" y="115888"/>
            <a:ext cx="399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cs typeface="Arial" charset="0"/>
              </a:rPr>
              <a:t>¿Qué número es el país?</a:t>
            </a:r>
          </a:p>
        </p:txBody>
      </p:sp>
      <p:sp>
        <p:nvSpPr>
          <p:cNvPr id="3109" name="Text Box 37">
            <a:hlinkClick r:id="" action="ppaction://noaction">
              <a:snd r:embed="rId14" name="quenumbero.wav"/>
            </a:hlinkClick>
          </p:cNvPr>
          <p:cNvSpPr txBox="1">
            <a:spLocks noChangeArrowheads="1"/>
          </p:cNvSpPr>
          <p:nvPr/>
        </p:nvSpPr>
        <p:spPr bwMode="auto">
          <a:xfrm>
            <a:off x="71438" y="620713"/>
            <a:ext cx="399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cs typeface="Arial" charset="0"/>
              </a:rPr>
              <a:t>Inglaterra es número …</a:t>
            </a:r>
          </a:p>
        </p:txBody>
      </p:sp>
    </p:spTree>
    <p:extLst>
      <p:ext uri="{BB962C8B-B14F-4D97-AF65-F5344CB8AC3E}">
        <p14:creationId xmlns:p14="http://schemas.microsoft.com/office/powerpoint/2010/main" val="2107669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3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31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0"/>
                                          </p:stCondLst>
                                        </p:cTn>
                                        <p:tgtEl>
                                          <p:spTgt spid="3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3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animBg="1"/>
      <p:bldP spid="3104" grpId="0" animBg="1"/>
      <p:bldP spid="3105" grpId="0" animBg="1"/>
      <p:bldP spid="3106" grpId="0" animBg="1"/>
      <p:bldP spid="3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36513" y="-22225"/>
            <a:ext cx="7632701" cy="6911975"/>
          </a:xfrm>
          <a:prstGeom prst="rect">
            <a:avLst/>
          </a:prstGeom>
          <a:noFill/>
          <a:extLst>
            <a:ext uri="{909E8E84-426E-40DD-AFC4-6F175D3DCCD1}">
              <a14:hiddenFill xmlns:a14="http://schemas.microsoft.com/office/drawing/2010/main">
                <a:solidFill>
                  <a:srgbClr val="FFFFFF"/>
                </a:solidFill>
              </a14:hiddenFill>
            </a:ext>
          </a:extLst>
        </p:spPr>
      </p:pic>
      <p:sp>
        <p:nvSpPr>
          <p:cNvPr id="18435"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6"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7"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8"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9" name="Oval 7"/>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0"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1"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2"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1</a:t>
            </a:r>
          </a:p>
        </p:txBody>
      </p:sp>
      <p:sp>
        <p:nvSpPr>
          <p:cNvPr id="18443"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2</a:t>
            </a:r>
          </a:p>
        </p:txBody>
      </p:sp>
      <p:sp>
        <p:nvSpPr>
          <p:cNvPr id="18444"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3</a:t>
            </a:r>
          </a:p>
        </p:txBody>
      </p:sp>
      <p:sp>
        <p:nvSpPr>
          <p:cNvPr id="18445"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4</a:t>
            </a:r>
          </a:p>
        </p:txBody>
      </p:sp>
      <p:sp>
        <p:nvSpPr>
          <p:cNvPr id="18446"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5</a:t>
            </a:r>
          </a:p>
        </p:txBody>
      </p:sp>
      <p:sp>
        <p:nvSpPr>
          <p:cNvPr id="18447"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6</a:t>
            </a:r>
          </a:p>
        </p:txBody>
      </p:sp>
      <p:sp>
        <p:nvSpPr>
          <p:cNvPr id="18448"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7</a:t>
            </a:r>
          </a:p>
        </p:txBody>
      </p:sp>
      <p:sp>
        <p:nvSpPr>
          <p:cNvPr id="18449" name="Rectangle 17"/>
          <p:cNvSpPr>
            <a:spLocks noChangeArrowheads="1"/>
          </p:cNvSpPr>
          <p:nvPr/>
        </p:nvSpPr>
        <p:spPr bwMode="auto">
          <a:xfrm>
            <a:off x="4787900" y="260350"/>
            <a:ext cx="2232025" cy="431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0" name="Rectangle 18"/>
          <p:cNvSpPr>
            <a:spLocks noChangeArrowheads="1"/>
          </p:cNvSpPr>
          <p:nvPr/>
        </p:nvSpPr>
        <p:spPr bwMode="auto">
          <a:xfrm rot="-5074764">
            <a:off x="-167481" y="3356769"/>
            <a:ext cx="2305050" cy="4333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51" name="Rectangle 19"/>
          <p:cNvSpPr>
            <a:spLocks noChangeArrowheads="1"/>
          </p:cNvSpPr>
          <p:nvPr/>
        </p:nvSpPr>
        <p:spPr bwMode="auto">
          <a:xfrm>
            <a:off x="696913" y="1268413"/>
            <a:ext cx="2232025" cy="431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19460" name="Oval 4"/>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1" name="Oval 5"/>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Oval 6"/>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3" name="Oval 7"/>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4" name="Oval 8"/>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5" name="Oval 9"/>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6" name="Oval 10"/>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7" name="Text Box 11">
            <a:hlinkClick r:id="" action="ppaction://noaction">
              <a:snd r:embed="rId4" name="comosellama.wav"/>
            </a:hlinkClick>
          </p:cNvPr>
          <p:cNvSpPr txBox="1">
            <a:spLocks noChangeArrowheads="1"/>
          </p:cNvSpPr>
          <p:nvPr/>
        </p:nvSpPr>
        <p:spPr bwMode="auto">
          <a:xfrm>
            <a:off x="1546225" y="2205038"/>
            <a:ext cx="4033838" cy="4953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cs typeface="Arial" panose="020B0604020202020204" pitchFamily="34" charset="0"/>
              </a:rPr>
              <a:t>¿Cómo se llama este país?</a:t>
            </a:r>
          </a:p>
        </p:txBody>
      </p:sp>
      <p:sp>
        <p:nvSpPr>
          <p:cNvPr id="19468" name="Line 12"/>
          <p:cNvSpPr>
            <a:spLocks noChangeShapeType="1"/>
          </p:cNvSpPr>
          <p:nvPr/>
        </p:nvSpPr>
        <p:spPr bwMode="auto">
          <a:xfrm flipH="1" flipV="1">
            <a:off x="2640013" y="1700213"/>
            <a:ext cx="577850" cy="506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9" name="Rectangle 13"/>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1</a:t>
            </a:r>
          </a:p>
        </p:txBody>
      </p:sp>
      <p:sp>
        <p:nvSpPr>
          <p:cNvPr id="19470" name="Rectangle 14"/>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2</a:t>
            </a:r>
          </a:p>
        </p:txBody>
      </p:sp>
      <p:sp>
        <p:nvSpPr>
          <p:cNvPr id="19471" name="Rectangle 15"/>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3</a:t>
            </a:r>
          </a:p>
        </p:txBody>
      </p:sp>
      <p:sp>
        <p:nvSpPr>
          <p:cNvPr id="19472" name="Rectangle 16"/>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4</a:t>
            </a:r>
          </a:p>
        </p:txBody>
      </p:sp>
      <p:sp>
        <p:nvSpPr>
          <p:cNvPr id="19473" name="Rectangle 17"/>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5</a:t>
            </a:r>
          </a:p>
        </p:txBody>
      </p:sp>
      <p:sp>
        <p:nvSpPr>
          <p:cNvPr id="19474" name="Rectangle 18"/>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6</a:t>
            </a:r>
          </a:p>
        </p:txBody>
      </p:sp>
      <p:sp>
        <p:nvSpPr>
          <p:cNvPr id="19475" name="Rectangle 19"/>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7</a:t>
            </a:r>
          </a:p>
        </p:txBody>
      </p:sp>
      <p:sp>
        <p:nvSpPr>
          <p:cNvPr id="19476" name="Line 20"/>
          <p:cNvSpPr>
            <a:spLocks noChangeShapeType="1"/>
          </p:cNvSpPr>
          <p:nvPr/>
        </p:nvSpPr>
        <p:spPr bwMode="auto">
          <a:xfrm flipH="1">
            <a:off x="900113" y="2492375"/>
            <a:ext cx="647700" cy="14446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7" name="Line 21"/>
          <p:cNvSpPr>
            <a:spLocks noChangeShapeType="1"/>
          </p:cNvSpPr>
          <p:nvPr/>
        </p:nvSpPr>
        <p:spPr bwMode="auto">
          <a:xfrm flipV="1">
            <a:off x="5510213" y="993775"/>
            <a:ext cx="285750" cy="122555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8" name="Text Box 22">
            <a:hlinkClick r:id="" action="ppaction://noaction">
              <a:snd r:embed="rId5" name="esp.wav"/>
            </a:hlinkClick>
          </p:cNvPr>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Espa</a:t>
            </a:r>
            <a:r>
              <a:rPr lang="en-GB" altLang="en-US" sz="2400" b="1">
                <a:cs typeface="Arial" panose="020B0604020202020204" pitchFamily="34" charset="0"/>
              </a:rPr>
              <a:t>ña</a:t>
            </a:r>
          </a:p>
        </p:txBody>
      </p:sp>
      <p:sp>
        <p:nvSpPr>
          <p:cNvPr id="19479" name="Text Box 23">
            <a:hlinkClick r:id="" action="ppaction://noaction">
              <a:snd r:embed="rId6" name="fran.wav"/>
            </a:hlinkClick>
          </p:cNvPr>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Francia</a:t>
            </a:r>
            <a:endParaRPr lang="en-GB" altLang="en-US" sz="2400" b="1">
              <a:cs typeface="Arial" panose="020B0604020202020204" pitchFamily="34" charset="0"/>
            </a:endParaRPr>
          </a:p>
        </p:txBody>
      </p:sp>
      <p:sp>
        <p:nvSpPr>
          <p:cNvPr id="19480" name="Text Box 24">
            <a:hlinkClick r:id="" action="ppaction://noaction">
              <a:snd r:embed="rId7" name="portugal.wav"/>
            </a:hlinkClick>
          </p:cNvPr>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Portugal</a:t>
            </a:r>
            <a:endParaRPr lang="en-GB" altLang="en-US" sz="24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68"/>
                                        </p:tgtEl>
                                        <p:attrNameLst>
                                          <p:attrName>style.visibility</p:attrName>
                                        </p:attrNameLst>
                                      </p:cBhvr>
                                      <p:to>
                                        <p:strVal val="visible"/>
                                      </p:to>
                                    </p:set>
                                  </p:childTnLst>
                                </p:cTn>
                              </p:par>
                              <p:par>
                                <p:cTn id="10" presetID="22" presetClass="entr" presetSubtype="4" fill="hold" grpId="1" nodeType="with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wipe(down)">
                                      <p:cBhvr>
                                        <p:cTn id="12" dur="2000"/>
                                        <p:tgtEl>
                                          <p:spTgt spid="19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9478"/>
                                        </p:tgtEl>
                                        <p:attrNameLst>
                                          <p:attrName>style.visibility</p:attrName>
                                        </p:attrNameLst>
                                      </p:cBhvr>
                                      <p:to>
                                        <p:strVal val="visible"/>
                                      </p:to>
                                    </p:set>
                                    <p:animEffect transition="in" filter="wipe(down)">
                                      <p:cBhvr>
                                        <p:cTn id="17" dur="580">
                                          <p:stCondLst>
                                            <p:cond delay="0"/>
                                          </p:stCondLst>
                                        </p:cTn>
                                        <p:tgtEl>
                                          <p:spTgt spid="19478"/>
                                        </p:tgtEl>
                                      </p:cBhvr>
                                    </p:animEffect>
                                    <p:anim calcmode="lin" valueType="num">
                                      <p:cBhvr>
                                        <p:cTn id="18" dur="1822" tmFilter="0,0; 0.14,0.36; 0.43,0.73; 0.71,0.91; 1.0,1.0">
                                          <p:stCondLst>
                                            <p:cond delay="0"/>
                                          </p:stCondLst>
                                        </p:cTn>
                                        <p:tgtEl>
                                          <p:spTgt spid="1947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47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47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47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478"/>
                                        </p:tgtEl>
                                        <p:attrNameLst>
                                          <p:attrName>ppt_y</p:attrName>
                                        </p:attrNameLst>
                                      </p:cBhvr>
                                      <p:tavLst>
                                        <p:tav tm="0" fmla="#ppt_y-sin(pi*$)/81">
                                          <p:val>
                                            <p:fltVal val="0"/>
                                          </p:val>
                                        </p:tav>
                                        <p:tav tm="100000">
                                          <p:val>
                                            <p:fltVal val="1"/>
                                          </p:val>
                                        </p:tav>
                                      </p:tavLst>
                                    </p:anim>
                                    <p:animScale>
                                      <p:cBhvr>
                                        <p:cTn id="23" dur="26">
                                          <p:stCondLst>
                                            <p:cond delay="650"/>
                                          </p:stCondLst>
                                        </p:cTn>
                                        <p:tgtEl>
                                          <p:spTgt spid="19478"/>
                                        </p:tgtEl>
                                      </p:cBhvr>
                                      <p:to x="100000" y="60000"/>
                                    </p:animScale>
                                    <p:animScale>
                                      <p:cBhvr>
                                        <p:cTn id="24" dur="166" decel="50000">
                                          <p:stCondLst>
                                            <p:cond delay="676"/>
                                          </p:stCondLst>
                                        </p:cTn>
                                        <p:tgtEl>
                                          <p:spTgt spid="19478"/>
                                        </p:tgtEl>
                                      </p:cBhvr>
                                      <p:to x="100000" y="100000"/>
                                    </p:animScale>
                                    <p:animScale>
                                      <p:cBhvr>
                                        <p:cTn id="25" dur="26">
                                          <p:stCondLst>
                                            <p:cond delay="1312"/>
                                          </p:stCondLst>
                                        </p:cTn>
                                        <p:tgtEl>
                                          <p:spTgt spid="19478"/>
                                        </p:tgtEl>
                                      </p:cBhvr>
                                      <p:to x="100000" y="80000"/>
                                    </p:animScale>
                                    <p:animScale>
                                      <p:cBhvr>
                                        <p:cTn id="26" dur="166" decel="50000">
                                          <p:stCondLst>
                                            <p:cond delay="1338"/>
                                          </p:stCondLst>
                                        </p:cTn>
                                        <p:tgtEl>
                                          <p:spTgt spid="19478"/>
                                        </p:tgtEl>
                                      </p:cBhvr>
                                      <p:to x="100000" y="100000"/>
                                    </p:animScale>
                                    <p:animScale>
                                      <p:cBhvr>
                                        <p:cTn id="27" dur="26">
                                          <p:stCondLst>
                                            <p:cond delay="1642"/>
                                          </p:stCondLst>
                                        </p:cTn>
                                        <p:tgtEl>
                                          <p:spTgt spid="19478"/>
                                        </p:tgtEl>
                                      </p:cBhvr>
                                      <p:to x="100000" y="90000"/>
                                    </p:animScale>
                                    <p:animScale>
                                      <p:cBhvr>
                                        <p:cTn id="28" dur="166" decel="50000">
                                          <p:stCondLst>
                                            <p:cond delay="1668"/>
                                          </p:stCondLst>
                                        </p:cTn>
                                        <p:tgtEl>
                                          <p:spTgt spid="19478"/>
                                        </p:tgtEl>
                                      </p:cBhvr>
                                      <p:to x="100000" y="100000"/>
                                    </p:animScale>
                                    <p:animScale>
                                      <p:cBhvr>
                                        <p:cTn id="29" dur="26">
                                          <p:stCondLst>
                                            <p:cond delay="1808"/>
                                          </p:stCondLst>
                                        </p:cTn>
                                        <p:tgtEl>
                                          <p:spTgt spid="19478"/>
                                        </p:tgtEl>
                                      </p:cBhvr>
                                      <p:to x="100000" y="95000"/>
                                    </p:animScale>
                                    <p:animScale>
                                      <p:cBhvr>
                                        <p:cTn id="30" dur="166" decel="50000">
                                          <p:stCondLst>
                                            <p:cond delay="1834"/>
                                          </p:stCondLst>
                                        </p:cTn>
                                        <p:tgtEl>
                                          <p:spTgt spid="19478"/>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9468"/>
                                        </p:tgtEl>
                                        <p:attrNameLst>
                                          <p:attrName>style.visibility</p:attrName>
                                        </p:attrNameLst>
                                      </p:cBhvr>
                                      <p:to>
                                        <p:strVal val="hidden"/>
                                      </p:to>
                                    </p:set>
                                  </p:childTnLst>
                                </p:cTn>
                              </p:par>
                            </p:childTnLst>
                          </p:cTn>
                        </p:par>
                        <p:par>
                          <p:cTn id="35" fill="hold" nodeType="afterGroup">
                            <p:stCondLst>
                              <p:cond delay="0"/>
                            </p:stCondLst>
                            <p:childTnLst>
                              <p:par>
                                <p:cTn id="36" presetID="1" presetClass="exit" presetSubtype="0" fill="hold" grpId="1" nodeType="afterEffect">
                                  <p:stCondLst>
                                    <p:cond delay="0"/>
                                  </p:stCondLst>
                                  <p:childTnLst>
                                    <p:set>
                                      <p:cBhvr>
                                        <p:cTn id="37" dur="1" fill="hold">
                                          <p:stCondLst>
                                            <p:cond delay="0"/>
                                          </p:stCondLst>
                                        </p:cTn>
                                        <p:tgtEl>
                                          <p:spTgt spid="194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2" nodeType="clickEffect">
                                  <p:stCondLst>
                                    <p:cond delay="0"/>
                                  </p:stCondLst>
                                  <p:childTnLst>
                                    <p:set>
                                      <p:cBhvr>
                                        <p:cTn id="41" dur="1" fill="hold">
                                          <p:stCondLst>
                                            <p:cond delay="0"/>
                                          </p:stCondLst>
                                        </p:cTn>
                                        <p:tgtEl>
                                          <p:spTgt spid="19467"/>
                                        </p:tgtEl>
                                        <p:attrNameLst>
                                          <p:attrName>style.visibility</p:attrName>
                                        </p:attrNameLst>
                                      </p:cBhvr>
                                      <p:to>
                                        <p:strVal val="visible"/>
                                      </p:to>
                                    </p:set>
                                  </p:childTnLst>
                                </p:cTn>
                              </p:par>
                              <p:par>
                                <p:cTn id="42" presetID="22" presetClass="entr" presetSubtype="4" fill="hold" grpId="0" nodeType="withEffect">
                                  <p:stCondLst>
                                    <p:cond delay="0"/>
                                  </p:stCondLst>
                                  <p:childTnLst>
                                    <p:set>
                                      <p:cBhvr>
                                        <p:cTn id="43" dur="1" fill="hold">
                                          <p:stCondLst>
                                            <p:cond delay="0"/>
                                          </p:stCondLst>
                                        </p:cTn>
                                        <p:tgtEl>
                                          <p:spTgt spid="19477"/>
                                        </p:tgtEl>
                                        <p:attrNameLst>
                                          <p:attrName>style.visibility</p:attrName>
                                        </p:attrNameLst>
                                      </p:cBhvr>
                                      <p:to>
                                        <p:strVal val="visible"/>
                                      </p:to>
                                    </p:set>
                                    <p:animEffect transition="in" filter="wipe(down)">
                                      <p:cBhvr>
                                        <p:cTn id="44" dur="2000"/>
                                        <p:tgtEl>
                                          <p:spTgt spid="1947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9479"/>
                                        </p:tgtEl>
                                        <p:attrNameLst>
                                          <p:attrName>style.visibility</p:attrName>
                                        </p:attrNameLst>
                                      </p:cBhvr>
                                      <p:to>
                                        <p:strVal val="visible"/>
                                      </p:to>
                                    </p:set>
                                    <p:animEffect transition="in" filter="wipe(down)">
                                      <p:cBhvr>
                                        <p:cTn id="49" dur="580">
                                          <p:stCondLst>
                                            <p:cond delay="0"/>
                                          </p:stCondLst>
                                        </p:cTn>
                                        <p:tgtEl>
                                          <p:spTgt spid="19479"/>
                                        </p:tgtEl>
                                      </p:cBhvr>
                                    </p:animEffect>
                                    <p:anim calcmode="lin" valueType="num">
                                      <p:cBhvr>
                                        <p:cTn id="50"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55" dur="26">
                                          <p:stCondLst>
                                            <p:cond delay="650"/>
                                          </p:stCondLst>
                                        </p:cTn>
                                        <p:tgtEl>
                                          <p:spTgt spid="19479"/>
                                        </p:tgtEl>
                                      </p:cBhvr>
                                      <p:to x="100000" y="60000"/>
                                    </p:animScale>
                                    <p:animScale>
                                      <p:cBhvr>
                                        <p:cTn id="56" dur="166" decel="50000">
                                          <p:stCondLst>
                                            <p:cond delay="676"/>
                                          </p:stCondLst>
                                        </p:cTn>
                                        <p:tgtEl>
                                          <p:spTgt spid="19479"/>
                                        </p:tgtEl>
                                      </p:cBhvr>
                                      <p:to x="100000" y="100000"/>
                                    </p:animScale>
                                    <p:animScale>
                                      <p:cBhvr>
                                        <p:cTn id="57" dur="26">
                                          <p:stCondLst>
                                            <p:cond delay="1312"/>
                                          </p:stCondLst>
                                        </p:cTn>
                                        <p:tgtEl>
                                          <p:spTgt spid="19479"/>
                                        </p:tgtEl>
                                      </p:cBhvr>
                                      <p:to x="100000" y="80000"/>
                                    </p:animScale>
                                    <p:animScale>
                                      <p:cBhvr>
                                        <p:cTn id="58" dur="166" decel="50000">
                                          <p:stCondLst>
                                            <p:cond delay="1338"/>
                                          </p:stCondLst>
                                        </p:cTn>
                                        <p:tgtEl>
                                          <p:spTgt spid="19479"/>
                                        </p:tgtEl>
                                      </p:cBhvr>
                                      <p:to x="100000" y="100000"/>
                                    </p:animScale>
                                    <p:animScale>
                                      <p:cBhvr>
                                        <p:cTn id="59" dur="26">
                                          <p:stCondLst>
                                            <p:cond delay="1642"/>
                                          </p:stCondLst>
                                        </p:cTn>
                                        <p:tgtEl>
                                          <p:spTgt spid="19479"/>
                                        </p:tgtEl>
                                      </p:cBhvr>
                                      <p:to x="100000" y="90000"/>
                                    </p:animScale>
                                    <p:animScale>
                                      <p:cBhvr>
                                        <p:cTn id="60" dur="166" decel="50000">
                                          <p:stCondLst>
                                            <p:cond delay="1668"/>
                                          </p:stCondLst>
                                        </p:cTn>
                                        <p:tgtEl>
                                          <p:spTgt spid="19479"/>
                                        </p:tgtEl>
                                      </p:cBhvr>
                                      <p:to x="100000" y="100000"/>
                                    </p:animScale>
                                    <p:animScale>
                                      <p:cBhvr>
                                        <p:cTn id="61" dur="26">
                                          <p:stCondLst>
                                            <p:cond delay="1808"/>
                                          </p:stCondLst>
                                        </p:cTn>
                                        <p:tgtEl>
                                          <p:spTgt spid="19479"/>
                                        </p:tgtEl>
                                      </p:cBhvr>
                                      <p:to x="100000" y="95000"/>
                                    </p:animScale>
                                    <p:animScale>
                                      <p:cBhvr>
                                        <p:cTn id="62" dur="166" decel="50000">
                                          <p:stCondLst>
                                            <p:cond delay="1834"/>
                                          </p:stCondLst>
                                        </p:cTn>
                                        <p:tgtEl>
                                          <p:spTgt spid="19479"/>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477"/>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1946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5" nodeType="clickEffect">
                                  <p:stCondLst>
                                    <p:cond delay="0"/>
                                  </p:stCondLst>
                                  <p:childTnLst>
                                    <p:set>
                                      <p:cBhvr>
                                        <p:cTn id="72" dur="1" fill="hold">
                                          <p:stCondLst>
                                            <p:cond delay="0"/>
                                          </p:stCondLst>
                                        </p:cTn>
                                        <p:tgtEl>
                                          <p:spTgt spid="19467"/>
                                        </p:tgtEl>
                                        <p:attrNameLst>
                                          <p:attrName>style.visibility</p:attrName>
                                        </p:attrNameLst>
                                      </p:cBhvr>
                                      <p:to>
                                        <p:strVal val="visible"/>
                                      </p:to>
                                    </p:set>
                                  </p:childTnLst>
                                </p:cTn>
                              </p:par>
                              <p:par>
                                <p:cTn id="73" presetID="22" presetClass="entr" presetSubtype="2" fill="hold" grpId="0" nodeType="withEffect">
                                  <p:stCondLst>
                                    <p:cond delay="0"/>
                                  </p:stCondLst>
                                  <p:childTnLst>
                                    <p:set>
                                      <p:cBhvr>
                                        <p:cTn id="74" dur="1" fill="hold">
                                          <p:stCondLst>
                                            <p:cond delay="0"/>
                                          </p:stCondLst>
                                        </p:cTn>
                                        <p:tgtEl>
                                          <p:spTgt spid="19476"/>
                                        </p:tgtEl>
                                        <p:attrNameLst>
                                          <p:attrName>style.visibility</p:attrName>
                                        </p:attrNameLst>
                                      </p:cBhvr>
                                      <p:to>
                                        <p:strVal val="visible"/>
                                      </p:to>
                                    </p:set>
                                    <p:animEffect transition="in" filter="wipe(right)">
                                      <p:cBhvr>
                                        <p:cTn id="75" dur="2000"/>
                                        <p:tgtEl>
                                          <p:spTgt spid="1947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9480"/>
                                        </p:tgtEl>
                                        <p:attrNameLst>
                                          <p:attrName>style.visibility</p:attrName>
                                        </p:attrNameLst>
                                      </p:cBhvr>
                                      <p:to>
                                        <p:strVal val="visible"/>
                                      </p:to>
                                    </p:set>
                                    <p:animEffect transition="in" filter="wipe(down)">
                                      <p:cBhvr>
                                        <p:cTn id="80" dur="580">
                                          <p:stCondLst>
                                            <p:cond delay="0"/>
                                          </p:stCondLst>
                                        </p:cTn>
                                        <p:tgtEl>
                                          <p:spTgt spid="19480"/>
                                        </p:tgtEl>
                                      </p:cBhvr>
                                    </p:animEffect>
                                    <p:anim calcmode="lin" valueType="num">
                                      <p:cBhvr>
                                        <p:cTn id="81" dur="1822" tmFilter="0,0; 0.14,0.36; 0.43,0.73; 0.71,0.91; 1.0,1.0">
                                          <p:stCondLst>
                                            <p:cond delay="0"/>
                                          </p:stCondLst>
                                        </p:cTn>
                                        <p:tgtEl>
                                          <p:spTgt spid="1948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48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48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48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480"/>
                                        </p:tgtEl>
                                        <p:attrNameLst>
                                          <p:attrName>ppt_y</p:attrName>
                                        </p:attrNameLst>
                                      </p:cBhvr>
                                      <p:tavLst>
                                        <p:tav tm="0" fmla="#ppt_y-sin(pi*$)/81">
                                          <p:val>
                                            <p:fltVal val="0"/>
                                          </p:val>
                                        </p:tav>
                                        <p:tav tm="100000">
                                          <p:val>
                                            <p:fltVal val="1"/>
                                          </p:val>
                                        </p:tav>
                                      </p:tavLst>
                                    </p:anim>
                                    <p:animScale>
                                      <p:cBhvr>
                                        <p:cTn id="86" dur="26">
                                          <p:stCondLst>
                                            <p:cond delay="650"/>
                                          </p:stCondLst>
                                        </p:cTn>
                                        <p:tgtEl>
                                          <p:spTgt spid="19480"/>
                                        </p:tgtEl>
                                      </p:cBhvr>
                                      <p:to x="100000" y="60000"/>
                                    </p:animScale>
                                    <p:animScale>
                                      <p:cBhvr>
                                        <p:cTn id="87" dur="166" decel="50000">
                                          <p:stCondLst>
                                            <p:cond delay="676"/>
                                          </p:stCondLst>
                                        </p:cTn>
                                        <p:tgtEl>
                                          <p:spTgt spid="19480"/>
                                        </p:tgtEl>
                                      </p:cBhvr>
                                      <p:to x="100000" y="100000"/>
                                    </p:animScale>
                                    <p:animScale>
                                      <p:cBhvr>
                                        <p:cTn id="88" dur="26">
                                          <p:stCondLst>
                                            <p:cond delay="1312"/>
                                          </p:stCondLst>
                                        </p:cTn>
                                        <p:tgtEl>
                                          <p:spTgt spid="19480"/>
                                        </p:tgtEl>
                                      </p:cBhvr>
                                      <p:to x="100000" y="80000"/>
                                    </p:animScale>
                                    <p:animScale>
                                      <p:cBhvr>
                                        <p:cTn id="89" dur="166" decel="50000">
                                          <p:stCondLst>
                                            <p:cond delay="1338"/>
                                          </p:stCondLst>
                                        </p:cTn>
                                        <p:tgtEl>
                                          <p:spTgt spid="19480"/>
                                        </p:tgtEl>
                                      </p:cBhvr>
                                      <p:to x="100000" y="100000"/>
                                    </p:animScale>
                                    <p:animScale>
                                      <p:cBhvr>
                                        <p:cTn id="90" dur="26">
                                          <p:stCondLst>
                                            <p:cond delay="1642"/>
                                          </p:stCondLst>
                                        </p:cTn>
                                        <p:tgtEl>
                                          <p:spTgt spid="19480"/>
                                        </p:tgtEl>
                                      </p:cBhvr>
                                      <p:to x="100000" y="90000"/>
                                    </p:animScale>
                                    <p:animScale>
                                      <p:cBhvr>
                                        <p:cTn id="91" dur="166" decel="50000">
                                          <p:stCondLst>
                                            <p:cond delay="1668"/>
                                          </p:stCondLst>
                                        </p:cTn>
                                        <p:tgtEl>
                                          <p:spTgt spid="19480"/>
                                        </p:tgtEl>
                                      </p:cBhvr>
                                      <p:to x="100000" y="100000"/>
                                    </p:animScale>
                                    <p:animScale>
                                      <p:cBhvr>
                                        <p:cTn id="92" dur="26">
                                          <p:stCondLst>
                                            <p:cond delay="1808"/>
                                          </p:stCondLst>
                                        </p:cTn>
                                        <p:tgtEl>
                                          <p:spTgt spid="19480"/>
                                        </p:tgtEl>
                                      </p:cBhvr>
                                      <p:to x="100000" y="95000"/>
                                    </p:animScale>
                                    <p:animScale>
                                      <p:cBhvr>
                                        <p:cTn id="93" dur="166" decel="50000">
                                          <p:stCondLst>
                                            <p:cond delay="1834"/>
                                          </p:stCondLst>
                                        </p:cTn>
                                        <p:tgtEl>
                                          <p:spTgt spid="19480"/>
                                        </p:tgtEl>
                                      </p:cBhvr>
                                      <p:to x="100000" y="100000"/>
                                    </p:animScale>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9476"/>
                                        </p:tgtEl>
                                        <p:attrNameLst>
                                          <p:attrName>style.visibility</p:attrName>
                                        </p:attrNameLst>
                                      </p:cBhvr>
                                      <p:to>
                                        <p:strVal val="hidden"/>
                                      </p:to>
                                    </p:set>
                                  </p:childTnLst>
                                </p:cTn>
                              </p:par>
                              <p:par>
                                <p:cTn id="98" presetID="1" presetClass="exit" presetSubtype="0" fill="hold" grpId="4" nodeType="withEffect">
                                  <p:stCondLst>
                                    <p:cond delay="0"/>
                                  </p:stCondLst>
                                  <p:childTnLst>
                                    <p:set>
                                      <p:cBhvr>
                                        <p:cTn id="99" dur="1" fill="hold">
                                          <p:stCondLst>
                                            <p:cond delay="0"/>
                                          </p:stCondLst>
                                        </p:cTn>
                                        <p:tgtEl>
                                          <p:spTgt spid="19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7" grpId="1" animBg="1"/>
      <p:bldP spid="19467" grpId="2" animBg="1"/>
      <p:bldP spid="19467" grpId="3" animBg="1"/>
      <p:bldP spid="19467" grpId="4" animBg="1"/>
      <p:bldP spid="19467" grpId="5" animBg="1"/>
      <p:bldP spid="19468" grpId="0" animBg="1"/>
      <p:bldP spid="19468" grpId="1" animBg="1"/>
      <p:bldP spid="19468" grpId="2" animBg="1"/>
      <p:bldP spid="19476" grpId="0" animBg="1"/>
      <p:bldP spid="19476" grpId="1" animBg="1"/>
      <p:bldP spid="19477" grpId="0" animBg="1"/>
      <p:bldP spid="19477" grpId="1" animBg="1"/>
      <p:bldP spid="19478" grpId="0" animBg="1"/>
      <p:bldP spid="19479" grpId="0" animBg="1"/>
      <p:bldP spid="19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a:hlinkClick r:id="" action="ppaction://noaction">
              <a:snd r:embed="rId4" name="madrid.wav"/>
            </a:hlinkClick>
          </p:cNvPr>
          <p:cNvSpPr txBox="1">
            <a:spLocks noChangeArrowheads="1"/>
          </p:cNvSpPr>
          <p:nvPr/>
        </p:nvSpPr>
        <p:spPr bwMode="auto">
          <a:xfrm>
            <a:off x="827088" y="6237288"/>
            <a:ext cx="7705725" cy="4953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Madrid est</a:t>
            </a:r>
            <a:r>
              <a:rPr lang="en-GB" altLang="en-US" sz="2400">
                <a:cs typeface="Arial" panose="020B0604020202020204" pitchFamily="34" charset="0"/>
              </a:rPr>
              <a:t>á en el centro de España. ¿Qué número es?</a:t>
            </a:r>
          </a:p>
        </p:txBody>
      </p:sp>
      <p:sp>
        <p:nvSpPr>
          <p:cNvPr id="45060" name="Oval 4"/>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1" name="Oval 5"/>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2" name="Oval 6"/>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3" name="Oval 7"/>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4" name="Oval 8"/>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5" name="Oval 9"/>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6" name="Oval 10"/>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9" name="Rectangle 13"/>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1</a:t>
            </a:r>
          </a:p>
        </p:txBody>
      </p:sp>
      <p:sp>
        <p:nvSpPr>
          <p:cNvPr id="45070" name="Rectangle 14"/>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2</a:t>
            </a:r>
          </a:p>
        </p:txBody>
      </p:sp>
      <p:sp>
        <p:nvSpPr>
          <p:cNvPr id="45071" name="Rectangle 15"/>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3</a:t>
            </a:r>
          </a:p>
        </p:txBody>
      </p:sp>
      <p:sp>
        <p:nvSpPr>
          <p:cNvPr id="45072" name="Rectangle 16"/>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4</a:t>
            </a:r>
          </a:p>
        </p:txBody>
      </p:sp>
      <p:sp>
        <p:nvSpPr>
          <p:cNvPr id="45073" name="Rectangle 17"/>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5</a:t>
            </a:r>
          </a:p>
        </p:txBody>
      </p:sp>
      <p:sp>
        <p:nvSpPr>
          <p:cNvPr id="45074" name="Rectangle 18"/>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6</a:t>
            </a:r>
          </a:p>
        </p:txBody>
      </p:sp>
      <p:sp>
        <p:nvSpPr>
          <p:cNvPr id="45075" name="Rectangle 19"/>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7</a:t>
            </a:r>
          </a:p>
        </p:txBody>
      </p:sp>
      <p:sp>
        <p:nvSpPr>
          <p:cNvPr id="45081" name="Text Box 25"/>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Madrid</a:t>
            </a:r>
          </a:p>
        </p:txBody>
      </p:sp>
      <p:sp>
        <p:nvSpPr>
          <p:cNvPr id="45082" name="Text Box 26">
            <a:hlinkClick r:id="" action="ppaction://noaction">
              <a:snd r:embed="rId5" name="bilbao.wav"/>
            </a:hlinkClick>
          </p:cNvPr>
          <p:cNvSpPr txBox="1">
            <a:spLocks noChangeArrowheads="1"/>
          </p:cNvSpPr>
          <p:nvPr/>
        </p:nvSpPr>
        <p:spPr bwMode="auto">
          <a:xfrm>
            <a:off x="2497138" y="6008688"/>
            <a:ext cx="6624637"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Bilbao est</a:t>
            </a:r>
            <a:r>
              <a:rPr lang="en-GB" altLang="en-US" sz="2400">
                <a:cs typeface="Arial" panose="020B0604020202020204" pitchFamily="34" charset="0"/>
              </a:rPr>
              <a:t>á en el norte de España, en la costa. </a:t>
            </a:r>
            <a:br>
              <a:rPr lang="en-GB" altLang="en-US" sz="2400">
                <a:cs typeface="Arial" panose="020B0604020202020204" pitchFamily="34" charset="0"/>
              </a:rPr>
            </a:br>
            <a:r>
              <a:rPr lang="en-GB" altLang="en-US" sz="2400">
                <a:cs typeface="Arial" panose="020B0604020202020204" pitchFamily="34" charset="0"/>
              </a:rPr>
              <a:t>¿Qué número es?</a:t>
            </a:r>
          </a:p>
        </p:txBody>
      </p:sp>
      <p:sp>
        <p:nvSpPr>
          <p:cNvPr id="45083" name="Text Box 27">
            <a:hlinkClick r:id="" action="ppaction://noaction">
              <a:snd r:embed="rId6" name="barcelona.wav"/>
            </a:hlinkClick>
          </p:cNvPr>
          <p:cNvSpPr txBox="1">
            <a:spLocks noChangeArrowheads="1"/>
          </p:cNvSpPr>
          <p:nvPr/>
        </p:nvSpPr>
        <p:spPr bwMode="auto">
          <a:xfrm>
            <a:off x="3276600" y="5953125"/>
            <a:ext cx="5832475"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Barcelona est</a:t>
            </a:r>
            <a:r>
              <a:rPr lang="en-GB" altLang="en-US" sz="2400">
                <a:cs typeface="Arial" panose="020B0604020202020204" pitchFamily="34" charset="0"/>
              </a:rPr>
              <a:t>á en el noreste de España, </a:t>
            </a:r>
            <a:br>
              <a:rPr lang="en-GB" altLang="en-US" sz="2400">
                <a:cs typeface="Arial" panose="020B0604020202020204" pitchFamily="34" charset="0"/>
              </a:rPr>
            </a:br>
            <a:r>
              <a:rPr lang="en-GB" altLang="en-US" sz="2400">
                <a:cs typeface="Arial" panose="020B0604020202020204" pitchFamily="34" charset="0"/>
              </a:rPr>
              <a:t>en la costa. ¿Qué número es?</a:t>
            </a:r>
          </a:p>
        </p:txBody>
      </p:sp>
      <p:sp>
        <p:nvSpPr>
          <p:cNvPr id="45084" name="Text Box 28">
            <a:hlinkClick r:id="" action="ppaction://noaction">
              <a:snd r:embed="rId7" name="cadiz.wav"/>
            </a:hlinkClick>
          </p:cNvPr>
          <p:cNvSpPr txBox="1">
            <a:spLocks noChangeArrowheads="1"/>
          </p:cNvSpPr>
          <p:nvPr/>
        </p:nvSpPr>
        <p:spPr bwMode="auto">
          <a:xfrm>
            <a:off x="4284663" y="5881688"/>
            <a:ext cx="4679950" cy="86042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C</a:t>
            </a:r>
            <a:r>
              <a:rPr lang="en-GB" altLang="en-US" sz="2400">
                <a:cs typeface="Arial" panose="020B0604020202020204" pitchFamily="34" charset="0"/>
              </a:rPr>
              <a:t>ádiz</a:t>
            </a:r>
            <a:r>
              <a:rPr lang="en-GB" altLang="en-US" sz="2400"/>
              <a:t> est</a:t>
            </a:r>
            <a:r>
              <a:rPr lang="en-GB" altLang="en-US" sz="2400">
                <a:cs typeface="Arial" panose="020B0604020202020204" pitchFamily="34" charset="0"/>
              </a:rPr>
              <a:t>á en el sur de España, </a:t>
            </a:r>
            <a:br>
              <a:rPr lang="en-GB" altLang="en-US" sz="2400">
                <a:cs typeface="Arial" panose="020B0604020202020204" pitchFamily="34" charset="0"/>
              </a:rPr>
            </a:br>
            <a:r>
              <a:rPr lang="en-GB" altLang="en-US" sz="2400">
                <a:cs typeface="Arial" panose="020B0604020202020204" pitchFamily="34" charset="0"/>
              </a:rPr>
              <a:t>en la costa. ¿Qué número es?</a:t>
            </a:r>
          </a:p>
        </p:txBody>
      </p:sp>
      <p:sp>
        <p:nvSpPr>
          <p:cNvPr id="45085" name="Text Box 29"/>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Bilbao</a:t>
            </a:r>
          </a:p>
        </p:txBody>
      </p:sp>
      <p:sp>
        <p:nvSpPr>
          <p:cNvPr id="45086" name="Text Box 30"/>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Barcelona</a:t>
            </a:r>
          </a:p>
        </p:txBody>
      </p:sp>
      <p:sp>
        <p:nvSpPr>
          <p:cNvPr id="45087" name="Text Box 31"/>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C</a:t>
            </a:r>
            <a:r>
              <a:rPr lang="en-GB" altLang="en-US" sz="2400" b="1" i="1">
                <a:cs typeface="Arial" panose="020B0604020202020204" pitchFamily="34" charset="0"/>
              </a:rPr>
              <a:t>ádiz</a:t>
            </a:r>
          </a:p>
        </p:txBody>
      </p:sp>
      <p:sp>
        <p:nvSpPr>
          <p:cNvPr id="45088" name="Rectangle 32"/>
          <p:cNvSpPr>
            <a:spLocks noChangeArrowheads="1"/>
          </p:cNvSpPr>
          <p:nvPr/>
        </p:nvSpPr>
        <p:spPr bwMode="auto">
          <a:xfrm>
            <a:off x="323850" y="622458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4</a:t>
            </a:r>
          </a:p>
        </p:txBody>
      </p:sp>
      <p:sp>
        <p:nvSpPr>
          <p:cNvPr id="45089" name="Rectangle 33"/>
          <p:cNvSpPr>
            <a:spLocks noChangeArrowheads="1"/>
          </p:cNvSpPr>
          <p:nvPr/>
        </p:nvSpPr>
        <p:spPr bwMode="auto">
          <a:xfrm>
            <a:off x="1981200" y="623728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1</a:t>
            </a:r>
          </a:p>
        </p:txBody>
      </p:sp>
      <p:sp>
        <p:nvSpPr>
          <p:cNvPr id="45090" name="Rectangle 34"/>
          <p:cNvSpPr>
            <a:spLocks noChangeArrowheads="1"/>
          </p:cNvSpPr>
          <p:nvPr/>
        </p:nvSpPr>
        <p:spPr bwMode="auto">
          <a:xfrm>
            <a:off x="2751138" y="6165850"/>
            <a:ext cx="503237" cy="503238"/>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3</a:t>
            </a:r>
          </a:p>
        </p:txBody>
      </p:sp>
      <p:sp>
        <p:nvSpPr>
          <p:cNvPr id="45091" name="Rectangle 35"/>
          <p:cNvSpPr>
            <a:spLocks noChangeArrowheads="1"/>
          </p:cNvSpPr>
          <p:nvPr/>
        </p:nvSpPr>
        <p:spPr bwMode="auto">
          <a:xfrm>
            <a:off x="3768725" y="6092825"/>
            <a:ext cx="503238" cy="503238"/>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7</a:t>
            </a:r>
          </a:p>
        </p:txBody>
      </p:sp>
      <p:sp>
        <p:nvSpPr>
          <p:cNvPr id="45092" name="Text Box 36">
            <a:hlinkClick r:id="" action="ppaction://noaction">
              <a:snd r:embed="rId8" name="granada.wav"/>
            </a:hlinkClick>
          </p:cNvPr>
          <p:cNvSpPr txBox="1">
            <a:spLocks noChangeArrowheads="1"/>
          </p:cNvSpPr>
          <p:nvPr/>
        </p:nvSpPr>
        <p:spPr bwMode="auto">
          <a:xfrm>
            <a:off x="4606925" y="5588000"/>
            <a:ext cx="4464050"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Granada est</a:t>
            </a:r>
            <a:r>
              <a:rPr lang="en-GB" altLang="en-US" sz="2400">
                <a:cs typeface="Arial" panose="020B0604020202020204" pitchFamily="34" charset="0"/>
              </a:rPr>
              <a:t>á en el sur de España, pero no está en la costa. ¿Qué número es?</a:t>
            </a:r>
          </a:p>
        </p:txBody>
      </p:sp>
      <p:sp>
        <p:nvSpPr>
          <p:cNvPr id="45093" name="Rectangle 37"/>
          <p:cNvSpPr>
            <a:spLocks noChangeArrowheads="1"/>
          </p:cNvSpPr>
          <p:nvPr/>
        </p:nvSpPr>
        <p:spPr bwMode="auto">
          <a:xfrm>
            <a:off x="4067175" y="6015038"/>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6</a:t>
            </a:r>
          </a:p>
        </p:txBody>
      </p:sp>
      <p:sp>
        <p:nvSpPr>
          <p:cNvPr id="45094" name="Text Box 38"/>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Granada</a:t>
            </a:r>
          </a:p>
        </p:txBody>
      </p:sp>
      <p:sp>
        <p:nvSpPr>
          <p:cNvPr id="45095" name="Text Box 39">
            <a:hlinkClick r:id="" action="ppaction://noaction">
              <a:snd r:embed="rId9" name="pamplona.wav"/>
            </a:hlinkClick>
          </p:cNvPr>
          <p:cNvSpPr txBox="1">
            <a:spLocks noChangeArrowheads="1"/>
          </p:cNvSpPr>
          <p:nvPr/>
        </p:nvSpPr>
        <p:spPr bwMode="auto">
          <a:xfrm>
            <a:off x="5902325" y="4941888"/>
            <a:ext cx="3133725"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Pamplona est</a:t>
            </a:r>
            <a:r>
              <a:rPr lang="en-GB" altLang="en-US" sz="2400">
                <a:cs typeface="Arial" panose="020B0604020202020204" pitchFamily="34" charset="0"/>
              </a:rPr>
              <a:t>á en el </a:t>
            </a:r>
            <a:br>
              <a:rPr lang="en-GB" altLang="en-US" sz="2400">
                <a:cs typeface="Arial" panose="020B0604020202020204" pitchFamily="34" charset="0"/>
              </a:rPr>
            </a:br>
            <a:r>
              <a:rPr lang="en-GB" altLang="en-US" sz="2400">
                <a:cs typeface="Arial" panose="020B0604020202020204" pitchFamily="34" charset="0"/>
              </a:rPr>
              <a:t>norte de España. </a:t>
            </a:r>
            <a:br>
              <a:rPr lang="en-GB" altLang="en-US" sz="2400">
                <a:cs typeface="Arial" panose="020B0604020202020204" pitchFamily="34" charset="0"/>
              </a:rPr>
            </a:br>
            <a:r>
              <a:rPr lang="en-GB" altLang="en-US" sz="2400">
                <a:cs typeface="Arial" panose="020B0604020202020204" pitchFamily="34" charset="0"/>
              </a:rPr>
              <a:t>¿Qué número es?</a:t>
            </a:r>
          </a:p>
        </p:txBody>
      </p:sp>
      <p:sp>
        <p:nvSpPr>
          <p:cNvPr id="45096" name="Rectangle 40"/>
          <p:cNvSpPr>
            <a:spLocks noChangeArrowheads="1"/>
          </p:cNvSpPr>
          <p:nvPr/>
        </p:nvSpPr>
        <p:spPr bwMode="auto">
          <a:xfrm>
            <a:off x="5378450" y="5313363"/>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2</a:t>
            </a:r>
          </a:p>
        </p:txBody>
      </p:sp>
      <p:sp>
        <p:nvSpPr>
          <p:cNvPr id="45097" name="Text Box 41"/>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Pamplona</a:t>
            </a:r>
          </a:p>
        </p:txBody>
      </p:sp>
      <p:sp>
        <p:nvSpPr>
          <p:cNvPr id="45098" name="Text Box 42">
            <a:hlinkClick r:id="" action="ppaction://noaction">
              <a:snd r:embed="rId10" name="valencia.wav"/>
            </a:hlinkClick>
          </p:cNvPr>
          <p:cNvSpPr txBox="1">
            <a:spLocks noChangeArrowheads="1"/>
          </p:cNvSpPr>
          <p:nvPr/>
        </p:nvSpPr>
        <p:spPr bwMode="auto">
          <a:xfrm>
            <a:off x="6032500" y="5157788"/>
            <a:ext cx="2932113" cy="12255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t>Valencia est</a:t>
            </a:r>
            <a:r>
              <a:rPr lang="en-GB" altLang="en-US" sz="2400">
                <a:cs typeface="Arial" panose="020B0604020202020204" pitchFamily="34" charset="0"/>
              </a:rPr>
              <a:t>á en el </a:t>
            </a:r>
            <a:br>
              <a:rPr lang="en-GB" altLang="en-US" sz="2400">
                <a:cs typeface="Arial" panose="020B0604020202020204" pitchFamily="34" charset="0"/>
              </a:rPr>
            </a:br>
            <a:r>
              <a:rPr lang="en-GB" altLang="en-US" sz="2400">
                <a:cs typeface="Arial" panose="020B0604020202020204" pitchFamily="34" charset="0"/>
              </a:rPr>
              <a:t>este de España.</a:t>
            </a:r>
            <a:br>
              <a:rPr lang="en-GB" altLang="en-US" sz="2400">
                <a:cs typeface="Arial" panose="020B0604020202020204" pitchFamily="34" charset="0"/>
              </a:rPr>
            </a:br>
            <a:r>
              <a:rPr lang="en-GB" altLang="en-US" sz="2400">
                <a:cs typeface="Arial" panose="020B0604020202020204" pitchFamily="34" charset="0"/>
              </a:rPr>
              <a:t>¿Qué número es?</a:t>
            </a:r>
          </a:p>
        </p:txBody>
      </p:sp>
      <p:sp>
        <p:nvSpPr>
          <p:cNvPr id="45099" name="Rectangle 43"/>
          <p:cNvSpPr>
            <a:spLocks noChangeArrowheads="1"/>
          </p:cNvSpPr>
          <p:nvPr/>
        </p:nvSpPr>
        <p:spPr bwMode="auto">
          <a:xfrm>
            <a:off x="5508625" y="5529263"/>
            <a:ext cx="503238" cy="503237"/>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chemeClr val="bg1"/>
                </a:solidFill>
              </a:rPr>
              <a:t>5</a:t>
            </a:r>
          </a:p>
        </p:txBody>
      </p:sp>
      <p:sp>
        <p:nvSpPr>
          <p:cNvPr id="45100" name="Text Box 44"/>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Valencia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1000"/>
                                        <p:tgtEl>
                                          <p:spTgt spid="45059"/>
                                        </p:tgtEl>
                                      </p:cBhvr>
                                    </p:animEffect>
                                    <p:anim calcmode="lin" valueType="num">
                                      <p:cBhvr>
                                        <p:cTn id="8" dur="1000" fill="hold"/>
                                        <p:tgtEl>
                                          <p:spTgt spid="45059"/>
                                        </p:tgtEl>
                                        <p:attrNameLst>
                                          <p:attrName>ppt_x</p:attrName>
                                        </p:attrNameLst>
                                      </p:cBhvr>
                                      <p:tavLst>
                                        <p:tav tm="0">
                                          <p:val>
                                            <p:strVal val="#ppt_x"/>
                                          </p:val>
                                        </p:tav>
                                        <p:tav tm="100000">
                                          <p:val>
                                            <p:strVal val="#ppt_x"/>
                                          </p:val>
                                        </p:tav>
                                      </p:tavLst>
                                    </p:anim>
                                    <p:anim calcmode="lin" valueType="num">
                                      <p:cBhvr>
                                        <p:cTn id="9" dur="900" decel="100000" fill="hold"/>
                                        <p:tgtEl>
                                          <p:spTgt spid="450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5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088"/>
                                        </p:tgtEl>
                                        <p:attrNameLst>
                                          <p:attrName>style.visibility</p:attrName>
                                        </p:attrNameLst>
                                      </p:cBhvr>
                                      <p:to>
                                        <p:strVal val="visible"/>
                                      </p:to>
                                    </p:set>
                                    <p:animEffect transition="in" filter="slide(fromBottom)">
                                      <p:cBhvr>
                                        <p:cTn id="15" dur="500"/>
                                        <p:tgtEl>
                                          <p:spTgt spid="45088"/>
                                        </p:tgtEl>
                                      </p:cBhvr>
                                    </p:animEffec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5081"/>
                                        </p:tgtEl>
                                        <p:attrNameLst>
                                          <p:attrName>style.visibility</p:attrName>
                                        </p:attrNameLst>
                                      </p:cBhvr>
                                      <p:to>
                                        <p:strVal val="visible"/>
                                      </p:to>
                                    </p:set>
                                    <p:anim calcmode="discrete" valueType="clr">
                                      <p:cBhvr override="childStyle">
                                        <p:cTn id="19" dur="80"/>
                                        <p:tgtEl>
                                          <p:spTgt spid="450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5081"/>
                                        </p:tgtEl>
                                        <p:attrNameLst>
                                          <p:attrName>fillcolor</p:attrName>
                                        </p:attrNameLst>
                                      </p:cBhvr>
                                      <p:tavLst>
                                        <p:tav tm="0">
                                          <p:val>
                                            <p:clrVal>
                                              <a:schemeClr val="accent2"/>
                                            </p:clrVal>
                                          </p:val>
                                        </p:tav>
                                        <p:tav tm="50000">
                                          <p:val>
                                            <p:clrVal>
                                              <a:schemeClr val="hlink"/>
                                            </p:clrVal>
                                          </p:val>
                                        </p:tav>
                                      </p:tavLst>
                                    </p:anim>
                                    <p:set>
                                      <p:cBhvr>
                                        <p:cTn id="21" dur="80"/>
                                        <p:tgtEl>
                                          <p:spTgt spid="450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grpId="1" nodeType="clickEffect">
                                  <p:stCondLst>
                                    <p:cond delay="0"/>
                                  </p:stCondLst>
                                  <p:childTnLst>
                                    <p:animEffect transition="out" filter="dissolve">
                                      <p:cBhvr>
                                        <p:cTn id="25" dur="500"/>
                                        <p:tgtEl>
                                          <p:spTgt spid="45059"/>
                                        </p:tgtEl>
                                      </p:cBhvr>
                                    </p:animEffect>
                                    <p:set>
                                      <p:cBhvr>
                                        <p:cTn id="26" dur="1" fill="hold">
                                          <p:stCondLst>
                                            <p:cond delay="499"/>
                                          </p:stCondLst>
                                        </p:cTn>
                                        <p:tgtEl>
                                          <p:spTgt spid="4505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508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5082"/>
                                        </p:tgtEl>
                                        <p:attrNameLst>
                                          <p:attrName>style.visibility</p:attrName>
                                        </p:attrNameLst>
                                      </p:cBhvr>
                                      <p:to>
                                        <p:strVal val="visible"/>
                                      </p:to>
                                    </p:set>
                                    <p:animEffect transition="in" filter="fade">
                                      <p:cBhvr>
                                        <p:cTn id="33" dur="1000"/>
                                        <p:tgtEl>
                                          <p:spTgt spid="45082"/>
                                        </p:tgtEl>
                                      </p:cBhvr>
                                    </p:animEffect>
                                    <p:anim calcmode="lin" valueType="num">
                                      <p:cBhvr>
                                        <p:cTn id="34" dur="1000" fill="hold"/>
                                        <p:tgtEl>
                                          <p:spTgt spid="45082"/>
                                        </p:tgtEl>
                                        <p:attrNameLst>
                                          <p:attrName>ppt_x</p:attrName>
                                        </p:attrNameLst>
                                      </p:cBhvr>
                                      <p:tavLst>
                                        <p:tav tm="0">
                                          <p:val>
                                            <p:strVal val="#ppt_x"/>
                                          </p:val>
                                        </p:tav>
                                        <p:tav tm="100000">
                                          <p:val>
                                            <p:strVal val="#ppt_x"/>
                                          </p:val>
                                        </p:tav>
                                      </p:tavLst>
                                    </p:anim>
                                    <p:anim calcmode="lin" valueType="num">
                                      <p:cBhvr>
                                        <p:cTn id="35" dur="900" decel="100000" fill="hold"/>
                                        <p:tgtEl>
                                          <p:spTgt spid="4508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5082"/>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45089"/>
                                        </p:tgtEl>
                                        <p:attrNameLst>
                                          <p:attrName>style.visibility</p:attrName>
                                        </p:attrNameLst>
                                      </p:cBhvr>
                                      <p:to>
                                        <p:strVal val="visible"/>
                                      </p:to>
                                    </p:set>
                                    <p:animEffect transition="in" filter="slide(fromBottom)">
                                      <p:cBhvr>
                                        <p:cTn id="41" dur="500"/>
                                        <p:tgtEl>
                                          <p:spTgt spid="45089"/>
                                        </p:tgtEl>
                                      </p:cBhvr>
                                    </p:animEffect>
                                  </p:childTnLst>
                                </p:cTn>
                              </p:par>
                            </p:childTnLst>
                          </p:cTn>
                        </p:par>
                        <p:par>
                          <p:cTn id="42" fill="hold" nodeType="afterGroup">
                            <p:stCondLst>
                              <p:cond delay="5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5085"/>
                                        </p:tgtEl>
                                        <p:attrNameLst>
                                          <p:attrName>style.visibility</p:attrName>
                                        </p:attrNameLst>
                                      </p:cBhvr>
                                      <p:to>
                                        <p:strVal val="visible"/>
                                      </p:to>
                                    </p:set>
                                    <p:anim calcmode="discrete" valueType="clr">
                                      <p:cBhvr override="childStyle">
                                        <p:cTn id="45" dur="80"/>
                                        <p:tgtEl>
                                          <p:spTgt spid="4508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5085"/>
                                        </p:tgtEl>
                                        <p:attrNameLst>
                                          <p:attrName>fillcolor</p:attrName>
                                        </p:attrNameLst>
                                      </p:cBhvr>
                                      <p:tavLst>
                                        <p:tav tm="0">
                                          <p:val>
                                            <p:clrVal>
                                              <a:schemeClr val="accent2"/>
                                            </p:clrVal>
                                          </p:val>
                                        </p:tav>
                                        <p:tav tm="50000">
                                          <p:val>
                                            <p:clrVal>
                                              <a:schemeClr val="hlink"/>
                                            </p:clrVal>
                                          </p:val>
                                        </p:tav>
                                      </p:tavLst>
                                    </p:anim>
                                    <p:set>
                                      <p:cBhvr>
                                        <p:cTn id="47" dur="80"/>
                                        <p:tgtEl>
                                          <p:spTgt spid="45085"/>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xit" presetSubtype="0" fill="hold" grpId="1" nodeType="clickEffect">
                                  <p:stCondLst>
                                    <p:cond delay="0"/>
                                  </p:stCondLst>
                                  <p:childTnLst>
                                    <p:animEffect transition="out" filter="dissolve">
                                      <p:cBhvr>
                                        <p:cTn id="51" dur="500"/>
                                        <p:tgtEl>
                                          <p:spTgt spid="45082"/>
                                        </p:tgtEl>
                                      </p:cBhvr>
                                    </p:animEffect>
                                    <p:set>
                                      <p:cBhvr>
                                        <p:cTn id="52" dur="1" fill="hold">
                                          <p:stCondLst>
                                            <p:cond delay="499"/>
                                          </p:stCondLst>
                                        </p:cTn>
                                        <p:tgtEl>
                                          <p:spTgt spid="4508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5089"/>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45083"/>
                                        </p:tgtEl>
                                        <p:attrNameLst>
                                          <p:attrName>style.visibility</p:attrName>
                                        </p:attrNameLst>
                                      </p:cBhvr>
                                      <p:to>
                                        <p:strVal val="visible"/>
                                      </p:to>
                                    </p:set>
                                    <p:animEffect transition="in" filter="fade">
                                      <p:cBhvr>
                                        <p:cTn id="59" dur="1000"/>
                                        <p:tgtEl>
                                          <p:spTgt spid="45083"/>
                                        </p:tgtEl>
                                      </p:cBhvr>
                                    </p:animEffect>
                                    <p:anim calcmode="lin" valueType="num">
                                      <p:cBhvr>
                                        <p:cTn id="60" dur="1000" fill="hold"/>
                                        <p:tgtEl>
                                          <p:spTgt spid="45083"/>
                                        </p:tgtEl>
                                        <p:attrNameLst>
                                          <p:attrName>ppt_x</p:attrName>
                                        </p:attrNameLst>
                                      </p:cBhvr>
                                      <p:tavLst>
                                        <p:tav tm="0">
                                          <p:val>
                                            <p:strVal val="#ppt_x"/>
                                          </p:val>
                                        </p:tav>
                                        <p:tav tm="100000">
                                          <p:val>
                                            <p:strVal val="#ppt_x"/>
                                          </p:val>
                                        </p:tav>
                                      </p:tavLst>
                                    </p:anim>
                                    <p:anim calcmode="lin" valueType="num">
                                      <p:cBhvr>
                                        <p:cTn id="61" dur="900" decel="100000" fill="hold"/>
                                        <p:tgtEl>
                                          <p:spTgt spid="4508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5083"/>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45090"/>
                                        </p:tgtEl>
                                        <p:attrNameLst>
                                          <p:attrName>style.visibility</p:attrName>
                                        </p:attrNameLst>
                                      </p:cBhvr>
                                      <p:to>
                                        <p:strVal val="visible"/>
                                      </p:to>
                                    </p:set>
                                    <p:animEffect transition="in" filter="slide(fromBottom)">
                                      <p:cBhvr>
                                        <p:cTn id="67" dur="500"/>
                                        <p:tgtEl>
                                          <p:spTgt spid="45090"/>
                                        </p:tgtEl>
                                      </p:cBhvr>
                                    </p:animEffect>
                                  </p:childTnLst>
                                </p:cTn>
                              </p:par>
                            </p:childTnLst>
                          </p:cTn>
                        </p:par>
                        <p:par>
                          <p:cTn id="68" fill="hold" nodeType="afterGroup">
                            <p:stCondLst>
                              <p:cond delay="5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45086"/>
                                        </p:tgtEl>
                                        <p:attrNameLst>
                                          <p:attrName>style.visibility</p:attrName>
                                        </p:attrNameLst>
                                      </p:cBhvr>
                                      <p:to>
                                        <p:strVal val="visible"/>
                                      </p:to>
                                    </p:set>
                                    <p:anim calcmode="discrete" valueType="clr">
                                      <p:cBhvr override="childStyle">
                                        <p:cTn id="71" dur="80"/>
                                        <p:tgtEl>
                                          <p:spTgt spid="45086"/>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5086"/>
                                        </p:tgtEl>
                                        <p:attrNameLst>
                                          <p:attrName>fillcolor</p:attrName>
                                        </p:attrNameLst>
                                      </p:cBhvr>
                                      <p:tavLst>
                                        <p:tav tm="0">
                                          <p:val>
                                            <p:clrVal>
                                              <a:schemeClr val="accent2"/>
                                            </p:clrVal>
                                          </p:val>
                                        </p:tav>
                                        <p:tav tm="50000">
                                          <p:val>
                                            <p:clrVal>
                                              <a:schemeClr val="hlink"/>
                                            </p:clrVal>
                                          </p:val>
                                        </p:tav>
                                      </p:tavLst>
                                    </p:anim>
                                    <p:set>
                                      <p:cBhvr>
                                        <p:cTn id="73" dur="80"/>
                                        <p:tgtEl>
                                          <p:spTgt spid="45086"/>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grpId="1" nodeType="clickEffect">
                                  <p:stCondLst>
                                    <p:cond delay="0"/>
                                  </p:stCondLst>
                                  <p:childTnLst>
                                    <p:animEffect transition="out" filter="dissolve">
                                      <p:cBhvr>
                                        <p:cTn id="77" dur="500"/>
                                        <p:tgtEl>
                                          <p:spTgt spid="45083"/>
                                        </p:tgtEl>
                                      </p:cBhvr>
                                    </p:animEffect>
                                    <p:set>
                                      <p:cBhvr>
                                        <p:cTn id="78" dur="1" fill="hold">
                                          <p:stCondLst>
                                            <p:cond delay="499"/>
                                          </p:stCondLst>
                                        </p:cTn>
                                        <p:tgtEl>
                                          <p:spTgt spid="4508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5090"/>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7" presetClass="entr" presetSubtype="0" fill="hold" grpId="0" nodeType="clickEffect">
                                  <p:stCondLst>
                                    <p:cond delay="0"/>
                                  </p:stCondLst>
                                  <p:childTnLst>
                                    <p:set>
                                      <p:cBhvr>
                                        <p:cTn id="84" dur="1" fill="hold">
                                          <p:stCondLst>
                                            <p:cond delay="0"/>
                                          </p:stCondLst>
                                        </p:cTn>
                                        <p:tgtEl>
                                          <p:spTgt spid="45084"/>
                                        </p:tgtEl>
                                        <p:attrNameLst>
                                          <p:attrName>style.visibility</p:attrName>
                                        </p:attrNameLst>
                                      </p:cBhvr>
                                      <p:to>
                                        <p:strVal val="visible"/>
                                      </p:to>
                                    </p:set>
                                    <p:animEffect transition="in" filter="fade">
                                      <p:cBhvr>
                                        <p:cTn id="85" dur="1000"/>
                                        <p:tgtEl>
                                          <p:spTgt spid="45084"/>
                                        </p:tgtEl>
                                      </p:cBhvr>
                                    </p:animEffect>
                                    <p:anim calcmode="lin" valueType="num">
                                      <p:cBhvr>
                                        <p:cTn id="86" dur="1000" fill="hold"/>
                                        <p:tgtEl>
                                          <p:spTgt spid="45084"/>
                                        </p:tgtEl>
                                        <p:attrNameLst>
                                          <p:attrName>ppt_x</p:attrName>
                                        </p:attrNameLst>
                                      </p:cBhvr>
                                      <p:tavLst>
                                        <p:tav tm="0">
                                          <p:val>
                                            <p:strVal val="#ppt_x"/>
                                          </p:val>
                                        </p:tav>
                                        <p:tav tm="100000">
                                          <p:val>
                                            <p:strVal val="#ppt_x"/>
                                          </p:val>
                                        </p:tav>
                                      </p:tavLst>
                                    </p:anim>
                                    <p:anim calcmode="lin" valueType="num">
                                      <p:cBhvr>
                                        <p:cTn id="87" dur="900" decel="100000" fill="hold"/>
                                        <p:tgtEl>
                                          <p:spTgt spid="45084"/>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5084"/>
                                        </p:tgtEl>
                                        <p:attrNameLst>
                                          <p:attrName>ppt_y</p:attrName>
                                        </p:attrNameLst>
                                      </p:cBhvr>
                                      <p:tavLst>
                                        <p:tav tm="0">
                                          <p:val>
                                            <p:strVal val="#ppt_y-.03"/>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45091"/>
                                        </p:tgtEl>
                                        <p:attrNameLst>
                                          <p:attrName>style.visibility</p:attrName>
                                        </p:attrNameLst>
                                      </p:cBhvr>
                                      <p:to>
                                        <p:strVal val="visible"/>
                                      </p:to>
                                    </p:set>
                                    <p:animEffect transition="in" filter="slide(fromBottom)">
                                      <p:cBhvr>
                                        <p:cTn id="93" dur="500"/>
                                        <p:tgtEl>
                                          <p:spTgt spid="45091"/>
                                        </p:tgtEl>
                                      </p:cBhvr>
                                    </p:animEffect>
                                  </p:childTnLst>
                                </p:cTn>
                              </p:par>
                            </p:childTnLst>
                          </p:cTn>
                        </p:par>
                        <p:par>
                          <p:cTn id="94" fill="hold" nodeType="afterGroup">
                            <p:stCondLst>
                              <p:cond delay="5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45087"/>
                                        </p:tgtEl>
                                        <p:attrNameLst>
                                          <p:attrName>style.visibility</p:attrName>
                                        </p:attrNameLst>
                                      </p:cBhvr>
                                      <p:to>
                                        <p:strVal val="visible"/>
                                      </p:to>
                                    </p:set>
                                    <p:anim calcmode="discrete" valueType="clr">
                                      <p:cBhvr override="childStyle">
                                        <p:cTn id="97" dur="80"/>
                                        <p:tgtEl>
                                          <p:spTgt spid="45087"/>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45087"/>
                                        </p:tgtEl>
                                        <p:attrNameLst>
                                          <p:attrName>fillcolor</p:attrName>
                                        </p:attrNameLst>
                                      </p:cBhvr>
                                      <p:tavLst>
                                        <p:tav tm="0">
                                          <p:val>
                                            <p:clrVal>
                                              <a:schemeClr val="accent2"/>
                                            </p:clrVal>
                                          </p:val>
                                        </p:tav>
                                        <p:tav tm="50000">
                                          <p:val>
                                            <p:clrVal>
                                              <a:schemeClr val="hlink"/>
                                            </p:clrVal>
                                          </p:val>
                                        </p:tav>
                                      </p:tavLst>
                                    </p:anim>
                                    <p:set>
                                      <p:cBhvr>
                                        <p:cTn id="99" dur="80"/>
                                        <p:tgtEl>
                                          <p:spTgt spid="45087"/>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xit" presetSubtype="0" fill="hold" grpId="1" nodeType="clickEffect">
                                  <p:stCondLst>
                                    <p:cond delay="0"/>
                                  </p:stCondLst>
                                  <p:childTnLst>
                                    <p:animEffect transition="out" filter="dissolve">
                                      <p:cBhvr>
                                        <p:cTn id="103" dur="500"/>
                                        <p:tgtEl>
                                          <p:spTgt spid="45084"/>
                                        </p:tgtEl>
                                      </p:cBhvr>
                                    </p:animEffect>
                                    <p:set>
                                      <p:cBhvr>
                                        <p:cTn id="104" dur="1" fill="hold">
                                          <p:stCondLst>
                                            <p:cond delay="499"/>
                                          </p:stCondLst>
                                        </p:cTn>
                                        <p:tgtEl>
                                          <p:spTgt spid="4508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5091"/>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45092"/>
                                        </p:tgtEl>
                                        <p:attrNameLst>
                                          <p:attrName>style.visibility</p:attrName>
                                        </p:attrNameLst>
                                      </p:cBhvr>
                                      <p:to>
                                        <p:strVal val="visible"/>
                                      </p:to>
                                    </p:set>
                                    <p:animEffect transition="in" filter="fade">
                                      <p:cBhvr>
                                        <p:cTn id="111" dur="1000"/>
                                        <p:tgtEl>
                                          <p:spTgt spid="45092"/>
                                        </p:tgtEl>
                                      </p:cBhvr>
                                    </p:animEffect>
                                    <p:anim calcmode="lin" valueType="num">
                                      <p:cBhvr>
                                        <p:cTn id="112" dur="1000" fill="hold"/>
                                        <p:tgtEl>
                                          <p:spTgt spid="45092"/>
                                        </p:tgtEl>
                                        <p:attrNameLst>
                                          <p:attrName>ppt_x</p:attrName>
                                        </p:attrNameLst>
                                      </p:cBhvr>
                                      <p:tavLst>
                                        <p:tav tm="0">
                                          <p:val>
                                            <p:strVal val="#ppt_x"/>
                                          </p:val>
                                        </p:tav>
                                        <p:tav tm="100000">
                                          <p:val>
                                            <p:strVal val="#ppt_x"/>
                                          </p:val>
                                        </p:tav>
                                      </p:tavLst>
                                    </p:anim>
                                    <p:anim calcmode="lin" valueType="num">
                                      <p:cBhvr>
                                        <p:cTn id="113" dur="900" decel="100000" fill="hold"/>
                                        <p:tgtEl>
                                          <p:spTgt spid="45092"/>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45092"/>
                                        </p:tgtEl>
                                        <p:attrNameLst>
                                          <p:attrName>ppt_y</p:attrName>
                                        </p:attrNameLst>
                                      </p:cBhvr>
                                      <p:tavLst>
                                        <p:tav tm="0">
                                          <p:val>
                                            <p:strVal val="#ppt_y-.03"/>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45093"/>
                                        </p:tgtEl>
                                        <p:attrNameLst>
                                          <p:attrName>style.visibility</p:attrName>
                                        </p:attrNameLst>
                                      </p:cBhvr>
                                      <p:to>
                                        <p:strVal val="visible"/>
                                      </p:to>
                                    </p:set>
                                    <p:animEffect transition="in" filter="slide(fromBottom)">
                                      <p:cBhvr>
                                        <p:cTn id="119" dur="500"/>
                                        <p:tgtEl>
                                          <p:spTgt spid="45093"/>
                                        </p:tgtEl>
                                      </p:cBhvr>
                                    </p:animEffect>
                                  </p:childTnLst>
                                </p:cTn>
                              </p:par>
                            </p:childTnLst>
                          </p:cTn>
                        </p:par>
                        <p:par>
                          <p:cTn id="120" fill="hold" nodeType="afterGroup">
                            <p:stCondLst>
                              <p:cond delay="500"/>
                            </p:stCondLst>
                            <p:childTnLst>
                              <p:par>
                                <p:cTn id="121" presetID="27" presetClass="entr" presetSubtype="0" fill="hold" grpId="0" nodeType="afterEffect">
                                  <p:stCondLst>
                                    <p:cond delay="0"/>
                                  </p:stCondLst>
                                  <p:iterate type="lt">
                                    <p:tmPct val="50000"/>
                                  </p:iterate>
                                  <p:childTnLst>
                                    <p:set>
                                      <p:cBhvr>
                                        <p:cTn id="122" dur="1" fill="hold">
                                          <p:stCondLst>
                                            <p:cond delay="0"/>
                                          </p:stCondLst>
                                        </p:cTn>
                                        <p:tgtEl>
                                          <p:spTgt spid="45094"/>
                                        </p:tgtEl>
                                        <p:attrNameLst>
                                          <p:attrName>style.visibility</p:attrName>
                                        </p:attrNameLst>
                                      </p:cBhvr>
                                      <p:to>
                                        <p:strVal val="visible"/>
                                      </p:to>
                                    </p:set>
                                    <p:anim calcmode="discrete" valueType="clr">
                                      <p:cBhvr override="childStyle">
                                        <p:cTn id="123" dur="80"/>
                                        <p:tgtEl>
                                          <p:spTgt spid="45094"/>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45094"/>
                                        </p:tgtEl>
                                        <p:attrNameLst>
                                          <p:attrName>fillcolor</p:attrName>
                                        </p:attrNameLst>
                                      </p:cBhvr>
                                      <p:tavLst>
                                        <p:tav tm="0">
                                          <p:val>
                                            <p:clrVal>
                                              <a:schemeClr val="accent2"/>
                                            </p:clrVal>
                                          </p:val>
                                        </p:tav>
                                        <p:tav tm="50000">
                                          <p:val>
                                            <p:clrVal>
                                              <a:schemeClr val="hlink"/>
                                            </p:clrVal>
                                          </p:val>
                                        </p:tav>
                                      </p:tavLst>
                                    </p:anim>
                                    <p:set>
                                      <p:cBhvr>
                                        <p:cTn id="125" dur="80"/>
                                        <p:tgtEl>
                                          <p:spTgt spid="45094"/>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xit" presetSubtype="0" fill="hold" grpId="1" nodeType="clickEffect">
                                  <p:stCondLst>
                                    <p:cond delay="0"/>
                                  </p:stCondLst>
                                  <p:childTnLst>
                                    <p:animEffect transition="out" filter="dissolve">
                                      <p:cBhvr>
                                        <p:cTn id="129" dur="500"/>
                                        <p:tgtEl>
                                          <p:spTgt spid="45092"/>
                                        </p:tgtEl>
                                      </p:cBhvr>
                                    </p:animEffect>
                                    <p:set>
                                      <p:cBhvr>
                                        <p:cTn id="130" dur="1" fill="hold">
                                          <p:stCondLst>
                                            <p:cond delay="499"/>
                                          </p:stCondLst>
                                        </p:cTn>
                                        <p:tgtEl>
                                          <p:spTgt spid="45092"/>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45093"/>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7" presetClass="entr" presetSubtype="0" fill="hold" grpId="0" nodeType="clickEffect">
                                  <p:stCondLst>
                                    <p:cond delay="0"/>
                                  </p:stCondLst>
                                  <p:childTnLst>
                                    <p:set>
                                      <p:cBhvr>
                                        <p:cTn id="136" dur="1" fill="hold">
                                          <p:stCondLst>
                                            <p:cond delay="0"/>
                                          </p:stCondLst>
                                        </p:cTn>
                                        <p:tgtEl>
                                          <p:spTgt spid="45095"/>
                                        </p:tgtEl>
                                        <p:attrNameLst>
                                          <p:attrName>style.visibility</p:attrName>
                                        </p:attrNameLst>
                                      </p:cBhvr>
                                      <p:to>
                                        <p:strVal val="visible"/>
                                      </p:to>
                                    </p:set>
                                    <p:animEffect transition="in" filter="fade">
                                      <p:cBhvr>
                                        <p:cTn id="137" dur="1000"/>
                                        <p:tgtEl>
                                          <p:spTgt spid="45095"/>
                                        </p:tgtEl>
                                      </p:cBhvr>
                                    </p:animEffect>
                                    <p:anim calcmode="lin" valueType="num">
                                      <p:cBhvr>
                                        <p:cTn id="138" dur="1000" fill="hold"/>
                                        <p:tgtEl>
                                          <p:spTgt spid="45095"/>
                                        </p:tgtEl>
                                        <p:attrNameLst>
                                          <p:attrName>ppt_x</p:attrName>
                                        </p:attrNameLst>
                                      </p:cBhvr>
                                      <p:tavLst>
                                        <p:tav tm="0">
                                          <p:val>
                                            <p:strVal val="#ppt_x"/>
                                          </p:val>
                                        </p:tav>
                                        <p:tav tm="100000">
                                          <p:val>
                                            <p:strVal val="#ppt_x"/>
                                          </p:val>
                                        </p:tav>
                                      </p:tavLst>
                                    </p:anim>
                                    <p:anim calcmode="lin" valueType="num">
                                      <p:cBhvr>
                                        <p:cTn id="139" dur="900" decel="100000" fill="hold"/>
                                        <p:tgtEl>
                                          <p:spTgt spid="45095"/>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45095"/>
                                        </p:tgtEl>
                                        <p:attrNameLst>
                                          <p:attrName>ppt_y</p:attrName>
                                        </p:attrNameLst>
                                      </p:cBhvr>
                                      <p:tavLst>
                                        <p:tav tm="0">
                                          <p:val>
                                            <p:strVal val="#ppt_y-.03"/>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45096"/>
                                        </p:tgtEl>
                                        <p:attrNameLst>
                                          <p:attrName>style.visibility</p:attrName>
                                        </p:attrNameLst>
                                      </p:cBhvr>
                                      <p:to>
                                        <p:strVal val="visible"/>
                                      </p:to>
                                    </p:set>
                                    <p:animEffect transition="in" filter="slide(fromBottom)">
                                      <p:cBhvr>
                                        <p:cTn id="145" dur="500"/>
                                        <p:tgtEl>
                                          <p:spTgt spid="45096"/>
                                        </p:tgtEl>
                                      </p:cBhvr>
                                    </p:animEffect>
                                  </p:childTnLst>
                                </p:cTn>
                              </p:par>
                            </p:childTnLst>
                          </p:cTn>
                        </p:par>
                        <p:par>
                          <p:cTn id="146" fill="hold" nodeType="afterGroup">
                            <p:stCondLst>
                              <p:cond delay="500"/>
                            </p:stCondLst>
                            <p:childTnLst>
                              <p:par>
                                <p:cTn id="147" presetID="27" presetClass="entr" presetSubtype="0" fill="hold" grpId="0" nodeType="afterEffect">
                                  <p:stCondLst>
                                    <p:cond delay="0"/>
                                  </p:stCondLst>
                                  <p:iterate type="lt">
                                    <p:tmPct val="50000"/>
                                  </p:iterate>
                                  <p:childTnLst>
                                    <p:set>
                                      <p:cBhvr>
                                        <p:cTn id="148" dur="1" fill="hold">
                                          <p:stCondLst>
                                            <p:cond delay="0"/>
                                          </p:stCondLst>
                                        </p:cTn>
                                        <p:tgtEl>
                                          <p:spTgt spid="45097"/>
                                        </p:tgtEl>
                                        <p:attrNameLst>
                                          <p:attrName>style.visibility</p:attrName>
                                        </p:attrNameLst>
                                      </p:cBhvr>
                                      <p:to>
                                        <p:strVal val="visible"/>
                                      </p:to>
                                    </p:set>
                                    <p:anim calcmode="discrete" valueType="clr">
                                      <p:cBhvr override="childStyle">
                                        <p:cTn id="149" dur="80"/>
                                        <p:tgtEl>
                                          <p:spTgt spid="45097"/>
                                        </p:tgtEl>
                                        <p:attrNameLst>
                                          <p:attrName>style.color</p:attrName>
                                        </p:attrNameLst>
                                      </p:cBhvr>
                                      <p:tavLst>
                                        <p:tav tm="0">
                                          <p:val>
                                            <p:clrVal>
                                              <a:schemeClr val="accent2"/>
                                            </p:clrVal>
                                          </p:val>
                                        </p:tav>
                                        <p:tav tm="50000">
                                          <p:val>
                                            <p:clrVal>
                                              <a:schemeClr val="hlink"/>
                                            </p:clrVal>
                                          </p:val>
                                        </p:tav>
                                      </p:tavLst>
                                    </p:anim>
                                    <p:anim calcmode="discrete" valueType="clr">
                                      <p:cBhvr>
                                        <p:cTn id="150" dur="80"/>
                                        <p:tgtEl>
                                          <p:spTgt spid="45097"/>
                                        </p:tgtEl>
                                        <p:attrNameLst>
                                          <p:attrName>fillcolor</p:attrName>
                                        </p:attrNameLst>
                                      </p:cBhvr>
                                      <p:tavLst>
                                        <p:tav tm="0">
                                          <p:val>
                                            <p:clrVal>
                                              <a:schemeClr val="accent2"/>
                                            </p:clrVal>
                                          </p:val>
                                        </p:tav>
                                        <p:tav tm="50000">
                                          <p:val>
                                            <p:clrVal>
                                              <a:schemeClr val="hlink"/>
                                            </p:clrVal>
                                          </p:val>
                                        </p:tav>
                                      </p:tavLst>
                                    </p:anim>
                                    <p:set>
                                      <p:cBhvr>
                                        <p:cTn id="151" dur="80"/>
                                        <p:tgtEl>
                                          <p:spTgt spid="45097"/>
                                        </p:tgtEl>
                                        <p:attrNameLst>
                                          <p:attrName>fill.type</p:attrName>
                                        </p:attrNameLst>
                                      </p:cBhvr>
                                      <p:to>
                                        <p:strVal val="solid"/>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xit" presetSubtype="0" fill="hold" grpId="1" nodeType="clickEffect">
                                  <p:stCondLst>
                                    <p:cond delay="0"/>
                                  </p:stCondLst>
                                  <p:childTnLst>
                                    <p:animEffect transition="out" filter="dissolve">
                                      <p:cBhvr>
                                        <p:cTn id="155" dur="500"/>
                                        <p:tgtEl>
                                          <p:spTgt spid="45095"/>
                                        </p:tgtEl>
                                      </p:cBhvr>
                                    </p:animEffect>
                                    <p:set>
                                      <p:cBhvr>
                                        <p:cTn id="156" dur="1" fill="hold">
                                          <p:stCondLst>
                                            <p:cond delay="499"/>
                                          </p:stCondLst>
                                        </p:cTn>
                                        <p:tgtEl>
                                          <p:spTgt spid="4509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5096"/>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7" presetClass="entr" presetSubtype="0" fill="hold" grpId="0" nodeType="clickEffect">
                                  <p:stCondLst>
                                    <p:cond delay="0"/>
                                  </p:stCondLst>
                                  <p:childTnLst>
                                    <p:set>
                                      <p:cBhvr>
                                        <p:cTn id="162" dur="1" fill="hold">
                                          <p:stCondLst>
                                            <p:cond delay="0"/>
                                          </p:stCondLst>
                                        </p:cTn>
                                        <p:tgtEl>
                                          <p:spTgt spid="45098"/>
                                        </p:tgtEl>
                                        <p:attrNameLst>
                                          <p:attrName>style.visibility</p:attrName>
                                        </p:attrNameLst>
                                      </p:cBhvr>
                                      <p:to>
                                        <p:strVal val="visible"/>
                                      </p:to>
                                    </p:set>
                                    <p:animEffect transition="in" filter="fade">
                                      <p:cBhvr>
                                        <p:cTn id="163" dur="1000"/>
                                        <p:tgtEl>
                                          <p:spTgt spid="45098"/>
                                        </p:tgtEl>
                                      </p:cBhvr>
                                    </p:animEffect>
                                    <p:anim calcmode="lin" valueType="num">
                                      <p:cBhvr>
                                        <p:cTn id="164" dur="1000" fill="hold"/>
                                        <p:tgtEl>
                                          <p:spTgt spid="45098"/>
                                        </p:tgtEl>
                                        <p:attrNameLst>
                                          <p:attrName>ppt_x</p:attrName>
                                        </p:attrNameLst>
                                      </p:cBhvr>
                                      <p:tavLst>
                                        <p:tav tm="0">
                                          <p:val>
                                            <p:strVal val="#ppt_x"/>
                                          </p:val>
                                        </p:tav>
                                        <p:tav tm="100000">
                                          <p:val>
                                            <p:strVal val="#ppt_x"/>
                                          </p:val>
                                        </p:tav>
                                      </p:tavLst>
                                    </p:anim>
                                    <p:anim calcmode="lin" valueType="num">
                                      <p:cBhvr>
                                        <p:cTn id="165" dur="900" decel="100000" fill="hold"/>
                                        <p:tgtEl>
                                          <p:spTgt spid="45098"/>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45098"/>
                                        </p:tgtEl>
                                        <p:attrNameLst>
                                          <p:attrName>ppt_y</p:attrName>
                                        </p:attrNameLst>
                                      </p:cBhvr>
                                      <p:tavLst>
                                        <p:tav tm="0">
                                          <p:val>
                                            <p:strVal val="#ppt_y-.03"/>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2" presetClass="entr" presetSubtype="4" fill="hold" grpId="0" nodeType="clickEffect">
                                  <p:stCondLst>
                                    <p:cond delay="0"/>
                                  </p:stCondLst>
                                  <p:childTnLst>
                                    <p:set>
                                      <p:cBhvr>
                                        <p:cTn id="170" dur="1" fill="hold">
                                          <p:stCondLst>
                                            <p:cond delay="0"/>
                                          </p:stCondLst>
                                        </p:cTn>
                                        <p:tgtEl>
                                          <p:spTgt spid="45099"/>
                                        </p:tgtEl>
                                        <p:attrNameLst>
                                          <p:attrName>style.visibility</p:attrName>
                                        </p:attrNameLst>
                                      </p:cBhvr>
                                      <p:to>
                                        <p:strVal val="visible"/>
                                      </p:to>
                                    </p:set>
                                    <p:animEffect transition="in" filter="slide(fromBottom)">
                                      <p:cBhvr>
                                        <p:cTn id="171" dur="500"/>
                                        <p:tgtEl>
                                          <p:spTgt spid="45099"/>
                                        </p:tgtEl>
                                      </p:cBhvr>
                                    </p:animEffect>
                                  </p:childTnLst>
                                </p:cTn>
                              </p:par>
                            </p:childTnLst>
                          </p:cTn>
                        </p:par>
                        <p:par>
                          <p:cTn id="172" fill="hold" nodeType="afterGroup">
                            <p:stCondLst>
                              <p:cond delay="500"/>
                            </p:stCondLst>
                            <p:childTnLst>
                              <p:par>
                                <p:cTn id="173" presetID="27" presetClass="entr" presetSubtype="0" fill="hold" grpId="0" nodeType="afterEffect">
                                  <p:stCondLst>
                                    <p:cond delay="0"/>
                                  </p:stCondLst>
                                  <p:iterate type="lt">
                                    <p:tmPct val="50000"/>
                                  </p:iterate>
                                  <p:childTnLst>
                                    <p:set>
                                      <p:cBhvr>
                                        <p:cTn id="174" dur="1" fill="hold">
                                          <p:stCondLst>
                                            <p:cond delay="0"/>
                                          </p:stCondLst>
                                        </p:cTn>
                                        <p:tgtEl>
                                          <p:spTgt spid="45100"/>
                                        </p:tgtEl>
                                        <p:attrNameLst>
                                          <p:attrName>style.visibility</p:attrName>
                                        </p:attrNameLst>
                                      </p:cBhvr>
                                      <p:to>
                                        <p:strVal val="visible"/>
                                      </p:to>
                                    </p:set>
                                    <p:anim calcmode="discrete" valueType="clr">
                                      <p:cBhvr override="childStyle">
                                        <p:cTn id="175" dur="80"/>
                                        <p:tgtEl>
                                          <p:spTgt spid="45100"/>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45100"/>
                                        </p:tgtEl>
                                        <p:attrNameLst>
                                          <p:attrName>fillcolor</p:attrName>
                                        </p:attrNameLst>
                                      </p:cBhvr>
                                      <p:tavLst>
                                        <p:tav tm="0">
                                          <p:val>
                                            <p:clrVal>
                                              <a:schemeClr val="accent2"/>
                                            </p:clrVal>
                                          </p:val>
                                        </p:tav>
                                        <p:tav tm="50000">
                                          <p:val>
                                            <p:clrVal>
                                              <a:schemeClr val="hlink"/>
                                            </p:clrVal>
                                          </p:val>
                                        </p:tav>
                                      </p:tavLst>
                                    </p:anim>
                                    <p:set>
                                      <p:cBhvr>
                                        <p:cTn id="177" dur="80"/>
                                        <p:tgtEl>
                                          <p:spTgt spid="45100"/>
                                        </p:tgtEl>
                                        <p:attrNameLst>
                                          <p:attrName>fill.type</p:attrName>
                                        </p:attrNameLst>
                                      </p:cBhvr>
                                      <p:to>
                                        <p:strVal val="solid"/>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xit" presetSubtype="0" fill="hold" grpId="1" nodeType="clickEffect">
                                  <p:stCondLst>
                                    <p:cond delay="0"/>
                                  </p:stCondLst>
                                  <p:childTnLst>
                                    <p:animEffect transition="out" filter="dissolve">
                                      <p:cBhvr>
                                        <p:cTn id="181" dur="500"/>
                                        <p:tgtEl>
                                          <p:spTgt spid="45098"/>
                                        </p:tgtEl>
                                      </p:cBhvr>
                                    </p:animEffect>
                                    <p:set>
                                      <p:cBhvr>
                                        <p:cTn id="182" dur="1" fill="hold">
                                          <p:stCondLst>
                                            <p:cond delay="499"/>
                                          </p:stCondLst>
                                        </p:cTn>
                                        <p:tgtEl>
                                          <p:spTgt spid="45098"/>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45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59" grpId="1" animBg="1"/>
      <p:bldP spid="45081" grpId="0"/>
      <p:bldP spid="45082" grpId="0" animBg="1"/>
      <p:bldP spid="45082" grpId="1" animBg="1"/>
      <p:bldP spid="45083" grpId="0" animBg="1"/>
      <p:bldP spid="45083" grpId="1" animBg="1"/>
      <p:bldP spid="45084" grpId="0" animBg="1"/>
      <p:bldP spid="45084" grpId="1" animBg="1"/>
      <p:bldP spid="45085" grpId="0"/>
      <p:bldP spid="45086" grpId="0"/>
      <p:bldP spid="45087" grpId="0"/>
      <p:bldP spid="45088" grpId="0" animBg="1"/>
      <p:bldP spid="45088" grpId="1" animBg="1"/>
      <p:bldP spid="45089" grpId="0" animBg="1"/>
      <p:bldP spid="45089" grpId="1" animBg="1"/>
      <p:bldP spid="45090" grpId="0" animBg="1"/>
      <p:bldP spid="45090" grpId="1" animBg="1"/>
      <p:bldP spid="45091" grpId="0" animBg="1"/>
      <p:bldP spid="45091" grpId="1" animBg="1"/>
      <p:bldP spid="45092" grpId="0" animBg="1"/>
      <p:bldP spid="45092" grpId="1" animBg="1"/>
      <p:bldP spid="45093" grpId="0" animBg="1"/>
      <p:bldP spid="45093" grpId="1" animBg="1"/>
      <p:bldP spid="45094" grpId="0"/>
      <p:bldP spid="45095" grpId="0" animBg="1"/>
      <p:bldP spid="45095" grpId="1" animBg="1"/>
      <p:bldP spid="45096" grpId="0" animBg="1"/>
      <p:bldP spid="45096" grpId="1" animBg="1"/>
      <p:bldP spid="45097" grpId="0"/>
      <p:bldP spid="45098" grpId="0" animBg="1"/>
      <p:bldP spid="45098" grpId="1" animBg="1"/>
      <p:bldP spid="45099" grpId="0" animBg="1"/>
      <p:bldP spid="45099" grpId="1" animBg="1"/>
      <p:bldP spid="45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untos-cardinales-300x2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981075"/>
            <a:ext cx="4610100" cy="4256088"/>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a:hlinkClick r:id="" action="ppaction://noaction">
              <a:snd r:embed="rId4" name="donde_esta.wav"/>
            </a:hlinkClick>
          </p:cNvPr>
          <p:cNvSpPr txBox="1">
            <a:spLocks noChangeArrowheads="1"/>
          </p:cNvSpPr>
          <p:nvPr/>
        </p:nvSpPr>
        <p:spPr bwMode="auto">
          <a:xfrm>
            <a:off x="34925" y="-26988"/>
            <a:ext cx="2952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¿Dónde está …?</a:t>
            </a:r>
          </a:p>
        </p:txBody>
      </p:sp>
      <p:sp>
        <p:nvSpPr>
          <p:cNvPr id="21508" name="Text Box 4">
            <a:hlinkClick r:id="" action="ppaction://noaction">
              <a:snd r:embed="rId5" name="estaenel.wav"/>
            </a:hlinkClick>
          </p:cNvPr>
          <p:cNvSpPr txBox="1">
            <a:spLocks noChangeArrowheads="1"/>
          </p:cNvSpPr>
          <p:nvPr/>
        </p:nvSpPr>
        <p:spPr bwMode="auto">
          <a:xfrm>
            <a:off x="3175000" y="5413375"/>
            <a:ext cx="2663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Está en el …</a:t>
            </a:r>
          </a:p>
        </p:txBody>
      </p:sp>
      <p:sp>
        <p:nvSpPr>
          <p:cNvPr id="21509" name="Text Box 5">
            <a:hlinkClick r:id="" action="ppaction://noaction">
              <a:snd r:embed="rId6" name="donde_cambridge.wav"/>
            </a:hlinkClick>
          </p:cNvPr>
          <p:cNvSpPr txBox="1">
            <a:spLocks noChangeArrowheads="1"/>
          </p:cNvSpPr>
          <p:nvPr/>
        </p:nvSpPr>
        <p:spPr bwMode="auto">
          <a:xfrm>
            <a:off x="-107950" y="762000"/>
            <a:ext cx="4679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¿Dónde está Cambridge?</a:t>
            </a:r>
          </a:p>
        </p:txBody>
      </p:sp>
      <p:sp>
        <p:nvSpPr>
          <p:cNvPr id="21510" name="Text Box 6">
            <a:hlinkClick r:id="" action="ppaction://noaction">
              <a:snd r:embed="rId7" name="sureste.wav"/>
            </a:hlinkClick>
          </p:cNvPr>
          <p:cNvSpPr txBox="1">
            <a:spLocks noChangeArrowheads="1"/>
          </p:cNvSpPr>
          <p:nvPr/>
        </p:nvSpPr>
        <p:spPr bwMode="auto">
          <a:xfrm>
            <a:off x="3333750" y="6191250"/>
            <a:ext cx="5688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a:latin typeface="Calibri" panose="020F0502020204030204" pitchFamily="34" charset="0"/>
              </a:rPr>
              <a:t>Está en el sureste de Inglaterra.</a:t>
            </a:r>
          </a:p>
        </p:txBody>
      </p:sp>
      <p:sp>
        <p:nvSpPr>
          <p:cNvPr id="21511" name="Line 7"/>
          <p:cNvSpPr>
            <a:spLocks noChangeShapeType="1"/>
          </p:cNvSpPr>
          <p:nvPr/>
        </p:nvSpPr>
        <p:spPr bwMode="auto">
          <a:xfrm flipV="1">
            <a:off x="3924300" y="3141663"/>
            <a:ext cx="2447925" cy="503237"/>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2" name="Text Box 8"/>
          <p:cNvSpPr txBox="1">
            <a:spLocks noChangeArrowheads="1"/>
          </p:cNvSpPr>
          <p:nvPr/>
        </p:nvSpPr>
        <p:spPr bwMode="auto">
          <a:xfrm>
            <a:off x="2411413" y="3429000"/>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latin typeface="Comic Sans MS" panose="030F0702030302020204" pitchFamily="66" charset="0"/>
              </a:rPr>
              <a:t>CENTRO</a:t>
            </a:r>
          </a:p>
        </p:txBody>
      </p:sp>
      <p:pic>
        <p:nvPicPr>
          <p:cNvPr id="21514" name="Picture 10" descr="u179661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 y="2565400"/>
            <a:ext cx="2160588" cy="2147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5" name="Text Box 11">
            <a:hlinkClick r:id="" action="ppaction://noaction">
              <a:snd r:embed="rId9" name="costa.wav"/>
            </a:hlinkClick>
          </p:cNvPr>
          <p:cNvSpPr txBox="1">
            <a:spLocks noChangeArrowheads="1"/>
          </p:cNvSpPr>
          <p:nvPr/>
        </p:nvSpPr>
        <p:spPr bwMode="auto">
          <a:xfrm>
            <a:off x="73025" y="4724400"/>
            <a:ext cx="2051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en la costa</a:t>
            </a:r>
          </a:p>
        </p:txBody>
      </p:sp>
      <p:sp>
        <p:nvSpPr>
          <p:cNvPr id="21516" name="AutoShape 12">
            <a:hlinkClick r:id="" action="ppaction://noaction" highlightClick="1">
              <a:snd r:embed="rId10" name="compas points.wav"/>
            </a:hlinkClick>
          </p:cNvPr>
          <p:cNvSpPr>
            <a:spLocks noChangeArrowheads="1"/>
          </p:cNvSpPr>
          <p:nvPr/>
        </p:nvSpPr>
        <p:spPr bwMode="auto">
          <a:xfrm>
            <a:off x="7885113" y="549275"/>
            <a:ext cx="863600" cy="863600"/>
          </a:xfrm>
          <a:prstGeom prst="actionButtonSound">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untos-cardinales-300x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7" y="523874"/>
            <a:ext cx="6615113" cy="610713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374571" y="523874"/>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Rounded Rectangle 3"/>
          <p:cNvSpPr/>
          <p:nvPr/>
        </p:nvSpPr>
        <p:spPr>
          <a:xfrm>
            <a:off x="3492613" y="5618388"/>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Rounded Rectangle 4"/>
          <p:cNvSpPr/>
          <p:nvPr/>
        </p:nvSpPr>
        <p:spPr>
          <a:xfrm>
            <a:off x="6618513" y="3186235"/>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Rounded Rectangle 5"/>
          <p:cNvSpPr/>
          <p:nvPr/>
        </p:nvSpPr>
        <p:spPr>
          <a:xfrm>
            <a:off x="335757" y="3027588"/>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Rounded Rectangle 6"/>
          <p:cNvSpPr/>
          <p:nvPr/>
        </p:nvSpPr>
        <p:spPr>
          <a:xfrm>
            <a:off x="5778613" y="1463849"/>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Rounded Rectangle 7"/>
          <p:cNvSpPr/>
          <p:nvPr/>
        </p:nvSpPr>
        <p:spPr>
          <a:xfrm>
            <a:off x="5778613" y="4835976"/>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ounded Rectangle 8"/>
          <p:cNvSpPr/>
          <p:nvPr/>
        </p:nvSpPr>
        <p:spPr>
          <a:xfrm>
            <a:off x="892628" y="4829298"/>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ounded Rectangle 9"/>
          <p:cNvSpPr/>
          <p:nvPr/>
        </p:nvSpPr>
        <p:spPr>
          <a:xfrm>
            <a:off x="890927" y="1344321"/>
            <a:ext cx="2286000" cy="782412"/>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0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Spain map blank.png"/>
          <p:cNvPicPr>
            <a:picLocks noChangeAspect="1" noChangeArrowheads="1"/>
          </p:cNvPicPr>
          <p:nvPr/>
        </p:nvPicPr>
        <p:blipFill>
          <a:blip r:embed="rId3">
            <a:extLst>
              <a:ext uri="{28A0092B-C50C-407E-A947-70E740481C1C}">
                <a14:useLocalDpi xmlns:a14="http://schemas.microsoft.com/office/drawing/2010/main" val="0"/>
              </a:ext>
            </a:extLst>
          </a:blip>
          <a:srcRect t="4723" b="4723"/>
          <a:stretch>
            <a:fillRect/>
          </a:stretch>
        </p:blipFill>
        <p:spPr bwMode="auto">
          <a:xfrm>
            <a:off x="0" y="0"/>
            <a:ext cx="7632700" cy="6911975"/>
          </a:xfrm>
          <a:prstGeom prst="rect">
            <a:avLst/>
          </a:prstGeom>
          <a:noFill/>
          <a:extLst>
            <a:ext uri="{909E8E84-426E-40DD-AFC4-6F175D3DCCD1}">
              <a14:hiddenFill xmlns:a14="http://schemas.microsoft.com/office/drawing/2010/main">
                <a:solidFill>
                  <a:srgbClr val="FFFFFF"/>
                </a:solidFill>
              </a14:hiddenFill>
            </a:ext>
          </a:extLst>
        </p:spPr>
      </p:pic>
      <p:sp>
        <p:nvSpPr>
          <p:cNvPr id="20483" name="Oval 3"/>
          <p:cNvSpPr>
            <a:spLocks noChangeArrowheads="1"/>
          </p:cNvSpPr>
          <p:nvPr/>
        </p:nvSpPr>
        <p:spPr bwMode="auto">
          <a:xfrm>
            <a:off x="3660775" y="102711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4" name="Oval 4"/>
          <p:cNvSpPr>
            <a:spLocks noChangeArrowheads="1"/>
          </p:cNvSpPr>
          <p:nvPr/>
        </p:nvSpPr>
        <p:spPr bwMode="auto">
          <a:xfrm>
            <a:off x="6300788" y="23495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5" name="Oval 5"/>
          <p:cNvSpPr>
            <a:spLocks noChangeArrowheads="1"/>
          </p:cNvSpPr>
          <p:nvPr/>
        </p:nvSpPr>
        <p:spPr bwMode="auto">
          <a:xfrm>
            <a:off x="3302000" y="5394325"/>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6" name="Oval 6"/>
          <p:cNvSpPr>
            <a:spLocks noChangeArrowheads="1"/>
          </p:cNvSpPr>
          <p:nvPr/>
        </p:nvSpPr>
        <p:spPr bwMode="auto">
          <a:xfrm>
            <a:off x="3276600" y="3065463"/>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Oval 7"/>
          <p:cNvSpPr>
            <a:spLocks noChangeArrowheads="1"/>
          </p:cNvSpPr>
          <p:nvPr/>
        </p:nvSpPr>
        <p:spPr bwMode="auto">
          <a:xfrm>
            <a:off x="1979613" y="5864225"/>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Oval 8"/>
          <p:cNvSpPr>
            <a:spLocks noChangeArrowheads="1"/>
          </p:cNvSpPr>
          <p:nvPr/>
        </p:nvSpPr>
        <p:spPr bwMode="auto">
          <a:xfrm>
            <a:off x="4995863" y="3860800"/>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Oval 9"/>
          <p:cNvSpPr>
            <a:spLocks noChangeArrowheads="1"/>
          </p:cNvSpPr>
          <p:nvPr/>
        </p:nvSpPr>
        <p:spPr bwMode="auto">
          <a:xfrm>
            <a:off x="4394200" y="1411288"/>
            <a:ext cx="71438"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0" name="Rectangle 10"/>
          <p:cNvSpPr>
            <a:spLocks noChangeArrowheads="1"/>
          </p:cNvSpPr>
          <p:nvPr/>
        </p:nvSpPr>
        <p:spPr bwMode="auto">
          <a:xfrm>
            <a:off x="3267075" y="874713"/>
            <a:ext cx="360363"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1</a:t>
            </a:r>
          </a:p>
        </p:txBody>
      </p:sp>
      <p:sp>
        <p:nvSpPr>
          <p:cNvPr id="20491" name="Rectangle 11"/>
          <p:cNvSpPr>
            <a:spLocks noChangeArrowheads="1"/>
          </p:cNvSpPr>
          <p:nvPr/>
        </p:nvSpPr>
        <p:spPr bwMode="auto">
          <a:xfrm>
            <a:off x="4003675" y="126047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2</a:t>
            </a:r>
          </a:p>
        </p:txBody>
      </p:sp>
      <p:sp>
        <p:nvSpPr>
          <p:cNvPr id="20492" name="Rectangle 12"/>
          <p:cNvSpPr>
            <a:spLocks noChangeArrowheads="1"/>
          </p:cNvSpPr>
          <p:nvPr/>
        </p:nvSpPr>
        <p:spPr bwMode="auto">
          <a:xfrm>
            <a:off x="5892800" y="2184400"/>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3</a:t>
            </a:r>
          </a:p>
        </p:txBody>
      </p:sp>
      <p:sp>
        <p:nvSpPr>
          <p:cNvPr id="20493" name="Rectangle 13"/>
          <p:cNvSpPr>
            <a:spLocks noChangeArrowheads="1"/>
          </p:cNvSpPr>
          <p:nvPr/>
        </p:nvSpPr>
        <p:spPr bwMode="auto">
          <a:xfrm>
            <a:off x="2868613" y="291147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4</a:t>
            </a:r>
          </a:p>
        </p:txBody>
      </p:sp>
      <p:sp>
        <p:nvSpPr>
          <p:cNvPr id="20494" name="Rectangle 14"/>
          <p:cNvSpPr>
            <a:spLocks noChangeArrowheads="1"/>
          </p:cNvSpPr>
          <p:nvPr/>
        </p:nvSpPr>
        <p:spPr bwMode="auto">
          <a:xfrm>
            <a:off x="4605338" y="3703638"/>
            <a:ext cx="360362" cy="36036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5</a:t>
            </a:r>
          </a:p>
        </p:txBody>
      </p:sp>
      <p:sp>
        <p:nvSpPr>
          <p:cNvPr id="20495" name="Rectangle 15"/>
          <p:cNvSpPr>
            <a:spLocks noChangeArrowheads="1"/>
          </p:cNvSpPr>
          <p:nvPr/>
        </p:nvSpPr>
        <p:spPr bwMode="auto">
          <a:xfrm>
            <a:off x="2890838" y="5241925"/>
            <a:ext cx="360362"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6</a:t>
            </a:r>
          </a:p>
        </p:txBody>
      </p:sp>
      <p:sp>
        <p:nvSpPr>
          <p:cNvPr id="20496" name="Rectangle 16"/>
          <p:cNvSpPr>
            <a:spLocks noChangeArrowheads="1"/>
          </p:cNvSpPr>
          <p:nvPr/>
        </p:nvSpPr>
        <p:spPr bwMode="auto">
          <a:xfrm>
            <a:off x="1590675" y="5711825"/>
            <a:ext cx="360363" cy="3603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a:t>7</a:t>
            </a:r>
          </a:p>
        </p:txBody>
      </p:sp>
      <p:sp>
        <p:nvSpPr>
          <p:cNvPr id="20497" name="Text Box 17"/>
          <p:cNvSpPr txBox="1">
            <a:spLocks noChangeArrowheads="1"/>
          </p:cNvSpPr>
          <p:nvPr/>
        </p:nvSpPr>
        <p:spPr bwMode="auto">
          <a:xfrm>
            <a:off x="1403350" y="1125538"/>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Espa</a:t>
            </a:r>
            <a:r>
              <a:rPr lang="en-GB" altLang="en-US" sz="2400" b="1">
                <a:cs typeface="Arial" panose="020B0604020202020204" pitchFamily="34" charset="0"/>
              </a:rPr>
              <a:t>ña</a:t>
            </a:r>
          </a:p>
        </p:txBody>
      </p:sp>
      <p:sp>
        <p:nvSpPr>
          <p:cNvPr id="20498" name="Text Box 18"/>
          <p:cNvSpPr txBox="1">
            <a:spLocks noChangeArrowheads="1"/>
          </p:cNvSpPr>
          <p:nvPr/>
        </p:nvSpPr>
        <p:spPr bwMode="auto">
          <a:xfrm>
            <a:off x="5148263" y="425450"/>
            <a:ext cx="12954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Francia</a:t>
            </a:r>
            <a:endParaRPr lang="en-GB" altLang="en-US" sz="2400" b="1">
              <a:cs typeface="Arial" panose="020B0604020202020204" pitchFamily="34" charset="0"/>
            </a:endParaRPr>
          </a:p>
        </p:txBody>
      </p:sp>
      <p:sp>
        <p:nvSpPr>
          <p:cNvPr id="20499" name="Text Box 19"/>
          <p:cNvSpPr txBox="1">
            <a:spLocks noChangeArrowheads="1"/>
          </p:cNvSpPr>
          <p:nvPr/>
        </p:nvSpPr>
        <p:spPr bwMode="auto">
          <a:xfrm rot="-749285">
            <a:off x="0" y="2852738"/>
            <a:ext cx="1511300" cy="482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Portugal</a:t>
            </a:r>
            <a:endParaRPr lang="en-GB" altLang="en-US" sz="2400" b="1">
              <a:cs typeface="Arial" panose="020B0604020202020204" pitchFamily="34" charset="0"/>
            </a:endParaRPr>
          </a:p>
        </p:txBody>
      </p:sp>
      <p:sp>
        <p:nvSpPr>
          <p:cNvPr id="20500" name="Text Box 20"/>
          <p:cNvSpPr txBox="1">
            <a:spLocks noChangeArrowheads="1"/>
          </p:cNvSpPr>
          <p:nvPr/>
        </p:nvSpPr>
        <p:spPr bwMode="auto">
          <a:xfrm>
            <a:off x="3335338" y="28654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Madrid</a:t>
            </a:r>
          </a:p>
        </p:txBody>
      </p:sp>
      <p:sp>
        <p:nvSpPr>
          <p:cNvPr id="20501" name="Text Box 21"/>
          <p:cNvSpPr txBox="1">
            <a:spLocks noChangeArrowheads="1"/>
          </p:cNvSpPr>
          <p:nvPr/>
        </p:nvSpPr>
        <p:spPr bwMode="auto">
          <a:xfrm>
            <a:off x="3716338" y="82391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Bilbao</a:t>
            </a:r>
          </a:p>
        </p:txBody>
      </p:sp>
      <p:sp>
        <p:nvSpPr>
          <p:cNvPr id="20502" name="Text Box 22"/>
          <p:cNvSpPr txBox="1">
            <a:spLocks noChangeArrowheads="1"/>
          </p:cNvSpPr>
          <p:nvPr/>
        </p:nvSpPr>
        <p:spPr bwMode="auto">
          <a:xfrm>
            <a:off x="6359525" y="2159000"/>
            <a:ext cx="166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Barcelona</a:t>
            </a:r>
          </a:p>
        </p:txBody>
      </p:sp>
      <p:sp>
        <p:nvSpPr>
          <p:cNvPr id="20503" name="Text Box 23"/>
          <p:cNvSpPr txBox="1">
            <a:spLocks noChangeArrowheads="1"/>
          </p:cNvSpPr>
          <p:nvPr/>
        </p:nvSpPr>
        <p:spPr bwMode="auto">
          <a:xfrm>
            <a:off x="2051050" y="56610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t>C</a:t>
            </a:r>
            <a:r>
              <a:rPr lang="en-GB" altLang="en-US" sz="2400" b="1" i="1">
                <a:cs typeface="Arial" panose="020B0604020202020204" pitchFamily="34" charset="0"/>
              </a:rPr>
              <a:t>ádiz</a:t>
            </a:r>
          </a:p>
        </p:txBody>
      </p:sp>
      <p:sp>
        <p:nvSpPr>
          <p:cNvPr id="20504" name="Text Box 24"/>
          <p:cNvSpPr txBox="1">
            <a:spLocks noChangeArrowheads="1"/>
          </p:cNvSpPr>
          <p:nvPr/>
        </p:nvSpPr>
        <p:spPr bwMode="auto">
          <a:xfrm>
            <a:off x="3348038" y="5183188"/>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Granada</a:t>
            </a:r>
          </a:p>
        </p:txBody>
      </p:sp>
      <p:sp>
        <p:nvSpPr>
          <p:cNvPr id="20505" name="Text Box 25"/>
          <p:cNvSpPr txBox="1">
            <a:spLocks noChangeArrowheads="1"/>
          </p:cNvSpPr>
          <p:nvPr/>
        </p:nvSpPr>
        <p:spPr bwMode="auto">
          <a:xfrm>
            <a:off x="4414838" y="1209675"/>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Pamplona</a:t>
            </a:r>
          </a:p>
        </p:txBody>
      </p:sp>
      <p:sp>
        <p:nvSpPr>
          <p:cNvPr id="20506" name="Text Box 26"/>
          <p:cNvSpPr txBox="1">
            <a:spLocks noChangeArrowheads="1"/>
          </p:cNvSpPr>
          <p:nvPr/>
        </p:nvSpPr>
        <p:spPr bwMode="auto">
          <a:xfrm>
            <a:off x="5084763" y="3670300"/>
            <a:ext cx="174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i="1">
                <a:cs typeface="Arial" panose="020B0604020202020204" pitchFamily="34" charset="0"/>
              </a:rPr>
              <a:t>Valencia</a:t>
            </a:r>
          </a:p>
        </p:txBody>
      </p:sp>
      <p:sp>
        <p:nvSpPr>
          <p:cNvPr id="20507" name="Text Box 27"/>
          <p:cNvSpPr txBox="1">
            <a:spLocks noChangeArrowheads="1"/>
          </p:cNvSpPr>
          <p:nvPr/>
        </p:nvSpPr>
        <p:spPr bwMode="auto">
          <a:xfrm>
            <a:off x="34925" y="-26988"/>
            <a:ext cx="41767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Granada?</a:t>
            </a:r>
          </a:p>
        </p:txBody>
      </p:sp>
      <p:sp>
        <p:nvSpPr>
          <p:cNvPr id="20508" name="Text Box 28"/>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Barcelona?</a:t>
            </a:r>
          </a:p>
        </p:txBody>
      </p:sp>
      <p:sp>
        <p:nvSpPr>
          <p:cNvPr id="20509" name="Text Box 29"/>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Valencia?</a:t>
            </a:r>
          </a:p>
        </p:txBody>
      </p:sp>
      <p:sp>
        <p:nvSpPr>
          <p:cNvPr id="20510" name="Text Box 30"/>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Bilbao?</a:t>
            </a:r>
          </a:p>
        </p:txBody>
      </p:sp>
      <p:sp>
        <p:nvSpPr>
          <p:cNvPr id="20511" name="Text Box 31"/>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Pamplona?</a:t>
            </a:r>
          </a:p>
        </p:txBody>
      </p:sp>
      <p:sp>
        <p:nvSpPr>
          <p:cNvPr id="20513" name="Text Box 33"/>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Cádiz?</a:t>
            </a:r>
          </a:p>
        </p:txBody>
      </p:sp>
      <p:sp>
        <p:nvSpPr>
          <p:cNvPr id="20514" name="Text Box 34"/>
          <p:cNvSpPr txBox="1">
            <a:spLocks noChangeArrowheads="1"/>
          </p:cNvSpPr>
          <p:nvPr/>
        </p:nvSpPr>
        <p:spPr bwMode="auto">
          <a:xfrm>
            <a:off x="34925" y="-26988"/>
            <a:ext cx="4392613"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a:latin typeface="Calibri" panose="020F0502020204030204" pitchFamily="34" charset="0"/>
              </a:rPr>
              <a:t>¿Dónde está Madrid?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7" grpId="0" animBg="1"/>
      <p:bldP spid="20508" grpId="0" animBg="1"/>
      <p:bldP spid="20509" grpId="0" animBg="1"/>
      <p:bldP spid="20510" grpId="0" animBg="1"/>
      <p:bldP spid="20511" grpId="0" animBg="1"/>
      <p:bldP spid="20513" grpId="0" animBg="1"/>
      <p:bldP spid="2051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2068</Words>
  <Application>Microsoft Office PowerPoint</Application>
  <PresentationFormat>On-screen Show (4:3)</PresentationFormat>
  <Paragraphs>255</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Year supply of fairy cakes</vt:lpstr>
      <vt:lpstr>Dotum</vt:lpstr>
      <vt:lpstr>Calibri</vt:lpstr>
      <vt:lpstr>Comic Sans MS</vt:lpstr>
      <vt:lpstr>Default Design</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48</cp:revision>
  <dcterms:created xsi:type="dcterms:W3CDTF">2010-04-28T20:04:14Z</dcterms:created>
  <dcterms:modified xsi:type="dcterms:W3CDTF">2014-08-25T18:09:05Z</dcterms:modified>
</cp:coreProperties>
</file>