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36" r:id="rId2"/>
    <p:sldId id="298"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373" r:id="rId20"/>
    <p:sldId id="3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362" autoAdjust="0"/>
  </p:normalViewPr>
  <p:slideViewPr>
    <p:cSldViewPr snapToGrid="0">
      <p:cViewPr varScale="1">
        <p:scale>
          <a:sx n="71" d="100"/>
          <a:sy n="71" d="100"/>
        </p:scale>
        <p:origin x="2790"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4B31D-81F0-4BEB-A5EA-DEB5F50E8989}" type="datetimeFigureOut">
              <a:rPr lang="en-GB" smtClean="0"/>
              <a:t>25/08/2014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BD1A2-59AC-4A10-A84F-07B234762367}" type="slidenum">
              <a:rPr lang="en-GB" smtClean="0"/>
              <a:t>‹#›</a:t>
            </a:fld>
            <a:endParaRPr lang="en-GB"/>
          </a:p>
        </p:txBody>
      </p:sp>
    </p:spTree>
    <p:extLst>
      <p:ext uri="{BB962C8B-B14F-4D97-AF65-F5344CB8AC3E}">
        <p14:creationId xmlns:p14="http://schemas.microsoft.com/office/powerpoint/2010/main" val="294279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4C549-0F0A-447D-930B-D8B887F26B50}" type="slidenum">
              <a:rPr lang="en-GB"/>
              <a:pPr/>
              <a:t>1</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GB"/>
              <a:t>Geograf</a:t>
            </a:r>
            <a:r>
              <a:rPr lang="en-GB">
                <a:cs typeface="Arial" charset="0"/>
              </a:rPr>
              <a:t>ía española: Spanish geography</a:t>
            </a:r>
          </a:p>
          <a:p>
            <a:r>
              <a:rPr lang="en-GB">
                <a:cs typeface="Arial" charset="0"/>
              </a:rPr>
              <a:t>In this lesson pupils will learn to understand and describe the locations of some of the key towns/cities in Spain, how to ask where something is.and what something is called.</a:t>
            </a:r>
          </a:p>
        </p:txBody>
      </p:sp>
    </p:spTree>
    <p:extLst>
      <p:ext uri="{BB962C8B-B14F-4D97-AF65-F5344CB8AC3E}">
        <p14:creationId xmlns:p14="http://schemas.microsoft.com/office/powerpoint/2010/main" val="370390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503E1-E53E-4417-AFC6-37E1C615E862}" type="slidenum">
              <a:rPr lang="en-GB"/>
              <a:pPr/>
              <a:t>11</a:t>
            </a:fld>
            <a:endParaRPr lang="en-GB"/>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t>You may want to ask the pupils to turn their sheets over for a moment. They will now be asked to recall the names of the cities they earlier marked on the map. This is because we are going to be focusing on some of these particular cities for later work on festivals – Madrid and Madrid will not be focused on but it’s of course very important to know the location of the capital.</a:t>
            </a:r>
          </a:p>
          <a:p>
            <a:r>
              <a:rPr lang="en-GB"/>
              <a:t> </a:t>
            </a:r>
            <a:r>
              <a:rPr lang="en-GB" b="1" i="1"/>
              <a:t>¿Cómo se llama la ciudad número …?: </a:t>
            </a:r>
            <a:r>
              <a:rPr lang="en-GB"/>
              <a:t>What’s city number … called?</a:t>
            </a:r>
          </a:p>
          <a:p>
            <a:r>
              <a:rPr lang="en-GB"/>
              <a:t>Encourage pupils to answer using </a:t>
            </a:r>
            <a:r>
              <a:rPr lang="en-GB" b="1"/>
              <a:t>‘Se llama …’ </a:t>
            </a:r>
            <a:r>
              <a:rPr lang="en-GB"/>
              <a:t> It’s called …</a:t>
            </a:r>
            <a:endParaRPr lang="en-GB" b="1"/>
          </a:p>
        </p:txBody>
      </p:sp>
    </p:spTree>
    <p:extLst>
      <p:ext uri="{BB962C8B-B14F-4D97-AF65-F5344CB8AC3E}">
        <p14:creationId xmlns:p14="http://schemas.microsoft.com/office/powerpoint/2010/main" val="3779441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9E2F3-9E7B-471E-9C4A-F38CA33FE80D}" type="slidenum">
              <a:rPr lang="en-GB"/>
              <a:pPr/>
              <a:t>12</a:t>
            </a:fld>
            <a:endParaRPr lang="en-GB"/>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GB"/>
              <a:t>una playa = a beach, muchas playas = lots of beaches</a:t>
            </a:r>
          </a:p>
          <a:p>
            <a:pPr>
              <a:spcBef>
                <a:spcPct val="50000"/>
              </a:spcBef>
            </a:pPr>
            <a:r>
              <a:rPr lang="en-GB" b="1">
                <a:solidFill>
                  <a:schemeClr val="bg1"/>
                </a:solidFill>
              </a:rPr>
              <a:t>En España hay muchas playas = </a:t>
            </a:r>
            <a:r>
              <a:rPr lang="en-GB">
                <a:solidFill>
                  <a:schemeClr val="bg1"/>
                </a:solidFill>
              </a:rPr>
              <a:t>In Spain there are lots of beaches. (Costal areas shown on map)</a:t>
            </a:r>
            <a:endParaRPr lang="en-GB" b="1">
              <a:solidFill>
                <a:schemeClr val="bg1"/>
              </a:solidFill>
            </a:endParaRPr>
          </a:p>
          <a:p>
            <a:endParaRPr lang="en-GB"/>
          </a:p>
        </p:txBody>
      </p:sp>
    </p:spTree>
    <p:extLst>
      <p:ext uri="{BB962C8B-B14F-4D97-AF65-F5344CB8AC3E}">
        <p14:creationId xmlns:p14="http://schemas.microsoft.com/office/powerpoint/2010/main" val="3067067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D7CCF-4299-493E-A095-6426132B681D}" type="slidenum">
              <a:rPr lang="en-GB"/>
              <a:pPr/>
              <a:t>13</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GB"/>
              <a:t>Spanish geography:</a:t>
            </a:r>
          </a:p>
          <a:p>
            <a:pPr>
              <a:spcBef>
                <a:spcPct val="50000"/>
              </a:spcBef>
            </a:pPr>
            <a:r>
              <a:rPr lang="en-GB"/>
              <a:t>En San Sebastián hay </a:t>
            </a:r>
            <a:r>
              <a:rPr lang="en-GB">
                <a:solidFill>
                  <a:srgbClr val="FF0000"/>
                </a:solidFill>
              </a:rPr>
              <a:t>una playa famosa</a:t>
            </a:r>
            <a:r>
              <a:rPr lang="en-GB"/>
              <a:t> que se llama </a:t>
            </a:r>
            <a:r>
              <a:rPr lang="en-GB" b="1" i="1"/>
              <a:t>La Concha</a:t>
            </a:r>
            <a:r>
              <a:rPr lang="en-GB"/>
              <a:t>: In San Sebastian there’s a famous beach called La Concha (The Shell).</a:t>
            </a:r>
          </a:p>
        </p:txBody>
      </p:sp>
    </p:spTree>
    <p:extLst>
      <p:ext uri="{BB962C8B-B14F-4D97-AF65-F5344CB8AC3E}">
        <p14:creationId xmlns:p14="http://schemas.microsoft.com/office/powerpoint/2010/main" val="1487949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503E1-E53E-4417-AFC6-37E1C615E862}" type="slidenum">
              <a:rPr lang="en-GB"/>
              <a:pPr/>
              <a:t>14</a:t>
            </a:fld>
            <a:endParaRPr lang="en-GB"/>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t>You may want to ask the pupils to turn their sheets over for a moment. They will now be asked to recall the names of the cities they earlier marked on the map. This is because we are going to be focusing on some of these particular cities for later work on festivals – Madrid and Madrid will not be focused on but it’s of course very important to know the location of the capital.</a:t>
            </a:r>
          </a:p>
          <a:p>
            <a:r>
              <a:rPr lang="en-GB"/>
              <a:t> </a:t>
            </a:r>
            <a:r>
              <a:rPr lang="en-GB" b="1" i="1"/>
              <a:t>¿Cómo se llama la ciudad número …?: </a:t>
            </a:r>
            <a:r>
              <a:rPr lang="en-GB"/>
              <a:t>What’s city number … called?</a:t>
            </a:r>
          </a:p>
          <a:p>
            <a:r>
              <a:rPr lang="en-GB"/>
              <a:t>Encourage pupils to answer using </a:t>
            </a:r>
            <a:r>
              <a:rPr lang="en-GB" b="1"/>
              <a:t>‘Se llama …’ </a:t>
            </a:r>
            <a:r>
              <a:rPr lang="en-GB"/>
              <a:t> It’s called …</a:t>
            </a:r>
            <a:endParaRPr lang="en-GB" b="1"/>
          </a:p>
        </p:txBody>
      </p:sp>
    </p:spTree>
    <p:extLst>
      <p:ext uri="{BB962C8B-B14F-4D97-AF65-F5344CB8AC3E}">
        <p14:creationId xmlns:p14="http://schemas.microsoft.com/office/powerpoint/2010/main" val="2382691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A41F4-D867-444A-B268-2F8A157C05E9}" type="slidenum">
              <a:rPr lang="en-GB"/>
              <a:pPr/>
              <a:t>15</a:t>
            </a:fld>
            <a:endParaRPr lang="en-GB"/>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GB"/>
              <a:t>una monta</a:t>
            </a:r>
            <a:r>
              <a:rPr lang="en-GB">
                <a:cs typeface="Arial" charset="0"/>
              </a:rPr>
              <a:t>ña = a mountain, muchas mon</a:t>
            </a:r>
            <a:r>
              <a:rPr lang="en-GB"/>
              <a:t>ta</a:t>
            </a:r>
            <a:r>
              <a:rPr lang="en-GB">
                <a:cs typeface="Arial" charset="0"/>
              </a:rPr>
              <a:t>ñas = lots of mountains</a:t>
            </a:r>
          </a:p>
          <a:p>
            <a:pPr>
              <a:spcBef>
                <a:spcPct val="50000"/>
              </a:spcBef>
            </a:pPr>
            <a:r>
              <a:rPr lang="en-GB" b="1">
                <a:solidFill>
                  <a:schemeClr val="bg1"/>
                </a:solidFill>
              </a:rPr>
              <a:t>En España hay muchas montañas = </a:t>
            </a:r>
            <a:r>
              <a:rPr lang="en-GB">
                <a:solidFill>
                  <a:schemeClr val="bg1"/>
                </a:solidFill>
              </a:rPr>
              <a:t>In Spain there are lots of mountains.</a:t>
            </a:r>
          </a:p>
          <a:p>
            <a:endParaRPr lang="en-GB">
              <a:cs typeface="Arial" charset="0"/>
            </a:endParaRPr>
          </a:p>
        </p:txBody>
      </p:sp>
    </p:spTree>
    <p:extLst>
      <p:ext uri="{BB962C8B-B14F-4D97-AF65-F5344CB8AC3E}">
        <p14:creationId xmlns:p14="http://schemas.microsoft.com/office/powerpoint/2010/main" val="167459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3AAF3-0239-4E44-A11C-E190F4B702F1}" type="slidenum">
              <a:rPr lang="en-GB"/>
              <a:pPr/>
              <a:t>16</a:t>
            </a:fld>
            <a:endParaRPr lang="en-GB"/>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GB"/>
              <a:t>Spanish geography:</a:t>
            </a:r>
          </a:p>
          <a:p>
            <a:pPr>
              <a:spcBef>
                <a:spcPct val="50000"/>
              </a:spcBef>
            </a:pPr>
            <a:r>
              <a:rPr lang="en-GB"/>
              <a:t>En Tenerife hay </a:t>
            </a:r>
            <a:r>
              <a:rPr lang="en-GB">
                <a:solidFill>
                  <a:srgbClr val="FF0000"/>
                </a:solidFill>
              </a:rPr>
              <a:t>una montaña famosa</a:t>
            </a:r>
            <a:r>
              <a:rPr lang="en-GB"/>
              <a:t> que se llama </a:t>
            </a:r>
            <a:r>
              <a:rPr lang="en-GB" b="1" i="1"/>
              <a:t>Teide</a:t>
            </a:r>
            <a:r>
              <a:rPr lang="en-GB"/>
              <a:t>: In Tenerife there’s a famous mountain called Mount Teide. </a:t>
            </a:r>
          </a:p>
        </p:txBody>
      </p:sp>
    </p:spTree>
    <p:extLst>
      <p:ext uri="{BB962C8B-B14F-4D97-AF65-F5344CB8AC3E}">
        <p14:creationId xmlns:p14="http://schemas.microsoft.com/office/powerpoint/2010/main" val="454872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503E1-E53E-4417-AFC6-37E1C615E862}" type="slidenum">
              <a:rPr lang="en-GB"/>
              <a:pPr/>
              <a:t>17</a:t>
            </a:fld>
            <a:endParaRPr lang="en-GB"/>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t>You may want to ask the pupils to turn their sheets over for a moment. They will now be asked to recall the names of the cities they earlier marked on the map. This is because we are going to be focusing on some of these particular cities for later work on festivals – Madrid and Madrid will not be focused on but it’s of course very important to know the location of the capital.</a:t>
            </a:r>
          </a:p>
          <a:p>
            <a:r>
              <a:rPr lang="en-GB"/>
              <a:t> </a:t>
            </a:r>
            <a:r>
              <a:rPr lang="en-GB" b="1" i="1"/>
              <a:t>¿Cómo se llama la ciudad número …?: </a:t>
            </a:r>
            <a:r>
              <a:rPr lang="en-GB"/>
              <a:t>What’s city number … called?</a:t>
            </a:r>
          </a:p>
          <a:p>
            <a:r>
              <a:rPr lang="en-GB"/>
              <a:t>Encourage pupils to answer using </a:t>
            </a:r>
            <a:r>
              <a:rPr lang="en-GB" b="1"/>
              <a:t>‘Se llama …’ </a:t>
            </a:r>
            <a:r>
              <a:rPr lang="en-GB"/>
              <a:t> It’s called …</a:t>
            </a:r>
            <a:endParaRPr lang="en-GB" b="1"/>
          </a:p>
        </p:txBody>
      </p:sp>
    </p:spTree>
    <p:extLst>
      <p:ext uri="{BB962C8B-B14F-4D97-AF65-F5344CB8AC3E}">
        <p14:creationId xmlns:p14="http://schemas.microsoft.com/office/powerpoint/2010/main" val="2194968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E62EB-1810-41D3-B61A-EA8E1DCF6111}" type="slidenum">
              <a:rPr lang="en-GB"/>
              <a:pPr/>
              <a:t>19</a:t>
            </a:fld>
            <a:endParaRPr lang="en-GB"/>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GB"/>
              <a:t>Translations &amp; answers on next slide.</a:t>
            </a:r>
          </a:p>
        </p:txBody>
      </p:sp>
    </p:spTree>
    <p:extLst>
      <p:ext uri="{BB962C8B-B14F-4D97-AF65-F5344CB8AC3E}">
        <p14:creationId xmlns:p14="http://schemas.microsoft.com/office/powerpoint/2010/main" val="365459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4A202-314A-4AD9-9DA5-671368FBB741}" type="slidenum">
              <a:rPr lang="en-GB"/>
              <a:pPr/>
              <a:t>20</a:t>
            </a:fld>
            <a:endParaRPr lang="en-GB"/>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a:lnSpc>
                <a:spcPct val="90000"/>
              </a:lnSpc>
            </a:pPr>
            <a:r>
              <a:rPr lang="en-GB"/>
              <a:t>Spanish geography and culture gap-fill exercise based on the previous work in the lesson.</a:t>
            </a:r>
          </a:p>
          <a:p>
            <a:pPr>
              <a:lnSpc>
                <a:spcPct val="90000"/>
              </a:lnSpc>
            </a:pPr>
            <a:r>
              <a:rPr lang="en-GB"/>
              <a:t>Answers will fly from the bottom box on mouse-clicks.</a:t>
            </a:r>
          </a:p>
          <a:p>
            <a:pPr>
              <a:lnSpc>
                <a:spcPct val="90000"/>
              </a:lnSpc>
              <a:spcBef>
                <a:spcPct val="50000"/>
              </a:spcBef>
            </a:pPr>
            <a:r>
              <a:rPr lang="en-GB"/>
              <a:t>En España ________ habla normalmente español. </a:t>
            </a:r>
            <a:r>
              <a:rPr lang="en-GB" i="1"/>
              <a:t>In Spain _____ normally speak Spanish.</a:t>
            </a:r>
            <a:br>
              <a:rPr lang="en-GB" i="1"/>
            </a:br>
            <a:r>
              <a:rPr lang="en-GB"/>
              <a:t>Hay ______ gente – 47 millones de habitantes. </a:t>
            </a:r>
            <a:r>
              <a:rPr lang="en-GB" i="1"/>
              <a:t>There are ____ people = 47 million inhabitants.</a:t>
            </a:r>
          </a:p>
          <a:p>
            <a:pPr>
              <a:lnSpc>
                <a:spcPct val="90000"/>
              </a:lnSpc>
              <a:spcBef>
                <a:spcPct val="50000"/>
              </a:spcBef>
            </a:pPr>
            <a:r>
              <a:rPr lang="en-GB"/>
              <a:t>(En __________ hay 51 millones de habitantes.) </a:t>
            </a:r>
            <a:r>
              <a:rPr lang="en-GB" i="1"/>
              <a:t>In ____ there are 52 million inhabitants.</a:t>
            </a:r>
          </a:p>
          <a:p>
            <a:pPr>
              <a:lnSpc>
                <a:spcPct val="90000"/>
              </a:lnSpc>
              <a:spcBef>
                <a:spcPct val="50000"/>
              </a:spcBef>
            </a:pPr>
            <a:r>
              <a:rPr lang="en-GB"/>
              <a:t>España es _______ – 500 000 km². </a:t>
            </a:r>
            <a:r>
              <a:rPr lang="en-GB" i="1"/>
              <a:t>Spain is ____ - 500 000 square km.</a:t>
            </a:r>
          </a:p>
          <a:p>
            <a:pPr>
              <a:lnSpc>
                <a:spcPct val="90000"/>
              </a:lnSpc>
              <a:spcBef>
                <a:spcPct val="50000"/>
              </a:spcBef>
            </a:pPr>
            <a:r>
              <a:rPr lang="en-GB"/>
              <a:t>Inglaterra es ______ grande - 245 000 km².)  </a:t>
            </a:r>
            <a:r>
              <a:rPr lang="en-GB" i="1"/>
              <a:t>England is ____ big – 245 000 square km.</a:t>
            </a:r>
          </a:p>
          <a:p>
            <a:pPr>
              <a:lnSpc>
                <a:spcPct val="90000"/>
              </a:lnSpc>
              <a:spcBef>
                <a:spcPct val="50000"/>
              </a:spcBef>
            </a:pPr>
            <a:r>
              <a:rPr lang="en-GB"/>
              <a:t>La capital de España se llama _______. </a:t>
            </a:r>
            <a:r>
              <a:rPr lang="en-GB" i="1"/>
              <a:t>The capital of Spain is called _____.</a:t>
            </a:r>
            <a:endParaRPr lang="en-GB"/>
          </a:p>
          <a:p>
            <a:pPr>
              <a:lnSpc>
                <a:spcPct val="90000"/>
              </a:lnSpc>
              <a:spcBef>
                <a:spcPct val="50000"/>
              </a:spcBef>
            </a:pPr>
            <a:r>
              <a:rPr lang="en-GB"/>
              <a:t>La ________ de España es roja y amarilla. </a:t>
            </a:r>
            <a:r>
              <a:rPr lang="en-GB" i="1"/>
              <a:t>The ____ of Spain is red and yellow.</a:t>
            </a:r>
            <a:endParaRPr lang="en-GB"/>
          </a:p>
          <a:p>
            <a:pPr>
              <a:lnSpc>
                <a:spcPct val="90000"/>
              </a:lnSpc>
              <a:spcBef>
                <a:spcPct val="50000"/>
              </a:spcBef>
            </a:pPr>
            <a:r>
              <a:rPr lang="en-GB"/>
              <a:t>El país es famoso por el ____, el flamenco y por las _______. </a:t>
            </a:r>
            <a:r>
              <a:rPr lang="en-GB" i="1"/>
              <a:t>The country is famous for the ____, the flamenco and the ____. (plural)</a:t>
            </a:r>
            <a:endParaRPr lang="en-GB"/>
          </a:p>
          <a:p>
            <a:pPr>
              <a:lnSpc>
                <a:spcPct val="90000"/>
              </a:lnSpc>
              <a:spcBef>
                <a:spcPct val="50000"/>
              </a:spcBef>
            </a:pPr>
            <a:r>
              <a:rPr lang="en-GB"/>
              <a:t>En España hay _______ puertos y _______ montañas. </a:t>
            </a:r>
            <a:r>
              <a:rPr lang="en-GB" i="1"/>
              <a:t>In Spain there are _____ ports (masc. plural) and ______ mountains. (fem. plural)</a:t>
            </a:r>
            <a:endParaRPr lang="en-GB"/>
          </a:p>
          <a:p>
            <a:pPr>
              <a:lnSpc>
                <a:spcPct val="90000"/>
              </a:lnSpc>
            </a:pPr>
            <a:endParaRPr lang="en-GB"/>
          </a:p>
        </p:txBody>
      </p:sp>
    </p:spTree>
    <p:extLst>
      <p:ext uri="{BB962C8B-B14F-4D97-AF65-F5344CB8AC3E}">
        <p14:creationId xmlns:p14="http://schemas.microsoft.com/office/powerpoint/2010/main" val="278811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29C2D-0FB0-4B22-9538-C73AE09DC741}" type="slidenum">
              <a:rPr lang="en-GB"/>
              <a:pPr/>
              <a:t>3</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GB"/>
              <a:t>un r</a:t>
            </a:r>
            <a:r>
              <a:rPr lang="en-GB">
                <a:cs typeface="Arial" charset="0"/>
              </a:rPr>
              <a:t>ío = a river, muchos ríos = lots of rivers, </a:t>
            </a:r>
          </a:p>
          <a:p>
            <a:r>
              <a:rPr lang="en-GB" b="1">
                <a:solidFill>
                  <a:schemeClr val="bg1"/>
                </a:solidFill>
              </a:rPr>
              <a:t>En España hay muchos ríos = </a:t>
            </a:r>
            <a:r>
              <a:rPr lang="en-GB">
                <a:solidFill>
                  <a:schemeClr val="bg1"/>
                </a:solidFill>
              </a:rPr>
              <a:t>In Spain there are lots of rivers. (Shown on map)</a:t>
            </a:r>
          </a:p>
          <a:p>
            <a:r>
              <a:rPr lang="en-GB">
                <a:solidFill>
                  <a:schemeClr val="bg1"/>
                </a:solidFill>
              </a:rPr>
              <a:t>This format is to show pupils that they can begin with a piece of vocabulary, convert it (using the rules they know) into the plural form, and then use a verb and another short phrase to form a full sentence with ease. Pupils have already met ‘hay’ (there is/are) in Year 3.</a:t>
            </a:r>
            <a:endParaRPr lang="en-GB" b="1">
              <a:solidFill>
                <a:schemeClr val="bg1"/>
              </a:solidFill>
            </a:endParaRPr>
          </a:p>
          <a:p>
            <a:endParaRPr lang="en-GB">
              <a:cs typeface="Arial" charset="0"/>
            </a:endParaRPr>
          </a:p>
        </p:txBody>
      </p:sp>
    </p:spTree>
    <p:extLst>
      <p:ext uri="{BB962C8B-B14F-4D97-AF65-F5344CB8AC3E}">
        <p14:creationId xmlns:p14="http://schemas.microsoft.com/office/powerpoint/2010/main" val="124536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E39D9-B08C-41DE-ACB6-E37FBB3D28D2}" type="slidenum">
              <a:rPr lang="en-GB"/>
              <a:pPr/>
              <a:t>4</a:t>
            </a:fld>
            <a:endParaRPr lang="en-GB"/>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a:spcBef>
                <a:spcPct val="50000"/>
              </a:spcBef>
            </a:pPr>
            <a:r>
              <a:rPr lang="en-GB"/>
              <a:t>Spanish geography:</a:t>
            </a:r>
          </a:p>
          <a:p>
            <a:pPr>
              <a:spcBef>
                <a:spcPct val="50000"/>
              </a:spcBef>
            </a:pPr>
            <a:r>
              <a:rPr lang="en-GB"/>
              <a:t>En España hay </a:t>
            </a:r>
            <a:r>
              <a:rPr lang="en-GB">
                <a:solidFill>
                  <a:srgbClr val="3333FF"/>
                </a:solidFill>
              </a:rPr>
              <a:t>un río famoso</a:t>
            </a:r>
            <a:r>
              <a:rPr lang="en-GB"/>
              <a:t> que se llama </a:t>
            </a:r>
            <a:r>
              <a:rPr lang="en-GB" b="1" i="1"/>
              <a:t>Guadalquivir</a:t>
            </a:r>
            <a:r>
              <a:rPr lang="en-GB"/>
              <a:t>: In Spain there’s a famous river called the Guadalquivir. (shown on map)</a:t>
            </a:r>
          </a:p>
        </p:txBody>
      </p:sp>
    </p:spTree>
    <p:extLst>
      <p:ext uri="{BB962C8B-B14F-4D97-AF65-F5344CB8AC3E}">
        <p14:creationId xmlns:p14="http://schemas.microsoft.com/office/powerpoint/2010/main" val="11880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503E1-E53E-4417-AFC6-37E1C615E862}" type="slidenum">
              <a:rPr lang="en-GB"/>
              <a:pPr/>
              <a:t>5</a:t>
            </a:fld>
            <a:endParaRPr lang="en-GB"/>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t>You may want to ask the pupils to turn their sheets over for a moment. They will now be asked to recall the names of the cities they earlier marked on the map. This is because we are going to be focusing on some of these particular cities for later work on festivals – Madrid and Madrid will not be focused on but it’s of course very important to know the location of the capital.</a:t>
            </a:r>
          </a:p>
          <a:p>
            <a:r>
              <a:rPr lang="en-GB"/>
              <a:t> </a:t>
            </a:r>
            <a:r>
              <a:rPr lang="en-GB" b="1" i="1"/>
              <a:t>¿Cómo se llama la ciudad número …?: </a:t>
            </a:r>
            <a:r>
              <a:rPr lang="en-GB"/>
              <a:t>What’s city number … called?</a:t>
            </a:r>
          </a:p>
          <a:p>
            <a:r>
              <a:rPr lang="en-GB"/>
              <a:t>Encourage pupils to answer using </a:t>
            </a:r>
            <a:r>
              <a:rPr lang="en-GB" b="1"/>
              <a:t>‘Se llama …’ </a:t>
            </a:r>
            <a:r>
              <a:rPr lang="en-GB"/>
              <a:t> It’s called …</a:t>
            </a:r>
            <a:endParaRPr lang="en-GB" b="1"/>
          </a:p>
        </p:txBody>
      </p:sp>
    </p:spTree>
    <p:extLst>
      <p:ext uri="{BB962C8B-B14F-4D97-AF65-F5344CB8AC3E}">
        <p14:creationId xmlns:p14="http://schemas.microsoft.com/office/powerpoint/2010/main" val="400439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08668-4DF5-479A-8CC3-E922CD9D1FC7}" type="slidenum">
              <a:rPr lang="en-GB"/>
              <a:pPr/>
              <a:t>6</a:t>
            </a:fld>
            <a:endParaRPr lang="en-GB"/>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GB"/>
              <a:t>un puerto = a port, muchos puertos = lots of ports</a:t>
            </a:r>
          </a:p>
          <a:p>
            <a:pPr>
              <a:spcBef>
                <a:spcPct val="50000"/>
              </a:spcBef>
            </a:pPr>
            <a:r>
              <a:rPr lang="en-GB" b="1">
                <a:solidFill>
                  <a:schemeClr val="bg1"/>
                </a:solidFill>
              </a:rPr>
              <a:t>En España hay muchos puertos = </a:t>
            </a:r>
            <a:r>
              <a:rPr lang="en-GB">
                <a:solidFill>
                  <a:schemeClr val="bg1"/>
                </a:solidFill>
              </a:rPr>
              <a:t>In Spain there are lots of ports. (Shown on map)</a:t>
            </a:r>
            <a:endParaRPr lang="en-GB" b="1">
              <a:solidFill>
                <a:schemeClr val="bg1"/>
              </a:solidFill>
            </a:endParaRPr>
          </a:p>
          <a:p>
            <a:endParaRPr lang="en-GB"/>
          </a:p>
        </p:txBody>
      </p:sp>
    </p:spTree>
    <p:extLst>
      <p:ext uri="{BB962C8B-B14F-4D97-AF65-F5344CB8AC3E}">
        <p14:creationId xmlns:p14="http://schemas.microsoft.com/office/powerpoint/2010/main" val="220495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E5135-3768-4F6A-86CC-1C2A972393A9}" type="slidenum">
              <a:rPr lang="en-GB"/>
              <a:pPr/>
              <a:t>7</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a:spcBef>
                <a:spcPct val="50000"/>
              </a:spcBef>
            </a:pPr>
            <a:r>
              <a:rPr lang="en-GB"/>
              <a:t>Spanish geography:</a:t>
            </a:r>
          </a:p>
          <a:p>
            <a:pPr>
              <a:spcBef>
                <a:spcPct val="50000"/>
              </a:spcBef>
            </a:pPr>
            <a:r>
              <a:rPr lang="en-GB"/>
              <a:t>En Barcelona hay </a:t>
            </a:r>
            <a:r>
              <a:rPr lang="en-GB">
                <a:solidFill>
                  <a:srgbClr val="3333FF"/>
                </a:solidFill>
              </a:rPr>
              <a:t>un puerto famoso</a:t>
            </a:r>
            <a:r>
              <a:rPr lang="en-GB"/>
              <a:t> que se llama </a:t>
            </a:r>
            <a:r>
              <a:rPr lang="en-GB" b="1" i="1"/>
              <a:t>Puerto Olímpico</a:t>
            </a:r>
            <a:r>
              <a:rPr lang="en-GB"/>
              <a:t>: In Barcelona there’s a famous port which is called Port Olympic. </a:t>
            </a:r>
          </a:p>
        </p:txBody>
      </p:sp>
    </p:spTree>
    <p:extLst>
      <p:ext uri="{BB962C8B-B14F-4D97-AF65-F5344CB8AC3E}">
        <p14:creationId xmlns:p14="http://schemas.microsoft.com/office/powerpoint/2010/main" val="162615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503E1-E53E-4417-AFC6-37E1C615E862}" type="slidenum">
              <a:rPr lang="en-GB"/>
              <a:pPr/>
              <a:t>8</a:t>
            </a:fld>
            <a:endParaRPr lang="en-GB"/>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t>You may want to ask the pupils to turn their sheets over for a moment. They will now be asked to recall the names of the cities they earlier marked on the map. This is because we are going to be focusing on some of these particular cities for later work on festivals – Madrid and Madrid will not be focused on but it’s of course very important to know the location of the capital.</a:t>
            </a:r>
          </a:p>
          <a:p>
            <a:r>
              <a:rPr lang="en-GB"/>
              <a:t> </a:t>
            </a:r>
            <a:r>
              <a:rPr lang="en-GB" b="1" i="1"/>
              <a:t>¿Cómo se llama la ciudad número …?: </a:t>
            </a:r>
            <a:r>
              <a:rPr lang="en-GB"/>
              <a:t>What’s city number … called?</a:t>
            </a:r>
          </a:p>
          <a:p>
            <a:r>
              <a:rPr lang="en-GB"/>
              <a:t>Encourage pupils to answer using </a:t>
            </a:r>
            <a:r>
              <a:rPr lang="en-GB" b="1"/>
              <a:t>‘Se llama …’ </a:t>
            </a:r>
            <a:r>
              <a:rPr lang="en-GB"/>
              <a:t> It’s called …</a:t>
            </a:r>
            <a:endParaRPr lang="en-GB" b="1"/>
          </a:p>
        </p:txBody>
      </p:sp>
    </p:spTree>
    <p:extLst>
      <p:ext uri="{BB962C8B-B14F-4D97-AF65-F5344CB8AC3E}">
        <p14:creationId xmlns:p14="http://schemas.microsoft.com/office/powerpoint/2010/main" val="91515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3C812-9883-4658-B8B2-8EB4E532DF60}" type="slidenum">
              <a:rPr lang="en-GB"/>
              <a:pPr/>
              <a:t>9</a:t>
            </a:fld>
            <a:endParaRPr lang="en-GB"/>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GB"/>
              <a:t>un aeropuerto = an airport, muchos aeropuertos = lots of airports</a:t>
            </a:r>
          </a:p>
          <a:p>
            <a:pPr>
              <a:spcBef>
                <a:spcPct val="50000"/>
              </a:spcBef>
            </a:pPr>
            <a:r>
              <a:rPr lang="en-GB" b="1">
                <a:solidFill>
                  <a:schemeClr val="bg1"/>
                </a:solidFill>
              </a:rPr>
              <a:t>En España hay muchos aeropuertos = </a:t>
            </a:r>
            <a:r>
              <a:rPr lang="en-GB">
                <a:solidFill>
                  <a:schemeClr val="bg1"/>
                </a:solidFill>
              </a:rPr>
              <a:t>In Spain there are lots of airports. (Shown on map)</a:t>
            </a:r>
          </a:p>
          <a:p>
            <a:endParaRPr lang="en-GB"/>
          </a:p>
        </p:txBody>
      </p:sp>
    </p:spTree>
    <p:extLst>
      <p:ext uri="{BB962C8B-B14F-4D97-AF65-F5344CB8AC3E}">
        <p14:creationId xmlns:p14="http://schemas.microsoft.com/office/powerpoint/2010/main" val="173641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DFE50-BCF2-4EAD-B217-017C435DB6C0}" type="slidenum">
              <a:rPr lang="en-GB"/>
              <a:pPr/>
              <a:t>10</a:t>
            </a:fld>
            <a:endParaRPr lang="en-GB"/>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GB"/>
              <a:t>Spanish geography:</a:t>
            </a:r>
          </a:p>
          <a:p>
            <a:r>
              <a:rPr lang="en-GB"/>
              <a:t>En Madrid hay </a:t>
            </a:r>
            <a:r>
              <a:rPr lang="en-GB">
                <a:solidFill>
                  <a:srgbClr val="3333FF"/>
                </a:solidFill>
              </a:rPr>
              <a:t>un aeropuerto famoso</a:t>
            </a:r>
            <a:r>
              <a:rPr lang="en-GB"/>
              <a:t> que se llama </a:t>
            </a:r>
            <a:r>
              <a:rPr lang="en-GB" b="1" i="1"/>
              <a:t>Barajas</a:t>
            </a:r>
            <a:r>
              <a:rPr lang="en-GB"/>
              <a:t>: In Madrid there’s a famous airport which is called Barajas.</a:t>
            </a:r>
          </a:p>
          <a:p>
            <a:endParaRPr lang="en-GB"/>
          </a:p>
        </p:txBody>
      </p:sp>
    </p:spTree>
    <p:extLst>
      <p:ext uri="{BB962C8B-B14F-4D97-AF65-F5344CB8AC3E}">
        <p14:creationId xmlns:p14="http://schemas.microsoft.com/office/powerpoint/2010/main" val="6972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ED9B56-128B-4D7A-9CBB-6C6AB4CF8E8D}"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214383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D9B56-128B-4D7A-9CBB-6C6AB4CF8E8D}"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50271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D9B56-128B-4D7A-9CBB-6C6AB4CF8E8D}"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135011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D9B56-128B-4D7A-9CBB-6C6AB4CF8E8D}"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308035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D9B56-128B-4D7A-9CBB-6C6AB4CF8E8D}"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396881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ED9B56-128B-4D7A-9CBB-6C6AB4CF8E8D}"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413061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ED9B56-128B-4D7A-9CBB-6C6AB4CF8E8D}" type="datetimeFigureOut">
              <a:rPr lang="en-GB" smtClean="0"/>
              <a:t>25/08/2014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381252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ED9B56-128B-4D7A-9CBB-6C6AB4CF8E8D}" type="datetimeFigureOut">
              <a:rPr lang="en-GB" smtClean="0"/>
              <a:t>25/08/2014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362413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D9B56-128B-4D7A-9CBB-6C6AB4CF8E8D}" type="datetimeFigureOut">
              <a:rPr lang="en-GB" smtClean="0"/>
              <a:t>25/08/2014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204522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D9B56-128B-4D7A-9CBB-6C6AB4CF8E8D}"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126846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D9B56-128B-4D7A-9CBB-6C6AB4CF8E8D}"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421865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9B56-128B-4D7A-9CBB-6C6AB4CF8E8D}" type="datetimeFigureOut">
              <a:rPr lang="en-GB" smtClean="0"/>
              <a:t>25/08/2014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F9090-1829-4F8F-9B9B-FE075FB66D28}" type="slidenum">
              <a:rPr lang="en-GB" smtClean="0"/>
              <a:t>‹#›</a:t>
            </a:fld>
            <a:endParaRPr lang="en-GB"/>
          </a:p>
        </p:txBody>
      </p:sp>
    </p:spTree>
    <p:extLst>
      <p:ext uri="{BB962C8B-B14F-4D97-AF65-F5344CB8AC3E}">
        <p14:creationId xmlns:p14="http://schemas.microsoft.com/office/powerpoint/2010/main" val="3321610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7.wav"/></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audio" Target="../media/audio8.wav"/><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3.gif"/><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audio" Target="../media/audio9.wav"/><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3.gif"/><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audio" Target="../media/audio4.wav"/><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audio" Target="../media/audio6.wav"/><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geograf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31750" name="Text Box 6"/>
          <p:cNvSpPr txBox="1">
            <a:spLocks noChangeArrowheads="1"/>
          </p:cNvSpPr>
          <p:nvPr/>
        </p:nvSpPr>
        <p:spPr bwMode="auto">
          <a:xfrm rot="-140881">
            <a:off x="4267200" y="5445125"/>
            <a:ext cx="49609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6000">
                <a:solidFill>
                  <a:schemeClr val="bg1"/>
                </a:solidFill>
                <a:latin typeface="Year supply of fairy cakes" pitchFamily="2" charset="0"/>
                <a:ea typeface="Dotum" pitchFamily="34" charset="-127"/>
              </a:rPr>
              <a:t>espa</a:t>
            </a:r>
            <a:r>
              <a:rPr lang="en-GB" sz="6000">
                <a:solidFill>
                  <a:schemeClr val="bg1"/>
                </a:solidFill>
                <a:latin typeface="Year supply of fairy cakes" pitchFamily="2" charset="0"/>
                <a:ea typeface="Dotum" pitchFamily="34" charset="-127"/>
                <a:cs typeface="Arial" charset="0"/>
              </a:rPr>
              <a:t>ñola</a:t>
            </a:r>
          </a:p>
        </p:txBody>
      </p:sp>
    </p:spTree>
    <p:extLst>
      <p:ext uri="{BB962C8B-B14F-4D97-AF65-F5344CB8AC3E}">
        <p14:creationId xmlns:p14="http://schemas.microsoft.com/office/powerpoint/2010/main" val="3235766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adrid_spain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554038"/>
            <a:ext cx="6454775" cy="4294187"/>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3">
            <a:hlinkClick r:id="" action="ppaction://noaction">
              <a:snd r:embed="rId4" name="barajas.wav"/>
            </a:hlinkClick>
          </p:cNvPr>
          <p:cNvSpPr txBox="1">
            <a:spLocks noChangeArrowheads="1"/>
          </p:cNvSpPr>
          <p:nvPr/>
        </p:nvSpPr>
        <p:spPr bwMode="auto">
          <a:xfrm>
            <a:off x="250825" y="5157788"/>
            <a:ext cx="8642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latin typeface="Calibri" pitchFamily="34" charset="0"/>
              </a:rPr>
              <a:t>En Madrid hay </a:t>
            </a:r>
            <a:r>
              <a:rPr lang="en-GB" sz="2800">
                <a:solidFill>
                  <a:srgbClr val="3333FF"/>
                </a:solidFill>
                <a:latin typeface="Calibri" pitchFamily="34" charset="0"/>
              </a:rPr>
              <a:t>un aeropuerto famoso</a:t>
            </a:r>
            <a:r>
              <a:rPr lang="en-GB" sz="2800">
                <a:latin typeface="Calibri" pitchFamily="34" charset="0"/>
              </a:rPr>
              <a:t> </a:t>
            </a:r>
            <a:br>
              <a:rPr lang="en-GB" sz="2800">
                <a:latin typeface="Calibri" pitchFamily="34" charset="0"/>
              </a:rPr>
            </a:br>
            <a:r>
              <a:rPr lang="en-GB" sz="2800">
                <a:latin typeface="Calibri" pitchFamily="34" charset="0"/>
              </a:rPr>
              <a:t>que se llama </a:t>
            </a:r>
            <a:r>
              <a:rPr lang="en-GB" sz="2800" b="1" i="1">
                <a:latin typeface="Calibri" pitchFamily="34" charset="0"/>
              </a:rPr>
              <a:t>Barajas</a:t>
            </a:r>
            <a:r>
              <a:rPr lang="en-GB" sz="2800">
                <a:latin typeface="Calibri" pitchFamily="34" charset="0"/>
              </a:rPr>
              <a:t>. </a:t>
            </a:r>
          </a:p>
        </p:txBody>
      </p:sp>
    </p:spTree>
    <p:extLst>
      <p:ext uri="{BB962C8B-B14F-4D97-AF65-F5344CB8AC3E}">
        <p14:creationId xmlns:p14="http://schemas.microsoft.com/office/powerpoint/2010/main" val="1944933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17411" name="Oval 3"/>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2" name="Oval 4"/>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3" name="Oval 5"/>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Oval 6"/>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6" name="Oval 8"/>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7" name="Oval 9"/>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8" name="Rectangle 10"/>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1</a:t>
            </a:r>
          </a:p>
        </p:txBody>
      </p:sp>
      <p:sp>
        <p:nvSpPr>
          <p:cNvPr id="17419" name="Rectangle 11"/>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2</a:t>
            </a:r>
          </a:p>
        </p:txBody>
      </p:sp>
      <p:sp>
        <p:nvSpPr>
          <p:cNvPr id="17420" name="Rectangle 12"/>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3</a:t>
            </a:r>
          </a:p>
        </p:txBody>
      </p:sp>
      <p:sp>
        <p:nvSpPr>
          <p:cNvPr id="17421" name="Rectangle 13"/>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4</a:t>
            </a:r>
          </a:p>
        </p:txBody>
      </p:sp>
      <p:sp>
        <p:nvSpPr>
          <p:cNvPr id="17422" name="Rectangle 14"/>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5</a:t>
            </a:r>
          </a:p>
        </p:txBody>
      </p:sp>
      <p:sp>
        <p:nvSpPr>
          <p:cNvPr id="17423" name="Rectangle 15"/>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6</a:t>
            </a:r>
          </a:p>
        </p:txBody>
      </p:sp>
      <p:sp>
        <p:nvSpPr>
          <p:cNvPr id="17424" name="Rectangle 16"/>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7</a:t>
            </a:r>
          </a:p>
        </p:txBody>
      </p:sp>
      <p:sp>
        <p:nvSpPr>
          <p:cNvPr id="17425" name="Text Box 17"/>
          <p:cNvSpPr txBox="1">
            <a:spLocks noChangeArrowheads="1"/>
          </p:cNvSpPr>
          <p:nvPr/>
        </p:nvSpPr>
        <p:spPr bwMode="auto">
          <a:xfrm>
            <a:off x="1403350" y="1125538"/>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Espa</a:t>
            </a:r>
            <a:r>
              <a:rPr lang="en-GB" sz="2400" b="1">
                <a:cs typeface="Arial" charset="0"/>
              </a:rPr>
              <a:t>ña</a:t>
            </a:r>
          </a:p>
        </p:txBody>
      </p:sp>
      <p:sp>
        <p:nvSpPr>
          <p:cNvPr id="17426" name="Text Box 18"/>
          <p:cNvSpPr txBox="1">
            <a:spLocks noChangeArrowheads="1"/>
          </p:cNvSpPr>
          <p:nvPr/>
        </p:nvSpPr>
        <p:spPr bwMode="auto">
          <a:xfrm>
            <a:off x="5148263" y="425450"/>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Francia</a:t>
            </a:r>
            <a:endParaRPr lang="en-GB" sz="2400" b="1">
              <a:cs typeface="Arial" charset="0"/>
            </a:endParaRPr>
          </a:p>
        </p:txBody>
      </p:sp>
      <p:sp>
        <p:nvSpPr>
          <p:cNvPr id="17427" name="Text Box 19"/>
          <p:cNvSpPr txBox="1">
            <a:spLocks noChangeArrowheads="1"/>
          </p:cNvSpPr>
          <p:nvPr/>
        </p:nvSpPr>
        <p:spPr bwMode="auto">
          <a:xfrm rot="-749285">
            <a:off x="0" y="2852738"/>
            <a:ext cx="15113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Portugal</a:t>
            </a:r>
            <a:endParaRPr lang="en-GB" sz="2400" b="1">
              <a:cs typeface="Arial" charset="0"/>
            </a:endParaRPr>
          </a:p>
        </p:txBody>
      </p:sp>
      <p:sp>
        <p:nvSpPr>
          <p:cNvPr id="17428" name="Text Box 20"/>
          <p:cNvSpPr txBox="1">
            <a:spLocks noChangeArrowheads="1"/>
          </p:cNvSpPr>
          <p:nvPr/>
        </p:nvSpPr>
        <p:spPr bwMode="auto">
          <a:xfrm>
            <a:off x="3335338" y="28654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Madrid</a:t>
            </a:r>
          </a:p>
        </p:txBody>
      </p:sp>
      <p:sp>
        <p:nvSpPr>
          <p:cNvPr id="17429" name="Text Box 21"/>
          <p:cNvSpPr txBox="1">
            <a:spLocks noChangeArrowheads="1"/>
          </p:cNvSpPr>
          <p:nvPr/>
        </p:nvSpPr>
        <p:spPr bwMode="auto">
          <a:xfrm>
            <a:off x="3716338" y="82391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Bilbao</a:t>
            </a:r>
          </a:p>
        </p:txBody>
      </p:sp>
      <p:sp>
        <p:nvSpPr>
          <p:cNvPr id="17430" name="Text Box 22"/>
          <p:cNvSpPr txBox="1">
            <a:spLocks noChangeArrowheads="1"/>
          </p:cNvSpPr>
          <p:nvPr/>
        </p:nvSpPr>
        <p:spPr bwMode="auto">
          <a:xfrm>
            <a:off x="6359525" y="2159000"/>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Barcelona</a:t>
            </a:r>
          </a:p>
        </p:txBody>
      </p:sp>
      <p:sp>
        <p:nvSpPr>
          <p:cNvPr id="17431" name="Text Box 23"/>
          <p:cNvSpPr txBox="1">
            <a:spLocks noChangeArrowheads="1"/>
          </p:cNvSpPr>
          <p:nvPr/>
        </p:nvSpPr>
        <p:spPr bwMode="auto">
          <a:xfrm>
            <a:off x="2051050" y="56610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C</a:t>
            </a:r>
            <a:r>
              <a:rPr lang="en-GB" sz="2400" b="1" i="1">
                <a:cs typeface="Arial" charset="0"/>
              </a:rPr>
              <a:t>ádiz</a:t>
            </a:r>
          </a:p>
        </p:txBody>
      </p:sp>
      <p:sp>
        <p:nvSpPr>
          <p:cNvPr id="17432" name="Text Box 24"/>
          <p:cNvSpPr txBox="1">
            <a:spLocks noChangeArrowheads="1"/>
          </p:cNvSpPr>
          <p:nvPr/>
        </p:nvSpPr>
        <p:spPr bwMode="auto">
          <a:xfrm>
            <a:off x="3348038" y="5183188"/>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dirty="0">
                <a:cs typeface="Arial" charset="0"/>
              </a:rPr>
              <a:t>Granada</a:t>
            </a:r>
          </a:p>
        </p:txBody>
      </p:sp>
      <p:sp>
        <p:nvSpPr>
          <p:cNvPr id="17433" name="Text Box 25"/>
          <p:cNvSpPr txBox="1">
            <a:spLocks noChangeArrowheads="1"/>
          </p:cNvSpPr>
          <p:nvPr/>
        </p:nvSpPr>
        <p:spPr bwMode="auto">
          <a:xfrm>
            <a:off x="4414838" y="1209675"/>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Pamplona</a:t>
            </a:r>
          </a:p>
        </p:txBody>
      </p:sp>
      <p:sp>
        <p:nvSpPr>
          <p:cNvPr id="17434" name="Text Box 26"/>
          <p:cNvSpPr txBox="1">
            <a:spLocks noChangeArrowheads="1"/>
          </p:cNvSpPr>
          <p:nvPr/>
        </p:nvSpPr>
        <p:spPr bwMode="auto">
          <a:xfrm>
            <a:off x="5084763" y="3670300"/>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Valencia</a:t>
            </a:r>
          </a:p>
        </p:txBody>
      </p:sp>
      <p:sp>
        <p:nvSpPr>
          <p:cNvPr id="2" name="Freeform 1"/>
          <p:cNvSpPr/>
          <p:nvPr/>
        </p:nvSpPr>
        <p:spPr>
          <a:xfrm>
            <a:off x="1937657" y="4506686"/>
            <a:ext cx="1981200" cy="1066800"/>
          </a:xfrm>
          <a:custGeom>
            <a:avLst/>
            <a:gdLst>
              <a:gd name="connsiteX0" fmla="*/ 0 w 1981200"/>
              <a:gd name="connsiteY0" fmla="*/ 1066800 h 1066800"/>
              <a:gd name="connsiteX1" fmla="*/ 152400 w 1981200"/>
              <a:gd name="connsiteY1" fmla="*/ 1001485 h 1066800"/>
              <a:gd name="connsiteX2" fmla="*/ 217714 w 1981200"/>
              <a:gd name="connsiteY2" fmla="*/ 979714 h 1066800"/>
              <a:gd name="connsiteX3" fmla="*/ 304800 w 1981200"/>
              <a:gd name="connsiteY3" fmla="*/ 674914 h 1066800"/>
              <a:gd name="connsiteX4" fmla="*/ 631372 w 1981200"/>
              <a:gd name="connsiteY4" fmla="*/ 653143 h 1066800"/>
              <a:gd name="connsiteX5" fmla="*/ 696686 w 1981200"/>
              <a:gd name="connsiteY5" fmla="*/ 500743 h 1066800"/>
              <a:gd name="connsiteX6" fmla="*/ 783772 w 1981200"/>
              <a:gd name="connsiteY6" fmla="*/ 304800 h 1066800"/>
              <a:gd name="connsiteX7" fmla="*/ 849086 w 1981200"/>
              <a:gd name="connsiteY7" fmla="*/ 283028 h 1066800"/>
              <a:gd name="connsiteX8" fmla="*/ 1240972 w 1981200"/>
              <a:gd name="connsiteY8" fmla="*/ 239485 h 1066800"/>
              <a:gd name="connsiteX9" fmla="*/ 1306286 w 1981200"/>
              <a:gd name="connsiteY9" fmla="*/ 195943 h 1066800"/>
              <a:gd name="connsiteX10" fmla="*/ 1567543 w 1981200"/>
              <a:gd name="connsiteY10" fmla="*/ 152400 h 1066800"/>
              <a:gd name="connsiteX11" fmla="*/ 1741714 w 1981200"/>
              <a:gd name="connsiteY11" fmla="*/ 108857 h 1066800"/>
              <a:gd name="connsiteX12" fmla="*/ 1807029 w 1981200"/>
              <a:gd name="connsiteY12" fmla="*/ 65314 h 1066800"/>
              <a:gd name="connsiteX13" fmla="*/ 1959429 w 1981200"/>
              <a:gd name="connsiteY13" fmla="*/ 21771 h 1066800"/>
              <a:gd name="connsiteX14" fmla="*/ 1981200 w 1981200"/>
              <a:gd name="connsiteY14"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1200" h="1066800">
                <a:moveTo>
                  <a:pt x="0" y="1066800"/>
                </a:moveTo>
                <a:cubicBezTo>
                  <a:pt x="50800" y="1045028"/>
                  <a:pt x="101084" y="1022011"/>
                  <a:pt x="152400" y="1001485"/>
                </a:cubicBezTo>
                <a:cubicBezTo>
                  <a:pt x="173708" y="992962"/>
                  <a:pt x="210965" y="1001648"/>
                  <a:pt x="217714" y="979714"/>
                </a:cubicBezTo>
                <a:cubicBezTo>
                  <a:pt x="234856" y="924001"/>
                  <a:pt x="168812" y="697579"/>
                  <a:pt x="304800" y="674914"/>
                </a:cubicBezTo>
                <a:cubicBezTo>
                  <a:pt x="412415" y="656978"/>
                  <a:pt x="522515" y="660400"/>
                  <a:pt x="631372" y="653143"/>
                </a:cubicBezTo>
                <a:cubicBezTo>
                  <a:pt x="701446" y="442914"/>
                  <a:pt x="589083" y="769749"/>
                  <a:pt x="696686" y="500743"/>
                </a:cubicBezTo>
                <a:cubicBezTo>
                  <a:pt x="713905" y="457696"/>
                  <a:pt x="734493" y="344223"/>
                  <a:pt x="783772" y="304800"/>
                </a:cubicBezTo>
                <a:cubicBezTo>
                  <a:pt x="801692" y="290464"/>
                  <a:pt x="826368" y="286274"/>
                  <a:pt x="849086" y="283028"/>
                </a:cubicBezTo>
                <a:cubicBezTo>
                  <a:pt x="979198" y="264440"/>
                  <a:pt x="1110343" y="253999"/>
                  <a:pt x="1240972" y="239485"/>
                </a:cubicBezTo>
                <a:cubicBezTo>
                  <a:pt x="1262743" y="224971"/>
                  <a:pt x="1282236" y="206250"/>
                  <a:pt x="1306286" y="195943"/>
                </a:cubicBezTo>
                <a:cubicBezTo>
                  <a:pt x="1365521" y="170557"/>
                  <a:pt x="1529130" y="157202"/>
                  <a:pt x="1567543" y="152400"/>
                </a:cubicBezTo>
                <a:cubicBezTo>
                  <a:pt x="1625600" y="137886"/>
                  <a:pt x="1691921" y="142052"/>
                  <a:pt x="1741714" y="108857"/>
                </a:cubicBezTo>
                <a:cubicBezTo>
                  <a:pt x="1763486" y="94343"/>
                  <a:pt x="1782978" y="75621"/>
                  <a:pt x="1807029" y="65314"/>
                </a:cubicBezTo>
                <a:cubicBezTo>
                  <a:pt x="1904701" y="23455"/>
                  <a:pt x="1874684" y="64144"/>
                  <a:pt x="1959429" y="21771"/>
                </a:cubicBezTo>
                <a:cubicBezTo>
                  <a:pt x="1968608" y="17181"/>
                  <a:pt x="1973943" y="7257"/>
                  <a:pt x="1981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Box 24"/>
          <p:cNvSpPr txBox="1">
            <a:spLocks noChangeArrowheads="1"/>
          </p:cNvSpPr>
          <p:nvPr/>
        </p:nvSpPr>
        <p:spPr bwMode="auto">
          <a:xfrm>
            <a:off x="1951038" y="4288553"/>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smtClean="0">
                <a:solidFill>
                  <a:srgbClr val="7030A0"/>
                </a:solidFill>
                <a:cs typeface="Arial" charset="0"/>
              </a:rPr>
              <a:t>Guadalquivir</a:t>
            </a:r>
            <a:endParaRPr lang="en-GB" sz="2400" b="1" i="1" dirty="0">
              <a:solidFill>
                <a:srgbClr val="7030A0"/>
              </a:solidFill>
              <a:cs typeface="Arial" charset="0"/>
            </a:endParaRPr>
          </a:p>
        </p:txBody>
      </p:sp>
      <p:pic>
        <p:nvPicPr>
          <p:cNvPr id="3" name="Picture 2"/>
          <p:cNvPicPr>
            <a:picLocks noChangeAspect="1"/>
          </p:cNvPicPr>
          <p:nvPr/>
        </p:nvPicPr>
        <p:blipFill rotWithShape="1">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b="7464"/>
          <a:stretch/>
        </p:blipFill>
        <p:spPr>
          <a:xfrm>
            <a:off x="6216199" y="1411288"/>
            <a:ext cx="986517" cy="790071"/>
          </a:xfrm>
          <a:prstGeom prst="rect">
            <a:avLst/>
          </a:prstGeom>
        </p:spPr>
      </p:pic>
      <p:sp>
        <p:nvSpPr>
          <p:cNvPr id="29" name="Text Box 24"/>
          <p:cNvSpPr txBox="1">
            <a:spLocks noChangeArrowheads="1"/>
          </p:cNvSpPr>
          <p:nvPr/>
        </p:nvSpPr>
        <p:spPr bwMode="auto">
          <a:xfrm>
            <a:off x="6613412" y="978842"/>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smtClean="0">
                <a:solidFill>
                  <a:srgbClr val="7030A0"/>
                </a:solidFill>
                <a:cs typeface="Arial" charset="0"/>
              </a:rPr>
              <a:t>Puerto </a:t>
            </a:r>
            <a:r>
              <a:rPr lang="en-GB" sz="2400" b="1" i="1" dirty="0" err="1" smtClean="0">
                <a:solidFill>
                  <a:srgbClr val="7030A0"/>
                </a:solidFill>
                <a:cs typeface="Arial" charset="0"/>
              </a:rPr>
              <a:t>Olímpico</a:t>
            </a:r>
            <a:endParaRPr lang="en-GB" sz="2400" b="1" i="1" dirty="0">
              <a:solidFill>
                <a:srgbClr val="7030A0"/>
              </a:solidFill>
              <a:cs typeface="Arial" charset="0"/>
            </a:endParaRPr>
          </a:p>
        </p:txBody>
      </p:sp>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2951" y="1925220"/>
            <a:ext cx="1772048" cy="1417638"/>
          </a:xfrm>
          <a:prstGeom prst="rect">
            <a:avLst/>
          </a:prstGeom>
        </p:spPr>
      </p:pic>
      <p:sp>
        <p:nvSpPr>
          <p:cNvPr id="31" name="Text Box 24"/>
          <p:cNvSpPr txBox="1">
            <a:spLocks noChangeArrowheads="1"/>
          </p:cNvSpPr>
          <p:nvPr/>
        </p:nvSpPr>
        <p:spPr bwMode="auto">
          <a:xfrm>
            <a:off x="4046835" y="2154677"/>
            <a:ext cx="25630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err="1" smtClean="0">
                <a:solidFill>
                  <a:srgbClr val="7030A0"/>
                </a:solidFill>
                <a:cs typeface="Arial" charset="0"/>
              </a:rPr>
              <a:t>Aeropuerto</a:t>
            </a:r>
            <a:r>
              <a:rPr lang="en-GB" sz="2400" b="1" i="1" dirty="0" smtClean="0">
                <a:solidFill>
                  <a:srgbClr val="7030A0"/>
                </a:solidFill>
                <a:cs typeface="Arial" charset="0"/>
              </a:rPr>
              <a:t> Barajas</a:t>
            </a:r>
            <a:endParaRPr lang="en-GB" sz="2400" b="1" i="1" dirty="0">
              <a:solidFill>
                <a:srgbClr val="7030A0"/>
              </a:solidFill>
              <a:cs typeface="Arial" charset="0"/>
            </a:endParaRPr>
          </a:p>
        </p:txBody>
      </p:sp>
    </p:spTree>
    <p:extLst>
      <p:ext uri="{BB962C8B-B14F-4D97-AF65-F5344CB8AC3E}">
        <p14:creationId xmlns:p14="http://schemas.microsoft.com/office/powerpoint/2010/main" val="385359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stasespana450x3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836613"/>
            <a:ext cx="6300787" cy="468947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65088" y="1573213"/>
            <a:ext cx="2684463" cy="2316162"/>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 Box 4">
            <a:hlinkClick r:id="" action="ppaction://noaction">
              <a:snd r:embed="rId5" name="espmuchasplayas.wav"/>
            </a:hlinkClick>
          </p:cNvPr>
          <p:cNvSpPr txBox="1">
            <a:spLocks noChangeArrowheads="1"/>
          </p:cNvSpPr>
          <p:nvPr/>
        </p:nvSpPr>
        <p:spPr bwMode="auto">
          <a:xfrm>
            <a:off x="3746500" y="5734050"/>
            <a:ext cx="5327650" cy="5794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chemeClr val="bg1"/>
                </a:solidFill>
                <a:latin typeface="Calibri" pitchFamily="34" charset="0"/>
              </a:rPr>
              <a:t>En España hay muchas playas.</a:t>
            </a:r>
          </a:p>
        </p:txBody>
      </p:sp>
      <p:sp>
        <p:nvSpPr>
          <p:cNvPr id="12293" name="Text Box 5"/>
          <p:cNvSpPr txBox="1">
            <a:spLocks noChangeArrowheads="1"/>
          </p:cNvSpPr>
          <p:nvPr/>
        </p:nvSpPr>
        <p:spPr bwMode="auto">
          <a:xfrm>
            <a:off x="468313" y="188913"/>
            <a:ext cx="1943100" cy="57943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chemeClr val="bg1"/>
                </a:solidFill>
                <a:latin typeface="Calibri" pitchFamily="34" charset="0"/>
              </a:rPr>
              <a:t>una playa</a:t>
            </a:r>
          </a:p>
        </p:txBody>
      </p:sp>
      <p:sp>
        <p:nvSpPr>
          <p:cNvPr id="12294" name="Text Box 6"/>
          <p:cNvSpPr txBox="1">
            <a:spLocks noChangeArrowheads="1"/>
          </p:cNvSpPr>
          <p:nvPr/>
        </p:nvSpPr>
        <p:spPr bwMode="auto">
          <a:xfrm>
            <a:off x="4716463" y="188913"/>
            <a:ext cx="28082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much</a:t>
            </a:r>
            <a:r>
              <a:rPr lang="en-GB" sz="3200" b="1" u="sng">
                <a:latin typeface="Calibri" pitchFamily="34" charset="0"/>
              </a:rPr>
              <a:t>as</a:t>
            </a:r>
            <a:r>
              <a:rPr lang="en-GB" sz="3200" b="1">
                <a:latin typeface="Calibri" pitchFamily="34" charset="0"/>
              </a:rPr>
              <a:t> playas</a:t>
            </a:r>
          </a:p>
        </p:txBody>
      </p:sp>
      <p:sp>
        <p:nvSpPr>
          <p:cNvPr id="12295" name="Text Box 7">
            <a:hlinkClick r:id="" action="ppaction://noaction">
              <a:snd r:embed="rId6" name="quehay.wav"/>
            </a:hlinkClick>
          </p:cNvPr>
          <p:cNvSpPr txBox="1">
            <a:spLocks noChangeArrowheads="1"/>
          </p:cNvSpPr>
          <p:nvPr/>
        </p:nvSpPr>
        <p:spPr bwMode="auto">
          <a:xfrm>
            <a:off x="-38100" y="5734050"/>
            <a:ext cx="36734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000" b="1">
                <a:latin typeface="Calibri" pitchFamily="34" charset="0"/>
              </a:rPr>
              <a:t>¿Qué hay en España?</a:t>
            </a:r>
          </a:p>
        </p:txBody>
      </p:sp>
    </p:spTree>
    <p:extLst>
      <p:ext uri="{BB962C8B-B14F-4D97-AF65-F5344CB8AC3E}">
        <p14:creationId xmlns:p14="http://schemas.microsoft.com/office/powerpoint/2010/main" val="1439882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P spid="12294" grpId="0"/>
      <p:bldP spid="122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0825" y="5157788"/>
            <a:ext cx="8642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latin typeface="Calibri" pitchFamily="34" charset="0"/>
              </a:rPr>
              <a:t>En San Sebastián hay </a:t>
            </a:r>
            <a:r>
              <a:rPr lang="en-GB" sz="2800">
                <a:solidFill>
                  <a:srgbClr val="FF0000"/>
                </a:solidFill>
                <a:latin typeface="Calibri" pitchFamily="34" charset="0"/>
              </a:rPr>
              <a:t>una playa famosa</a:t>
            </a:r>
            <a:r>
              <a:rPr lang="en-GB" sz="2800">
                <a:latin typeface="Calibri" pitchFamily="34" charset="0"/>
              </a:rPr>
              <a:t> </a:t>
            </a:r>
            <a:br>
              <a:rPr lang="en-GB" sz="2800">
                <a:latin typeface="Calibri" pitchFamily="34" charset="0"/>
              </a:rPr>
            </a:br>
            <a:r>
              <a:rPr lang="en-GB" sz="2800">
                <a:latin typeface="Calibri" pitchFamily="34" charset="0"/>
              </a:rPr>
              <a:t>que se llama </a:t>
            </a:r>
            <a:r>
              <a:rPr lang="en-GB" sz="2800" b="1" i="1">
                <a:latin typeface="Calibri" pitchFamily="34" charset="0"/>
              </a:rPr>
              <a:t>La Concha</a:t>
            </a:r>
            <a:r>
              <a:rPr lang="en-GB" sz="2800">
                <a:latin typeface="Calibri" pitchFamily="34" charset="0"/>
              </a:rPr>
              <a:t>. </a:t>
            </a:r>
          </a:p>
        </p:txBody>
      </p:sp>
      <p:pic>
        <p:nvPicPr>
          <p:cNvPr id="23555" name="Picture 3" descr="6028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76250"/>
            <a:ext cx="6767513" cy="44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18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17411" name="Oval 3"/>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2" name="Oval 4"/>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3" name="Oval 5"/>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Oval 6"/>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6" name="Oval 8"/>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7" name="Oval 9"/>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8" name="Rectangle 10"/>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1</a:t>
            </a:r>
          </a:p>
        </p:txBody>
      </p:sp>
      <p:sp>
        <p:nvSpPr>
          <p:cNvPr id="17419" name="Rectangle 11"/>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2</a:t>
            </a:r>
          </a:p>
        </p:txBody>
      </p:sp>
      <p:sp>
        <p:nvSpPr>
          <p:cNvPr id="17420" name="Rectangle 12"/>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3</a:t>
            </a:r>
          </a:p>
        </p:txBody>
      </p:sp>
      <p:sp>
        <p:nvSpPr>
          <p:cNvPr id="17421" name="Rectangle 13"/>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4</a:t>
            </a:r>
          </a:p>
        </p:txBody>
      </p:sp>
      <p:sp>
        <p:nvSpPr>
          <p:cNvPr id="17422" name="Rectangle 14"/>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5</a:t>
            </a:r>
          </a:p>
        </p:txBody>
      </p:sp>
      <p:sp>
        <p:nvSpPr>
          <p:cNvPr id="17423" name="Rectangle 15"/>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6</a:t>
            </a:r>
          </a:p>
        </p:txBody>
      </p:sp>
      <p:sp>
        <p:nvSpPr>
          <p:cNvPr id="17424" name="Rectangle 16"/>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7</a:t>
            </a:r>
          </a:p>
        </p:txBody>
      </p:sp>
      <p:sp>
        <p:nvSpPr>
          <p:cNvPr id="17425" name="Text Box 17"/>
          <p:cNvSpPr txBox="1">
            <a:spLocks noChangeArrowheads="1"/>
          </p:cNvSpPr>
          <p:nvPr/>
        </p:nvSpPr>
        <p:spPr bwMode="auto">
          <a:xfrm>
            <a:off x="1403350" y="1125538"/>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Espa</a:t>
            </a:r>
            <a:r>
              <a:rPr lang="en-GB" sz="2400" b="1">
                <a:cs typeface="Arial" charset="0"/>
              </a:rPr>
              <a:t>ña</a:t>
            </a:r>
          </a:p>
        </p:txBody>
      </p:sp>
      <p:sp>
        <p:nvSpPr>
          <p:cNvPr id="17426" name="Text Box 18"/>
          <p:cNvSpPr txBox="1">
            <a:spLocks noChangeArrowheads="1"/>
          </p:cNvSpPr>
          <p:nvPr/>
        </p:nvSpPr>
        <p:spPr bwMode="auto">
          <a:xfrm>
            <a:off x="5148263" y="425450"/>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Francia</a:t>
            </a:r>
            <a:endParaRPr lang="en-GB" sz="2400" b="1">
              <a:cs typeface="Arial" charset="0"/>
            </a:endParaRPr>
          </a:p>
        </p:txBody>
      </p:sp>
      <p:sp>
        <p:nvSpPr>
          <p:cNvPr id="17427" name="Text Box 19"/>
          <p:cNvSpPr txBox="1">
            <a:spLocks noChangeArrowheads="1"/>
          </p:cNvSpPr>
          <p:nvPr/>
        </p:nvSpPr>
        <p:spPr bwMode="auto">
          <a:xfrm rot="-749285">
            <a:off x="0" y="2852738"/>
            <a:ext cx="15113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Portugal</a:t>
            </a:r>
            <a:endParaRPr lang="en-GB" sz="2400" b="1">
              <a:cs typeface="Arial" charset="0"/>
            </a:endParaRPr>
          </a:p>
        </p:txBody>
      </p:sp>
      <p:sp>
        <p:nvSpPr>
          <p:cNvPr id="17428" name="Text Box 20"/>
          <p:cNvSpPr txBox="1">
            <a:spLocks noChangeArrowheads="1"/>
          </p:cNvSpPr>
          <p:nvPr/>
        </p:nvSpPr>
        <p:spPr bwMode="auto">
          <a:xfrm>
            <a:off x="3335338" y="28654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Madrid</a:t>
            </a:r>
          </a:p>
        </p:txBody>
      </p:sp>
      <p:sp>
        <p:nvSpPr>
          <p:cNvPr id="17429" name="Text Box 21"/>
          <p:cNvSpPr txBox="1">
            <a:spLocks noChangeArrowheads="1"/>
          </p:cNvSpPr>
          <p:nvPr/>
        </p:nvSpPr>
        <p:spPr bwMode="auto">
          <a:xfrm>
            <a:off x="3716338" y="82391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Bilbao</a:t>
            </a:r>
          </a:p>
        </p:txBody>
      </p:sp>
      <p:sp>
        <p:nvSpPr>
          <p:cNvPr id="17430" name="Text Box 22"/>
          <p:cNvSpPr txBox="1">
            <a:spLocks noChangeArrowheads="1"/>
          </p:cNvSpPr>
          <p:nvPr/>
        </p:nvSpPr>
        <p:spPr bwMode="auto">
          <a:xfrm>
            <a:off x="6359525" y="2159000"/>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Barcelona</a:t>
            </a:r>
          </a:p>
        </p:txBody>
      </p:sp>
      <p:sp>
        <p:nvSpPr>
          <p:cNvPr id="17431" name="Text Box 23"/>
          <p:cNvSpPr txBox="1">
            <a:spLocks noChangeArrowheads="1"/>
          </p:cNvSpPr>
          <p:nvPr/>
        </p:nvSpPr>
        <p:spPr bwMode="auto">
          <a:xfrm>
            <a:off x="2051050" y="56610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C</a:t>
            </a:r>
            <a:r>
              <a:rPr lang="en-GB" sz="2400" b="1" i="1">
                <a:cs typeface="Arial" charset="0"/>
              </a:rPr>
              <a:t>ádiz</a:t>
            </a:r>
          </a:p>
        </p:txBody>
      </p:sp>
      <p:sp>
        <p:nvSpPr>
          <p:cNvPr id="17432" name="Text Box 24"/>
          <p:cNvSpPr txBox="1">
            <a:spLocks noChangeArrowheads="1"/>
          </p:cNvSpPr>
          <p:nvPr/>
        </p:nvSpPr>
        <p:spPr bwMode="auto">
          <a:xfrm>
            <a:off x="3348038" y="5183188"/>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dirty="0">
                <a:cs typeface="Arial" charset="0"/>
              </a:rPr>
              <a:t>Granada</a:t>
            </a:r>
          </a:p>
        </p:txBody>
      </p:sp>
      <p:sp>
        <p:nvSpPr>
          <p:cNvPr id="17433" name="Text Box 25"/>
          <p:cNvSpPr txBox="1">
            <a:spLocks noChangeArrowheads="1"/>
          </p:cNvSpPr>
          <p:nvPr/>
        </p:nvSpPr>
        <p:spPr bwMode="auto">
          <a:xfrm>
            <a:off x="4414838" y="1209675"/>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Pamplona</a:t>
            </a:r>
          </a:p>
        </p:txBody>
      </p:sp>
      <p:sp>
        <p:nvSpPr>
          <p:cNvPr id="17434" name="Text Box 26"/>
          <p:cNvSpPr txBox="1">
            <a:spLocks noChangeArrowheads="1"/>
          </p:cNvSpPr>
          <p:nvPr/>
        </p:nvSpPr>
        <p:spPr bwMode="auto">
          <a:xfrm>
            <a:off x="5084763" y="3670300"/>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Valencia</a:t>
            </a:r>
          </a:p>
        </p:txBody>
      </p:sp>
      <p:sp>
        <p:nvSpPr>
          <p:cNvPr id="2" name="Freeform 1"/>
          <p:cNvSpPr/>
          <p:nvPr/>
        </p:nvSpPr>
        <p:spPr>
          <a:xfrm>
            <a:off x="1937657" y="4506686"/>
            <a:ext cx="1981200" cy="1066800"/>
          </a:xfrm>
          <a:custGeom>
            <a:avLst/>
            <a:gdLst>
              <a:gd name="connsiteX0" fmla="*/ 0 w 1981200"/>
              <a:gd name="connsiteY0" fmla="*/ 1066800 h 1066800"/>
              <a:gd name="connsiteX1" fmla="*/ 152400 w 1981200"/>
              <a:gd name="connsiteY1" fmla="*/ 1001485 h 1066800"/>
              <a:gd name="connsiteX2" fmla="*/ 217714 w 1981200"/>
              <a:gd name="connsiteY2" fmla="*/ 979714 h 1066800"/>
              <a:gd name="connsiteX3" fmla="*/ 304800 w 1981200"/>
              <a:gd name="connsiteY3" fmla="*/ 674914 h 1066800"/>
              <a:gd name="connsiteX4" fmla="*/ 631372 w 1981200"/>
              <a:gd name="connsiteY4" fmla="*/ 653143 h 1066800"/>
              <a:gd name="connsiteX5" fmla="*/ 696686 w 1981200"/>
              <a:gd name="connsiteY5" fmla="*/ 500743 h 1066800"/>
              <a:gd name="connsiteX6" fmla="*/ 783772 w 1981200"/>
              <a:gd name="connsiteY6" fmla="*/ 304800 h 1066800"/>
              <a:gd name="connsiteX7" fmla="*/ 849086 w 1981200"/>
              <a:gd name="connsiteY7" fmla="*/ 283028 h 1066800"/>
              <a:gd name="connsiteX8" fmla="*/ 1240972 w 1981200"/>
              <a:gd name="connsiteY8" fmla="*/ 239485 h 1066800"/>
              <a:gd name="connsiteX9" fmla="*/ 1306286 w 1981200"/>
              <a:gd name="connsiteY9" fmla="*/ 195943 h 1066800"/>
              <a:gd name="connsiteX10" fmla="*/ 1567543 w 1981200"/>
              <a:gd name="connsiteY10" fmla="*/ 152400 h 1066800"/>
              <a:gd name="connsiteX11" fmla="*/ 1741714 w 1981200"/>
              <a:gd name="connsiteY11" fmla="*/ 108857 h 1066800"/>
              <a:gd name="connsiteX12" fmla="*/ 1807029 w 1981200"/>
              <a:gd name="connsiteY12" fmla="*/ 65314 h 1066800"/>
              <a:gd name="connsiteX13" fmla="*/ 1959429 w 1981200"/>
              <a:gd name="connsiteY13" fmla="*/ 21771 h 1066800"/>
              <a:gd name="connsiteX14" fmla="*/ 1981200 w 1981200"/>
              <a:gd name="connsiteY14"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1200" h="1066800">
                <a:moveTo>
                  <a:pt x="0" y="1066800"/>
                </a:moveTo>
                <a:cubicBezTo>
                  <a:pt x="50800" y="1045028"/>
                  <a:pt x="101084" y="1022011"/>
                  <a:pt x="152400" y="1001485"/>
                </a:cubicBezTo>
                <a:cubicBezTo>
                  <a:pt x="173708" y="992962"/>
                  <a:pt x="210965" y="1001648"/>
                  <a:pt x="217714" y="979714"/>
                </a:cubicBezTo>
                <a:cubicBezTo>
                  <a:pt x="234856" y="924001"/>
                  <a:pt x="168812" y="697579"/>
                  <a:pt x="304800" y="674914"/>
                </a:cubicBezTo>
                <a:cubicBezTo>
                  <a:pt x="412415" y="656978"/>
                  <a:pt x="522515" y="660400"/>
                  <a:pt x="631372" y="653143"/>
                </a:cubicBezTo>
                <a:cubicBezTo>
                  <a:pt x="701446" y="442914"/>
                  <a:pt x="589083" y="769749"/>
                  <a:pt x="696686" y="500743"/>
                </a:cubicBezTo>
                <a:cubicBezTo>
                  <a:pt x="713905" y="457696"/>
                  <a:pt x="734493" y="344223"/>
                  <a:pt x="783772" y="304800"/>
                </a:cubicBezTo>
                <a:cubicBezTo>
                  <a:pt x="801692" y="290464"/>
                  <a:pt x="826368" y="286274"/>
                  <a:pt x="849086" y="283028"/>
                </a:cubicBezTo>
                <a:cubicBezTo>
                  <a:pt x="979198" y="264440"/>
                  <a:pt x="1110343" y="253999"/>
                  <a:pt x="1240972" y="239485"/>
                </a:cubicBezTo>
                <a:cubicBezTo>
                  <a:pt x="1262743" y="224971"/>
                  <a:pt x="1282236" y="206250"/>
                  <a:pt x="1306286" y="195943"/>
                </a:cubicBezTo>
                <a:cubicBezTo>
                  <a:pt x="1365521" y="170557"/>
                  <a:pt x="1529130" y="157202"/>
                  <a:pt x="1567543" y="152400"/>
                </a:cubicBezTo>
                <a:cubicBezTo>
                  <a:pt x="1625600" y="137886"/>
                  <a:pt x="1691921" y="142052"/>
                  <a:pt x="1741714" y="108857"/>
                </a:cubicBezTo>
                <a:cubicBezTo>
                  <a:pt x="1763486" y="94343"/>
                  <a:pt x="1782978" y="75621"/>
                  <a:pt x="1807029" y="65314"/>
                </a:cubicBezTo>
                <a:cubicBezTo>
                  <a:pt x="1904701" y="23455"/>
                  <a:pt x="1874684" y="64144"/>
                  <a:pt x="1959429" y="21771"/>
                </a:cubicBezTo>
                <a:cubicBezTo>
                  <a:pt x="1968608" y="17181"/>
                  <a:pt x="1973943" y="7257"/>
                  <a:pt x="1981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Box 24"/>
          <p:cNvSpPr txBox="1">
            <a:spLocks noChangeArrowheads="1"/>
          </p:cNvSpPr>
          <p:nvPr/>
        </p:nvSpPr>
        <p:spPr bwMode="auto">
          <a:xfrm>
            <a:off x="1951038" y="4288553"/>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smtClean="0">
                <a:solidFill>
                  <a:srgbClr val="7030A0"/>
                </a:solidFill>
                <a:cs typeface="Arial" charset="0"/>
              </a:rPr>
              <a:t>Guadalquivir</a:t>
            </a:r>
            <a:endParaRPr lang="en-GB" sz="2400" b="1" i="1" dirty="0">
              <a:solidFill>
                <a:srgbClr val="7030A0"/>
              </a:solidFill>
              <a:cs typeface="Arial" charset="0"/>
            </a:endParaRPr>
          </a:p>
        </p:txBody>
      </p:sp>
      <p:pic>
        <p:nvPicPr>
          <p:cNvPr id="3" name="Picture 2"/>
          <p:cNvPicPr>
            <a:picLocks noChangeAspect="1"/>
          </p:cNvPicPr>
          <p:nvPr/>
        </p:nvPicPr>
        <p:blipFill rotWithShape="1">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b="7464"/>
          <a:stretch/>
        </p:blipFill>
        <p:spPr>
          <a:xfrm>
            <a:off x="6216199" y="1411288"/>
            <a:ext cx="986517" cy="790071"/>
          </a:xfrm>
          <a:prstGeom prst="rect">
            <a:avLst/>
          </a:prstGeom>
        </p:spPr>
      </p:pic>
      <p:sp>
        <p:nvSpPr>
          <p:cNvPr id="29" name="Text Box 24"/>
          <p:cNvSpPr txBox="1">
            <a:spLocks noChangeArrowheads="1"/>
          </p:cNvSpPr>
          <p:nvPr/>
        </p:nvSpPr>
        <p:spPr bwMode="auto">
          <a:xfrm>
            <a:off x="6613412" y="978842"/>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smtClean="0">
                <a:solidFill>
                  <a:srgbClr val="7030A0"/>
                </a:solidFill>
                <a:cs typeface="Arial" charset="0"/>
              </a:rPr>
              <a:t>Puerto </a:t>
            </a:r>
            <a:r>
              <a:rPr lang="en-GB" sz="2400" b="1" i="1" dirty="0" err="1" smtClean="0">
                <a:solidFill>
                  <a:srgbClr val="7030A0"/>
                </a:solidFill>
                <a:cs typeface="Arial" charset="0"/>
              </a:rPr>
              <a:t>Olímpico</a:t>
            </a:r>
            <a:endParaRPr lang="en-GB" sz="2400" b="1" i="1" dirty="0">
              <a:solidFill>
                <a:srgbClr val="7030A0"/>
              </a:solidFill>
              <a:cs typeface="Arial" charset="0"/>
            </a:endParaRPr>
          </a:p>
        </p:txBody>
      </p:sp>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2951" y="1925220"/>
            <a:ext cx="1772048" cy="1417638"/>
          </a:xfrm>
          <a:prstGeom prst="rect">
            <a:avLst/>
          </a:prstGeom>
        </p:spPr>
      </p:pic>
      <p:sp>
        <p:nvSpPr>
          <p:cNvPr id="31" name="Text Box 24"/>
          <p:cNvSpPr txBox="1">
            <a:spLocks noChangeArrowheads="1"/>
          </p:cNvSpPr>
          <p:nvPr/>
        </p:nvSpPr>
        <p:spPr bwMode="auto">
          <a:xfrm>
            <a:off x="4046835" y="2154677"/>
            <a:ext cx="25630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err="1" smtClean="0">
                <a:solidFill>
                  <a:srgbClr val="7030A0"/>
                </a:solidFill>
                <a:cs typeface="Arial" charset="0"/>
              </a:rPr>
              <a:t>Aeropuerto</a:t>
            </a:r>
            <a:r>
              <a:rPr lang="en-GB" sz="2400" b="1" i="1" dirty="0" smtClean="0">
                <a:solidFill>
                  <a:srgbClr val="7030A0"/>
                </a:solidFill>
                <a:cs typeface="Arial" charset="0"/>
              </a:rPr>
              <a:t> Barajas</a:t>
            </a:r>
            <a:endParaRPr lang="en-GB" sz="2400" b="1" i="1" dirty="0">
              <a:solidFill>
                <a:srgbClr val="7030A0"/>
              </a:solidFill>
              <a:cs typeface="Arial" charset="0"/>
            </a:endParaRPr>
          </a:p>
        </p:txBody>
      </p:sp>
      <p:pic>
        <p:nvPicPr>
          <p:cNvPr id="5" name="Picture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4209" y="-11087"/>
            <a:ext cx="1164572" cy="986004"/>
          </a:xfrm>
          <a:prstGeom prst="rect">
            <a:avLst/>
          </a:prstGeom>
        </p:spPr>
      </p:pic>
      <p:sp>
        <p:nvSpPr>
          <p:cNvPr id="33" name="Text Box 24"/>
          <p:cNvSpPr txBox="1">
            <a:spLocks noChangeArrowheads="1"/>
          </p:cNvSpPr>
          <p:nvPr/>
        </p:nvSpPr>
        <p:spPr bwMode="auto">
          <a:xfrm>
            <a:off x="1995090" y="-784"/>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smtClean="0">
                <a:solidFill>
                  <a:srgbClr val="7030A0"/>
                </a:solidFill>
                <a:cs typeface="Arial" charset="0"/>
              </a:rPr>
              <a:t>Playa – la Concha</a:t>
            </a:r>
            <a:endParaRPr lang="en-GB" sz="2400" b="1" i="1" dirty="0">
              <a:solidFill>
                <a:srgbClr val="7030A0"/>
              </a:solidFill>
              <a:cs typeface="Arial" charset="0"/>
            </a:endParaRPr>
          </a:p>
        </p:txBody>
      </p:sp>
    </p:spTree>
    <p:extLst>
      <p:ext uri="{BB962C8B-B14F-4D97-AF65-F5344CB8AC3E}">
        <p14:creationId xmlns:p14="http://schemas.microsoft.com/office/powerpoint/2010/main" val="142776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spana_mapa_montanas"/>
          <p:cNvPicPr>
            <a:picLocks noChangeAspect="1" noChangeArrowheads="1"/>
          </p:cNvPicPr>
          <p:nvPr/>
        </p:nvPicPr>
        <p:blipFill>
          <a:blip r:embed="rId3">
            <a:extLst>
              <a:ext uri="{28A0092B-C50C-407E-A947-70E740481C1C}">
                <a14:useLocalDpi xmlns:a14="http://schemas.microsoft.com/office/drawing/2010/main" val="0"/>
              </a:ext>
            </a:extLst>
          </a:blip>
          <a:srcRect l="3412" r="6396"/>
          <a:stretch>
            <a:fillRect/>
          </a:stretch>
        </p:blipFill>
        <p:spPr bwMode="auto">
          <a:xfrm>
            <a:off x="3502025" y="658813"/>
            <a:ext cx="5951538" cy="51466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mountain_clipart_9_1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09638"/>
            <a:ext cx="2808287" cy="2443162"/>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a:hlinkClick r:id="" action="ppaction://noaction">
              <a:snd r:embed="rId5" name="espmuchasmontanas.wav"/>
            </a:hlinkClick>
          </p:cNvPr>
          <p:cNvSpPr txBox="1">
            <a:spLocks noChangeArrowheads="1"/>
          </p:cNvSpPr>
          <p:nvPr/>
        </p:nvSpPr>
        <p:spPr bwMode="auto">
          <a:xfrm>
            <a:off x="3635375" y="5734050"/>
            <a:ext cx="5473700" cy="533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900" b="1">
                <a:solidFill>
                  <a:schemeClr val="bg1"/>
                </a:solidFill>
                <a:latin typeface="Calibri" pitchFamily="34" charset="0"/>
              </a:rPr>
              <a:t>En España hay muchas montañas.</a:t>
            </a:r>
          </a:p>
        </p:txBody>
      </p:sp>
      <p:sp>
        <p:nvSpPr>
          <p:cNvPr id="13317" name="Text Box 5"/>
          <p:cNvSpPr txBox="1">
            <a:spLocks noChangeArrowheads="1"/>
          </p:cNvSpPr>
          <p:nvPr/>
        </p:nvSpPr>
        <p:spPr bwMode="auto">
          <a:xfrm>
            <a:off x="323850" y="188913"/>
            <a:ext cx="2663825" cy="57943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chemeClr val="bg1"/>
                </a:solidFill>
                <a:latin typeface="Calibri" pitchFamily="34" charset="0"/>
              </a:rPr>
              <a:t>una montaña</a:t>
            </a:r>
          </a:p>
        </p:txBody>
      </p:sp>
      <p:sp>
        <p:nvSpPr>
          <p:cNvPr id="13318" name="Text Box 6"/>
          <p:cNvSpPr txBox="1">
            <a:spLocks noChangeArrowheads="1"/>
          </p:cNvSpPr>
          <p:nvPr/>
        </p:nvSpPr>
        <p:spPr bwMode="auto">
          <a:xfrm>
            <a:off x="4716463" y="188913"/>
            <a:ext cx="36718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much</a:t>
            </a:r>
            <a:r>
              <a:rPr lang="en-GB" sz="3200" b="1" u="sng">
                <a:latin typeface="Calibri" pitchFamily="34" charset="0"/>
              </a:rPr>
              <a:t>as</a:t>
            </a:r>
            <a:r>
              <a:rPr lang="en-GB" sz="3200" b="1">
                <a:latin typeface="Calibri" pitchFamily="34" charset="0"/>
              </a:rPr>
              <a:t> montañas</a:t>
            </a:r>
          </a:p>
        </p:txBody>
      </p:sp>
      <p:sp>
        <p:nvSpPr>
          <p:cNvPr id="13319" name="Text Box 7">
            <a:hlinkClick r:id="" action="ppaction://noaction">
              <a:snd r:embed="rId6" name="quehay.wav"/>
            </a:hlinkClick>
          </p:cNvPr>
          <p:cNvSpPr txBox="1">
            <a:spLocks noChangeArrowheads="1"/>
          </p:cNvSpPr>
          <p:nvPr/>
        </p:nvSpPr>
        <p:spPr bwMode="auto">
          <a:xfrm>
            <a:off x="34925" y="5734050"/>
            <a:ext cx="34575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900" b="1">
                <a:latin typeface="Calibri" pitchFamily="34" charset="0"/>
              </a:rPr>
              <a:t>¿Qué hay en España?</a:t>
            </a:r>
          </a:p>
        </p:txBody>
      </p:sp>
    </p:spTree>
    <p:extLst>
      <p:ext uri="{BB962C8B-B14F-4D97-AF65-F5344CB8AC3E}">
        <p14:creationId xmlns:p14="http://schemas.microsoft.com/office/powerpoint/2010/main" val="960037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p:bldP spid="133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hlinkClick r:id="" action="ppaction://noaction">
              <a:snd r:embed="rId3" name="teide.wav"/>
            </a:hlinkClick>
          </p:cNvPr>
          <p:cNvSpPr txBox="1">
            <a:spLocks noChangeArrowheads="1"/>
          </p:cNvSpPr>
          <p:nvPr/>
        </p:nvSpPr>
        <p:spPr bwMode="auto">
          <a:xfrm>
            <a:off x="250825" y="5157788"/>
            <a:ext cx="8642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latin typeface="Calibri" pitchFamily="34" charset="0"/>
              </a:rPr>
              <a:t>En Tenerife hay </a:t>
            </a:r>
            <a:r>
              <a:rPr lang="en-GB" sz="2800">
                <a:solidFill>
                  <a:srgbClr val="FF0000"/>
                </a:solidFill>
                <a:latin typeface="Calibri" pitchFamily="34" charset="0"/>
              </a:rPr>
              <a:t>una montaña famosa</a:t>
            </a:r>
            <a:r>
              <a:rPr lang="en-GB" sz="2800">
                <a:latin typeface="Calibri" pitchFamily="34" charset="0"/>
              </a:rPr>
              <a:t/>
            </a:r>
            <a:br>
              <a:rPr lang="en-GB" sz="2800">
                <a:latin typeface="Calibri" pitchFamily="34" charset="0"/>
              </a:rPr>
            </a:br>
            <a:r>
              <a:rPr lang="en-GB" sz="2800">
                <a:latin typeface="Calibri" pitchFamily="34" charset="0"/>
              </a:rPr>
              <a:t>que se llama </a:t>
            </a:r>
            <a:r>
              <a:rPr lang="en-GB" sz="2800" b="1" i="1">
                <a:latin typeface="Calibri" pitchFamily="34" charset="0"/>
              </a:rPr>
              <a:t>Teide</a:t>
            </a:r>
            <a:r>
              <a:rPr lang="en-GB" sz="2800">
                <a:latin typeface="Calibri" pitchFamily="34" charset="0"/>
              </a:rPr>
              <a:t>. </a:t>
            </a:r>
          </a:p>
        </p:txBody>
      </p:sp>
      <p:pic>
        <p:nvPicPr>
          <p:cNvPr id="24579" name="Picture 3" descr="Teide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60350"/>
            <a:ext cx="4752975" cy="469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8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17411" name="Oval 3"/>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2" name="Oval 4"/>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3" name="Oval 5"/>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Oval 6"/>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6" name="Oval 8"/>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7" name="Oval 9"/>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8" name="Rectangle 10"/>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1</a:t>
            </a:r>
          </a:p>
        </p:txBody>
      </p:sp>
      <p:sp>
        <p:nvSpPr>
          <p:cNvPr id="17419" name="Rectangle 11"/>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2</a:t>
            </a:r>
          </a:p>
        </p:txBody>
      </p:sp>
      <p:sp>
        <p:nvSpPr>
          <p:cNvPr id="17420" name="Rectangle 12"/>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3</a:t>
            </a:r>
          </a:p>
        </p:txBody>
      </p:sp>
      <p:sp>
        <p:nvSpPr>
          <p:cNvPr id="17421" name="Rectangle 13"/>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4</a:t>
            </a:r>
          </a:p>
        </p:txBody>
      </p:sp>
      <p:sp>
        <p:nvSpPr>
          <p:cNvPr id="17422" name="Rectangle 14"/>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5</a:t>
            </a:r>
          </a:p>
        </p:txBody>
      </p:sp>
      <p:sp>
        <p:nvSpPr>
          <p:cNvPr id="17423" name="Rectangle 15"/>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6</a:t>
            </a:r>
          </a:p>
        </p:txBody>
      </p:sp>
      <p:sp>
        <p:nvSpPr>
          <p:cNvPr id="17424" name="Rectangle 16"/>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7</a:t>
            </a:r>
          </a:p>
        </p:txBody>
      </p:sp>
      <p:sp>
        <p:nvSpPr>
          <p:cNvPr id="17425" name="Text Box 17"/>
          <p:cNvSpPr txBox="1">
            <a:spLocks noChangeArrowheads="1"/>
          </p:cNvSpPr>
          <p:nvPr/>
        </p:nvSpPr>
        <p:spPr bwMode="auto">
          <a:xfrm>
            <a:off x="1403350" y="1125538"/>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Espa</a:t>
            </a:r>
            <a:r>
              <a:rPr lang="en-GB" sz="2400" b="1">
                <a:cs typeface="Arial" charset="0"/>
              </a:rPr>
              <a:t>ña</a:t>
            </a:r>
          </a:p>
        </p:txBody>
      </p:sp>
      <p:sp>
        <p:nvSpPr>
          <p:cNvPr id="17426" name="Text Box 18"/>
          <p:cNvSpPr txBox="1">
            <a:spLocks noChangeArrowheads="1"/>
          </p:cNvSpPr>
          <p:nvPr/>
        </p:nvSpPr>
        <p:spPr bwMode="auto">
          <a:xfrm>
            <a:off x="5148263" y="425450"/>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Francia</a:t>
            </a:r>
            <a:endParaRPr lang="en-GB" sz="2400" b="1">
              <a:cs typeface="Arial" charset="0"/>
            </a:endParaRPr>
          </a:p>
        </p:txBody>
      </p:sp>
      <p:sp>
        <p:nvSpPr>
          <p:cNvPr id="17427" name="Text Box 19"/>
          <p:cNvSpPr txBox="1">
            <a:spLocks noChangeArrowheads="1"/>
          </p:cNvSpPr>
          <p:nvPr/>
        </p:nvSpPr>
        <p:spPr bwMode="auto">
          <a:xfrm rot="-749285">
            <a:off x="0" y="2852738"/>
            <a:ext cx="15113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Portugal</a:t>
            </a:r>
            <a:endParaRPr lang="en-GB" sz="2400" b="1">
              <a:cs typeface="Arial" charset="0"/>
            </a:endParaRPr>
          </a:p>
        </p:txBody>
      </p:sp>
      <p:sp>
        <p:nvSpPr>
          <p:cNvPr id="17428" name="Text Box 20"/>
          <p:cNvSpPr txBox="1">
            <a:spLocks noChangeArrowheads="1"/>
          </p:cNvSpPr>
          <p:nvPr/>
        </p:nvSpPr>
        <p:spPr bwMode="auto">
          <a:xfrm>
            <a:off x="3335338" y="28654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Madrid</a:t>
            </a:r>
          </a:p>
        </p:txBody>
      </p:sp>
      <p:sp>
        <p:nvSpPr>
          <p:cNvPr id="17429" name="Text Box 21"/>
          <p:cNvSpPr txBox="1">
            <a:spLocks noChangeArrowheads="1"/>
          </p:cNvSpPr>
          <p:nvPr/>
        </p:nvSpPr>
        <p:spPr bwMode="auto">
          <a:xfrm>
            <a:off x="3716338" y="82391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Bilbao</a:t>
            </a:r>
          </a:p>
        </p:txBody>
      </p:sp>
      <p:sp>
        <p:nvSpPr>
          <p:cNvPr id="17430" name="Text Box 22"/>
          <p:cNvSpPr txBox="1">
            <a:spLocks noChangeArrowheads="1"/>
          </p:cNvSpPr>
          <p:nvPr/>
        </p:nvSpPr>
        <p:spPr bwMode="auto">
          <a:xfrm>
            <a:off x="6359525" y="2159000"/>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Barcelona</a:t>
            </a:r>
          </a:p>
        </p:txBody>
      </p:sp>
      <p:sp>
        <p:nvSpPr>
          <p:cNvPr id="17431" name="Text Box 23"/>
          <p:cNvSpPr txBox="1">
            <a:spLocks noChangeArrowheads="1"/>
          </p:cNvSpPr>
          <p:nvPr/>
        </p:nvSpPr>
        <p:spPr bwMode="auto">
          <a:xfrm>
            <a:off x="2051050" y="56610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C</a:t>
            </a:r>
            <a:r>
              <a:rPr lang="en-GB" sz="2400" b="1" i="1">
                <a:cs typeface="Arial" charset="0"/>
              </a:rPr>
              <a:t>ádiz</a:t>
            </a:r>
          </a:p>
        </p:txBody>
      </p:sp>
      <p:sp>
        <p:nvSpPr>
          <p:cNvPr id="17432" name="Text Box 24"/>
          <p:cNvSpPr txBox="1">
            <a:spLocks noChangeArrowheads="1"/>
          </p:cNvSpPr>
          <p:nvPr/>
        </p:nvSpPr>
        <p:spPr bwMode="auto">
          <a:xfrm>
            <a:off x="3348038" y="5183188"/>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dirty="0">
                <a:cs typeface="Arial" charset="0"/>
              </a:rPr>
              <a:t>Granada</a:t>
            </a:r>
          </a:p>
        </p:txBody>
      </p:sp>
      <p:sp>
        <p:nvSpPr>
          <p:cNvPr id="17433" name="Text Box 25"/>
          <p:cNvSpPr txBox="1">
            <a:spLocks noChangeArrowheads="1"/>
          </p:cNvSpPr>
          <p:nvPr/>
        </p:nvSpPr>
        <p:spPr bwMode="auto">
          <a:xfrm>
            <a:off x="4414838" y="1209675"/>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Pamplona</a:t>
            </a:r>
          </a:p>
        </p:txBody>
      </p:sp>
      <p:sp>
        <p:nvSpPr>
          <p:cNvPr id="17434" name="Text Box 26"/>
          <p:cNvSpPr txBox="1">
            <a:spLocks noChangeArrowheads="1"/>
          </p:cNvSpPr>
          <p:nvPr/>
        </p:nvSpPr>
        <p:spPr bwMode="auto">
          <a:xfrm>
            <a:off x="5084763" y="3670300"/>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Valencia</a:t>
            </a:r>
          </a:p>
        </p:txBody>
      </p:sp>
      <p:sp>
        <p:nvSpPr>
          <p:cNvPr id="2" name="Freeform 1"/>
          <p:cNvSpPr/>
          <p:nvPr/>
        </p:nvSpPr>
        <p:spPr>
          <a:xfrm>
            <a:off x="1937657" y="4506686"/>
            <a:ext cx="1981200" cy="1066800"/>
          </a:xfrm>
          <a:custGeom>
            <a:avLst/>
            <a:gdLst>
              <a:gd name="connsiteX0" fmla="*/ 0 w 1981200"/>
              <a:gd name="connsiteY0" fmla="*/ 1066800 h 1066800"/>
              <a:gd name="connsiteX1" fmla="*/ 152400 w 1981200"/>
              <a:gd name="connsiteY1" fmla="*/ 1001485 h 1066800"/>
              <a:gd name="connsiteX2" fmla="*/ 217714 w 1981200"/>
              <a:gd name="connsiteY2" fmla="*/ 979714 h 1066800"/>
              <a:gd name="connsiteX3" fmla="*/ 304800 w 1981200"/>
              <a:gd name="connsiteY3" fmla="*/ 674914 h 1066800"/>
              <a:gd name="connsiteX4" fmla="*/ 631372 w 1981200"/>
              <a:gd name="connsiteY4" fmla="*/ 653143 h 1066800"/>
              <a:gd name="connsiteX5" fmla="*/ 696686 w 1981200"/>
              <a:gd name="connsiteY5" fmla="*/ 500743 h 1066800"/>
              <a:gd name="connsiteX6" fmla="*/ 783772 w 1981200"/>
              <a:gd name="connsiteY6" fmla="*/ 304800 h 1066800"/>
              <a:gd name="connsiteX7" fmla="*/ 849086 w 1981200"/>
              <a:gd name="connsiteY7" fmla="*/ 283028 h 1066800"/>
              <a:gd name="connsiteX8" fmla="*/ 1240972 w 1981200"/>
              <a:gd name="connsiteY8" fmla="*/ 239485 h 1066800"/>
              <a:gd name="connsiteX9" fmla="*/ 1306286 w 1981200"/>
              <a:gd name="connsiteY9" fmla="*/ 195943 h 1066800"/>
              <a:gd name="connsiteX10" fmla="*/ 1567543 w 1981200"/>
              <a:gd name="connsiteY10" fmla="*/ 152400 h 1066800"/>
              <a:gd name="connsiteX11" fmla="*/ 1741714 w 1981200"/>
              <a:gd name="connsiteY11" fmla="*/ 108857 h 1066800"/>
              <a:gd name="connsiteX12" fmla="*/ 1807029 w 1981200"/>
              <a:gd name="connsiteY12" fmla="*/ 65314 h 1066800"/>
              <a:gd name="connsiteX13" fmla="*/ 1959429 w 1981200"/>
              <a:gd name="connsiteY13" fmla="*/ 21771 h 1066800"/>
              <a:gd name="connsiteX14" fmla="*/ 1981200 w 1981200"/>
              <a:gd name="connsiteY14"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1200" h="1066800">
                <a:moveTo>
                  <a:pt x="0" y="1066800"/>
                </a:moveTo>
                <a:cubicBezTo>
                  <a:pt x="50800" y="1045028"/>
                  <a:pt x="101084" y="1022011"/>
                  <a:pt x="152400" y="1001485"/>
                </a:cubicBezTo>
                <a:cubicBezTo>
                  <a:pt x="173708" y="992962"/>
                  <a:pt x="210965" y="1001648"/>
                  <a:pt x="217714" y="979714"/>
                </a:cubicBezTo>
                <a:cubicBezTo>
                  <a:pt x="234856" y="924001"/>
                  <a:pt x="168812" y="697579"/>
                  <a:pt x="304800" y="674914"/>
                </a:cubicBezTo>
                <a:cubicBezTo>
                  <a:pt x="412415" y="656978"/>
                  <a:pt x="522515" y="660400"/>
                  <a:pt x="631372" y="653143"/>
                </a:cubicBezTo>
                <a:cubicBezTo>
                  <a:pt x="701446" y="442914"/>
                  <a:pt x="589083" y="769749"/>
                  <a:pt x="696686" y="500743"/>
                </a:cubicBezTo>
                <a:cubicBezTo>
                  <a:pt x="713905" y="457696"/>
                  <a:pt x="734493" y="344223"/>
                  <a:pt x="783772" y="304800"/>
                </a:cubicBezTo>
                <a:cubicBezTo>
                  <a:pt x="801692" y="290464"/>
                  <a:pt x="826368" y="286274"/>
                  <a:pt x="849086" y="283028"/>
                </a:cubicBezTo>
                <a:cubicBezTo>
                  <a:pt x="979198" y="264440"/>
                  <a:pt x="1110343" y="253999"/>
                  <a:pt x="1240972" y="239485"/>
                </a:cubicBezTo>
                <a:cubicBezTo>
                  <a:pt x="1262743" y="224971"/>
                  <a:pt x="1282236" y="206250"/>
                  <a:pt x="1306286" y="195943"/>
                </a:cubicBezTo>
                <a:cubicBezTo>
                  <a:pt x="1365521" y="170557"/>
                  <a:pt x="1529130" y="157202"/>
                  <a:pt x="1567543" y="152400"/>
                </a:cubicBezTo>
                <a:cubicBezTo>
                  <a:pt x="1625600" y="137886"/>
                  <a:pt x="1691921" y="142052"/>
                  <a:pt x="1741714" y="108857"/>
                </a:cubicBezTo>
                <a:cubicBezTo>
                  <a:pt x="1763486" y="94343"/>
                  <a:pt x="1782978" y="75621"/>
                  <a:pt x="1807029" y="65314"/>
                </a:cubicBezTo>
                <a:cubicBezTo>
                  <a:pt x="1904701" y="23455"/>
                  <a:pt x="1874684" y="64144"/>
                  <a:pt x="1959429" y="21771"/>
                </a:cubicBezTo>
                <a:cubicBezTo>
                  <a:pt x="1968608" y="17181"/>
                  <a:pt x="1973943" y="7257"/>
                  <a:pt x="1981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Box 24"/>
          <p:cNvSpPr txBox="1">
            <a:spLocks noChangeArrowheads="1"/>
          </p:cNvSpPr>
          <p:nvPr/>
        </p:nvSpPr>
        <p:spPr bwMode="auto">
          <a:xfrm>
            <a:off x="1951038" y="4288553"/>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smtClean="0">
                <a:solidFill>
                  <a:srgbClr val="7030A0"/>
                </a:solidFill>
                <a:cs typeface="Arial" charset="0"/>
              </a:rPr>
              <a:t>Guadalquivir</a:t>
            </a:r>
            <a:endParaRPr lang="en-GB" sz="2400" b="1" i="1" dirty="0">
              <a:solidFill>
                <a:srgbClr val="7030A0"/>
              </a:solidFill>
              <a:cs typeface="Arial" charset="0"/>
            </a:endParaRPr>
          </a:p>
        </p:txBody>
      </p:sp>
      <p:pic>
        <p:nvPicPr>
          <p:cNvPr id="3" name="Picture 2"/>
          <p:cNvPicPr>
            <a:picLocks noChangeAspect="1"/>
          </p:cNvPicPr>
          <p:nvPr/>
        </p:nvPicPr>
        <p:blipFill rotWithShape="1">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b="7464"/>
          <a:stretch/>
        </p:blipFill>
        <p:spPr>
          <a:xfrm>
            <a:off x="6216199" y="1411288"/>
            <a:ext cx="986517" cy="790071"/>
          </a:xfrm>
          <a:prstGeom prst="rect">
            <a:avLst/>
          </a:prstGeom>
        </p:spPr>
      </p:pic>
      <p:sp>
        <p:nvSpPr>
          <p:cNvPr id="29" name="Text Box 24"/>
          <p:cNvSpPr txBox="1">
            <a:spLocks noChangeArrowheads="1"/>
          </p:cNvSpPr>
          <p:nvPr/>
        </p:nvSpPr>
        <p:spPr bwMode="auto">
          <a:xfrm>
            <a:off x="6613412" y="978842"/>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smtClean="0">
                <a:solidFill>
                  <a:srgbClr val="7030A0"/>
                </a:solidFill>
                <a:cs typeface="Arial" charset="0"/>
              </a:rPr>
              <a:t>Puerto </a:t>
            </a:r>
            <a:r>
              <a:rPr lang="en-GB" sz="2400" b="1" i="1" dirty="0" err="1" smtClean="0">
                <a:solidFill>
                  <a:srgbClr val="7030A0"/>
                </a:solidFill>
                <a:cs typeface="Arial" charset="0"/>
              </a:rPr>
              <a:t>Olímpico</a:t>
            </a:r>
            <a:endParaRPr lang="en-GB" sz="2400" b="1" i="1" dirty="0">
              <a:solidFill>
                <a:srgbClr val="7030A0"/>
              </a:solidFill>
              <a:cs typeface="Arial" charset="0"/>
            </a:endParaRPr>
          </a:p>
        </p:txBody>
      </p:sp>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2951" y="1925220"/>
            <a:ext cx="1772048" cy="1417638"/>
          </a:xfrm>
          <a:prstGeom prst="rect">
            <a:avLst/>
          </a:prstGeom>
        </p:spPr>
      </p:pic>
      <p:sp>
        <p:nvSpPr>
          <p:cNvPr id="31" name="Text Box 24"/>
          <p:cNvSpPr txBox="1">
            <a:spLocks noChangeArrowheads="1"/>
          </p:cNvSpPr>
          <p:nvPr/>
        </p:nvSpPr>
        <p:spPr bwMode="auto">
          <a:xfrm>
            <a:off x="4046835" y="2154677"/>
            <a:ext cx="25630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err="1" smtClean="0">
                <a:solidFill>
                  <a:srgbClr val="7030A0"/>
                </a:solidFill>
                <a:cs typeface="Arial" charset="0"/>
              </a:rPr>
              <a:t>Aeropuerto</a:t>
            </a:r>
            <a:r>
              <a:rPr lang="en-GB" sz="2400" b="1" i="1" dirty="0" smtClean="0">
                <a:solidFill>
                  <a:srgbClr val="7030A0"/>
                </a:solidFill>
                <a:cs typeface="Arial" charset="0"/>
              </a:rPr>
              <a:t> Barajas</a:t>
            </a:r>
            <a:endParaRPr lang="en-GB" sz="2400" b="1" i="1" dirty="0">
              <a:solidFill>
                <a:srgbClr val="7030A0"/>
              </a:solidFill>
              <a:cs typeface="Arial" charset="0"/>
            </a:endParaRPr>
          </a:p>
        </p:txBody>
      </p:sp>
      <p:pic>
        <p:nvPicPr>
          <p:cNvPr id="5" name="Picture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4209" y="-11087"/>
            <a:ext cx="1164572" cy="986004"/>
          </a:xfrm>
          <a:prstGeom prst="rect">
            <a:avLst/>
          </a:prstGeom>
        </p:spPr>
      </p:pic>
      <p:sp>
        <p:nvSpPr>
          <p:cNvPr id="33" name="Text Box 24"/>
          <p:cNvSpPr txBox="1">
            <a:spLocks noChangeArrowheads="1"/>
          </p:cNvSpPr>
          <p:nvPr/>
        </p:nvSpPr>
        <p:spPr bwMode="auto">
          <a:xfrm>
            <a:off x="1995090" y="-784"/>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smtClean="0">
                <a:solidFill>
                  <a:srgbClr val="7030A0"/>
                </a:solidFill>
                <a:cs typeface="Arial" charset="0"/>
              </a:rPr>
              <a:t>Playa – la Concha</a:t>
            </a:r>
            <a:endParaRPr lang="en-GB" sz="2400" b="1" i="1" dirty="0">
              <a:solidFill>
                <a:srgbClr val="7030A0"/>
              </a:solidFill>
              <a:cs typeface="Arial" charset="0"/>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748" y="6202590"/>
            <a:ext cx="1075804" cy="745891"/>
          </a:xfrm>
          <a:prstGeom prst="rect">
            <a:avLst/>
          </a:prstGeom>
        </p:spPr>
      </p:pic>
      <p:sp>
        <p:nvSpPr>
          <p:cNvPr id="36" name="Text Box 24"/>
          <p:cNvSpPr txBox="1">
            <a:spLocks noChangeArrowheads="1"/>
          </p:cNvSpPr>
          <p:nvPr/>
        </p:nvSpPr>
        <p:spPr bwMode="auto">
          <a:xfrm>
            <a:off x="1212737" y="6344702"/>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err="1" smtClean="0">
                <a:solidFill>
                  <a:srgbClr val="7030A0"/>
                </a:solidFill>
                <a:cs typeface="Arial" charset="0"/>
              </a:rPr>
              <a:t>Montaña</a:t>
            </a:r>
            <a:r>
              <a:rPr lang="en-GB" sz="2400" b="1" i="1" dirty="0" smtClean="0">
                <a:solidFill>
                  <a:srgbClr val="7030A0"/>
                </a:solidFill>
                <a:cs typeface="Arial" charset="0"/>
              </a:rPr>
              <a:t> - </a:t>
            </a:r>
            <a:r>
              <a:rPr lang="en-GB" sz="2400" b="1" i="1" dirty="0" err="1" smtClean="0">
                <a:solidFill>
                  <a:srgbClr val="7030A0"/>
                </a:solidFill>
                <a:cs typeface="Arial" charset="0"/>
              </a:rPr>
              <a:t>Teide</a:t>
            </a:r>
            <a:endParaRPr lang="en-GB" sz="2400" b="1" i="1" dirty="0">
              <a:solidFill>
                <a:srgbClr val="7030A0"/>
              </a:solidFill>
              <a:cs typeface="Arial" charset="0"/>
            </a:endParaRPr>
          </a:p>
        </p:txBody>
      </p:sp>
    </p:spTree>
    <p:extLst>
      <p:ext uri="{BB962C8B-B14F-4D97-AF65-F5344CB8AC3E}">
        <p14:creationId xmlns:p14="http://schemas.microsoft.com/office/powerpoint/2010/main" val="321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4799" y="621212"/>
          <a:ext cx="8360230" cy="1199636"/>
        </p:xfrm>
        <a:graphic>
          <a:graphicData uri="http://schemas.openxmlformats.org/drawingml/2006/table">
            <a:tbl>
              <a:tblPr firstRow="1" bandRow="1">
                <a:tableStyleId>{5940675A-B579-460E-94D1-54222C63F5DA}</a:tableStyleId>
              </a:tblPr>
              <a:tblGrid>
                <a:gridCol w="4180115"/>
                <a:gridCol w="4180115"/>
              </a:tblGrid>
              <a:tr h="681476">
                <a:tc>
                  <a:txBody>
                    <a:bodyPr/>
                    <a:lstStyle/>
                    <a:p>
                      <a:r>
                        <a:rPr lang="en-GB" sz="2800" dirty="0" smtClean="0"/>
                        <a:t>¿</a:t>
                      </a:r>
                      <a:r>
                        <a:rPr lang="en-GB" sz="2800" dirty="0" err="1" smtClean="0"/>
                        <a:t>Qué</a:t>
                      </a:r>
                      <a:r>
                        <a:rPr lang="en-GB" sz="2800" dirty="0" smtClean="0"/>
                        <a:t> hay en </a:t>
                      </a:r>
                      <a:r>
                        <a:rPr lang="en-GB" sz="2800" dirty="0" err="1" smtClean="0"/>
                        <a:t>España</a:t>
                      </a:r>
                      <a:r>
                        <a:rPr lang="en-GB" sz="2800" dirty="0" smtClean="0"/>
                        <a:t>?</a:t>
                      </a:r>
                      <a:endParaRPr lang="en-GB" sz="2800" dirty="0"/>
                    </a:p>
                  </a:txBody>
                  <a:tcPr/>
                </a:tc>
                <a:tc>
                  <a:txBody>
                    <a:bodyPr/>
                    <a:lstStyle/>
                    <a:p>
                      <a:endParaRPr lang="en-GB" sz="2800"/>
                    </a:p>
                  </a:txBody>
                  <a:tcPr/>
                </a:tc>
              </a:tr>
              <a:tr h="373712">
                <a:tc>
                  <a:txBody>
                    <a:bodyPr/>
                    <a:lstStyle/>
                    <a:p>
                      <a:r>
                        <a:rPr lang="en-GB" sz="2800" dirty="0" smtClean="0"/>
                        <a:t>En </a:t>
                      </a:r>
                      <a:r>
                        <a:rPr lang="en-GB" sz="2800" dirty="0" err="1" smtClean="0"/>
                        <a:t>España</a:t>
                      </a:r>
                      <a:r>
                        <a:rPr lang="en-GB" sz="2800" baseline="0" dirty="0" smtClean="0"/>
                        <a:t> hay…</a:t>
                      </a:r>
                      <a:endParaRPr lang="en-GB" sz="2800" dirty="0"/>
                    </a:p>
                  </a:txBody>
                  <a:tcPr/>
                </a:tc>
                <a:tc>
                  <a:txBody>
                    <a:bodyPr/>
                    <a:lstStyle/>
                    <a:p>
                      <a:endParaRPr lang="en-GB" sz="2800" dirty="0"/>
                    </a:p>
                  </a:txBody>
                  <a:tcPr/>
                </a:tc>
              </a:tr>
            </a:tbl>
          </a:graphicData>
        </a:graphic>
      </p:graphicFrame>
      <p:pic>
        <p:nvPicPr>
          <p:cNvPr id="3"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547778" y="2059200"/>
            <a:ext cx="1883654" cy="14097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707884" y="2305876"/>
            <a:ext cx="1643708" cy="1167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6627879" y="2205557"/>
            <a:ext cx="1312717" cy="1117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054527" y="4260958"/>
            <a:ext cx="1592845" cy="1374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8741" y="4111731"/>
            <a:ext cx="1570516" cy="136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9388" y="1006475"/>
            <a:ext cx="8964612"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latin typeface="Calibri" pitchFamily="34" charset="0"/>
              </a:rPr>
              <a:t>En Espa</a:t>
            </a:r>
            <a:r>
              <a:rPr lang="en-GB" sz="2800">
                <a:latin typeface="Calibri" pitchFamily="34" charset="0"/>
                <a:cs typeface="Arial" charset="0"/>
              </a:rPr>
              <a:t>ña ________ habla normalmente español.  </a:t>
            </a:r>
            <a:br>
              <a:rPr lang="en-GB" sz="2800">
                <a:latin typeface="Calibri" pitchFamily="34" charset="0"/>
                <a:cs typeface="Arial" charset="0"/>
              </a:rPr>
            </a:br>
            <a:r>
              <a:rPr lang="en-GB" sz="2800">
                <a:latin typeface="Calibri" pitchFamily="34" charset="0"/>
                <a:cs typeface="Arial" charset="0"/>
              </a:rPr>
              <a:t>Hay ______ gente - 47 millones de habitantes. </a:t>
            </a:r>
            <a:br>
              <a:rPr lang="en-GB" sz="2800">
                <a:latin typeface="Calibri" pitchFamily="34" charset="0"/>
                <a:cs typeface="Arial" charset="0"/>
              </a:rPr>
            </a:br>
            <a:r>
              <a:rPr lang="en-GB" sz="2800">
                <a:latin typeface="Calibri" pitchFamily="34" charset="0"/>
                <a:cs typeface="Arial" charset="0"/>
              </a:rPr>
              <a:t>(En __________ hay 51 millones de habitantes.) </a:t>
            </a:r>
            <a:br>
              <a:rPr lang="en-GB" sz="2800">
                <a:latin typeface="Calibri" pitchFamily="34" charset="0"/>
                <a:cs typeface="Arial" charset="0"/>
              </a:rPr>
            </a:br>
            <a:r>
              <a:rPr lang="en-GB" sz="2800">
                <a:latin typeface="Calibri" pitchFamily="34" charset="0"/>
              </a:rPr>
              <a:t>Espa</a:t>
            </a:r>
            <a:r>
              <a:rPr lang="en-GB" sz="2800">
                <a:latin typeface="Calibri" pitchFamily="34" charset="0"/>
                <a:cs typeface="Arial" charset="0"/>
              </a:rPr>
              <a:t>ña es _______ - 500 000 km². </a:t>
            </a:r>
            <a:br>
              <a:rPr lang="en-GB" sz="2800">
                <a:latin typeface="Calibri" pitchFamily="34" charset="0"/>
                <a:cs typeface="Arial" charset="0"/>
              </a:rPr>
            </a:br>
            <a:r>
              <a:rPr lang="en-GB" sz="2800">
                <a:latin typeface="Calibri" pitchFamily="34" charset="0"/>
                <a:cs typeface="Arial" charset="0"/>
              </a:rPr>
              <a:t>(Inglaterra es ______ grande - 245 000 km².)  </a:t>
            </a:r>
            <a:br>
              <a:rPr lang="en-GB" sz="2800">
                <a:latin typeface="Calibri" pitchFamily="34" charset="0"/>
                <a:cs typeface="Arial" charset="0"/>
              </a:rPr>
            </a:br>
            <a:r>
              <a:rPr lang="en-GB" sz="2800">
                <a:latin typeface="Calibri" pitchFamily="34" charset="0"/>
                <a:cs typeface="Arial" charset="0"/>
              </a:rPr>
              <a:t>La capital de </a:t>
            </a:r>
            <a:r>
              <a:rPr lang="en-GB" sz="2800">
                <a:latin typeface="Calibri" pitchFamily="34" charset="0"/>
              </a:rPr>
              <a:t>Espa</a:t>
            </a:r>
            <a:r>
              <a:rPr lang="en-GB" sz="2800">
                <a:latin typeface="Calibri" pitchFamily="34" charset="0"/>
                <a:cs typeface="Arial" charset="0"/>
              </a:rPr>
              <a:t>ña se llama _______. </a:t>
            </a:r>
            <a:br>
              <a:rPr lang="en-GB" sz="2800">
                <a:latin typeface="Calibri" pitchFamily="34" charset="0"/>
                <a:cs typeface="Arial" charset="0"/>
              </a:rPr>
            </a:br>
            <a:r>
              <a:rPr lang="en-GB" sz="2800">
                <a:latin typeface="Calibri" pitchFamily="34" charset="0"/>
                <a:cs typeface="Arial" charset="0"/>
              </a:rPr>
              <a:t>La ________ de </a:t>
            </a:r>
            <a:r>
              <a:rPr lang="en-GB" sz="2800">
                <a:latin typeface="Calibri" pitchFamily="34" charset="0"/>
              </a:rPr>
              <a:t>Espa</a:t>
            </a:r>
            <a:r>
              <a:rPr lang="en-GB" sz="2800">
                <a:latin typeface="Calibri" pitchFamily="34" charset="0"/>
                <a:cs typeface="Arial" charset="0"/>
              </a:rPr>
              <a:t>ña es roja y amarilla. </a:t>
            </a:r>
            <a:br>
              <a:rPr lang="en-GB" sz="2800">
                <a:latin typeface="Calibri" pitchFamily="34" charset="0"/>
                <a:cs typeface="Arial" charset="0"/>
              </a:rPr>
            </a:br>
            <a:r>
              <a:rPr lang="en-GB" sz="2800">
                <a:latin typeface="Calibri" pitchFamily="34" charset="0"/>
                <a:cs typeface="Arial" charset="0"/>
              </a:rPr>
              <a:t>El país es famoso por el ____, el flamenco y por las _______. </a:t>
            </a:r>
            <a:br>
              <a:rPr lang="en-GB" sz="2800">
                <a:latin typeface="Calibri" pitchFamily="34" charset="0"/>
                <a:cs typeface="Arial" charset="0"/>
              </a:rPr>
            </a:br>
            <a:r>
              <a:rPr lang="en-GB" sz="2800">
                <a:latin typeface="Calibri" pitchFamily="34" charset="0"/>
                <a:cs typeface="Arial" charset="0"/>
              </a:rPr>
              <a:t>En </a:t>
            </a:r>
            <a:r>
              <a:rPr lang="en-GB" sz="2800">
                <a:latin typeface="Calibri" pitchFamily="34" charset="0"/>
              </a:rPr>
              <a:t>Espa</a:t>
            </a:r>
            <a:r>
              <a:rPr lang="en-GB" sz="2800">
                <a:latin typeface="Calibri" pitchFamily="34" charset="0"/>
                <a:cs typeface="Arial" charset="0"/>
              </a:rPr>
              <a:t>ña hay _______ puertos y _______ montañas. </a:t>
            </a:r>
          </a:p>
        </p:txBody>
      </p:sp>
      <p:sp>
        <p:nvSpPr>
          <p:cNvPr id="25603" name="WordArt 3"/>
          <p:cNvSpPr>
            <a:spLocks noChangeArrowheads="1" noChangeShapeType="1" noTextEdit="1"/>
          </p:cNvSpPr>
          <p:nvPr/>
        </p:nvSpPr>
        <p:spPr bwMode="auto">
          <a:xfrm>
            <a:off x="2771775" y="188913"/>
            <a:ext cx="3529013" cy="7540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54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Hollywood Hills"/>
              </a:rPr>
              <a:t>España</a:t>
            </a:r>
          </a:p>
        </p:txBody>
      </p:sp>
      <p:sp>
        <p:nvSpPr>
          <p:cNvPr id="25604" name="Text Box 4"/>
          <p:cNvSpPr txBox="1">
            <a:spLocks noChangeArrowheads="1"/>
          </p:cNvSpPr>
          <p:nvPr/>
        </p:nvSpPr>
        <p:spPr bwMode="auto">
          <a:xfrm>
            <a:off x="2413000" y="5099050"/>
            <a:ext cx="1512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la gente</a:t>
            </a:r>
          </a:p>
        </p:txBody>
      </p:sp>
      <p:sp>
        <p:nvSpPr>
          <p:cNvPr id="25605" name="Text Box 5"/>
          <p:cNvSpPr txBox="1">
            <a:spLocks noChangeArrowheads="1"/>
          </p:cNvSpPr>
          <p:nvPr/>
        </p:nvSpPr>
        <p:spPr bwMode="auto">
          <a:xfrm>
            <a:off x="684213" y="5099050"/>
            <a:ext cx="14398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mucha</a:t>
            </a:r>
          </a:p>
        </p:txBody>
      </p:sp>
      <p:sp>
        <p:nvSpPr>
          <p:cNvPr id="25606" name="Text Box 6"/>
          <p:cNvSpPr txBox="1">
            <a:spLocks noChangeArrowheads="1"/>
          </p:cNvSpPr>
          <p:nvPr/>
        </p:nvSpPr>
        <p:spPr bwMode="auto">
          <a:xfrm>
            <a:off x="4500563" y="6192838"/>
            <a:ext cx="1655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Inglaterra</a:t>
            </a:r>
          </a:p>
        </p:txBody>
      </p:sp>
      <p:sp>
        <p:nvSpPr>
          <p:cNvPr id="25607" name="Text Box 7"/>
          <p:cNvSpPr txBox="1">
            <a:spLocks noChangeArrowheads="1"/>
          </p:cNvSpPr>
          <p:nvPr/>
        </p:nvSpPr>
        <p:spPr bwMode="auto">
          <a:xfrm>
            <a:off x="4500563" y="5084763"/>
            <a:ext cx="1655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grande</a:t>
            </a:r>
          </a:p>
        </p:txBody>
      </p:sp>
      <p:sp>
        <p:nvSpPr>
          <p:cNvPr id="25608" name="Text Box 8"/>
          <p:cNvSpPr txBox="1">
            <a:spLocks noChangeArrowheads="1"/>
          </p:cNvSpPr>
          <p:nvPr/>
        </p:nvSpPr>
        <p:spPr bwMode="auto">
          <a:xfrm>
            <a:off x="6516688" y="5099050"/>
            <a:ext cx="1223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menos</a:t>
            </a:r>
          </a:p>
        </p:txBody>
      </p:sp>
      <p:sp>
        <p:nvSpPr>
          <p:cNvPr id="25609" name="Text Box 9"/>
          <p:cNvSpPr txBox="1">
            <a:spLocks noChangeArrowheads="1"/>
          </p:cNvSpPr>
          <p:nvPr/>
        </p:nvSpPr>
        <p:spPr bwMode="auto">
          <a:xfrm>
            <a:off x="2411413" y="6207125"/>
            <a:ext cx="1512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bandera</a:t>
            </a:r>
          </a:p>
        </p:txBody>
      </p:sp>
      <p:sp>
        <p:nvSpPr>
          <p:cNvPr id="25610" name="Text Box 10"/>
          <p:cNvSpPr txBox="1">
            <a:spLocks noChangeArrowheads="1"/>
          </p:cNvSpPr>
          <p:nvPr/>
        </p:nvSpPr>
        <p:spPr bwMode="auto">
          <a:xfrm>
            <a:off x="2411413" y="5661025"/>
            <a:ext cx="1512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sol</a:t>
            </a:r>
          </a:p>
        </p:txBody>
      </p:sp>
      <p:sp>
        <p:nvSpPr>
          <p:cNvPr id="25611" name="Text Box 11"/>
          <p:cNvSpPr txBox="1">
            <a:spLocks noChangeArrowheads="1"/>
          </p:cNvSpPr>
          <p:nvPr/>
        </p:nvSpPr>
        <p:spPr bwMode="auto">
          <a:xfrm>
            <a:off x="4500563" y="5675313"/>
            <a:ext cx="1655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playas</a:t>
            </a:r>
          </a:p>
        </p:txBody>
      </p:sp>
      <p:sp>
        <p:nvSpPr>
          <p:cNvPr id="25612" name="Text Box 12"/>
          <p:cNvSpPr txBox="1">
            <a:spLocks noChangeArrowheads="1"/>
          </p:cNvSpPr>
          <p:nvPr/>
        </p:nvSpPr>
        <p:spPr bwMode="auto">
          <a:xfrm>
            <a:off x="684213" y="5659438"/>
            <a:ext cx="1439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muchos</a:t>
            </a:r>
          </a:p>
        </p:txBody>
      </p:sp>
      <p:sp>
        <p:nvSpPr>
          <p:cNvPr id="25613" name="Text Box 13"/>
          <p:cNvSpPr txBox="1">
            <a:spLocks noChangeArrowheads="1"/>
          </p:cNvSpPr>
          <p:nvPr/>
        </p:nvSpPr>
        <p:spPr bwMode="auto">
          <a:xfrm>
            <a:off x="684213" y="6208713"/>
            <a:ext cx="1439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muchas</a:t>
            </a:r>
          </a:p>
        </p:txBody>
      </p:sp>
      <p:sp>
        <p:nvSpPr>
          <p:cNvPr id="25614" name="Rectangle 14"/>
          <p:cNvSpPr>
            <a:spLocks noChangeArrowheads="1"/>
          </p:cNvSpPr>
          <p:nvPr/>
        </p:nvSpPr>
        <p:spPr bwMode="auto">
          <a:xfrm>
            <a:off x="468313" y="5099050"/>
            <a:ext cx="7848600" cy="1628775"/>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5" name="Text Box 15"/>
          <p:cNvSpPr txBox="1">
            <a:spLocks noChangeArrowheads="1"/>
          </p:cNvSpPr>
          <p:nvPr/>
        </p:nvSpPr>
        <p:spPr bwMode="auto">
          <a:xfrm>
            <a:off x="6516688" y="5646738"/>
            <a:ext cx="1439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Madrid</a:t>
            </a:r>
          </a:p>
        </p:txBody>
      </p:sp>
    </p:spTree>
    <p:extLst>
      <p:ext uri="{BB962C8B-B14F-4D97-AF65-F5344CB8AC3E}">
        <p14:creationId xmlns:p14="http://schemas.microsoft.com/office/powerpoint/2010/main" val="3836823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Hoy </a:t>
            </a:r>
            <a:r>
              <a:rPr lang="en-GB" dirty="0" err="1" smtClean="0"/>
              <a:t>vamos</a:t>
            </a:r>
            <a:r>
              <a:rPr lang="en-GB" dirty="0" smtClean="0"/>
              <a:t> a…</a:t>
            </a:r>
            <a:endParaRPr lang="en-GB" dirty="0"/>
          </a:p>
        </p:txBody>
      </p:sp>
      <p:sp>
        <p:nvSpPr>
          <p:cNvPr id="3" name="Content Placeholder 2"/>
          <p:cNvSpPr>
            <a:spLocks noGrp="1"/>
          </p:cNvSpPr>
          <p:nvPr>
            <p:ph idx="1"/>
          </p:nvPr>
        </p:nvSpPr>
        <p:spPr/>
        <p:txBody>
          <a:bodyPr>
            <a:normAutofit/>
          </a:bodyPr>
          <a:lstStyle/>
          <a:p>
            <a:pPr>
              <a:lnSpc>
                <a:spcPct val="150000"/>
              </a:lnSpc>
            </a:pPr>
            <a:r>
              <a:rPr lang="en-GB" sz="3600" dirty="0" err="1"/>
              <a:t>u</a:t>
            </a:r>
            <a:r>
              <a:rPr lang="en-GB" sz="3600" dirty="0" err="1" smtClean="0"/>
              <a:t>sar</a:t>
            </a:r>
            <a:r>
              <a:rPr lang="en-GB" sz="3600" dirty="0" smtClean="0"/>
              <a:t> ‘mucho’ para </a:t>
            </a:r>
            <a:r>
              <a:rPr lang="en-GB" sz="3600" dirty="0" err="1" smtClean="0"/>
              <a:t>describir</a:t>
            </a:r>
            <a:r>
              <a:rPr lang="en-GB" sz="3600" dirty="0" smtClean="0"/>
              <a:t> </a:t>
            </a:r>
            <a:r>
              <a:rPr lang="en-GB" sz="3600" b="1" dirty="0" err="1" smtClean="0"/>
              <a:t>España</a:t>
            </a:r>
            <a:endParaRPr lang="en-GB" sz="3600" b="1" dirty="0" smtClean="0"/>
          </a:p>
          <a:p>
            <a:pPr>
              <a:lnSpc>
                <a:spcPct val="150000"/>
              </a:lnSpc>
            </a:pPr>
            <a:r>
              <a:rPr lang="en-GB" sz="3600" dirty="0"/>
              <a:t>l</a:t>
            </a:r>
            <a:r>
              <a:rPr lang="en-GB" sz="3600" dirty="0" smtClean="0"/>
              <a:t>eer y </a:t>
            </a:r>
            <a:r>
              <a:rPr lang="en-GB" sz="3600" dirty="0" err="1" smtClean="0"/>
              <a:t>comprender</a:t>
            </a:r>
            <a:r>
              <a:rPr lang="en-GB" sz="3600" dirty="0" smtClean="0"/>
              <a:t> un </a:t>
            </a:r>
            <a:r>
              <a:rPr lang="en-GB" sz="3600" dirty="0" err="1" smtClean="0"/>
              <a:t>texto</a:t>
            </a:r>
            <a:r>
              <a:rPr lang="en-GB" sz="3600" dirty="0" smtClean="0"/>
              <a:t> </a:t>
            </a:r>
            <a:r>
              <a:rPr lang="en-GB" sz="3600" dirty="0" err="1" smtClean="0"/>
              <a:t>sobre</a:t>
            </a:r>
            <a:r>
              <a:rPr lang="en-GB" sz="3600" dirty="0" smtClean="0"/>
              <a:t> </a:t>
            </a:r>
            <a:r>
              <a:rPr lang="en-GB" sz="3600" dirty="0" err="1" smtClean="0"/>
              <a:t>España</a:t>
            </a:r>
            <a:endParaRPr lang="en-GB" sz="3600" dirty="0" smtClean="0"/>
          </a:p>
          <a:p>
            <a:endParaRPr lang="en-GB" sz="3600" dirty="0"/>
          </a:p>
          <a:p>
            <a:pPr marL="0" indent="0">
              <a:buNone/>
            </a:pPr>
            <a:endParaRPr lang="en-GB" sz="3600" dirty="0"/>
          </a:p>
        </p:txBody>
      </p:sp>
    </p:spTree>
    <p:extLst>
      <p:ext uri="{BB962C8B-B14F-4D97-AF65-F5344CB8AC3E}">
        <p14:creationId xmlns:p14="http://schemas.microsoft.com/office/powerpoint/2010/main" val="2434822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79388" y="1006475"/>
            <a:ext cx="8964612"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latin typeface="Calibri" pitchFamily="34" charset="0"/>
              </a:rPr>
              <a:t>En Espa</a:t>
            </a:r>
            <a:r>
              <a:rPr lang="en-GB" sz="2800">
                <a:latin typeface="Calibri" pitchFamily="34" charset="0"/>
                <a:cs typeface="Arial" charset="0"/>
              </a:rPr>
              <a:t>ña ________ habla normalmente español.  </a:t>
            </a:r>
            <a:br>
              <a:rPr lang="en-GB" sz="2800">
                <a:latin typeface="Calibri" pitchFamily="34" charset="0"/>
                <a:cs typeface="Arial" charset="0"/>
              </a:rPr>
            </a:br>
            <a:r>
              <a:rPr lang="en-GB" sz="2800">
                <a:latin typeface="Calibri" pitchFamily="34" charset="0"/>
                <a:cs typeface="Arial" charset="0"/>
              </a:rPr>
              <a:t>Hay ______ gente – 47 millones de habitantes. </a:t>
            </a:r>
            <a:br>
              <a:rPr lang="en-GB" sz="2800">
                <a:latin typeface="Calibri" pitchFamily="34" charset="0"/>
                <a:cs typeface="Arial" charset="0"/>
              </a:rPr>
            </a:br>
            <a:r>
              <a:rPr lang="en-GB" sz="2800">
                <a:latin typeface="Calibri" pitchFamily="34" charset="0"/>
                <a:cs typeface="Arial" charset="0"/>
              </a:rPr>
              <a:t>(En __________ hay 51 millones de habitantes.) </a:t>
            </a:r>
            <a:br>
              <a:rPr lang="en-GB" sz="2800">
                <a:latin typeface="Calibri" pitchFamily="34" charset="0"/>
                <a:cs typeface="Arial" charset="0"/>
              </a:rPr>
            </a:br>
            <a:r>
              <a:rPr lang="en-GB" sz="2800">
                <a:latin typeface="Calibri" pitchFamily="34" charset="0"/>
              </a:rPr>
              <a:t>Espa</a:t>
            </a:r>
            <a:r>
              <a:rPr lang="en-GB" sz="2800">
                <a:latin typeface="Calibri" pitchFamily="34" charset="0"/>
                <a:cs typeface="Arial" charset="0"/>
              </a:rPr>
              <a:t>ña es _______ – 500 000 km². </a:t>
            </a:r>
            <a:br>
              <a:rPr lang="en-GB" sz="2800">
                <a:latin typeface="Calibri" pitchFamily="34" charset="0"/>
                <a:cs typeface="Arial" charset="0"/>
              </a:rPr>
            </a:br>
            <a:r>
              <a:rPr lang="en-GB" sz="2800">
                <a:latin typeface="Calibri" pitchFamily="34" charset="0"/>
                <a:cs typeface="Arial" charset="0"/>
              </a:rPr>
              <a:t>(Inglaterra es ______ grande - 245 000 km².)  </a:t>
            </a:r>
            <a:br>
              <a:rPr lang="en-GB" sz="2800">
                <a:latin typeface="Calibri" pitchFamily="34" charset="0"/>
                <a:cs typeface="Arial" charset="0"/>
              </a:rPr>
            </a:br>
            <a:r>
              <a:rPr lang="en-GB" sz="2800">
                <a:latin typeface="Calibri" pitchFamily="34" charset="0"/>
                <a:cs typeface="Arial" charset="0"/>
              </a:rPr>
              <a:t>La capital de </a:t>
            </a:r>
            <a:r>
              <a:rPr lang="en-GB" sz="2800">
                <a:latin typeface="Calibri" pitchFamily="34" charset="0"/>
              </a:rPr>
              <a:t>Espa</a:t>
            </a:r>
            <a:r>
              <a:rPr lang="en-GB" sz="2800">
                <a:latin typeface="Calibri" pitchFamily="34" charset="0"/>
                <a:cs typeface="Arial" charset="0"/>
              </a:rPr>
              <a:t>ña se llama _______. </a:t>
            </a:r>
            <a:br>
              <a:rPr lang="en-GB" sz="2800">
                <a:latin typeface="Calibri" pitchFamily="34" charset="0"/>
                <a:cs typeface="Arial" charset="0"/>
              </a:rPr>
            </a:br>
            <a:r>
              <a:rPr lang="en-GB" sz="2800">
                <a:latin typeface="Calibri" pitchFamily="34" charset="0"/>
                <a:cs typeface="Arial" charset="0"/>
              </a:rPr>
              <a:t>La ________ de </a:t>
            </a:r>
            <a:r>
              <a:rPr lang="en-GB" sz="2800">
                <a:latin typeface="Calibri" pitchFamily="34" charset="0"/>
              </a:rPr>
              <a:t>Espa</a:t>
            </a:r>
            <a:r>
              <a:rPr lang="en-GB" sz="2800">
                <a:latin typeface="Calibri" pitchFamily="34" charset="0"/>
                <a:cs typeface="Arial" charset="0"/>
              </a:rPr>
              <a:t>ña es roja y amarilla. </a:t>
            </a:r>
            <a:br>
              <a:rPr lang="en-GB" sz="2800">
                <a:latin typeface="Calibri" pitchFamily="34" charset="0"/>
                <a:cs typeface="Arial" charset="0"/>
              </a:rPr>
            </a:br>
            <a:r>
              <a:rPr lang="en-GB" sz="2800">
                <a:latin typeface="Calibri" pitchFamily="34" charset="0"/>
                <a:cs typeface="Arial" charset="0"/>
              </a:rPr>
              <a:t>El país es famoso por el ____, el flamenco y por las _______. </a:t>
            </a:r>
            <a:br>
              <a:rPr lang="en-GB" sz="2800">
                <a:latin typeface="Calibri" pitchFamily="34" charset="0"/>
                <a:cs typeface="Arial" charset="0"/>
              </a:rPr>
            </a:br>
            <a:r>
              <a:rPr lang="en-GB" sz="2800">
                <a:latin typeface="Calibri" pitchFamily="34" charset="0"/>
                <a:cs typeface="Arial" charset="0"/>
              </a:rPr>
              <a:t>En </a:t>
            </a:r>
            <a:r>
              <a:rPr lang="en-GB" sz="2800">
                <a:latin typeface="Calibri" pitchFamily="34" charset="0"/>
              </a:rPr>
              <a:t>Espa</a:t>
            </a:r>
            <a:r>
              <a:rPr lang="en-GB" sz="2800">
                <a:latin typeface="Calibri" pitchFamily="34" charset="0"/>
                <a:cs typeface="Arial" charset="0"/>
              </a:rPr>
              <a:t>ña hay _______ puertos y _______ montañas. </a:t>
            </a:r>
          </a:p>
        </p:txBody>
      </p:sp>
      <p:sp>
        <p:nvSpPr>
          <p:cNvPr id="26627" name="WordArt 3"/>
          <p:cNvSpPr>
            <a:spLocks noChangeArrowheads="1" noChangeShapeType="1" noTextEdit="1"/>
          </p:cNvSpPr>
          <p:nvPr/>
        </p:nvSpPr>
        <p:spPr bwMode="auto">
          <a:xfrm>
            <a:off x="2771775" y="188913"/>
            <a:ext cx="3529013" cy="7540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54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Hollywood Hills"/>
              </a:rPr>
              <a:t>España</a:t>
            </a:r>
          </a:p>
        </p:txBody>
      </p:sp>
      <p:sp>
        <p:nvSpPr>
          <p:cNvPr id="26628" name="Text Box 4"/>
          <p:cNvSpPr txBox="1">
            <a:spLocks noChangeArrowheads="1"/>
          </p:cNvSpPr>
          <p:nvPr/>
        </p:nvSpPr>
        <p:spPr bwMode="auto">
          <a:xfrm>
            <a:off x="2413000" y="5099050"/>
            <a:ext cx="1512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la gente</a:t>
            </a:r>
          </a:p>
        </p:txBody>
      </p:sp>
      <p:sp>
        <p:nvSpPr>
          <p:cNvPr id="26629" name="Text Box 5"/>
          <p:cNvSpPr txBox="1">
            <a:spLocks noChangeArrowheads="1"/>
          </p:cNvSpPr>
          <p:nvPr/>
        </p:nvSpPr>
        <p:spPr bwMode="auto">
          <a:xfrm>
            <a:off x="684213" y="5099050"/>
            <a:ext cx="14398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mucha</a:t>
            </a:r>
          </a:p>
        </p:txBody>
      </p:sp>
      <p:sp>
        <p:nvSpPr>
          <p:cNvPr id="26630" name="Text Box 6"/>
          <p:cNvSpPr txBox="1">
            <a:spLocks noChangeArrowheads="1"/>
          </p:cNvSpPr>
          <p:nvPr/>
        </p:nvSpPr>
        <p:spPr bwMode="auto">
          <a:xfrm>
            <a:off x="4500563" y="6192838"/>
            <a:ext cx="1655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Inglaterra</a:t>
            </a:r>
          </a:p>
        </p:txBody>
      </p:sp>
      <p:sp>
        <p:nvSpPr>
          <p:cNvPr id="26631" name="Text Box 7"/>
          <p:cNvSpPr txBox="1">
            <a:spLocks noChangeArrowheads="1"/>
          </p:cNvSpPr>
          <p:nvPr/>
        </p:nvSpPr>
        <p:spPr bwMode="auto">
          <a:xfrm>
            <a:off x="4500563" y="5084763"/>
            <a:ext cx="1655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grande</a:t>
            </a:r>
          </a:p>
        </p:txBody>
      </p:sp>
      <p:sp>
        <p:nvSpPr>
          <p:cNvPr id="26632" name="Text Box 8"/>
          <p:cNvSpPr txBox="1">
            <a:spLocks noChangeArrowheads="1"/>
          </p:cNvSpPr>
          <p:nvPr/>
        </p:nvSpPr>
        <p:spPr bwMode="auto">
          <a:xfrm>
            <a:off x="6516688" y="5099050"/>
            <a:ext cx="1223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menos</a:t>
            </a:r>
          </a:p>
        </p:txBody>
      </p:sp>
      <p:sp>
        <p:nvSpPr>
          <p:cNvPr id="26633" name="Text Box 9"/>
          <p:cNvSpPr txBox="1">
            <a:spLocks noChangeArrowheads="1"/>
          </p:cNvSpPr>
          <p:nvPr/>
        </p:nvSpPr>
        <p:spPr bwMode="auto">
          <a:xfrm>
            <a:off x="2411413" y="6207125"/>
            <a:ext cx="1512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bandera</a:t>
            </a:r>
          </a:p>
        </p:txBody>
      </p:sp>
      <p:sp>
        <p:nvSpPr>
          <p:cNvPr id="26634" name="Text Box 10"/>
          <p:cNvSpPr txBox="1">
            <a:spLocks noChangeArrowheads="1"/>
          </p:cNvSpPr>
          <p:nvPr/>
        </p:nvSpPr>
        <p:spPr bwMode="auto">
          <a:xfrm>
            <a:off x="2411413" y="5661025"/>
            <a:ext cx="1512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sol</a:t>
            </a:r>
          </a:p>
        </p:txBody>
      </p:sp>
      <p:sp>
        <p:nvSpPr>
          <p:cNvPr id="26635" name="Text Box 11"/>
          <p:cNvSpPr txBox="1">
            <a:spLocks noChangeArrowheads="1"/>
          </p:cNvSpPr>
          <p:nvPr/>
        </p:nvSpPr>
        <p:spPr bwMode="auto">
          <a:xfrm>
            <a:off x="4500563" y="5675313"/>
            <a:ext cx="1655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playas</a:t>
            </a:r>
          </a:p>
        </p:txBody>
      </p:sp>
      <p:sp>
        <p:nvSpPr>
          <p:cNvPr id="26636" name="Text Box 12"/>
          <p:cNvSpPr txBox="1">
            <a:spLocks noChangeArrowheads="1"/>
          </p:cNvSpPr>
          <p:nvPr/>
        </p:nvSpPr>
        <p:spPr bwMode="auto">
          <a:xfrm>
            <a:off x="684213" y="5659438"/>
            <a:ext cx="1439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muchos</a:t>
            </a:r>
          </a:p>
        </p:txBody>
      </p:sp>
      <p:sp>
        <p:nvSpPr>
          <p:cNvPr id="26637" name="Text Box 13"/>
          <p:cNvSpPr txBox="1">
            <a:spLocks noChangeArrowheads="1"/>
          </p:cNvSpPr>
          <p:nvPr/>
        </p:nvSpPr>
        <p:spPr bwMode="auto">
          <a:xfrm>
            <a:off x="684213" y="6208713"/>
            <a:ext cx="1439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muchas</a:t>
            </a:r>
          </a:p>
        </p:txBody>
      </p:sp>
      <p:sp>
        <p:nvSpPr>
          <p:cNvPr id="26638" name="Rectangle 14"/>
          <p:cNvSpPr>
            <a:spLocks noChangeArrowheads="1"/>
          </p:cNvSpPr>
          <p:nvPr/>
        </p:nvSpPr>
        <p:spPr bwMode="auto">
          <a:xfrm>
            <a:off x="468313" y="5099050"/>
            <a:ext cx="7848600" cy="1628775"/>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9" name="Text Box 15"/>
          <p:cNvSpPr txBox="1">
            <a:spLocks noChangeArrowheads="1"/>
          </p:cNvSpPr>
          <p:nvPr/>
        </p:nvSpPr>
        <p:spPr bwMode="auto">
          <a:xfrm>
            <a:off x="6516688" y="5646738"/>
            <a:ext cx="1439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i="1">
                <a:solidFill>
                  <a:srgbClr val="CC0099"/>
                </a:solidFill>
                <a:latin typeface="Calibri" pitchFamily="34" charset="0"/>
              </a:rPr>
              <a:t>Madrid</a:t>
            </a:r>
          </a:p>
        </p:txBody>
      </p:sp>
    </p:spTree>
    <p:extLst>
      <p:ext uri="{BB962C8B-B14F-4D97-AF65-F5344CB8AC3E}">
        <p14:creationId xmlns:p14="http://schemas.microsoft.com/office/powerpoint/2010/main" val="6770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1163 0.00231 L -0.0592 -0.59561 " pathEditMode="relative" rAng="0" ptsTypes="AA">
                                      <p:cBhvr>
                                        <p:cTn id="6" dur="2000" fill="hold"/>
                                        <p:tgtEl>
                                          <p:spTgt spid="26628"/>
                                        </p:tgtEl>
                                        <p:attrNameLst>
                                          <p:attrName>ppt_x</p:attrName>
                                          <p:attrName>ppt_y</p:attrName>
                                        </p:attrNameLst>
                                      </p:cBhvr>
                                      <p:rCtr x="-3542" y="-2989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2.22222E-6 3.17919E-6 L 0.02361 -0.53272 " pathEditMode="relative" rAng="0" ptsTypes="AA">
                                      <p:cBhvr>
                                        <p:cTn id="10" dur="2000" fill="hold"/>
                                        <p:tgtEl>
                                          <p:spTgt spid="26629"/>
                                        </p:tgtEl>
                                        <p:attrNameLst>
                                          <p:attrName>ppt_x</p:attrName>
                                          <p:attrName>ppt_y</p:attrName>
                                        </p:attrNameLst>
                                      </p:cBhvr>
                                      <p:rCtr x="1181" y="-2663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3.05556E-6 -1.21387E-6 L -0.38594 -0.62913 " pathEditMode="relative" ptsTypes="AA">
                                      <p:cBhvr>
                                        <p:cTn id="14" dur="2000" fill="hold"/>
                                        <p:tgtEl>
                                          <p:spTgt spid="26630"/>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1.11111E-6 4.10405E-6 L -0.29531 -0.40463 " pathEditMode="relative" rAng="0" ptsTypes="AA">
                                      <p:cBhvr>
                                        <p:cTn id="18" dur="2000" fill="hold"/>
                                        <p:tgtEl>
                                          <p:spTgt spid="26631"/>
                                        </p:tgtEl>
                                        <p:attrNameLst>
                                          <p:attrName>ppt_x</p:attrName>
                                          <p:attrName>ppt_y</p:attrName>
                                        </p:attrNameLst>
                                      </p:cBhvr>
                                      <p:rCtr x="-14774" y="-20231"/>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3.88889E-6 3.17919E-6 L -0.46059 -0.34382 " pathEditMode="relative" rAng="0" ptsTypes="AA">
                                      <p:cBhvr>
                                        <p:cTn id="22" dur="2000" fill="hold"/>
                                        <p:tgtEl>
                                          <p:spTgt spid="26632"/>
                                        </p:tgtEl>
                                        <p:attrNameLst>
                                          <p:attrName>ppt_x</p:attrName>
                                          <p:attrName>ppt_y</p:attrName>
                                        </p:attrNameLst>
                                      </p:cBhvr>
                                      <p:rCtr x="-23038" y="-17202"/>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3.88889E-6 -8.15029E-6 L -0.22049 -0.36694 " pathEditMode="relative" ptsTypes="AA">
                                      <p:cBhvr>
                                        <p:cTn id="26" dur="2000" fill="hold"/>
                                        <p:tgtEl>
                                          <p:spTgt spid="26639"/>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3.05556E-6 4.68208E-6 L -0.18629 -0.37966 " pathEditMode="relative" rAng="0" ptsTypes="AA">
                                      <p:cBhvr>
                                        <p:cTn id="30" dur="2000" fill="hold"/>
                                        <p:tgtEl>
                                          <p:spTgt spid="26633">
                                            <p:txEl>
                                              <p:pRg st="0" end="0"/>
                                            </p:txEl>
                                          </p:spTgt>
                                        </p:tgtEl>
                                        <p:attrNameLst>
                                          <p:attrName>ppt_x</p:attrName>
                                          <p:attrName>ppt_y</p:attrName>
                                        </p:attrNameLst>
                                      </p:cBhvr>
                                      <p:rCtr x="-9323" y="-18983"/>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grpId="0" nodeType="clickEffect">
                                  <p:stCondLst>
                                    <p:cond delay="0"/>
                                  </p:stCondLst>
                                  <p:childTnLst>
                                    <p:animMotion origin="layout" path="M 6.66667E-6 -3.06358E-6 L 0.14185 -0.24139 " pathEditMode="relative" ptsTypes="AA">
                                      <p:cBhvr>
                                        <p:cTn id="34" dur="2000" fill="hold"/>
                                        <p:tgtEl>
                                          <p:spTgt spid="26634"/>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grpId="0" nodeType="clickEffect">
                                  <p:stCondLst>
                                    <p:cond delay="0"/>
                                  </p:stCondLst>
                                  <p:childTnLst>
                                    <p:animMotion origin="layout" path="M -1.94444E-6 -2.13873E-6 L 0.35434 -0.25179 " pathEditMode="relative" ptsTypes="AA">
                                      <p:cBhvr>
                                        <p:cTn id="38" dur="2000" fill="hold"/>
                                        <p:tgtEl>
                                          <p:spTgt spid="26635"/>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grpId="0" nodeType="clickEffect">
                                  <p:stCondLst>
                                    <p:cond delay="0"/>
                                  </p:stCondLst>
                                  <p:childTnLst>
                                    <p:animMotion origin="layout" path="M -2.22222E-6 -4.27746E-6 L 0.18906 -0.1785 " pathEditMode="relative" ptsTypes="AA">
                                      <p:cBhvr>
                                        <p:cTn id="42" dur="2000" fill="hold"/>
                                        <p:tgtEl>
                                          <p:spTgt spid="26636"/>
                                        </p:tgtEl>
                                        <p:attrNameLst>
                                          <p:attrName>ppt_x</p:attrName>
                                          <p:attrName>ppt_y</p:attrName>
                                        </p:attrNameLst>
                                      </p:cBhvr>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0" nodeType="clickEffect">
                                  <p:stCondLst>
                                    <p:cond delay="0"/>
                                  </p:stCondLst>
                                  <p:childTnLst>
                                    <p:animMotion origin="layout" path="M -2.22222E-6 -9.07514E-6 L 0.4882 -0.2622 " pathEditMode="relative" ptsTypes="AA">
                                      <p:cBhvr>
                                        <p:cTn id="46" dur="2000" fill="hold"/>
                                        <p:tgtEl>
                                          <p:spTgt spid="266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6630" grpId="0"/>
      <p:bldP spid="26631" grpId="0"/>
      <p:bldP spid="26632" grpId="0"/>
      <p:bldP spid="26634" grpId="0"/>
      <p:bldP spid="26635" grpId="0"/>
      <p:bldP spid="26636" grpId="0"/>
      <p:bldP spid="26637" grpId="0"/>
      <p:bldP spid="266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pa_rios"/>
          <p:cNvPicPr>
            <a:picLocks noChangeAspect="1" noChangeArrowheads="1"/>
          </p:cNvPicPr>
          <p:nvPr/>
        </p:nvPicPr>
        <p:blipFill>
          <a:blip r:embed="rId3">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2971800" y="1052513"/>
            <a:ext cx="6172200" cy="47815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142875" y="941388"/>
            <a:ext cx="3419475" cy="2559050"/>
          </a:xfrm>
          <a:prstGeom prst="rect">
            <a:avLst/>
          </a:prstGeom>
          <a:noFill/>
          <a:extLst>
            <a:ext uri="{909E8E84-426E-40DD-AFC4-6F175D3DCCD1}">
              <a14:hiddenFill xmlns:a14="http://schemas.microsoft.com/office/drawing/2010/main">
                <a:solidFill>
                  <a:srgbClr val="FFFFFF"/>
                </a:solidFill>
              </a14:hiddenFill>
            </a:ext>
          </a:extLst>
        </p:spPr>
      </p:pic>
      <p:sp>
        <p:nvSpPr>
          <p:cNvPr id="6148" name="Text Box 4">
            <a:hlinkClick r:id="" action="ppaction://noaction">
              <a:snd r:embed="rId5" name="espmuchosrios.wav"/>
            </a:hlinkClick>
          </p:cNvPr>
          <p:cNvSpPr txBox="1">
            <a:spLocks noChangeArrowheads="1"/>
          </p:cNvSpPr>
          <p:nvPr/>
        </p:nvSpPr>
        <p:spPr bwMode="auto">
          <a:xfrm>
            <a:off x="3997325" y="5729288"/>
            <a:ext cx="4967288" cy="5794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chemeClr val="bg1"/>
                </a:solidFill>
                <a:latin typeface="Calibri" pitchFamily="34" charset="0"/>
              </a:rPr>
              <a:t>En España hay muchos ríos.</a:t>
            </a:r>
          </a:p>
        </p:txBody>
      </p:sp>
      <p:sp>
        <p:nvSpPr>
          <p:cNvPr id="6149" name="Text Box 5"/>
          <p:cNvSpPr txBox="1">
            <a:spLocks noChangeArrowheads="1"/>
          </p:cNvSpPr>
          <p:nvPr/>
        </p:nvSpPr>
        <p:spPr bwMode="auto">
          <a:xfrm>
            <a:off x="468313" y="188913"/>
            <a:ext cx="1727200" cy="579437"/>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chemeClr val="bg1"/>
                </a:solidFill>
                <a:latin typeface="Calibri" pitchFamily="34" charset="0"/>
              </a:rPr>
              <a:t>un río</a:t>
            </a:r>
          </a:p>
        </p:txBody>
      </p:sp>
      <p:sp>
        <p:nvSpPr>
          <p:cNvPr id="6150" name="Text Box 6"/>
          <p:cNvSpPr txBox="1">
            <a:spLocks noChangeArrowheads="1"/>
          </p:cNvSpPr>
          <p:nvPr/>
        </p:nvSpPr>
        <p:spPr bwMode="auto">
          <a:xfrm>
            <a:off x="4716463" y="188913"/>
            <a:ext cx="2519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much</a:t>
            </a:r>
            <a:r>
              <a:rPr lang="en-GB" sz="3200" b="1" u="sng">
                <a:latin typeface="Calibri" pitchFamily="34" charset="0"/>
              </a:rPr>
              <a:t>os</a:t>
            </a:r>
            <a:r>
              <a:rPr lang="en-GB" sz="3200" b="1">
                <a:latin typeface="Calibri" pitchFamily="34" charset="0"/>
              </a:rPr>
              <a:t> ríos</a:t>
            </a:r>
          </a:p>
        </p:txBody>
      </p:sp>
      <p:sp>
        <p:nvSpPr>
          <p:cNvPr id="6151" name="Text Box 7">
            <a:hlinkClick r:id="" action="ppaction://noaction">
              <a:snd r:embed="rId6" name="quehay.wav"/>
            </a:hlinkClick>
          </p:cNvPr>
          <p:cNvSpPr txBox="1">
            <a:spLocks noChangeArrowheads="1"/>
          </p:cNvSpPr>
          <p:nvPr/>
        </p:nvSpPr>
        <p:spPr bwMode="auto">
          <a:xfrm>
            <a:off x="-180975" y="5734050"/>
            <a:ext cx="4032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¿Qué hay en España?</a:t>
            </a:r>
          </a:p>
        </p:txBody>
      </p:sp>
    </p:spTree>
    <p:extLst>
      <p:ext uri="{BB962C8B-B14F-4D97-AF65-F5344CB8AC3E}">
        <p14:creationId xmlns:p14="http://schemas.microsoft.com/office/powerpoint/2010/main" val="3061511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p:bldP spid="61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ocalizaci%C3%B3n_del_r%C3%ADo_Guadalquivi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6588" y="620713"/>
            <a:ext cx="5329237" cy="4273550"/>
          </a:xfrm>
          <a:prstGeom prst="rect">
            <a:avLst/>
          </a:prstGeom>
          <a:noFill/>
          <a:extLst>
            <a:ext uri="{909E8E84-426E-40DD-AFC4-6F175D3DCCD1}">
              <a14:hiddenFill xmlns:a14="http://schemas.microsoft.com/office/drawing/2010/main">
                <a:solidFill>
                  <a:srgbClr val="FFFFFF"/>
                </a:solidFill>
              </a14:hiddenFill>
            </a:ext>
          </a:extLst>
        </p:spPr>
      </p:pic>
      <p:sp>
        <p:nvSpPr>
          <p:cNvPr id="20483" name="Text Box 3">
            <a:hlinkClick r:id="" action="ppaction://noaction">
              <a:snd r:embed="rId4" name="guadalquivir.wav"/>
            </a:hlinkClick>
          </p:cNvPr>
          <p:cNvSpPr txBox="1">
            <a:spLocks noChangeArrowheads="1"/>
          </p:cNvSpPr>
          <p:nvPr/>
        </p:nvSpPr>
        <p:spPr bwMode="auto">
          <a:xfrm>
            <a:off x="250825" y="5157788"/>
            <a:ext cx="8642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latin typeface="Calibri" pitchFamily="34" charset="0"/>
              </a:rPr>
              <a:t>En España hay </a:t>
            </a:r>
            <a:r>
              <a:rPr lang="en-GB" sz="2800">
                <a:solidFill>
                  <a:srgbClr val="3333FF"/>
                </a:solidFill>
                <a:latin typeface="Calibri" pitchFamily="34" charset="0"/>
              </a:rPr>
              <a:t>un río famoso</a:t>
            </a:r>
            <a:r>
              <a:rPr lang="en-GB" sz="2800">
                <a:latin typeface="Calibri" pitchFamily="34" charset="0"/>
              </a:rPr>
              <a:t> </a:t>
            </a:r>
            <a:br>
              <a:rPr lang="en-GB" sz="2800">
                <a:latin typeface="Calibri" pitchFamily="34" charset="0"/>
              </a:rPr>
            </a:br>
            <a:r>
              <a:rPr lang="en-GB" sz="2800">
                <a:latin typeface="Calibri" pitchFamily="34" charset="0"/>
              </a:rPr>
              <a:t>que se llama </a:t>
            </a:r>
            <a:r>
              <a:rPr lang="en-GB" sz="2800" b="1" i="1">
                <a:latin typeface="Calibri" pitchFamily="34" charset="0"/>
              </a:rPr>
              <a:t>Guadalquivir</a:t>
            </a:r>
            <a:r>
              <a:rPr lang="en-GB" sz="2800">
                <a:latin typeface="Calibri" pitchFamily="34" charset="0"/>
              </a:rPr>
              <a:t>. </a:t>
            </a:r>
          </a:p>
        </p:txBody>
      </p:sp>
    </p:spTree>
    <p:extLst>
      <p:ext uri="{BB962C8B-B14F-4D97-AF65-F5344CB8AC3E}">
        <p14:creationId xmlns:p14="http://schemas.microsoft.com/office/powerpoint/2010/main" val="2028158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17411" name="Oval 3"/>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2" name="Oval 4"/>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3" name="Oval 5"/>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Oval 6"/>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6" name="Oval 8"/>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7" name="Oval 9"/>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8" name="Rectangle 10"/>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1</a:t>
            </a:r>
          </a:p>
        </p:txBody>
      </p:sp>
      <p:sp>
        <p:nvSpPr>
          <p:cNvPr id="17419" name="Rectangle 11"/>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2</a:t>
            </a:r>
          </a:p>
        </p:txBody>
      </p:sp>
      <p:sp>
        <p:nvSpPr>
          <p:cNvPr id="17420" name="Rectangle 12"/>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3</a:t>
            </a:r>
          </a:p>
        </p:txBody>
      </p:sp>
      <p:sp>
        <p:nvSpPr>
          <p:cNvPr id="17421" name="Rectangle 13"/>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4</a:t>
            </a:r>
          </a:p>
        </p:txBody>
      </p:sp>
      <p:sp>
        <p:nvSpPr>
          <p:cNvPr id="17422" name="Rectangle 14"/>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5</a:t>
            </a:r>
          </a:p>
        </p:txBody>
      </p:sp>
      <p:sp>
        <p:nvSpPr>
          <p:cNvPr id="17423" name="Rectangle 15"/>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6</a:t>
            </a:r>
          </a:p>
        </p:txBody>
      </p:sp>
      <p:sp>
        <p:nvSpPr>
          <p:cNvPr id="17424" name="Rectangle 16"/>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7</a:t>
            </a:r>
          </a:p>
        </p:txBody>
      </p:sp>
      <p:sp>
        <p:nvSpPr>
          <p:cNvPr id="17425" name="Text Box 17"/>
          <p:cNvSpPr txBox="1">
            <a:spLocks noChangeArrowheads="1"/>
          </p:cNvSpPr>
          <p:nvPr/>
        </p:nvSpPr>
        <p:spPr bwMode="auto">
          <a:xfrm>
            <a:off x="1403350" y="1125538"/>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Espa</a:t>
            </a:r>
            <a:r>
              <a:rPr lang="en-GB" sz="2400" b="1">
                <a:cs typeface="Arial" charset="0"/>
              </a:rPr>
              <a:t>ña</a:t>
            </a:r>
          </a:p>
        </p:txBody>
      </p:sp>
      <p:sp>
        <p:nvSpPr>
          <p:cNvPr id="17426" name="Text Box 18"/>
          <p:cNvSpPr txBox="1">
            <a:spLocks noChangeArrowheads="1"/>
          </p:cNvSpPr>
          <p:nvPr/>
        </p:nvSpPr>
        <p:spPr bwMode="auto">
          <a:xfrm>
            <a:off x="5148263" y="425450"/>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Francia</a:t>
            </a:r>
            <a:endParaRPr lang="en-GB" sz="2400" b="1">
              <a:cs typeface="Arial" charset="0"/>
            </a:endParaRPr>
          </a:p>
        </p:txBody>
      </p:sp>
      <p:sp>
        <p:nvSpPr>
          <p:cNvPr id="17427" name="Text Box 19"/>
          <p:cNvSpPr txBox="1">
            <a:spLocks noChangeArrowheads="1"/>
          </p:cNvSpPr>
          <p:nvPr/>
        </p:nvSpPr>
        <p:spPr bwMode="auto">
          <a:xfrm rot="-749285">
            <a:off x="0" y="2852738"/>
            <a:ext cx="15113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Portugal</a:t>
            </a:r>
            <a:endParaRPr lang="en-GB" sz="2400" b="1">
              <a:cs typeface="Arial" charset="0"/>
            </a:endParaRPr>
          </a:p>
        </p:txBody>
      </p:sp>
      <p:sp>
        <p:nvSpPr>
          <p:cNvPr id="17428" name="Text Box 20"/>
          <p:cNvSpPr txBox="1">
            <a:spLocks noChangeArrowheads="1"/>
          </p:cNvSpPr>
          <p:nvPr/>
        </p:nvSpPr>
        <p:spPr bwMode="auto">
          <a:xfrm>
            <a:off x="3335338" y="28654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Madrid</a:t>
            </a:r>
          </a:p>
        </p:txBody>
      </p:sp>
      <p:sp>
        <p:nvSpPr>
          <p:cNvPr id="17429" name="Text Box 21"/>
          <p:cNvSpPr txBox="1">
            <a:spLocks noChangeArrowheads="1"/>
          </p:cNvSpPr>
          <p:nvPr/>
        </p:nvSpPr>
        <p:spPr bwMode="auto">
          <a:xfrm>
            <a:off x="3716338" y="82391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Bilbao</a:t>
            </a:r>
          </a:p>
        </p:txBody>
      </p:sp>
      <p:sp>
        <p:nvSpPr>
          <p:cNvPr id="17430" name="Text Box 22"/>
          <p:cNvSpPr txBox="1">
            <a:spLocks noChangeArrowheads="1"/>
          </p:cNvSpPr>
          <p:nvPr/>
        </p:nvSpPr>
        <p:spPr bwMode="auto">
          <a:xfrm>
            <a:off x="6359525" y="2159000"/>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Barcelona</a:t>
            </a:r>
          </a:p>
        </p:txBody>
      </p:sp>
      <p:sp>
        <p:nvSpPr>
          <p:cNvPr id="17431" name="Text Box 23"/>
          <p:cNvSpPr txBox="1">
            <a:spLocks noChangeArrowheads="1"/>
          </p:cNvSpPr>
          <p:nvPr/>
        </p:nvSpPr>
        <p:spPr bwMode="auto">
          <a:xfrm>
            <a:off x="2051050" y="56610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C</a:t>
            </a:r>
            <a:r>
              <a:rPr lang="en-GB" sz="2400" b="1" i="1">
                <a:cs typeface="Arial" charset="0"/>
              </a:rPr>
              <a:t>ádiz</a:t>
            </a:r>
          </a:p>
        </p:txBody>
      </p:sp>
      <p:sp>
        <p:nvSpPr>
          <p:cNvPr id="17432" name="Text Box 24"/>
          <p:cNvSpPr txBox="1">
            <a:spLocks noChangeArrowheads="1"/>
          </p:cNvSpPr>
          <p:nvPr/>
        </p:nvSpPr>
        <p:spPr bwMode="auto">
          <a:xfrm>
            <a:off x="3348038" y="5183188"/>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dirty="0">
                <a:cs typeface="Arial" charset="0"/>
              </a:rPr>
              <a:t>Granada</a:t>
            </a:r>
          </a:p>
        </p:txBody>
      </p:sp>
      <p:sp>
        <p:nvSpPr>
          <p:cNvPr id="17433" name="Text Box 25"/>
          <p:cNvSpPr txBox="1">
            <a:spLocks noChangeArrowheads="1"/>
          </p:cNvSpPr>
          <p:nvPr/>
        </p:nvSpPr>
        <p:spPr bwMode="auto">
          <a:xfrm>
            <a:off x="4414838" y="1209675"/>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Pamplona</a:t>
            </a:r>
          </a:p>
        </p:txBody>
      </p:sp>
      <p:sp>
        <p:nvSpPr>
          <p:cNvPr id="17434" name="Text Box 26"/>
          <p:cNvSpPr txBox="1">
            <a:spLocks noChangeArrowheads="1"/>
          </p:cNvSpPr>
          <p:nvPr/>
        </p:nvSpPr>
        <p:spPr bwMode="auto">
          <a:xfrm>
            <a:off x="5084763" y="3670300"/>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Valencia</a:t>
            </a:r>
          </a:p>
        </p:txBody>
      </p:sp>
      <p:sp>
        <p:nvSpPr>
          <p:cNvPr id="2" name="Freeform 1"/>
          <p:cNvSpPr/>
          <p:nvPr/>
        </p:nvSpPr>
        <p:spPr>
          <a:xfrm>
            <a:off x="1937657" y="4506686"/>
            <a:ext cx="1981200" cy="1066800"/>
          </a:xfrm>
          <a:custGeom>
            <a:avLst/>
            <a:gdLst>
              <a:gd name="connsiteX0" fmla="*/ 0 w 1981200"/>
              <a:gd name="connsiteY0" fmla="*/ 1066800 h 1066800"/>
              <a:gd name="connsiteX1" fmla="*/ 152400 w 1981200"/>
              <a:gd name="connsiteY1" fmla="*/ 1001485 h 1066800"/>
              <a:gd name="connsiteX2" fmla="*/ 217714 w 1981200"/>
              <a:gd name="connsiteY2" fmla="*/ 979714 h 1066800"/>
              <a:gd name="connsiteX3" fmla="*/ 304800 w 1981200"/>
              <a:gd name="connsiteY3" fmla="*/ 674914 h 1066800"/>
              <a:gd name="connsiteX4" fmla="*/ 631372 w 1981200"/>
              <a:gd name="connsiteY4" fmla="*/ 653143 h 1066800"/>
              <a:gd name="connsiteX5" fmla="*/ 696686 w 1981200"/>
              <a:gd name="connsiteY5" fmla="*/ 500743 h 1066800"/>
              <a:gd name="connsiteX6" fmla="*/ 783772 w 1981200"/>
              <a:gd name="connsiteY6" fmla="*/ 304800 h 1066800"/>
              <a:gd name="connsiteX7" fmla="*/ 849086 w 1981200"/>
              <a:gd name="connsiteY7" fmla="*/ 283028 h 1066800"/>
              <a:gd name="connsiteX8" fmla="*/ 1240972 w 1981200"/>
              <a:gd name="connsiteY8" fmla="*/ 239485 h 1066800"/>
              <a:gd name="connsiteX9" fmla="*/ 1306286 w 1981200"/>
              <a:gd name="connsiteY9" fmla="*/ 195943 h 1066800"/>
              <a:gd name="connsiteX10" fmla="*/ 1567543 w 1981200"/>
              <a:gd name="connsiteY10" fmla="*/ 152400 h 1066800"/>
              <a:gd name="connsiteX11" fmla="*/ 1741714 w 1981200"/>
              <a:gd name="connsiteY11" fmla="*/ 108857 h 1066800"/>
              <a:gd name="connsiteX12" fmla="*/ 1807029 w 1981200"/>
              <a:gd name="connsiteY12" fmla="*/ 65314 h 1066800"/>
              <a:gd name="connsiteX13" fmla="*/ 1959429 w 1981200"/>
              <a:gd name="connsiteY13" fmla="*/ 21771 h 1066800"/>
              <a:gd name="connsiteX14" fmla="*/ 1981200 w 1981200"/>
              <a:gd name="connsiteY14"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1200" h="1066800">
                <a:moveTo>
                  <a:pt x="0" y="1066800"/>
                </a:moveTo>
                <a:cubicBezTo>
                  <a:pt x="50800" y="1045028"/>
                  <a:pt x="101084" y="1022011"/>
                  <a:pt x="152400" y="1001485"/>
                </a:cubicBezTo>
                <a:cubicBezTo>
                  <a:pt x="173708" y="992962"/>
                  <a:pt x="210965" y="1001648"/>
                  <a:pt x="217714" y="979714"/>
                </a:cubicBezTo>
                <a:cubicBezTo>
                  <a:pt x="234856" y="924001"/>
                  <a:pt x="168812" y="697579"/>
                  <a:pt x="304800" y="674914"/>
                </a:cubicBezTo>
                <a:cubicBezTo>
                  <a:pt x="412415" y="656978"/>
                  <a:pt x="522515" y="660400"/>
                  <a:pt x="631372" y="653143"/>
                </a:cubicBezTo>
                <a:cubicBezTo>
                  <a:pt x="701446" y="442914"/>
                  <a:pt x="589083" y="769749"/>
                  <a:pt x="696686" y="500743"/>
                </a:cubicBezTo>
                <a:cubicBezTo>
                  <a:pt x="713905" y="457696"/>
                  <a:pt x="734493" y="344223"/>
                  <a:pt x="783772" y="304800"/>
                </a:cubicBezTo>
                <a:cubicBezTo>
                  <a:pt x="801692" y="290464"/>
                  <a:pt x="826368" y="286274"/>
                  <a:pt x="849086" y="283028"/>
                </a:cubicBezTo>
                <a:cubicBezTo>
                  <a:pt x="979198" y="264440"/>
                  <a:pt x="1110343" y="253999"/>
                  <a:pt x="1240972" y="239485"/>
                </a:cubicBezTo>
                <a:cubicBezTo>
                  <a:pt x="1262743" y="224971"/>
                  <a:pt x="1282236" y="206250"/>
                  <a:pt x="1306286" y="195943"/>
                </a:cubicBezTo>
                <a:cubicBezTo>
                  <a:pt x="1365521" y="170557"/>
                  <a:pt x="1529130" y="157202"/>
                  <a:pt x="1567543" y="152400"/>
                </a:cubicBezTo>
                <a:cubicBezTo>
                  <a:pt x="1625600" y="137886"/>
                  <a:pt x="1691921" y="142052"/>
                  <a:pt x="1741714" y="108857"/>
                </a:cubicBezTo>
                <a:cubicBezTo>
                  <a:pt x="1763486" y="94343"/>
                  <a:pt x="1782978" y="75621"/>
                  <a:pt x="1807029" y="65314"/>
                </a:cubicBezTo>
                <a:cubicBezTo>
                  <a:pt x="1904701" y="23455"/>
                  <a:pt x="1874684" y="64144"/>
                  <a:pt x="1959429" y="21771"/>
                </a:cubicBezTo>
                <a:cubicBezTo>
                  <a:pt x="1968608" y="17181"/>
                  <a:pt x="1973943" y="7257"/>
                  <a:pt x="1981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Box 24"/>
          <p:cNvSpPr txBox="1">
            <a:spLocks noChangeArrowheads="1"/>
          </p:cNvSpPr>
          <p:nvPr/>
        </p:nvSpPr>
        <p:spPr bwMode="auto">
          <a:xfrm>
            <a:off x="1951038" y="4288553"/>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smtClean="0">
                <a:cs typeface="Arial" charset="0"/>
              </a:rPr>
              <a:t>Guadalquivir</a:t>
            </a:r>
            <a:endParaRPr lang="en-GB" sz="2400" b="1" i="1" dirty="0">
              <a:cs typeface="Arial" charset="0"/>
            </a:endParaRPr>
          </a:p>
        </p:txBody>
      </p:sp>
    </p:spTree>
    <p:extLst>
      <p:ext uri="{BB962C8B-B14F-4D97-AF65-F5344CB8AC3E}">
        <p14:creationId xmlns:p14="http://schemas.microsoft.com/office/powerpoint/2010/main" val="35160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
          <p:cNvPicPr>
            <a:picLocks noChangeAspect="1" noChangeArrowheads="1"/>
          </p:cNvPicPr>
          <p:nvPr/>
        </p:nvPicPr>
        <p:blipFill>
          <a:blip r:embed="rId3">
            <a:clrChange>
              <a:clrFrom>
                <a:srgbClr val="F3F0ED"/>
              </a:clrFrom>
              <a:clrTo>
                <a:srgbClr val="F3F0ED">
                  <a:alpha val="0"/>
                </a:srgbClr>
              </a:clrTo>
            </a:clrChange>
            <a:extLst>
              <a:ext uri="{28A0092B-C50C-407E-A947-70E740481C1C}">
                <a14:useLocalDpi xmlns:a14="http://schemas.microsoft.com/office/drawing/2010/main" val="0"/>
              </a:ext>
            </a:extLst>
          </a:blip>
          <a:srcRect l="1021" t="3584" r="1021" b="20485"/>
          <a:stretch>
            <a:fillRect/>
          </a:stretch>
        </p:blipFill>
        <p:spPr bwMode="auto">
          <a:xfrm>
            <a:off x="3492500" y="909638"/>
            <a:ext cx="5543550" cy="428783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7938" y="909638"/>
            <a:ext cx="3563937" cy="2530475"/>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a:hlinkClick r:id="" action="ppaction://noaction">
              <a:snd r:embed="rId5" name="espmuchospuerts.wav"/>
            </a:hlinkClick>
          </p:cNvPr>
          <p:cNvSpPr txBox="1">
            <a:spLocks noChangeArrowheads="1"/>
          </p:cNvSpPr>
          <p:nvPr/>
        </p:nvSpPr>
        <p:spPr bwMode="auto">
          <a:xfrm>
            <a:off x="3851275" y="5805488"/>
            <a:ext cx="5254625" cy="5492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000" b="1">
                <a:solidFill>
                  <a:schemeClr val="bg1"/>
                </a:solidFill>
                <a:latin typeface="Calibri" pitchFamily="34" charset="0"/>
              </a:rPr>
              <a:t>En España hay muchos puertos.</a:t>
            </a:r>
          </a:p>
        </p:txBody>
      </p:sp>
      <p:sp>
        <p:nvSpPr>
          <p:cNvPr id="9221" name="Text Box 5"/>
          <p:cNvSpPr txBox="1">
            <a:spLocks noChangeArrowheads="1"/>
          </p:cNvSpPr>
          <p:nvPr/>
        </p:nvSpPr>
        <p:spPr bwMode="auto">
          <a:xfrm>
            <a:off x="468313" y="188913"/>
            <a:ext cx="2016125" cy="579437"/>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chemeClr val="bg1"/>
                </a:solidFill>
                <a:latin typeface="Calibri" pitchFamily="34" charset="0"/>
              </a:rPr>
              <a:t>un puerto</a:t>
            </a:r>
          </a:p>
        </p:txBody>
      </p:sp>
      <p:sp>
        <p:nvSpPr>
          <p:cNvPr id="9222" name="Text Box 6"/>
          <p:cNvSpPr txBox="1">
            <a:spLocks noChangeArrowheads="1"/>
          </p:cNvSpPr>
          <p:nvPr/>
        </p:nvSpPr>
        <p:spPr bwMode="auto">
          <a:xfrm>
            <a:off x="4716463" y="188913"/>
            <a:ext cx="3024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much</a:t>
            </a:r>
            <a:r>
              <a:rPr lang="en-GB" sz="3200" b="1" u="sng">
                <a:latin typeface="Calibri" pitchFamily="34" charset="0"/>
              </a:rPr>
              <a:t>os</a:t>
            </a:r>
            <a:r>
              <a:rPr lang="en-GB" sz="3200" b="1">
                <a:latin typeface="Calibri" pitchFamily="34" charset="0"/>
              </a:rPr>
              <a:t> puertos</a:t>
            </a:r>
          </a:p>
        </p:txBody>
      </p:sp>
      <p:sp>
        <p:nvSpPr>
          <p:cNvPr id="9223" name="Text Box 7">
            <a:hlinkClick r:id="" action="ppaction://noaction">
              <a:snd r:embed="rId6" name="quehay.wav"/>
            </a:hlinkClick>
          </p:cNvPr>
          <p:cNvSpPr txBox="1">
            <a:spLocks noChangeArrowheads="1"/>
          </p:cNvSpPr>
          <p:nvPr/>
        </p:nvSpPr>
        <p:spPr bwMode="auto">
          <a:xfrm>
            <a:off x="-38100" y="5802313"/>
            <a:ext cx="36734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000" b="1">
                <a:latin typeface="Calibri" pitchFamily="34" charset="0"/>
              </a:rPr>
              <a:t>¿Qué hay en España?</a:t>
            </a:r>
          </a:p>
        </p:txBody>
      </p:sp>
    </p:spTree>
    <p:extLst>
      <p:ext uri="{BB962C8B-B14F-4D97-AF65-F5344CB8AC3E}">
        <p14:creationId xmlns:p14="http://schemas.microsoft.com/office/powerpoint/2010/main" val="3345778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p:bldP spid="92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hlinkClick r:id="" action="ppaction://noaction">
              <a:snd r:embed="rId3" name="barcelona.wav"/>
            </a:hlinkClick>
          </p:cNvPr>
          <p:cNvSpPr txBox="1">
            <a:spLocks noChangeArrowheads="1"/>
          </p:cNvSpPr>
          <p:nvPr/>
        </p:nvSpPr>
        <p:spPr bwMode="auto">
          <a:xfrm>
            <a:off x="250825" y="5157788"/>
            <a:ext cx="8642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latin typeface="Calibri" pitchFamily="34" charset="0"/>
              </a:rPr>
              <a:t>En Barcelona hay </a:t>
            </a:r>
            <a:r>
              <a:rPr lang="en-GB" sz="2800">
                <a:solidFill>
                  <a:srgbClr val="3333FF"/>
                </a:solidFill>
                <a:latin typeface="Calibri" pitchFamily="34" charset="0"/>
              </a:rPr>
              <a:t>un puerto famoso</a:t>
            </a:r>
            <a:r>
              <a:rPr lang="en-GB" sz="2800">
                <a:latin typeface="Calibri" pitchFamily="34" charset="0"/>
              </a:rPr>
              <a:t/>
            </a:r>
            <a:br>
              <a:rPr lang="en-GB" sz="2800">
                <a:latin typeface="Calibri" pitchFamily="34" charset="0"/>
              </a:rPr>
            </a:br>
            <a:r>
              <a:rPr lang="en-GB" sz="2800">
                <a:latin typeface="Calibri" pitchFamily="34" charset="0"/>
              </a:rPr>
              <a:t>que se llama </a:t>
            </a:r>
            <a:r>
              <a:rPr lang="en-GB" sz="2800" b="1" i="1">
                <a:latin typeface="Calibri" pitchFamily="34" charset="0"/>
              </a:rPr>
              <a:t>Puerto Olímpico</a:t>
            </a:r>
            <a:r>
              <a:rPr lang="en-GB" sz="2800">
                <a:latin typeface="Calibri" pitchFamily="34" charset="0"/>
              </a:rPr>
              <a:t>. </a:t>
            </a:r>
          </a:p>
        </p:txBody>
      </p:sp>
      <p:pic>
        <p:nvPicPr>
          <p:cNvPr id="21507" name="Picture 3" descr="gran-marina_hotel_barcelo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38" y="476250"/>
            <a:ext cx="6696075" cy="451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768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17411" name="Oval 3"/>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2" name="Oval 4"/>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3" name="Oval 5"/>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Oval 6"/>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6" name="Oval 8"/>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7" name="Oval 9"/>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8" name="Rectangle 10"/>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1</a:t>
            </a:r>
          </a:p>
        </p:txBody>
      </p:sp>
      <p:sp>
        <p:nvSpPr>
          <p:cNvPr id="17419" name="Rectangle 11"/>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2</a:t>
            </a:r>
          </a:p>
        </p:txBody>
      </p:sp>
      <p:sp>
        <p:nvSpPr>
          <p:cNvPr id="17420" name="Rectangle 12"/>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3</a:t>
            </a:r>
          </a:p>
        </p:txBody>
      </p:sp>
      <p:sp>
        <p:nvSpPr>
          <p:cNvPr id="17421" name="Rectangle 13"/>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4</a:t>
            </a:r>
          </a:p>
        </p:txBody>
      </p:sp>
      <p:sp>
        <p:nvSpPr>
          <p:cNvPr id="17422" name="Rectangle 14"/>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5</a:t>
            </a:r>
          </a:p>
        </p:txBody>
      </p:sp>
      <p:sp>
        <p:nvSpPr>
          <p:cNvPr id="17423" name="Rectangle 15"/>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6</a:t>
            </a:r>
          </a:p>
        </p:txBody>
      </p:sp>
      <p:sp>
        <p:nvSpPr>
          <p:cNvPr id="17424" name="Rectangle 16"/>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7</a:t>
            </a:r>
          </a:p>
        </p:txBody>
      </p:sp>
      <p:sp>
        <p:nvSpPr>
          <p:cNvPr id="17425" name="Text Box 17"/>
          <p:cNvSpPr txBox="1">
            <a:spLocks noChangeArrowheads="1"/>
          </p:cNvSpPr>
          <p:nvPr/>
        </p:nvSpPr>
        <p:spPr bwMode="auto">
          <a:xfrm>
            <a:off x="1403350" y="1125538"/>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Espa</a:t>
            </a:r>
            <a:r>
              <a:rPr lang="en-GB" sz="2400" b="1">
                <a:cs typeface="Arial" charset="0"/>
              </a:rPr>
              <a:t>ña</a:t>
            </a:r>
          </a:p>
        </p:txBody>
      </p:sp>
      <p:sp>
        <p:nvSpPr>
          <p:cNvPr id="17426" name="Text Box 18"/>
          <p:cNvSpPr txBox="1">
            <a:spLocks noChangeArrowheads="1"/>
          </p:cNvSpPr>
          <p:nvPr/>
        </p:nvSpPr>
        <p:spPr bwMode="auto">
          <a:xfrm>
            <a:off x="5148263" y="425450"/>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Francia</a:t>
            </a:r>
            <a:endParaRPr lang="en-GB" sz="2400" b="1">
              <a:cs typeface="Arial" charset="0"/>
            </a:endParaRPr>
          </a:p>
        </p:txBody>
      </p:sp>
      <p:sp>
        <p:nvSpPr>
          <p:cNvPr id="17427" name="Text Box 19"/>
          <p:cNvSpPr txBox="1">
            <a:spLocks noChangeArrowheads="1"/>
          </p:cNvSpPr>
          <p:nvPr/>
        </p:nvSpPr>
        <p:spPr bwMode="auto">
          <a:xfrm rot="-749285">
            <a:off x="0" y="2852738"/>
            <a:ext cx="15113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Portugal</a:t>
            </a:r>
            <a:endParaRPr lang="en-GB" sz="2400" b="1">
              <a:cs typeface="Arial" charset="0"/>
            </a:endParaRPr>
          </a:p>
        </p:txBody>
      </p:sp>
      <p:sp>
        <p:nvSpPr>
          <p:cNvPr id="17428" name="Text Box 20"/>
          <p:cNvSpPr txBox="1">
            <a:spLocks noChangeArrowheads="1"/>
          </p:cNvSpPr>
          <p:nvPr/>
        </p:nvSpPr>
        <p:spPr bwMode="auto">
          <a:xfrm>
            <a:off x="3335338" y="28654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Madrid</a:t>
            </a:r>
          </a:p>
        </p:txBody>
      </p:sp>
      <p:sp>
        <p:nvSpPr>
          <p:cNvPr id="17429" name="Text Box 21"/>
          <p:cNvSpPr txBox="1">
            <a:spLocks noChangeArrowheads="1"/>
          </p:cNvSpPr>
          <p:nvPr/>
        </p:nvSpPr>
        <p:spPr bwMode="auto">
          <a:xfrm>
            <a:off x="3716338" y="82391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Bilbao</a:t>
            </a:r>
          </a:p>
        </p:txBody>
      </p:sp>
      <p:sp>
        <p:nvSpPr>
          <p:cNvPr id="17430" name="Text Box 22"/>
          <p:cNvSpPr txBox="1">
            <a:spLocks noChangeArrowheads="1"/>
          </p:cNvSpPr>
          <p:nvPr/>
        </p:nvSpPr>
        <p:spPr bwMode="auto">
          <a:xfrm>
            <a:off x="6359525" y="2159000"/>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Barcelona</a:t>
            </a:r>
          </a:p>
        </p:txBody>
      </p:sp>
      <p:sp>
        <p:nvSpPr>
          <p:cNvPr id="17431" name="Text Box 23"/>
          <p:cNvSpPr txBox="1">
            <a:spLocks noChangeArrowheads="1"/>
          </p:cNvSpPr>
          <p:nvPr/>
        </p:nvSpPr>
        <p:spPr bwMode="auto">
          <a:xfrm>
            <a:off x="2051050" y="56610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C</a:t>
            </a:r>
            <a:r>
              <a:rPr lang="en-GB" sz="2400" b="1" i="1">
                <a:cs typeface="Arial" charset="0"/>
              </a:rPr>
              <a:t>ádiz</a:t>
            </a:r>
          </a:p>
        </p:txBody>
      </p:sp>
      <p:sp>
        <p:nvSpPr>
          <p:cNvPr id="17432" name="Text Box 24"/>
          <p:cNvSpPr txBox="1">
            <a:spLocks noChangeArrowheads="1"/>
          </p:cNvSpPr>
          <p:nvPr/>
        </p:nvSpPr>
        <p:spPr bwMode="auto">
          <a:xfrm>
            <a:off x="3348038" y="5183188"/>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dirty="0">
                <a:cs typeface="Arial" charset="0"/>
              </a:rPr>
              <a:t>Granada</a:t>
            </a:r>
          </a:p>
        </p:txBody>
      </p:sp>
      <p:sp>
        <p:nvSpPr>
          <p:cNvPr id="17433" name="Text Box 25"/>
          <p:cNvSpPr txBox="1">
            <a:spLocks noChangeArrowheads="1"/>
          </p:cNvSpPr>
          <p:nvPr/>
        </p:nvSpPr>
        <p:spPr bwMode="auto">
          <a:xfrm>
            <a:off x="4414838" y="1209675"/>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Pamplona</a:t>
            </a:r>
          </a:p>
        </p:txBody>
      </p:sp>
      <p:sp>
        <p:nvSpPr>
          <p:cNvPr id="17434" name="Text Box 26"/>
          <p:cNvSpPr txBox="1">
            <a:spLocks noChangeArrowheads="1"/>
          </p:cNvSpPr>
          <p:nvPr/>
        </p:nvSpPr>
        <p:spPr bwMode="auto">
          <a:xfrm>
            <a:off x="5084763" y="3670300"/>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Valencia</a:t>
            </a:r>
          </a:p>
        </p:txBody>
      </p:sp>
      <p:sp>
        <p:nvSpPr>
          <p:cNvPr id="2" name="Freeform 1"/>
          <p:cNvSpPr/>
          <p:nvPr/>
        </p:nvSpPr>
        <p:spPr>
          <a:xfrm>
            <a:off x="1937657" y="4506686"/>
            <a:ext cx="1981200" cy="1066800"/>
          </a:xfrm>
          <a:custGeom>
            <a:avLst/>
            <a:gdLst>
              <a:gd name="connsiteX0" fmla="*/ 0 w 1981200"/>
              <a:gd name="connsiteY0" fmla="*/ 1066800 h 1066800"/>
              <a:gd name="connsiteX1" fmla="*/ 152400 w 1981200"/>
              <a:gd name="connsiteY1" fmla="*/ 1001485 h 1066800"/>
              <a:gd name="connsiteX2" fmla="*/ 217714 w 1981200"/>
              <a:gd name="connsiteY2" fmla="*/ 979714 h 1066800"/>
              <a:gd name="connsiteX3" fmla="*/ 304800 w 1981200"/>
              <a:gd name="connsiteY3" fmla="*/ 674914 h 1066800"/>
              <a:gd name="connsiteX4" fmla="*/ 631372 w 1981200"/>
              <a:gd name="connsiteY4" fmla="*/ 653143 h 1066800"/>
              <a:gd name="connsiteX5" fmla="*/ 696686 w 1981200"/>
              <a:gd name="connsiteY5" fmla="*/ 500743 h 1066800"/>
              <a:gd name="connsiteX6" fmla="*/ 783772 w 1981200"/>
              <a:gd name="connsiteY6" fmla="*/ 304800 h 1066800"/>
              <a:gd name="connsiteX7" fmla="*/ 849086 w 1981200"/>
              <a:gd name="connsiteY7" fmla="*/ 283028 h 1066800"/>
              <a:gd name="connsiteX8" fmla="*/ 1240972 w 1981200"/>
              <a:gd name="connsiteY8" fmla="*/ 239485 h 1066800"/>
              <a:gd name="connsiteX9" fmla="*/ 1306286 w 1981200"/>
              <a:gd name="connsiteY9" fmla="*/ 195943 h 1066800"/>
              <a:gd name="connsiteX10" fmla="*/ 1567543 w 1981200"/>
              <a:gd name="connsiteY10" fmla="*/ 152400 h 1066800"/>
              <a:gd name="connsiteX11" fmla="*/ 1741714 w 1981200"/>
              <a:gd name="connsiteY11" fmla="*/ 108857 h 1066800"/>
              <a:gd name="connsiteX12" fmla="*/ 1807029 w 1981200"/>
              <a:gd name="connsiteY12" fmla="*/ 65314 h 1066800"/>
              <a:gd name="connsiteX13" fmla="*/ 1959429 w 1981200"/>
              <a:gd name="connsiteY13" fmla="*/ 21771 h 1066800"/>
              <a:gd name="connsiteX14" fmla="*/ 1981200 w 1981200"/>
              <a:gd name="connsiteY14"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1200" h="1066800">
                <a:moveTo>
                  <a:pt x="0" y="1066800"/>
                </a:moveTo>
                <a:cubicBezTo>
                  <a:pt x="50800" y="1045028"/>
                  <a:pt x="101084" y="1022011"/>
                  <a:pt x="152400" y="1001485"/>
                </a:cubicBezTo>
                <a:cubicBezTo>
                  <a:pt x="173708" y="992962"/>
                  <a:pt x="210965" y="1001648"/>
                  <a:pt x="217714" y="979714"/>
                </a:cubicBezTo>
                <a:cubicBezTo>
                  <a:pt x="234856" y="924001"/>
                  <a:pt x="168812" y="697579"/>
                  <a:pt x="304800" y="674914"/>
                </a:cubicBezTo>
                <a:cubicBezTo>
                  <a:pt x="412415" y="656978"/>
                  <a:pt x="522515" y="660400"/>
                  <a:pt x="631372" y="653143"/>
                </a:cubicBezTo>
                <a:cubicBezTo>
                  <a:pt x="701446" y="442914"/>
                  <a:pt x="589083" y="769749"/>
                  <a:pt x="696686" y="500743"/>
                </a:cubicBezTo>
                <a:cubicBezTo>
                  <a:pt x="713905" y="457696"/>
                  <a:pt x="734493" y="344223"/>
                  <a:pt x="783772" y="304800"/>
                </a:cubicBezTo>
                <a:cubicBezTo>
                  <a:pt x="801692" y="290464"/>
                  <a:pt x="826368" y="286274"/>
                  <a:pt x="849086" y="283028"/>
                </a:cubicBezTo>
                <a:cubicBezTo>
                  <a:pt x="979198" y="264440"/>
                  <a:pt x="1110343" y="253999"/>
                  <a:pt x="1240972" y="239485"/>
                </a:cubicBezTo>
                <a:cubicBezTo>
                  <a:pt x="1262743" y="224971"/>
                  <a:pt x="1282236" y="206250"/>
                  <a:pt x="1306286" y="195943"/>
                </a:cubicBezTo>
                <a:cubicBezTo>
                  <a:pt x="1365521" y="170557"/>
                  <a:pt x="1529130" y="157202"/>
                  <a:pt x="1567543" y="152400"/>
                </a:cubicBezTo>
                <a:cubicBezTo>
                  <a:pt x="1625600" y="137886"/>
                  <a:pt x="1691921" y="142052"/>
                  <a:pt x="1741714" y="108857"/>
                </a:cubicBezTo>
                <a:cubicBezTo>
                  <a:pt x="1763486" y="94343"/>
                  <a:pt x="1782978" y="75621"/>
                  <a:pt x="1807029" y="65314"/>
                </a:cubicBezTo>
                <a:cubicBezTo>
                  <a:pt x="1904701" y="23455"/>
                  <a:pt x="1874684" y="64144"/>
                  <a:pt x="1959429" y="21771"/>
                </a:cubicBezTo>
                <a:cubicBezTo>
                  <a:pt x="1968608" y="17181"/>
                  <a:pt x="1973943" y="7257"/>
                  <a:pt x="1981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Box 24"/>
          <p:cNvSpPr txBox="1">
            <a:spLocks noChangeArrowheads="1"/>
          </p:cNvSpPr>
          <p:nvPr/>
        </p:nvSpPr>
        <p:spPr bwMode="auto">
          <a:xfrm>
            <a:off x="1951038" y="4288553"/>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smtClean="0">
                <a:solidFill>
                  <a:srgbClr val="7030A0"/>
                </a:solidFill>
                <a:cs typeface="Arial" charset="0"/>
              </a:rPr>
              <a:t>Guadalquivir</a:t>
            </a:r>
            <a:endParaRPr lang="en-GB" sz="2400" b="1" i="1" dirty="0">
              <a:solidFill>
                <a:srgbClr val="7030A0"/>
              </a:solidFill>
              <a:cs typeface="Arial" charset="0"/>
            </a:endParaRPr>
          </a:p>
        </p:txBody>
      </p:sp>
      <p:pic>
        <p:nvPicPr>
          <p:cNvPr id="3" name="Picture 2"/>
          <p:cNvPicPr>
            <a:picLocks noChangeAspect="1"/>
          </p:cNvPicPr>
          <p:nvPr/>
        </p:nvPicPr>
        <p:blipFill rotWithShape="1">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b="7464"/>
          <a:stretch/>
        </p:blipFill>
        <p:spPr>
          <a:xfrm>
            <a:off x="6216199" y="1411288"/>
            <a:ext cx="986517" cy="790071"/>
          </a:xfrm>
          <a:prstGeom prst="rect">
            <a:avLst/>
          </a:prstGeom>
        </p:spPr>
      </p:pic>
      <p:sp>
        <p:nvSpPr>
          <p:cNvPr id="29" name="Text Box 24"/>
          <p:cNvSpPr txBox="1">
            <a:spLocks noChangeArrowheads="1"/>
          </p:cNvSpPr>
          <p:nvPr/>
        </p:nvSpPr>
        <p:spPr bwMode="auto">
          <a:xfrm>
            <a:off x="6613412" y="978842"/>
            <a:ext cx="256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smtClean="0">
                <a:solidFill>
                  <a:srgbClr val="7030A0"/>
                </a:solidFill>
                <a:cs typeface="Arial" charset="0"/>
              </a:rPr>
              <a:t>Puerto </a:t>
            </a:r>
            <a:r>
              <a:rPr lang="en-GB" sz="2400" b="1" i="1" dirty="0" err="1" smtClean="0">
                <a:solidFill>
                  <a:srgbClr val="7030A0"/>
                </a:solidFill>
                <a:cs typeface="Arial" charset="0"/>
              </a:rPr>
              <a:t>Olímpico</a:t>
            </a:r>
            <a:endParaRPr lang="en-GB" sz="2400" b="1" i="1" dirty="0">
              <a:solidFill>
                <a:srgbClr val="7030A0"/>
              </a:solidFill>
              <a:cs typeface="Arial" charset="0"/>
            </a:endParaRPr>
          </a:p>
        </p:txBody>
      </p:sp>
    </p:spTree>
    <p:extLst>
      <p:ext uri="{BB962C8B-B14F-4D97-AF65-F5344CB8AC3E}">
        <p14:creationId xmlns:p14="http://schemas.microsoft.com/office/powerpoint/2010/main" val="3877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eroportispagna"/>
          <p:cNvPicPr>
            <a:picLocks noChangeAspect="1" noChangeArrowheads="1"/>
          </p:cNvPicPr>
          <p:nvPr/>
        </p:nvPicPr>
        <p:blipFill>
          <a:blip r:embed="rId3">
            <a:extLst>
              <a:ext uri="{28A0092B-C50C-407E-A947-70E740481C1C}">
                <a14:useLocalDpi xmlns:a14="http://schemas.microsoft.com/office/drawing/2010/main" val="0"/>
              </a:ext>
            </a:extLst>
          </a:blip>
          <a:srcRect b="19461"/>
          <a:stretch>
            <a:fillRect/>
          </a:stretch>
        </p:blipFill>
        <p:spPr bwMode="auto">
          <a:xfrm>
            <a:off x="3709988" y="908050"/>
            <a:ext cx="5434012" cy="43656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18344"/>
          <a:stretch>
            <a:fillRect/>
          </a:stretch>
        </p:blipFill>
        <p:spPr bwMode="auto">
          <a:xfrm rot="235911">
            <a:off x="323850" y="1222375"/>
            <a:ext cx="3149600" cy="2681288"/>
          </a:xfrm>
          <a:prstGeom prst="rect">
            <a:avLst/>
          </a:prstGeom>
          <a:noFill/>
          <a:extLst>
            <a:ext uri="{909E8E84-426E-40DD-AFC4-6F175D3DCCD1}">
              <a14:hiddenFill xmlns:a14="http://schemas.microsoft.com/office/drawing/2010/main">
                <a:solidFill>
                  <a:srgbClr val="FFFFFF"/>
                </a:solidFill>
              </a14:hiddenFill>
            </a:ext>
          </a:extLst>
        </p:spPr>
      </p:pic>
      <p:sp>
        <p:nvSpPr>
          <p:cNvPr id="11268" name="Text Box 4">
            <a:hlinkClick r:id="" action="ppaction://noaction">
              <a:snd r:embed="rId5" name="espmuchosaero.wav"/>
            </a:hlinkClick>
          </p:cNvPr>
          <p:cNvSpPr txBox="1">
            <a:spLocks noChangeArrowheads="1"/>
          </p:cNvSpPr>
          <p:nvPr/>
        </p:nvSpPr>
        <p:spPr bwMode="auto">
          <a:xfrm>
            <a:off x="3492500" y="5589588"/>
            <a:ext cx="5543550" cy="5191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solidFill>
                  <a:schemeClr val="bg1"/>
                </a:solidFill>
                <a:latin typeface="Calibri" pitchFamily="34" charset="0"/>
              </a:rPr>
              <a:t>En España hay muchos aeropuertos.</a:t>
            </a:r>
          </a:p>
        </p:txBody>
      </p:sp>
      <p:sp>
        <p:nvSpPr>
          <p:cNvPr id="11269" name="Text Box 5"/>
          <p:cNvSpPr txBox="1">
            <a:spLocks noChangeArrowheads="1"/>
          </p:cNvSpPr>
          <p:nvPr/>
        </p:nvSpPr>
        <p:spPr bwMode="auto">
          <a:xfrm>
            <a:off x="468313" y="115888"/>
            <a:ext cx="2663825" cy="579437"/>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chemeClr val="bg1"/>
                </a:solidFill>
                <a:latin typeface="Calibri" pitchFamily="34" charset="0"/>
              </a:rPr>
              <a:t>un aeropuerto</a:t>
            </a:r>
          </a:p>
        </p:txBody>
      </p:sp>
      <p:sp>
        <p:nvSpPr>
          <p:cNvPr id="11270" name="Text Box 6"/>
          <p:cNvSpPr txBox="1">
            <a:spLocks noChangeArrowheads="1"/>
          </p:cNvSpPr>
          <p:nvPr/>
        </p:nvSpPr>
        <p:spPr bwMode="auto">
          <a:xfrm>
            <a:off x="4716463" y="115888"/>
            <a:ext cx="3816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much</a:t>
            </a:r>
            <a:r>
              <a:rPr lang="en-GB" sz="3200" b="1" u="sng">
                <a:latin typeface="Calibri" pitchFamily="34" charset="0"/>
              </a:rPr>
              <a:t>os</a:t>
            </a:r>
            <a:r>
              <a:rPr lang="en-GB" sz="3200" b="1">
                <a:latin typeface="Calibri" pitchFamily="34" charset="0"/>
              </a:rPr>
              <a:t> aeropuertos</a:t>
            </a:r>
          </a:p>
        </p:txBody>
      </p:sp>
      <p:sp>
        <p:nvSpPr>
          <p:cNvPr id="11271" name="Text Box 7">
            <a:hlinkClick r:id="" action="ppaction://noaction">
              <a:snd r:embed="rId6" name="quehay.wav"/>
            </a:hlinkClick>
          </p:cNvPr>
          <p:cNvSpPr txBox="1">
            <a:spLocks noChangeArrowheads="1"/>
          </p:cNvSpPr>
          <p:nvPr/>
        </p:nvSpPr>
        <p:spPr bwMode="auto">
          <a:xfrm>
            <a:off x="9525" y="5602288"/>
            <a:ext cx="3384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latin typeface="Calibri" pitchFamily="34" charset="0"/>
              </a:rPr>
              <a:t>¿Qué hay en España?</a:t>
            </a:r>
          </a:p>
        </p:txBody>
      </p:sp>
    </p:spTree>
    <p:extLst>
      <p:ext uri="{BB962C8B-B14F-4D97-AF65-F5344CB8AC3E}">
        <p14:creationId xmlns:p14="http://schemas.microsoft.com/office/powerpoint/2010/main" val="208548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0" grpId="0"/>
      <p:bldP spid="1127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580</TotalTime>
  <Words>1271</Words>
  <Application>Microsoft Office PowerPoint</Application>
  <PresentationFormat>On-screen Show (4:3)</PresentationFormat>
  <Paragraphs>224</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Dotum</vt:lpstr>
      <vt:lpstr>Arial</vt:lpstr>
      <vt:lpstr>Calibri</vt:lpstr>
      <vt:lpstr>Calibri Light</vt:lpstr>
      <vt:lpstr>Hollywood Hills</vt:lpstr>
      <vt:lpstr>Year supply of fairy cakes</vt:lpstr>
      <vt:lpstr>Office Theme</vt:lpstr>
      <vt:lpstr>PowerPoint Presentation</vt:lpstr>
      <vt:lpstr>Hoy vamos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77</cp:revision>
  <cp:lastPrinted>2014-06-23T06:49:10Z</cp:lastPrinted>
  <dcterms:created xsi:type="dcterms:W3CDTF">2014-03-22T08:06:39Z</dcterms:created>
  <dcterms:modified xsi:type="dcterms:W3CDTF">2014-08-25T18:05:38Z</dcterms:modified>
</cp:coreProperties>
</file>