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36" r:id="rId2"/>
    <p:sldId id="298" r:id="rId3"/>
    <p:sldId id="366" r:id="rId4"/>
    <p:sldId id="346" r:id="rId5"/>
    <p:sldId id="347" r:id="rId6"/>
    <p:sldId id="348" r:id="rId7"/>
    <p:sldId id="349" r:id="rId8"/>
    <p:sldId id="350" r:id="rId9"/>
    <p:sldId id="351" r:id="rId10"/>
    <p:sldId id="352" r:id="rId11"/>
    <p:sldId id="353" r:id="rId12"/>
    <p:sldId id="354" r:id="rId13"/>
    <p:sldId id="355" r:id="rId14"/>
    <p:sldId id="382" r:id="rId15"/>
    <p:sldId id="381" r:id="rId16"/>
    <p:sldId id="378" r:id="rId17"/>
    <p:sldId id="379" r:id="rId18"/>
    <p:sldId id="380" r:id="rId19"/>
    <p:sldId id="383" r:id="rId20"/>
    <p:sldId id="3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3867" autoAdjust="0"/>
  </p:normalViewPr>
  <p:slideViewPr>
    <p:cSldViewPr snapToGrid="0">
      <p:cViewPr varScale="1">
        <p:scale>
          <a:sx n="91" d="100"/>
          <a:sy n="91" d="100"/>
        </p:scale>
        <p:origin x="222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D4D368-5833-426E-8E0A-71F26AA0AE80}" type="datetimeFigureOut">
              <a:rPr lang="en-GB" smtClean="0"/>
              <a:t>25/08/2014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83137E-2A93-4402-981E-D069E0424040}" type="slidenum">
              <a:rPr lang="en-GB" smtClean="0"/>
              <a:t>‹#›</a:t>
            </a:fld>
            <a:endParaRPr lang="en-GB"/>
          </a:p>
        </p:txBody>
      </p:sp>
    </p:spTree>
    <p:extLst>
      <p:ext uri="{BB962C8B-B14F-4D97-AF65-F5344CB8AC3E}">
        <p14:creationId xmlns:p14="http://schemas.microsoft.com/office/powerpoint/2010/main" val="332789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4B31D-81F0-4BEB-A5EA-DEB5F50E8989}" type="datetimeFigureOut">
              <a:rPr lang="en-GB" smtClean="0"/>
              <a:t>25/08/2014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BD1A2-59AC-4A10-A84F-07B234762367}" type="slidenum">
              <a:rPr lang="en-GB" smtClean="0"/>
              <a:t>‹#›</a:t>
            </a:fld>
            <a:endParaRPr lang="en-GB"/>
          </a:p>
        </p:txBody>
      </p:sp>
    </p:spTree>
    <p:extLst>
      <p:ext uri="{BB962C8B-B14F-4D97-AF65-F5344CB8AC3E}">
        <p14:creationId xmlns:p14="http://schemas.microsoft.com/office/powerpoint/2010/main" val="294279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4C549-0F0A-447D-930B-D8B887F26B50}" type="slidenum">
              <a:rPr lang="en-GB"/>
              <a:pPr/>
              <a:t>1</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GB"/>
              <a:t>Geograf</a:t>
            </a:r>
            <a:r>
              <a:rPr lang="en-GB">
                <a:cs typeface="Arial" charset="0"/>
              </a:rPr>
              <a:t>ía española: Spanish geography</a:t>
            </a:r>
          </a:p>
          <a:p>
            <a:r>
              <a:rPr lang="en-GB">
                <a:cs typeface="Arial" charset="0"/>
              </a:rPr>
              <a:t>In this lesson pupils will learn to understand and describe the locations of some of the key towns/cities in Spain, how to ask where something is.and what something is called.</a:t>
            </a:r>
          </a:p>
        </p:txBody>
      </p:sp>
    </p:spTree>
    <p:extLst>
      <p:ext uri="{BB962C8B-B14F-4D97-AF65-F5344CB8AC3E}">
        <p14:creationId xmlns:p14="http://schemas.microsoft.com/office/powerpoint/2010/main" val="370390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CF87F-18EA-430A-B4F3-BBB77DE88E1E}" type="slidenum">
              <a:rPr lang="en-GB"/>
              <a:pPr/>
              <a:t>11</a:t>
            </a:fld>
            <a:endParaRPr lang="en-GB"/>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GB"/>
              <a:t>(Masculine/blue noun)</a:t>
            </a:r>
            <a:r>
              <a:rPr lang="en-GB" b="1"/>
              <a:t> Hay un aeropuerto = </a:t>
            </a:r>
            <a:r>
              <a:rPr lang="en-GB"/>
              <a:t>There’s an airport. </a:t>
            </a:r>
            <a:r>
              <a:rPr lang="en-GB" b="1"/>
              <a:t>Hay dos aeropuertos = </a:t>
            </a:r>
            <a:r>
              <a:rPr lang="en-GB"/>
              <a:t>There are two airports. </a:t>
            </a:r>
            <a:r>
              <a:rPr lang="en-GB" b="1"/>
              <a:t>Hay muchos aeropuertos = </a:t>
            </a:r>
            <a:r>
              <a:rPr lang="en-GB"/>
              <a:t>There are lots of airports.</a:t>
            </a:r>
            <a:endParaRPr lang="en-GB" b="1"/>
          </a:p>
        </p:txBody>
      </p:sp>
    </p:spTree>
    <p:extLst>
      <p:ext uri="{BB962C8B-B14F-4D97-AF65-F5344CB8AC3E}">
        <p14:creationId xmlns:p14="http://schemas.microsoft.com/office/powerpoint/2010/main" val="400462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86676-DA12-4C97-8FF8-DDD27EBECF5F}" type="slidenum">
              <a:rPr lang="en-GB"/>
              <a:pPr/>
              <a:t>12</a:t>
            </a:fld>
            <a:endParaRPr lang="en-GB"/>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t>(Feminine/red noun) </a:t>
            </a:r>
            <a:r>
              <a:rPr lang="en-GB" b="1"/>
              <a:t>Hay una playa = </a:t>
            </a:r>
            <a:r>
              <a:rPr lang="en-GB"/>
              <a:t>There’s a beach. </a:t>
            </a:r>
            <a:r>
              <a:rPr lang="en-GB" b="1"/>
              <a:t>Hay dos playas = </a:t>
            </a:r>
            <a:r>
              <a:rPr lang="en-GB"/>
              <a:t>There are two beaches. </a:t>
            </a:r>
            <a:r>
              <a:rPr lang="en-GB" b="1"/>
              <a:t>Hay muchas playas = </a:t>
            </a:r>
            <a:r>
              <a:rPr lang="en-GB"/>
              <a:t>There are lots of beaches.</a:t>
            </a:r>
          </a:p>
        </p:txBody>
      </p:sp>
    </p:spTree>
    <p:extLst>
      <p:ext uri="{BB962C8B-B14F-4D97-AF65-F5344CB8AC3E}">
        <p14:creationId xmlns:p14="http://schemas.microsoft.com/office/powerpoint/2010/main" val="384638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9D51E-F6AB-456E-B2DE-E322D4EF1B8A}" type="slidenum">
              <a:rPr lang="en-GB"/>
              <a:pPr/>
              <a:t>13</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t>(Feminine/red noun) </a:t>
            </a:r>
            <a:r>
              <a:rPr lang="en-GB" b="1"/>
              <a:t>Hay una montaña = </a:t>
            </a:r>
            <a:r>
              <a:rPr lang="en-GB"/>
              <a:t>There’s a mountain. </a:t>
            </a:r>
            <a:r>
              <a:rPr lang="en-GB" b="1"/>
              <a:t>Hay dos montañas = </a:t>
            </a:r>
            <a:r>
              <a:rPr lang="en-GB"/>
              <a:t>There are two mountains. </a:t>
            </a:r>
            <a:r>
              <a:rPr lang="en-GB" b="1"/>
              <a:t>Hay muchas montañas = </a:t>
            </a:r>
            <a:r>
              <a:rPr lang="en-GB"/>
              <a:t>There are lots of mountains.</a:t>
            </a:r>
          </a:p>
          <a:p>
            <a:endParaRPr lang="en-GB"/>
          </a:p>
        </p:txBody>
      </p:sp>
    </p:spTree>
    <p:extLst>
      <p:ext uri="{BB962C8B-B14F-4D97-AF65-F5344CB8AC3E}">
        <p14:creationId xmlns:p14="http://schemas.microsoft.com/office/powerpoint/2010/main" val="419204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to practise recall of vocabulary</a:t>
            </a:r>
            <a:endParaRPr lang="en-GB" dirty="0"/>
          </a:p>
        </p:txBody>
      </p:sp>
      <p:sp>
        <p:nvSpPr>
          <p:cNvPr id="4" name="Slide Number Placeholder 3"/>
          <p:cNvSpPr>
            <a:spLocks noGrp="1"/>
          </p:cNvSpPr>
          <p:nvPr>
            <p:ph type="sldNum" sz="quarter" idx="10"/>
          </p:nvPr>
        </p:nvSpPr>
        <p:spPr/>
        <p:txBody>
          <a:bodyPr/>
          <a:lstStyle/>
          <a:p>
            <a:fld id="{399BD1A2-59AC-4A10-A84F-07B234762367}" type="slidenum">
              <a:rPr lang="en-GB" smtClean="0"/>
              <a:t>14</a:t>
            </a:fld>
            <a:endParaRPr lang="en-GB"/>
          </a:p>
        </p:txBody>
      </p:sp>
    </p:spTree>
    <p:extLst>
      <p:ext uri="{BB962C8B-B14F-4D97-AF65-F5344CB8AC3E}">
        <p14:creationId xmlns:p14="http://schemas.microsoft.com/office/powerpoint/2010/main" val="271614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Listening slide 1</a:t>
            </a:r>
            <a:br>
              <a:rPr lang="en-GB" dirty="0" smtClean="0"/>
            </a:br>
            <a:r>
              <a:rPr lang="en-GB" dirty="0" smtClean="0"/>
              <a:t>NB:</a:t>
            </a:r>
            <a:r>
              <a:rPr lang="en-GB" baseline="0" dirty="0" smtClean="0"/>
              <a:t> Don’t display this slide.  Call the items from left to right in 3 x rows at a slow, steady pace.  Pupils will try to place their cards in the same formation (3 x 3) on their desks.  I usually do this activity in pairs so they have more room to work.</a:t>
            </a:r>
            <a:endParaRPr lang="en-GB" dirty="0"/>
          </a:p>
        </p:txBody>
      </p:sp>
      <p:sp>
        <p:nvSpPr>
          <p:cNvPr id="4" name="Slide Number Placeholder 3"/>
          <p:cNvSpPr>
            <a:spLocks noGrp="1"/>
          </p:cNvSpPr>
          <p:nvPr>
            <p:ph type="sldNum" sz="quarter" idx="10"/>
          </p:nvPr>
        </p:nvSpPr>
        <p:spPr/>
        <p:txBody>
          <a:bodyPr/>
          <a:lstStyle/>
          <a:p>
            <a:fld id="{399BD1A2-59AC-4A10-A84F-07B234762367}" type="slidenum">
              <a:rPr lang="en-GB" smtClean="0"/>
              <a:t>15</a:t>
            </a:fld>
            <a:endParaRPr lang="en-GB"/>
          </a:p>
        </p:txBody>
      </p:sp>
    </p:spTree>
    <p:extLst>
      <p:ext uri="{BB962C8B-B14F-4D97-AF65-F5344CB8AC3E}">
        <p14:creationId xmlns:p14="http://schemas.microsoft.com/office/powerpoint/2010/main" val="2229452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Round 2 of the</a:t>
            </a:r>
            <a:r>
              <a:rPr lang="en-GB" baseline="0" dirty="0" smtClean="0"/>
              <a:t> listening activity.</a:t>
            </a:r>
            <a:br>
              <a:rPr lang="en-GB" baseline="0" dirty="0" smtClean="0"/>
            </a:br>
            <a:r>
              <a:rPr lang="en-GB" baseline="0" dirty="0" smtClean="0"/>
              <a:t>Do the items a little faster this time.</a:t>
            </a:r>
            <a:endParaRPr lang="en-GB" dirty="0"/>
          </a:p>
        </p:txBody>
      </p:sp>
      <p:sp>
        <p:nvSpPr>
          <p:cNvPr id="4" name="Slide Number Placeholder 3"/>
          <p:cNvSpPr>
            <a:spLocks noGrp="1"/>
          </p:cNvSpPr>
          <p:nvPr>
            <p:ph type="sldNum" sz="quarter" idx="10"/>
          </p:nvPr>
        </p:nvSpPr>
        <p:spPr/>
        <p:txBody>
          <a:bodyPr/>
          <a:lstStyle/>
          <a:p>
            <a:fld id="{399BD1A2-59AC-4A10-A84F-07B234762367}" type="slidenum">
              <a:rPr lang="en-GB" smtClean="0"/>
              <a:t>16</a:t>
            </a:fld>
            <a:endParaRPr lang="en-GB"/>
          </a:p>
        </p:txBody>
      </p:sp>
    </p:spTree>
    <p:extLst>
      <p:ext uri="{BB962C8B-B14F-4D97-AF65-F5344CB8AC3E}">
        <p14:creationId xmlns:p14="http://schemas.microsoft.com/office/powerpoint/2010/main" val="3738785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30000" dirty="0" smtClean="0"/>
              <a:t>rd</a:t>
            </a:r>
            <a:r>
              <a:rPr lang="en-GB" baseline="0" dirty="0" smtClean="0"/>
              <a:t> time.   A little faster still…</a:t>
            </a:r>
            <a:endParaRPr lang="en-GB" dirty="0"/>
          </a:p>
        </p:txBody>
      </p:sp>
      <p:sp>
        <p:nvSpPr>
          <p:cNvPr id="4" name="Slide Number Placeholder 3"/>
          <p:cNvSpPr>
            <a:spLocks noGrp="1"/>
          </p:cNvSpPr>
          <p:nvPr>
            <p:ph type="sldNum" sz="quarter" idx="10"/>
          </p:nvPr>
        </p:nvSpPr>
        <p:spPr/>
        <p:txBody>
          <a:bodyPr/>
          <a:lstStyle/>
          <a:p>
            <a:fld id="{399BD1A2-59AC-4A10-A84F-07B234762367}" type="slidenum">
              <a:rPr lang="en-GB" smtClean="0"/>
              <a:t>17</a:t>
            </a:fld>
            <a:endParaRPr lang="en-GB"/>
          </a:p>
        </p:txBody>
      </p:sp>
    </p:spTree>
    <p:extLst>
      <p:ext uri="{BB962C8B-B14F-4D97-AF65-F5344CB8AC3E}">
        <p14:creationId xmlns:p14="http://schemas.microsoft.com/office/powerpoint/2010/main" val="3034360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Fastest</a:t>
            </a:r>
            <a:r>
              <a:rPr lang="en-GB" baseline="0" dirty="0" smtClean="0"/>
              <a:t> round of all!</a:t>
            </a:r>
            <a:endParaRPr lang="en-GB" dirty="0"/>
          </a:p>
        </p:txBody>
      </p:sp>
      <p:sp>
        <p:nvSpPr>
          <p:cNvPr id="4" name="Slide Number Placeholder 3"/>
          <p:cNvSpPr>
            <a:spLocks noGrp="1"/>
          </p:cNvSpPr>
          <p:nvPr>
            <p:ph type="sldNum" sz="quarter" idx="10"/>
          </p:nvPr>
        </p:nvSpPr>
        <p:spPr/>
        <p:txBody>
          <a:bodyPr/>
          <a:lstStyle/>
          <a:p>
            <a:fld id="{399BD1A2-59AC-4A10-A84F-07B234762367}" type="slidenum">
              <a:rPr lang="en-GB" smtClean="0"/>
              <a:t>18</a:t>
            </a:fld>
            <a:endParaRPr lang="en-GB"/>
          </a:p>
        </p:txBody>
      </p:sp>
    </p:spTree>
    <p:extLst>
      <p:ext uri="{BB962C8B-B14F-4D97-AF65-F5344CB8AC3E}">
        <p14:creationId xmlns:p14="http://schemas.microsoft.com/office/powerpoint/2010/main" val="3435976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Oral recall slide.</a:t>
            </a:r>
            <a:endParaRPr lang="en-GB" dirty="0"/>
          </a:p>
        </p:txBody>
      </p:sp>
      <p:sp>
        <p:nvSpPr>
          <p:cNvPr id="4" name="Slide Number Placeholder 3"/>
          <p:cNvSpPr>
            <a:spLocks noGrp="1"/>
          </p:cNvSpPr>
          <p:nvPr>
            <p:ph type="sldNum" sz="quarter" idx="10"/>
          </p:nvPr>
        </p:nvSpPr>
        <p:spPr/>
        <p:txBody>
          <a:bodyPr/>
          <a:lstStyle/>
          <a:p>
            <a:fld id="{399BD1A2-59AC-4A10-A84F-07B234762367}" type="slidenum">
              <a:rPr lang="en-GB" smtClean="0"/>
              <a:t>19</a:t>
            </a:fld>
            <a:endParaRPr lang="en-GB"/>
          </a:p>
        </p:txBody>
      </p:sp>
    </p:spTree>
    <p:extLst>
      <p:ext uri="{BB962C8B-B14F-4D97-AF65-F5344CB8AC3E}">
        <p14:creationId xmlns:p14="http://schemas.microsoft.com/office/powerpoint/2010/main" val="170844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503E1-E53E-4417-AFC6-37E1C615E862}" type="slidenum">
              <a:rPr lang="en-GB"/>
              <a:pPr/>
              <a:t>3</a:t>
            </a:fld>
            <a:endParaRPr lang="en-GB"/>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t>You may want to ask the pupils to turn their sheets over for a moment. They will now be asked to recall the names of the cities they earlier marked on the map. This is because we are going to be focusing on some of these particular cities for later work on festivals – Madrid and Madrid will not be focused on but it’s of course very important to know the location of the capital.</a:t>
            </a:r>
          </a:p>
          <a:p>
            <a:r>
              <a:rPr lang="en-GB"/>
              <a:t> </a:t>
            </a:r>
            <a:r>
              <a:rPr lang="en-GB" b="1" i="1"/>
              <a:t>¿Cómo se llama la ciudad número …?: </a:t>
            </a:r>
            <a:r>
              <a:rPr lang="en-GB"/>
              <a:t>What’s city number … called?</a:t>
            </a:r>
          </a:p>
          <a:p>
            <a:r>
              <a:rPr lang="en-GB"/>
              <a:t>Encourage pupils to answer using </a:t>
            </a:r>
            <a:r>
              <a:rPr lang="en-GB" b="1"/>
              <a:t>‘Se llama …’ </a:t>
            </a:r>
            <a:r>
              <a:rPr lang="en-GB"/>
              <a:t> It’s called …</a:t>
            </a:r>
            <a:endParaRPr lang="en-GB" b="1"/>
          </a:p>
        </p:txBody>
      </p:sp>
    </p:spTree>
    <p:extLst>
      <p:ext uri="{BB962C8B-B14F-4D97-AF65-F5344CB8AC3E}">
        <p14:creationId xmlns:p14="http://schemas.microsoft.com/office/powerpoint/2010/main" val="8990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DDFBD-0AC2-4309-A2EA-D84F72ED5500}" type="slidenum">
              <a:rPr lang="en-GB"/>
              <a:pPr/>
              <a:t>4</a:t>
            </a:fld>
            <a:endParaRPr lang="en-GB"/>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GB"/>
              <a:t>Pupils are going to learn how to understand and talk about a few features of Spain, using the key vocabulary ‘river, port, airport, beach, river, mountain’ to practise masculine &amp; feminine singular  and plural forms of nouns, and the word ‘mucho’ (lots of)  in its various forms – mucho, mucha, muchos, muchas. </a:t>
            </a:r>
          </a:p>
        </p:txBody>
      </p:sp>
    </p:spTree>
    <p:extLst>
      <p:ext uri="{BB962C8B-B14F-4D97-AF65-F5344CB8AC3E}">
        <p14:creationId xmlns:p14="http://schemas.microsoft.com/office/powerpoint/2010/main" val="290073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vocabulary:</a:t>
            </a:r>
            <a:r>
              <a:rPr lang="en-GB" baseline="0" dirty="0" smtClean="0"/>
              <a:t> Repeat and memorise!</a:t>
            </a:r>
            <a:endParaRPr lang="en-GB" dirty="0"/>
          </a:p>
        </p:txBody>
      </p:sp>
      <p:sp>
        <p:nvSpPr>
          <p:cNvPr id="4" name="Slide Number Placeholder 3"/>
          <p:cNvSpPr>
            <a:spLocks noGrp="1"/>
          </p:cNvSpPr>
          <p:nvPr>
            <p:ph type="sldNum" sz="quarter" idx="10"/>
          </p:nvPr>
        </p:nvSpPr>
        <p:spPr/>
        <p:txBody>
          <a:bodyPr/>
          <a:lstStyle/>
          <a:p>
            <a:fld id="{F1E7559A-C822-437F-BB5B-7B03814846BE}" type="slidenum">
              <a:rPr lang="en-GB" smtClean="0"/>
              <a:pPr/>
              <a:t>5</a:t>
            </a:fld>
            <a:endParaRPr lang="en-GB"/>
          </a:p>
        </p:txBody>
      </p:sp>
    </p:spTree>
    <p:extLst>
      <p:ext uri="{BB962C8B-B14F-4D97-AF65-F5344CB8AC3E}">
        <p14:creationId xmlns:p14="http://schemas.microsoft.com/office/powerpoint/2010/main" val="352554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D1435-AE16-4F23-95EE-07EEDE69C183}" type="slidenum">
              <a:rPr lang="en-GB"/>
              <a:pPr/>
              <a:t>6</a:t>
            </a:fld>
            <a:endParaRPr lang="en-GB"/>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GB" b="1"/>
              <a:t>¿Cómo se dice en español? = </a:t>
            </a:r>
            <a:r>
              <a:rPr lang="en-GB"/>
              <a:t>How do you say it in Spanish?</a:t>
            </a:r>
          </a:p>
          <a:p>
            <a:r>
              <a:rPr lang="en-GB"/>
              <a:t>Ask pupils to recall the Spanish and reveal answers by clicking on each question mark (make sure that you see the hand symbol before clicking or else the presentation will simply continue on to the next slide – if this happens just press the back arrow to go back and continue as normal </a:t>
            </a:r>
            <a:r>
              <a:rPr lang="en-GB">
                <a:sym typeface="Wingdings" pitchFamily="2" charset="2"/>
              </a:rPr>
              <a:t> ). This words are useful in working out what the sentence in the next slide means and all apart from ‘hablar’ will be important in this lesson and the next.</a:t>
            </a:r>
            <a:endParaRPr lang="en-GB" b="1"/>
          </a:p>
        </p:txBody>
      </p:sp>
    </p:spTree>
    <p:extLst>
      <p:ext uri="{BB962C8B-B14F-4D97-AF65-F5344CB8AC3E}">
        <p14:creationId xmlns:p14="http://schemas.microsoft.com/office/powerpoint/2010/main" val="388995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5C76A-7C52-4FA0-BF02-429EDBC3E101}" type="slidenum">
              <a:rPr lang="en-GB"/>
              <a:pPr/>
              <a:t>7</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spcBef>
                <a:spcPct val="50000"/>
              </a:spcBef>
            </a:pPr>
            <a:r>
              <a:rPr lang="en-GB" b="1"/>
              <a:t>Mucha gente en los países rojos hablan español. = </a:t>
            </a:r>
            <a:r>
              <a:rPr lang="en-GB"/>
              <a:t>Lots of people in the red countries speak Spanish.</a:t>
            </a:r>
          </a:p>
          <a:p>
            <a:pPr>
              <a:spcBef>
                <a:spcPct val="50000"/>
              </a:spcBef>
            </a:pPr>
            <a:r>
              <a:rPr lang="en-GB"/>
              <a:t>The red countries are listed in English. Some of these will come up again in future lessons on Spanish speaking countries &amp; nationalities.</a:t>
            </a:r>
          </a:p>
          <a:p>
            <a:pPr>
              <a:spcBef>
                <a:spcPct val="50000"/>
              </a:spcBef>
            </a:pPr>
            <a:endParaRPr lang="en-GB"/>
          </a:p>
        </p:txBody>
      </p:sp>
    </p:spTree>
    <p:extLst>
      <p:ext uri="{BB962C8B-B14F-4D97-AF65-F5344CB8AC3E}">
        <p14:creationId xmlns:p14="http://schemas.microsoft.com/office/powerpoint/2010/main" val="185784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5A8F6-7F6B-4913-BCDB-1D0AB87ACD3E}" type="slidenum">
              <a:rPr lang="en-GB"/>
              <a:pPr/>
              <a:t>8</a:t>
            </a:fld>
            <a:endParaRPr lang="en-GB"/>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GB" b="1"/>
              <a:t>¿Qué hay en España? = </a:t>
            </a:r>
            <a:r>
              <a:rPr lang="en-GB"/>
              <a:t>What is there is Spain?</a:t>
            </a:r>
            <a:endParaRPr lang="en-GB" b="1"/>
          </a:p>
        </p:txBody>
      </p:sp>
    </p:spTree>
    <p:extLst>
      <p:ext uri="{BB962C8B-B14F-4D97-AF65-F5344CB8AC3E}">
        <p14:creationId xmlns:p14="http://schemas.microsoft.com/office/powerpoint/2010/main" val="44054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272DE-F278-41EB-A84B-14E3309E7B26}" type="slidenum">
              <a:rPr lang="en-GB"/>
              <a:pPr/>
              <a:t>9</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a:spcBef>
                <a:spcPct val="50000"/>
              </a:spcBef>
            </a:pPr>
            <a:r>
              <a:rPr lang="en-GB"/>
              <a:t>(Masculine/blue noun)</a:t>
            </a:r>
            <a:r>
              <a:rPr lang="en-GB" b="1"/>
              <a:t> Hay </a:t>
            </a:r>
            <a:r>
              <a:rPr lang="en-GB" b="1">
                <a:solidFill>
                  <a:srgbClr val="3333FF"/>
                </a:solidFill>
              </a:rPr>
              <a:t>un río</a:t>
            </a:r>
            <a:r>
              <a:rPr lang="en-GB" b="1"/>
              <a:t> = </a:t>
            </a:r>
            <a:r>
              <a:rPr lang="en-GB"/>
              <a:t>There’s a river. </a:t>
            </a:r>
            <a:r>
              <a:rPr lang="en-GB" b="1"/>
              <a:t>Hay dos ríos = </a:t>
            </a:r>
            <a:r>
              <a:rPr lang="en-GB"/>
              <a:t>There are two rivers. </a:t>
            </a:r>
            <a:r>
              <a:rPr lang="en-GB" b="1"/>
              <a:t>Hay muchos ríos = </a:t>
            </a:r>
            <a:r>
              <a:rPr lang="en-GB"/>
              <a:t>There are lots of rivers.</a:t>
            </a:r>
          </a:p>
        </p:txBody>
      </p:sp>
    </p:spTree>
    <p:extLst>
      <p:ext uri="{BB962C8B-B14F-4D97-AF65-F5344CB8AC3E}">
        <p14:creationId xmlns:p14="http://schemas.microsoft.com/office/powerpoint/2010/main" val="306592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9DBF1-AE00-43CA-BD07-29AD72766FD2}" type="slidenum">
              <a:rPr lang="en-GB"/>
              <a:pPr/>
              <a:t>10</a:t>
            </a:fld>
            <a:endParaRPr lang="en-GB"/>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a:t>(Masculine/blue noun)</a:t>
            </a:r>
            <a:r>
              <a:rPr lang="en-GB" b="1"/>
              <a:t> Hay un puerto =</a:t>
            </a:r>
            <a:r>
              <a:rPr lang="en-GB"/>
              <a:t> There’s a port. </a:t>
            </a:r>
            <a:r>
              <a:rPr lang="en-GB" b="1"/>
              <a:t>Hay dos puertos =</a:t>
            </a:r>
            <a:r>
              <a:rPr lang="en-GB"/>
              <a:t> There are two ports. </a:t>
            </a:r>
            <a:r>
              <a:rPr lang="en-GB" b="1"/>
              <a:t>Hay muchos puertos =</a:t>
            </a:r>
            <a:r>
              <a:rPr lang="en-GB"/>
              <a:t> There are lots of ports.</a:t>
            </a:r>
          </a:p>
        </p:txBody>
      </p:sp>
    </p:spTree>
    <p:extLst>
      <p:ext uri="{BB962C8B-B14F-4D97-AF65-F5344CB8AC3E}">
        <p14:creationId xmlns:p14="http://schemas.microsoft.com/office/powerpoint/2010/main" val="91607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ED9B56-128B-4D7A-9CBB-6C6AB4CF8E8D}"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214383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D9B56-128B-4D7A-9CBB-6C6AB4CF8E8D}"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50271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D9B56-128B-4D7A-9CBB-6C6AB4CF8E8D}"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135011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D9B56-128B-4D7A-9CBB-6C6AB4CF8E8D}"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308035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D9B56-128B-4D7A-9CBB-6C6AB4CF8E8D}"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396881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D9B56-128B-4D7A-9CBB-6C6AB4CF8E8D}"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413061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ED9B56-128B-4D7A-9CBB-6C6AB4CF8E8D}" type="datetimeFigureOut">
              <a:rPr lang="en-GB" smtClean="0"/>
              <a:t>25/08/2014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381252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ED9B56-128B-4D7A-9CBB-6C6AB4CF8E8D}" type="datetimeFigureOut">
              <a:rPr lang="en-GB" smtClean="0"/>
              <a:t>25/08/2014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362413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D9B56-128B-4D7A-9CBB-6C6AB4CF8E8D}" type="datetimeFigureOut">
              <a:rPr lang="en-GB" smtClean="0"/>
              <a:t>25/08/2014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204522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D9B56-128B-4D7A-9CBB-6C6AB4CF8E8D}"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126846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D9B56-128B-4D7A-9CBB-6C6AB4CF8E8D}"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F9090-1829-4F8F-9B9B-FE075FB66D28}" type="slidenum">
              <a:rPr lang="en-GB" smtClean="0"/>
              <a:t>‹#›</a:t>
            </a:fld>
            <a:endParaRPr lang="en-GB"/>
          </a:p>
        </p:txBody>
      </p:sp>
    </p:spTree>
    <p:extLst>
      <p:ext uri="{BB962C8B-B14F-4D97-AF65-F5344CB8AC3E}">
        <p14:creationId xmlns:p14="http://schemas.microsoft.com/office/powerpoint/2010/main" val="421865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9B56-128B-4D7A-9CBB-6C6AB4CF8E8D}" type="datetimeFigureOut">
              <a:rPr lang="en-GB" smtClean="0"/>
              <a:t>25/08/2014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F9090-1829-4F8F-9B9B-FE075FB66D28}" type="slidenum">
              <a:rPr lang="en-GB" smtClean="0"/>
              <a:t>‹#›</a:t>
            </a:fld>
            <a:endParaRPr lang="en-GB"/>
          </a:p>
        </p:txBody>
      </p:sp>
    </p:spTree>
    <p:extLst>
      <p:ext uri="{BB962C8B-B14F-4D97-AF65-F5344CB8AC3E}">
        <p14:creationId xmlns:p14="http://schemas.microsoft.com/office/powerpoint/2010/main" val="3321610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audio" Target="../media/audio21.wav"/><Relationship Id="rId4" Type="http://schemas.openxmlformats.org/officeDocument/2006/relationships/audio" Target="../media/audio20.wav"/></Relationships>
</file>

<file path=ppt/slides/_rels/slide11.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24.wav"/><Relationship Id="rId4" Type="http://schemas.openxmlformats.org/officeDocument/2006/relationships/audio" Target="../media/audio23.wav"/></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audio" Target="../media/audio27.wav"/><Relationship Id="rId5" Type="http://schemas.openxmlformats.org/officeDocument/2006/relationships/audio" Target="../media/audio26.wav"/><Relationship Id="rId4" Type="http://schemas.openxmlformats.org/officeDocument/2006/relationships/audio" Target="../media/audio25.wav"/></Relationships>
</file>

<file path=ppt/slides/_rels/slide13.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0.wav"/><Relationship Id="rId4" Type="http://schemas.openxmlformats.org/officeDocument/2006/relationships/audio" Target="../media/audio29.wav"/></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2.png"/><Relationship Id="rId7"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audio" Target="../media/audio1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audio" Target="../media/audio13.wav"/><Relationship Id="rId5" Type="http://schemas.openxmlformats.org/officeDocument/2006/relationships/audio" Target="../media/audio10.wav"/><Relationship Id="rId10" Type="http://schemas.openxmlformats.org/officeDocument/2006/relationships/audio" Target="../media/audio12.wav"/><Relationship Id="rId4" Type="http://schemas.openxmlformats.org/officeDocument/2006/relationships/audio" Target="../media/audio9.wav"/><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14.wav"/></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15.wav"/></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geograf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31750" name="Text Box 6"/>
          <p:cNvSpPr txBox="1">
            <a:spLocks noChangeArrowheads="1"/>
          </p:cNvSpPr>
          <p:nvPr/>
        </p:nvSpPr>
        <p:spPr bwMode="auto">
          <a:xfrm rot="-140881">
            <a:off x="4267200" y="5445125"/>
            <a:ext cx="49609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6000">
                <a:solidFill>
                  <a:schemeClr val="bg1"/>
                </a:solidFill>
                <a:latin typeface="Year supply of fairy cakes" pitchFamily="2" charset="0"/>
                <a:ea typeface="Dotum" pitchFamily="34" charset="-127"/>
              </a:rPr>
              <a:t>espa</a:t>
            </a:r>
            <a:r>
              <a:rPr lang="en-GB" sz="6000">
                <a:solidFill>
                  <a:schemeClr val="bg1"/>
                </a:solidFill>
                <a:latin typeface="Year supply of fairy cakes" pitchFamily="2" charset="0"/>
                <a:ea typeface="Dotum" pitchFamily="34" charset="-127"/>
                <a:cs typeface="Arial" charset="0"/>
              </a:rPr>
              <a:t>ñola</a:t>
            </a:r>
          </a:p>
        </p:txBody>
      </p:sp>
    </p:spTree>
    <p:extLst>
      <p:ext uri="{BB962C8B-B14F-4D97-AF65-F5344CB8AC3E}">
        <p14:creationId xmlns:p14="http://schemas.microsoft.com/office/powerpoint/2010/main" val="3235766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hlinkClick r:id="" action="ppaction://noaction">
              <a:snd r:embed="rId3" name="puerto.wav"/>
            </a:hlinkClick>
          </p:cNvPr>
          <p:cNvSpPr txBox="1">
            <a:spLocks noChangeArrowheads="1"/>
          </p:cNvSpPr>
          <p:nvPr/>
        </p:nvSpPr>
        <p:spPr bwMode="auto">
          <a:xfrm>
            <a:off x="411163" y="1935163"/>
            <a:ext cx="2432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Hay </a:t>
            </a:r>
            <a:r>
              <a:rPr lang="en-GB" sz="2800" b="1">
                <a:solidFill>
                  <a:srgbClr val="3333FF"/>
                </a:solidFill>
                <a:latin typeface="Calibri" pitchFamily="34" charset="0"/>
              </a:rPr>
              <a:t>un puerto</a:t>
            </a:r>
            <a:r>
              <a:rPr lang="en-GB" sz="2800" b="1">
                <a:latin typeface="Calibri" pitchFamily="34" charset="0"/>
              </a:rPr>
              <a:t>.</a:t>
            </a:r>
          </a:p>
        </p:txBody>
      </p:sp>
      <p:sp>
        <p:nvSpPr>
          <p:cNvPr id="16387" name="Text Box 3">
            <a:hlinkClick r:id="" action="ppaction://noaction">
              <a:snd r:embed="rId4" name="2puertos.wav"/>
            </a:hlinkClick>
          </p:cNvPr>
          <p:cNvSpPr txBox="1">
            <a:spLocks noChangeArrowheads="1"/>
          </p:cNvSpPr>
          <p:nvPr/>
        </p:nvSpPr>
        <p:spPr bwMode="auto">
          <a:xfrm>
            <a:off x="3059113" y="1935163"/>
            <a:ext cx="2787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Hay dos puertos.</a:t>
            </a:r>
          </a:p>
        </p:txBody>
      </p:sp>
      <p:sp>
        <p:nvSpPr>
          <p:cNvPr id="16388" name="Text Box 4">
            <a:hlinkClick r:id="" action="ppaction://noaction">
              <a:snd r:embed="rId5" name="muchospuertos.wav"/>
            </a:hlinkClick>
          </p:cNvPr>
          <p:cNvSpPr txBox="1">
            <a:spLocks noChangeArrowheads="1"/>
          </p:cNvSpPr>
          <p:nvPr/>
        </p:nvSpPr>
        <p:spPr bwMode="auto">
          <a:xfrm>
            <a:off x="5795963" y="1916113"/>
            <a:ext cx="3384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Hay muchos puertos.</a:t>
            </a:r>
          </a:p>
        </p:txBody>
      </p:sp>
      <p:pic>
        <p:nvPicPr>
          <p:cNvPr id="16390"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509588" y="188913"/>
            <a:ext cx="2459037"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244850" y="206375"/>
            <a:ext cx="2459038"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6064250" y="206375"/>
            <a:ext cx="2459038"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519113" y="2403475"/>
            <a:ext cx="2459037"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254375" y="2420938"/>
            <a:ext cx="2459038"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6073775" y="2420938"/>
            <a:ext cx="2459038"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519113" y="3627438"/>
            <a:ext cx="2459037"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254375" y="3644900"/>
            <a:ext cx="2459038"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6073775" y="3644900"/>
            <a:ext cx="2459038"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519113" y="4922838"/>
            <a:ext cx="2459037"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254375" y="4940300"/>
            <a:ext cx="2459038"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6401" name="Picture 1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6073775" y="4940300"/>
            <a:ext cx="2459038" cy="174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025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9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9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3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39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40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hlinkClick r:id="" action="ppaction://noaction">
              <a:snd r:embed="rId3" name="aeropuerto.wav"/>
            </a:hlinkClick>
          </p:cNvPr>
          <p:cNvSpPr txBox="1">
            <a:spLocks noChangeArrowheads="1"/>
          </p:cNvSpPr>
          <p:nvPr/>
        </p:nvSpPr>
        <p:spPr bwMode="auto">
          <a:xfrm>
            <a:off x="358775" y="1892300"/>
            <a:ext cx="21971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Hay </a:t>
            </a:r>
            <a:r>
              <a:rPr lang="en-GB" sz="2800" b="1">
                <a:solidFill>
                  <a:srgbClr val="3333FF"/>
                </a:solidFill>
                <a:latin typeface="Calibri" pitchFamily="34" charset="0"/>
              </a:rPr>
              <a:t>un aeropuerto</a:t>
            </a:r>
            <a:r>
              <a:rPr lang="en-GB" sz="2800" b="1">
                <a:latin typeface="Calibri" pitchFamily="34" charset="0"/>
              </a:rPr>
              <a:t>.</a:t>
            </a:r>
          </a:p>
        </p:txBody>
      </p:sp>
      <p:sp>
        <p:nvSpPr>
          <p:cNvPr id="17411" name="Text Box 3">
            <a:hlinkClick r:id="" action="ppaction://noaction">
              <a:snd r:embed="rId4" name="2aeros.wav"/>
            </a:hlinkClick>
          </p:cNvPr>
          <p:cNvSpPr txBox="1">
            <a:spLocks noChangeArrowheads="1"/>
          </p:cNvSpPr>
          <p:nvPr/>
        </p:nvSpPr>
        <p:spPr bwMode="auto">
          <a:xfrm>
            <a:off x="3275013" y="1892300"/>
            <a:ext cx="24495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Hay dos aeropuertos.</a:t>
            </a:r>
          </a:p>
        </p:txBody>
      </p:sp>
      <p:sp>
        <p:nvSpPr>
          <p:cNvPr id="17412" name="Text Box 4">
            <a:hlinkClick r:id="" action="ppaction://noaction">
              <a:snd r:embed="rId5" name="muchosaeropuertos.wav"/>
            </a:hlinkClick>
          </p:cNvPr>
          <p:cNvSpPr txBox="1">
            <a:spLocks noChangeArrowheads="1"/>
          </p:cNvSpPr>
          <p:nvPr/>
        </p:nvSpPr>
        <p:spPr bwMode="auto">
          <a:xfrm>
            <a:off x="6046788" y="1949450"/>
            <a:ext cx="27019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Hay muchos aeropuertos.</a:t>
            </a:r>
          </a:p>
        </p:txBody>
      </p:sp>
      <p:pic>
        <p:nvPicPr>
          <p:cNvPr id="17414"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52413" y="115888"/>
            <a:ext cx="2087562" cy="1776412"/>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3348038" y="165100"/>
            <a:ext cx="2087562" cy="177641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6157913" y="165100"/>
            <a:ext cx="2087562" cy="1776413"/>
          </a:xfrm>
          <a:prstGeom prst="rect">
            <a:avLst/>
          </a:prstGeom>
          <a:noFill/>
          <a:extLst>
            <a:ext uri="{909E8E84-426E-40DD-AFC4-6F175D3DCCD1}">
              <a14:hiddenFill xmlns:a14="http://schemas.microsoft.com/office/drawing/2010/main">
                <a:solidFill>
                  <a:srgbClr val="FFFFFF"/>
                </a:solidFill>
              </a14:hiddenFill>
            </a:ext>
          </a:extLst>
        </p:spPr>
      </p:pic>
      <p:pic>
        <p:nvPicPr>
          <p:cNvPr id="17417" name="Picture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52413" y="2708275"/>
            <a:ext cx="2087562" cy="1776413"/>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3348038" y="2757488"/>
            <a:ext cx="2087562" cy="1776412"/>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6157913" y="2757488"/>
            <a:ext cx="2087562" cy="1776412"/>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331913" y="3860800"/>
            <a:ext cx="2087562" cy="1776413"/>
          </a:xfrm>
          <a:prstGeom prst="rect">
            <a:avLst/>
          </a:prstGeom>
          <a:noFill/>
          <a:extLst>
            <a:ext uri="{909E8E84-426E-40DD-AFC4-6F175D3DCCD1}">
              <a14:hiddenFill xmlns:a14="http://schemas.microsoft.com/office/drawing/2010/main">
                <a:solidFill>
                  <a:srgbClr val="FFFFFF"/>
                </a:solidFill>
              </a14:hiddenFill>
            </a:ext>
          </a:extLst>
        </p:spPr>
      </p:pic>
      <p:pic>
        <p:nvPicPr>
          <p:cNvPr id="17421"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4427538" y="3910013"/>
            <a:ext cx="2087562" cy="1776412"/>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7237413" y="3910013"/>
            <a:ext cx="2087562" cy="1776412"/>
          </a:xfrm>
          <a:prstGeom prst="rect">
            <a:avLst/>
          </a:prstGeom>
          <a:noFill/>
          <a:extLst>
            <a:ext uri="{909E8E84-426E-40DD-AFC4-6F175D3DCCD1}">
              <a14:hiddenFill xmlns:a14="http://schemas.microsoft.com/office/drawing/2010/main">
                <a:solidFill>
                  <a:srgbClr val="FFFFFF"/>
                </a:solidFill>
              </a14:hiddenFill>
            </a:ext>
          </a:extLst>
        </p:spPr>
      </p:pic>
      <p:pic>
        <p:nvPicPr>
          <p:cNvPr id="17423" name="Picture 1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36513" y="4868863"/>
            <a:ext cx="2087563" cy="1776412"/>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3059113" y="4918075"/>
            <a:ext cx="2087562" cy="1776413"/>
          </a:xfrm>
          <a:prstGeom prst="rect">
            <a:avLst/>
          </a:prstGeom>
          <a:noFill/>
          <a:extLst>
            <a:ext uri="{909E8E84-426E-40DD-AFC4-6F175D3DCCD1}">
              <a14:hiddenFill xmlns:a14="http://schemas.microsoft.com/office/drawing/2010/main">
                <a:solidFill>
                  <a:srgbClr val="FFFFFF"/>
                </a:solidFill>
              </a14:hiddenFill>
            </a:ext>
          </a:extLst>
        </p:spPr>
      </p:pic>
      <p:pic>
        <p:nvPicPr>
          <p:cNvPr id="17425" name="Picture 1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5868988" y="4918075"/>
            <a:ext cx="2087562" cy="177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17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4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4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42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23838" y="-98425"/>
            <a:ext cx="2684462" cy="2316163"/>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3155950" y="-26988"/>
            <a:ext cx="2684463" cy="231616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6035675" y="-26988"/>
            <a:ext cx="2684463" cy="2316163"/>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23838" y="2625725"/>
            <a:ext cx="2684462" cy="231616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3155950" y="2481263"/>
            <a:ext cx="2684463" cy="2316162"/>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6035675" y="2481263"/>
            <a:ext cx="2684463" cy="2316162"/>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23838" y="3705225"/>
            <a:ext cx="2684462" cy="2316163"/>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3155950" y="3560763"/>
            <a:ext cx="2684463" cy="2316162"/>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5964238" y="3705225"/>
            <a:ext cx="2684462" cy="2316163"/>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23838" y="5073650"/>
            <a:ext cx="2684462" cy="2316163"/>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3155950" y="4929188"/>
            <a:ext cx="2684463" cy="2316162"/>
          </a:xfrm>
          <a:prstGeom prst="rect">
            <a:avLst/>
          </a:prstGeom>
          <a:noFill/>
          <a:extLst>
            <a:ext uri="{909E8E84-426E-40DD-AFC4-6F175D3DCCD1}">
              <a14:hiddenFill xmlns:a14="http://schemas.microsoft.com/office/drawing/2010/main">
                <a:solidFill>
                  <a:srgbClr val="FFFFFF"/>
                </a:solidFill>
              </a14:hiddenFill>
            </a:ext>
          </a:extLst>
        </p:spPr>
      </p:pic>
      <p:pic>
        <p:nvPicPr>
          <p:cNvPr id="18445"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6035675" y="5013325"/>
            <a:ext cx="2684463" cy="2316163"/>
          </a:xfrm>
          <a:prstGeom prst="rect">
            <a:avLst/>
          </a:prstGeom>
          <a:noFill/>
          <a:extLst>
            <a:ext uri="{909E8E84-426E-40DD-AFC4-6F175D3DCCD1}">
              <a14:hiddenFill xmlns:a14="http://schemas.microsoft.com/office/drawing/2010/main">
                <a:solidFill>
                  <a:srgbClr val="FFFFFF"/>
                </a:solidFill>
              </a14:hiddenFill>
            </a:ext>
          </a:extLst>
        </p:spPr>
      </p:pic>
      <p:sp>
        <p:nvSpPr>
          <p:cNvPr id="18446" name="Text Box 14">
            <a:hlinkClick r:id="" action="ppaction://noaction">
              <a:snd r:embed="rId4" name="playa.wav"/>
            </a:hlinkClick>
          </p:cNvPr>
          <p:cNvSpPr txBox="1">
            <a:spLocks noChangeArrowheads="1"/>
          </p:cNvSpPr>
          <p:nvPr/>
        </p:nvSpPr>
        <p:spPr bwMode="auto">
          <a:xfrm>
            <a:off x="76200" y="2201863"/>
            <a:ext cx="28082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Hay </a:t>
            </a:r>
            <a:r>
              <a:rPr lang="en-GB" sz="3200" b="1">
                <a:solidFill>
                  <a:srgbClr val="FF0000"/>
                </a:solidFill>
                <a:latin typeface="Calibri" pitchFamily="34" charset="0"/>
              </a:rPr>
              <a:t>una playa</a:t>
            </a:r>
            <a:r>
              <a:rPr lang="en-GB" sz="3200" b="1">
                <a:latin typeface="Calibri" pitchFamily="34" charset="0"/>
              </a:rPr>
              <a:t>.</a:t>
            </a:r>
          </a:p>
        </p:txBody>
      </p:sp>
      <p:sp>
        <p:nvSpPr>
          <p:cNvPr id="18447" name="Text Box 15">
            <a:hlinkClick r:id="" action="ppaction://noaction">
              <a:snd r:embed="rId5" name="2playas.wav"/>
            </a:hlinkClick>
          </p:cNvPr>
          <p:cNvSpPr txBox="1">
            <a:spLocks noChangeArrowheads="1"/>
          </p:cNvSpPr>
          <p:nvPr/>
        </p:nvSpPr>
        <p:spPr bwMode="auto">
          <a:xfrm>
            <a:off x="2816225" y="2201863"/>
            <a:ext cx="28082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Hay dos playas.</a:t>
            </a:r>
          </a:p>
        </p:txBody>
      </p:sp>
      <p:sp>
        <p:nvSpPr>
          <p:cNvPr id="18448" name="Text Box 16">
            <a:hlinkClick r:id="" action="ppaction://noaction">
              <a:snd r:embed="rId6" name="muchasplayas.wav"/>
            </a:hlinkClick>
          </p:cNvPr>
          <p:cNvSpPr txBox="1">
            <a:spLocks noChangeArrowheads="1"/>
          </p:cNvSpPr>
          <p:nvPr/>
        </p:nvSpPr>
        <p:spPr bwMode="auto">
          <a:xfrm>
            <a:off x="5694363" y="2205038"/>
            <a:ext cx="36020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Hay muchas playas.</a:t>
            </a:r>
          </a:p>
        </p:txBody>
      </p:sp>
    </p:spTree>
    <p:extLst>
      <p:ext uri="{BB962C8B-B14F-4D97-AF65-F5344CB8AC3E}">
        <p14:creationId xmlns:p14="http://schemas.microsoft.com/office/powerpoint/2010/main" val="2814885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44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P spid="18447" grpId="0"/>
      <p:bldP spid="184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hlinkClick r:id="" action="ppaction://noaction">
              <a:snd r:embed="rId3" name="montana.wav"/>
            </a:hlinkClick>
          </p:cNvPr>
          <p:cNvSpPr txBox="1">
            <a:spLocks noChangeArrowheads="1"/>
          </p:cNvSpPr>
          <p:nvPr/>
        </p:nvSpPr>
        <p:spPr bwMode="auto">
          <a:xfrm>
            <a:off x="414338" y="2058988"/>
            <a:ext cx="21971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Hay </a:t>
            </a:r>
            <a:r>
              <a:rPr lang="en-GB" sz="2800" b="1">
                <a:solidFill>
                  <a:srgbClr val="FF0000"/>
                </a:solidFill>
                <a:latin typeface="Calibri" pitchFamily="34" charset="0"/>
              </a:rPr>
              <a:t>una montaña</a:t>
            </a:r>
            <a:r>
              <a:rPr lang="en-GB" sz="2800" b="1">
                <a:latin typeface="Calibri" pitchFamily="34" charset="0"/>
              </a:rPr>
              <a:t>.</a:t>
            </a:r>
          </a:p>
        </p:txBody>
      </p:sp>
      <p:sp>
        <p:nvSpPr>
          <p:cNvPr id="19459" name="Text Box 3">
            <a:hlinkClick r:id="" action="ppaction://noaction">
              <a:snd r:embed="rId4" name="2montanas.wav"/>
            </a:hlinkClick>
          </p:cNvPr>
          <p:cNvSpPr txBox="1">
            <a:spLocks noChangeArrowheads="1"/>
          </p:cNvSpPr>
          <p:nvPr/>
        </p:nvSpPr>
        <p:spPr bwMode="auto">
          <a:xfrm>
            <a:off x="3330575" y="2058988"/>
            <a:ext cx="24495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Hay dos montañas.</a:t>
            </a:r>
          </a:p>
        </p:txBody>
      </p:sp>
      <p:sp>
        <p:nvSpPr>
          <p:cNvPr id="19460" name="Text Box 4">
            <a:hlinkClick r:id="" action="ppaction://noaction">
              <a:snd r:embed="rId5" name="muchasmontanas.wav"/>
            </a:hlinkClick>
          </p:cNvPr>
          <p:cNvSpPr txBox="1">
            <a:spLocks noChangeArrowheads="1"/>
          </p:cNvSpPr>
          <p:nvPr/>
        </p:nvSpPr>
        <p:spPr bwMode="auto">
          <a:xfrm>
            <a:off x="6102350" y="2116138"/>
            <a:ext cx="27019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Hay muchas montañas.</a:t>
            </a:r>
          </a:p>
        </p:txBody>
      </p:sp>
      <p:pic>
        <p:nvPicPr>
          <p:cNvPr id="19461" name="Picture 5"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850" y="260350"/>
            <a:ext cx="2160588"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5038" y="260350"/>
            <a:ext cx="2160587"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6350" y="268288"/>
            <a:ext cx="2160588"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88" y="2828925"/>
            <a:ext cx="2160588"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828925"/>
            <a:ext cx="2160588"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67" name="Picture 11"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3113" y="2836863"/>
            <a:ext cx="2160587"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4450" y="3779838"/>
            <a:ext cx="2160588"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69" name="Picture 13"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8638" y="3779838"/>
            <a:ext cx="2160587"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9950" y="3787775"/>
            <a:ext cx="2160588"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71" name="Picture 15"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288" y="4716463"/>
            <a:ext cx="2160588"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72" name="Picture 16"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900" y="4716463"/>
            <a:ext cx="2160588"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9473" name="Picture 17"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7213" y="4724400"/>
            <a:ext cx="2160587"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808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4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4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47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4484544"/>
              </p:ext>
            </p:extLst>
          </p:nvPr>
        </p:nvGraphicFramePr>
        <p:xfrm>
          <a:off x="1195755" y="586154"/>
          <a:ext cx="6998676" cy="5732583"/>
        </p:xfrm>
        <a:graphic>
          <a:graphicData uri="http://schemas.openxmlformats.org/drawingml/2006/table">
            <a:tbl>
              <a:tblPr firstRow="1" bandRow="1">
                <a:tableStyleId>{5940675A-B579-460E-94D1-54222C63F5DA}</a:tableStyleId>
              </a:tblPr>
              <a:tblGrid>
                <a:gridCol w="2332892"/>
                <a:gridCol w="2332892"/>
                <a:gridCol w="2332892"/>
              </a:tblGrid>
              <a:tr h="1910861">
                <a:tc>
                  <a:txBody>
                    <a:bodyPr/>
                    <a:lstStyle/>
                    <a:p>
                      <a:r>
                        <a:rPr lang="en-GB" sz="3200" b="1" dirty="0" smtClean="0"/>
                        <a:t>1</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2</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3</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r>
                        <a:rPr lang="en-GB" sz="3200" b="1" dirty="0" smtClean="0"/>
                        <a:t>4</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5</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6</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r>
                        <a:rPr lang="en-GB" sz="3200" b="1" dirty="0" smtClean="0"/>
                        <a:t>7</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8</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9</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4" name="Picture 5"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3360" y="935237"/>
            <a:ext cx="1324771" cy="11524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3816949" y="2792360"/>
            <a:ext cx="1670554" cy="125028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962176" y="615429"/>
            <a:ext cx="2141424" cy="1683218"/>
            <a:chOff x="5894567" y="648283"/>
            <a:chExt cx="2141424" cy="1683218"/>
          </a:xfrm>
        </p:grpSpPr>
        <p:pic>
          <p:nvPicPr>
            <p:cNvPr id="7"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024268" y="648283"/>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6" y="710789"/>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5894567" y="1435450"/>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5" y="1497955"/>
              <a:ext cx="1113735" cy="833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1508259" y="4621121"/>
            <a:ext cx="1914971" cy="1495652"/>
            <a:chOff x="1508259" y="4621121"/>
            <a:chExt cx="1914971" cy="1495652"/>
          </a:xfrm>
        </p:grpSpPr>
        <p:pic>
          <p:nvPicPr>
            <p:cNvPr id="12"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61" y="462112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491823" y="4745385"/>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59" y="529694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170646" y="5324191"/>
              <a:ext cx="931407" cy="792582"/>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6180720" y="4644974"/>
            <a:ext cx="1439413" cy="12419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815415" y="4875386"/>
            <a:ext cx="1603403" cy="11386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3757767" y="716825"/>
            <a:ext cx="1788917" cy="152228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216064" y="2666444"/>
            <a:ext cx="1887536" cy="1518164"/>
            <a:chOff x="6027866" y="2666444"/>
            <a:chExt cx="1887536" cy="1518164"/>
          </a:xfrm>
        </p:grpSpPr>
        <p:pic>
          <p:nvPicPr>
            <p:cNvPr id="20"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9071"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3425526"/>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2842" y="3417501"/>
              <a:ext cx="872560" cy="7590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1482181" y="2587836"/>
            <a:ext cx="1979037" cy="1755075"/>
            <a:chOff x="1329768" y="2580490"/>
            <a:chExt cx="1979037" cy="1755075"/>
          </a:xfrm>
        </p:grpSpPr>
        <p:pic>
          <p:nvPicPr>
            <p:cNvPr id="25"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9" y="2580490"/>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278760" y="2624217"/>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8" y="3464535"/>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361625" y="3518335"/>
              <a:ext cx="947180" cy="8172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5160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95755" y="586154"/>
          <a:ext cx="6998676" cy="5732583"/>
        </p:xfrm>
        <a:graphic>
          <a:graphicData uri="http://schemas.openxmlformats.org/drawingml/2006/table">
            <a:tbl>
              <a:tblPr firstRow="1" bandRow="1">
                <a:tableStyleId>{5940675A-B579-460E-94D1-54222C63F5DA}</a:tableStyleId>
              </a:tblPr>
              <a:tblGrid>
                <a:gridCol w="2332892"/>
                <a:gridCol w="2332892"/>
                <a:gridCol w="2332892"/>
              </a:tblGrid>
              <a:tr h="191086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4" name="Picture 5"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3360" y="935237"/>
            <a:ext cx="1324771" cy="11524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3816949" y="2792360"/>
            <a:ext cx="1670554" cy="125028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894567" y="648283"/>
            <a:ext cx="2141424" cy="1683218"/>
            <a:chOff x="5894567" y="648283"/>
            <a:chExt cx="2141424" cy="1683218"/>
          </a:xfrm>
        </p:grpSpPr>
        <p:pic>
          <p:nvPicPr>
            <p:cNvPr id="7"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024268" y="648283"/>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6" y="710789"/>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5894567" y="1435450"/>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5" y="1497955"/>
              <a:ext cx="1113735" cy="833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1508259" y="4621121"/>
            <a:ext cx="1914971" cy="1495652"/>
            <a:chOff x="1508259" y="4621121"/>
            <a:chExt cx="1914971" cy="1495652"/>
          </a:xfrm>
        </p:grpSpPr>
        <p:pic>
          <p:nvPicPr>
            <p:cNvPr id="12"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61" y="462112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491823" y="4745385"/>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59" y="529694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170646" y="5324191"/>
              <a:ext cx="931407" cy="792582"/>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6180720" y="4644974"/>
            <a:ext cx="1439413" cy="12419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815415" y="4875386"/>
            <a:ext cx="1603403" cy="11386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3757767" y="716825"/>
            <a:ext cx="1788917" cy="152228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027866" y="2666444"/>
            <a:ext cx="1887536" cy="1518164"/>
            <a:chOff x="6027866" y="2666444"/>
            <a:chExt cx="1887536" cy="1518164"/>
          </a:xfrm>
        </p:grpSpPr>
        <p:pic>
          <p:nvPicPr>
            <p:cNvPr id="20"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9071"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3425526"/>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2842" y="3417501"/>
              <a:ext cx="872560" cy="7590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1329768" y="2580490"/>
            <a:ext cx="1979037" cy="1755075"/>
            <a:chOff x="1329768" y="2580490"/>
            <a:chExt cx="1979037" cy="1755075"/>
          </a:xfrm>
        </p:grpSpPr>
        <p:pic>
          <p:nvPicPr>
            <p:cNvPr id="25"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9" y="2580490"/>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278760" y="2624217"/>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8" y="3464535"/>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361625" y="3518335"/>
              <a:ext cx="947180" cy="817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6817333" y="5232933"/>
            <a:ext cx="2232569" cy="1585797"/>
            <a:chOff x="-1262641" y="2147705"/>
            <a:chExt cx="2232569" cy="1585797"/>
          </a:xfrm>
        </p:grpSpPr>
        <p:pic>
          <p:nvPicPr>
            <p:cNvPr id="30"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1211883" y="2147705"/>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27055" y="2172318"/>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1262641" y="2869271"/>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247067" y="2844658"/>
              <a:ext cx="1216995" cy="864231"/>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ctangle 34"/>
          <p:cNvSpPr/>
          <p:nvPr/>
        </p:nvSpPr>
        <p:spPr>
          <a:xfrm>
            <a:off x="147686" y="81011"/>
            <a:ext cx="704039" cy="1323439"/>
          </a:xfrm>
          <a:prstGeom prst="rect">
            <a:avLst/>
          </a:prstGeom>
          <a:noFill/>
        </p:spPr>
        <p:txBody>
          <a:bodyPr wrap="none" lIns="91440" tIns="45720" rIns="91440" bIns="45720">
            <a:spAutoFit/>
          </a:bodyPr>
          <a:lstStyle/>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5923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16143894"/>
              </p:ext>
            </p:extLst>
          </p:nvPr>
        </p:nvGraphicFramePr>
        <p:xfrm>
          <a:off x="1195755" y="586154"/>
          <a:ext cx="6998676" cy="5732583"/>
        </p:xfrm>
        <a:graphic>
          <a:graphicData uri="http://schemas.openxmlformats.org/drawingml/2006/table">
            <a:tbl>
              <a:tblPr firstRow="1" bandRow="1">
                <a:tableStyleId>{5940675A-B579-460E-94D1-54222C63F5DA}</a:tableStyleId>
              </a:tblPr>
              <a:tblGrid>
                <a:gridCol w="2332892"/>
                <a:gridCol w="2332892"/>
                <a:gridCol w="2332892"/>
              </a:tblGrid>
              <a:tr h="191086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147686" y="81011"/>
            <a:ext cx="704039" cy="1323439"/>
          </a:xfrm>
          <a:prstGeom prst="rect">
            <a:avLst/>
          </a:prstGeom>
          <a:noFill/>
        </p:spPr>
        <p:txBody>
          <a:bodyPr wrap="none" lIns="91440" tIns="45720" rIns="91440" bIns="45720">
            <a:spAutoFit/>
          </a:bodyPr>
          <a:lstStyle/>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Picture 5"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7316" y="4716949"/>
            <a:ext cx="1324771" cy="11524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121803" y="2744210"/>
            <a:ext cx="1670554" cy="125028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208990" y="2631124"/>
            <a:ext cx="2141424" cy="1683218"/>
            <a:chOff x="5894567" y="648283"/>
            <a:chExt cx="2141424" cy="1683218"/>
          </a:xfrm>
        </p:grpSpPr>
        <p:pic>
          <p:nvPicPr>
            <p:cNvPr id="8"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024268" y="648283"/>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6" y="710789"/>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5894567" y="1435450"/>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5" y="1497955"/>
              <a:ext cx="1113735" cy="833546"/>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559996" y="901866"/>
            <a:ext cx="1439413" cy="12419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6348255" y="4723873"/>
            <a:ext cx="1603403" cy="11386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3747550" y="2650425"/>
            <a:ext cx="1788917" cy="152228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084521" y="730427"/>
            <a:ext cx="1887536" cy="1518164"/>
            <a:chOff x="6027866" y="2666444"/>
            <a:chExt cx="1887536" cy="1518164"/>
          </a:xfrm>
        </p:grpSpPr>
        <p:pic>
          <p:nvPicPr>
            <p:cNvPr id="21"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9071"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3425526"/>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2842" y="3417501"/>
              <a:ext cx="872560" cy="7590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3662707" y="621107"/>
            <a:ext cx="1979037" cy="1755075"/>
            <a:chOff x="1329768" y="2580490"/>
            <a:chExt cx="1979037" cy="1755075"/>
          </a:xfrm>
        </p:grpSpPr>
        <p:pic>
          <p:nvPicPr>
            <p:cNvPr id="26"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9" y="2580490"/>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278760" y="2624217"/>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8" y="3464535"/>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361625" y="3518335"/>
              <a:ext cx="947180" cy="817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3561320" y="4679013"/>
            <a:ext cx="2232569" cy="1585797"/>
            <a:chOff x="-1262641" y="2147705"/>
            <a:chExt cx="2232569" cy="1585797"/>
          </a:xfrm>
        </p:grpSpPr>
        <p:pic>
          <p:nvPicPr>
            <p:cNvPr id="31" name="Picture 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1211883" y="2147705"/>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27055" y="2172318"/>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1262641" y="2869271"/>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247067" y="2844658"/>
              <a:ext cx="1216995" cy="8642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980800" y="4966051"/>
            <a:ext cx="1914971" cy="1495652"/>
            <a:chOff x="1508259" y="4621121"/>
            <a:chExt cx="1914971" cy="1495652"/>
          </a:xfrm>
        </p:grpSpPr>
        <p:pic>
          <p:nvPicPr>
            <p:cNvPr id="13"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61" y="462112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491823" y="4745385"/>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59" y="529694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170646" y="5324191"/>
              <a:ext cx="931407" cy="7925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13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95755" y="586154"/>
          <a:ext cx="6998676" cy="5732583"/>
        </p:xfrm>
        <a:graphic>
          <a:graphicData uri="http://schemas.openxmlformats.org/drawingml/2006/table">
            <a:tbl>
              <a:tblPr firstRow="1" bandRow="1">
                <a:tableStyleId>{5940675A-B579-460E-94D1-54222C63F5DA}</a:tableStyleId>
              </a:tblPr>
              <a:tblGrid>
                <a:gridCol w="2332892"/>
                <a:gridCol w="2332892"/>
                <a:gridCol w="2332892"/>
              </a:tblGrid>
              <a:tr h="191086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147686" y="81011"/>
            <a:ext cx="704039" cy="1323439"/>
          </a:xfrm>
          <a:prstGeom prst="rect">
            <a:avLst/>
          </a:prstGeom>
          <a:noFill/>
        </p:spPr>
        <p:txBody>
          <a:bodyPr wrap="none" lIns="91440" tIns="45720" rIns="91440" bIns="45720">
            <a:spAutoFit/>
          </a:bodyPr>
          <a:lstStyle/>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nvGrpSpPr>
          <p:cNvPr id="4" name="Group 3"/>
          <p:cNvGrpSpPr/>
          <p:nvPr/>
        </p:nvGrpSpPr>
        <p:grpSpPr>
          <a:xfrm>
            <a:off x="1218025" y="2583270"/>
            <a:ext cx="2231283" cy="1717447"/>
            <a:chOff x="-1262641" y="2147705"/>
            <a:chExt cx="2232569" cy="1585797"/>
          </a:xfrm>
        </p:grpSpPr>
        <p:pic>
          <p:nvPicPr>
            <p:cNvPr id="5"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1211883" y="2147705"/>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27055" y="2172318"/>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1262641" y="2869271"/>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247067" y="2844658"/>
              <a:ext cx="1216995" cy="8642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508259" y="4621121"/>
            <a:ext cx="1914971" cy="1495652"/>
            <a:chOff x="1508259" y="4621121"/>
            <a:chExt cx="1914971" cy="1495652"/>
          </a:xfrm>
        </p:grpSpPr>
        <p:pic>
          <p:nvPicPr>
            <p:cNvPr id="10"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61" y="462112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491823" y="4745385"/>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59" y="529694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170646" y="5324191"/>
              <a:ext cx="931407" cy="7925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1513388" y="971017"/>
            <a:ext cx="1603403" cy="11386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5255" y="2960200"/>
            <a:ext cx="1324771" cy="11524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3746730" y="4689742"/>
            <a:ext cx="1670554" cy="125028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5934040" y="2549299"/>
            <a:ext cx="2141424" cy="1683218"/>
            <a:chOff x="5894567" y="648283"/>
            <a:chExt cx="2141424" cy="1683218"/>
          </a:xfrm>
        </p:grpSpPr>
        <p:pic>
          <p:nvPicPr>
            <p:cNvPr id="18" name="Picture 1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024268" y="648283"/>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6" y="710789"/>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5894567" y="1435450"/>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5" y="1497955"/>
              <a:ext cx="1113735" cy="83354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6204167" y="811315"/>
            <a:ext cx="1439413" cy="12419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6075021" y="4411805"/>
            <a:ext cx="1788917" cy="152228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843872" y="781252"/>
            <a:ext cx="1887536" cy="1518164"/>
            <a:chOff x="6027866" y="2666444"/>
            <a:chExt cx="1887536" cy="1518164"/>
          </a:xfrm>
        </p:grpSpPr>
        <p:pic>
          <p:nvPicPr>
            <p:cNvPr id="25" name="Picture 6"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9071"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3425526"/>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mountain_clipart_9_1_"/>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2842" y="3417501"/>
              <a:ext cx="872560" cy="7590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6923873" y="4842944"/>
            <a:ext cx="1979037" cy="1755075"/>
            <a:chOff x="1329768" y="2580490"/>
            <a:chExt cx="1979037" cy="1755075"/>
          </a:xfrm>
        </p:grpSpPr>
        <p:pic>
          <p:nvPicPr>
            <p:cNvPr id="30" name="Picture 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9" y="2580490"/>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278760" y="2624217"/>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8" y="3464535"/>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361625" y="3518335"/>
              <a:ext cx="947180" cy="8172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21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95755" y="586154"/>
          <a:ext cx="6998676" cy="5732583"/>
        </p:xfrm>
        <a:graphic>
          <a:graphicData uri="http://schemas.openxmlformats.org/drawingml/2006/table">
            <a:tbl>
              <a:tblPr firstRow="1" bandRow="1">
                <a:tableStyleId>{5940675A-B579-460E-94D1-54222C63F5DA}</a:tableStyleId>
              </a:tblPr>
              <a:tblGrid>
                <a:gridCol w="2332892"/>
                <a:gridCol w="2332892"/>
                <a:gridCol w="2332892"/>
              </a:tblGrid>
              <a:tr h="191086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147686" y="81011"/>
            <a:ext cx="704039" cy="1323439"/>
          </a:xfrm>
          <a:prstGeom prst="rect">
            <a:avLst/>
          </a:prstGeom>
          <a:noFill/>
        </p:spPr>
        <p:txBody>
          <a:bodyPr wrap="none" lIns="91440" tIns="45720" rIns="91440" bIns="45720">
            <a:spAutoFit/>
          </a:bodyPr>
          <a:lstStyle/>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nvGrpSpPr>
          <p:cNvPr id="4" name="Group 3"/>
          <p:cNvGrpSpPr/>
          <p:nvPr/>
        </p:nvGrpSpPr>
        <p:grpSpPr>
          <a:xfrm>
            <a:off x="3753083" y="742730"/>
            <a:ext cx="1914971" cy="1495652"/>
            <a:chOff x="1508259" y="4621121"/>
            <a:chExt cx="1914971" cy="1495652"/>
          </a:xfrm>
        </p:grpSpPr>
        <p:pic>
          <p:nvPicPr>
            <p:cNvPr id="5"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61" y="462112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491823" y="4745385"/>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59" y="529694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170646" y="5324191"/>
              <a:ext cx="931407" cy="792582"/>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1567016" y="914078"/>
            <a:ext cx="1603403" cy="11386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mountain_clipart_9_1_"/>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5442" y="4667165"/>
            <a:ext cx="1324771" cy="11524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115407" y="4618265"/>
            <a:ext cx="1670554" cy="125028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440433" y="4816532"/>
            <a:ext cx="2141424" cy="1683218"/>
            <a:chOff x="5894567" y="648283"/>
            <a:chExt cx="2141424" cy="1683218"/>
          </a:xfrm>
        </p:grpSpPr>
        <p:pic>
          <p:nvPicPr>
            <p:cNvPr id="13" name="Picture 1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024268" y="648283"/>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6" y="710789"/>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5894567" y="1435450"/>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5" y="1497955"/>
              <a:ext cx="1113735" cy="833546"/>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538418" y="2550147"/>
            <a:ext cx="1439413" cy="12419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3658788" y="2623493"/>
            <a:ext cx="1788917" cy="1522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6082666" y="699404"/>
            <a:ext cx="1887536" cy="1518164"/>
            <a:chOff x="6027866" y="2666444"/>
            <a:chExt cx="1887536" cy="1518164"/>
          </a:xfrm>
        </p:grpSpPr>
        <p:pic>
          <p:nvPicPr>
            <p:cNvPr id="20" name="Picture 6" descr="mountain_clipart_9_1_"/>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ountain_clipart_9_1_"/>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9071"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mountain_clipart_9_1_"/>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3425526"/>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mountain_clipart_9_1_"/>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2842" y="3417501"/>
              <a:ext cx="872560" cy="7590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3824432" y="4503511"/>
            <a:ext cx="1979037" cy="1755075"/>
            <a:chOff x="1329768" y="2580490"/>
            <a:chExt cx="1979037" cy="1755075"/>
          </a:xfrm>
        </p:grpSpPr>
        <p:pic>
          <p:nvPicPr>
            <p:cNvPr id="25"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9" y="2580490"/>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278760" y="2624217"/>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8" y="3464535"/>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361625" y="3518335"/>
              <a:ext cx="947180" cy="817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6154948" y="2851363"/>
            <a:ext cx="1960907" cy="1374026"/>
            <a:chOff x="-1262641" y="2147705"/>
            <a:chExt cx="2232569" cy="1585797"/>
          </a:xfrm>
        </p:grpSpPr>
        <p:pic>
          <p:nvPicPr>
            <p:cNvPr id="30"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1211883" y="2147705"/>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27055" y="2172318"/>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1262641" y="2869271"/>
              <a:ext cx="1216995" cy="8642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247067" y="2844658"/>
              <a:ext cx="1216995" cy="8642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23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95755" y="586154"/>
          <a:ext cx="6998676" cy="5732583"/>
        </p:xfrm>
        <a:graphic>
          <a:graphicData uri="http://schemas.openxmlformats.org/drawingml/2006/table">
            <a:tbl>
              <a:tblPr firstRow="1" bandRow="1">
                <a:tableStyleId>{5940675A-B579-460E-94D1-54222C63F5DA}</a:tableStyleId>
              </a:tblPr>
              <a:tblGrid>
                <a:gridCol w="2332892"/>
                <a:gridCol w="2332892"/>
                <a:gridCol w="2332892"/>
              </a:tblGrid>
              <a:tr h="1910861">
                <a:tc>
                  <a:txBody>
                    <a:bodyPr/>
                    <a:lstStyle/>
                    <a:p>
                      <a:r>
                        <a:rPr lang="en-GB" sz="3200" b="1" dirty="0" smtClean="0"/>
                        <a:t>1</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2</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3</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r>
                        <a:rPr lang="en-GB" sz="3200" b="1" dirty="0" smtClean="0"/>
                        <a:t>4</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5</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6</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910861">
                <a:tc>
                  <a:txBody>
                    <a:bodyPr/>
                    <a:lstStyle/>
                    <a:p>
                      <a:r>
                        <a:rPr lang="en-GB" sz="3200" b="1" dirty="0" smtClean="0"/>
                        <a:t>7</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8</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sz="3200" b="1" dirty="0" smtClean="0"/>
                        <a:t>9</a:t>
                      </a:r>
                      <a:endParaRPr lang="en-GB" sz="3200" b="1"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4" name="Picture 5"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3360" y="935237"/>
            <a:ext cx="1324771" cy="11524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3816949" y="2792360"/>
            <a:ext cx="1670554" cy="125028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962176" y="615429"/>
            <a:ext cx="2141424" cy="1683218"/>
            <a:chOff x="5894567" y="648283"/>
            <a:chExt cx="2141424" cy="1683218"/>
          </a:xfrm>
        </p:grpSpPr>
        <p:pic>
          <p:nvPicPr>
            <p:cNvPr id="7"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024268" y="648283"/>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6" y="710789"/>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5894567" y="1435450"/>
              <a:ext cx="1113735" cy="833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6922255" y="1497955"/>
              <a:ext cx="1113735" cy="833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1508259" y="4621121"/>
            <a:ext cx="1914971" cy="1495652"/>
            <a:chOff x="1508259" y="4621121"/>
            <a:chExt cx="1914971" cy="1495652"/>
          </a:xfrm>
        </p:grpSpPr>
        <p:pic>
          <p:nvPicPr>
            <p:cNvPr id="12"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61" y="462112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491823" y="4745385"/>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1508259" y="5296941"/>
              <a:ext cx="931407" cy="7925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2170646" y="5324191"/>
              <a:ext cx="931407" cy="792582"/>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6180720" y="4644974"/>
            <a:ext cx="1439413" cy="12419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29"/>
          <a:stretch>
            <a:fillRect/>
          </a:stretch>
        </p:blipFill>
        <p:spPr bwMode="auto">
          <a:xfrm rot="196453">
            <a:off x="3815415" y="4875386"/>
            <a:ext cx="1603403" cy="11386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8344"/>
          <a:stretch>
            <a:fillRect/>
          </a:stretch>
        </p:blipFill>
        <p:spPr bwMode="auto">
          <a:xfrm rot="235911">
            <a:off x="3757767" y="716825"/>
            <a:ext cx="1788917" cy="152228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216064" y="2666444"/>
            <a:ext cx="1887536" cy="1518164"/>
            <a:chOff x="6027866" y="2666444"/>
            <a:chExt cx="1887536" cy="1518164"/>
          </a:xfrm>
        </p:grpSpPr>
        <p:pic>
          <p:nvPicPr>
            <p:cNvPr id="20"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9071" y="2666444"/>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866" y="3425526"/>
              <a:ext cx="872560" cy="7590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mountain_clipart_9_1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2842" y="3417501"/>
              <a:ext cx="872560" cy="7590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1482181" y="2587836"/>
            <a:ext cx="1979037" cy="1755075"/>
            <a:chOff x="1329768" y="2580490"/>
            <a:chExt cx="1979037" cy="1755075"/>
          </a:xfrm>
        </p:grpSpPr>
        <p:pic>
          <p:nvPicPr>
            <p:cNvPr id="25"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9" y="2580490"/>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278760" y="2624217"/>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1329768" y="3464535"/>
              <a:ext cx="947180" cy="8172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98"/>
            <a:stretch>
              <a:fillRect/>
            </a:stretch>
          </p:blipFill>
          <p:spPr bwMode="auto">
            <a:xfrm rot="-146328">
              <a:off x="2361625" y="3518335"/>
              <a:ext cx="947180" cy="8172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5605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Hoy </a:t>
            </a:r>
            <a:r>
              <a:rPr lang="en-GB" dirty="0" err="1" smtClean="0"/>
              <a:t>vamos</a:t>
            </a:r>
            <a:r>
              <a:rPr lang="en-GB" dirty="0" smtClean="0"/>
              <a:t> a…</a:t>
            </a:r>
            <a:endParaRPr lang="en-GB" dirty="0"/>
          </a:p>
        </p:txBody>
      </p:sp>
      <p:sp>
        <p:nvSpPr>
          <p:cNvPr id="3" name="Content Placeholder 2"/>
          <p:cNvSpPr>
            <a:spLocks noGrp="1"/>
          </p:cNvSpPr>
          <p:nvPr>
            <p:ph idx="1"/>
          </p:nvPr>
        </p:nvSpPr>
        <p:spPr/>
        <p:txBody>
          <a:bodyPr>
            <a:normAutofit/>
          </a:bodyPr>
          <a:lstStyle/>
          <a:p>
            <a:r>
              <a:rPr lang="en-GB" sz="3600" dirty="0" err="1"/>
              <a:t>d</a:t>
            </a:r>
            <a:r>
              <a:rPr lang="en-GB" sz="3600" dirty="0" err="1" smtClean="0"/>
              <a:t>escribir</a:t>
            </a:r>
            <a:r>
              <a:rPr lang="en-GB" sz="3600" dirty="0" smtClean="0"/>
              <a:t> </a:t>
            </a:r>
            <a:r>
              <a:rPr lang="en-GB" sz="3600" b="1" dirty="0" err="1" smtClean="0"/>
              <a:t>España</a:t>
            </a:r>
            <a:endParaRPr lang="en-GB" sz="3600" b="1" dirty="0" smtClean="0"/>
          </a:p>
          <a:p>
            <a:endParaRPr lang="en-GB" sz="3600" dirty="0"/>
          </a:p>
          <a:p>
            <a:r>
              <a:rPr lang="en-GB" sz="3600" dirty="0" err="1"/>
              <a:t>a</a:t>
            </a:r>
            <a:r>
              <a:rPr lang="en-GB" sz="3600" dirty="0" err="1" smtClean="0"/>
              <a:t>prender</a:t>
            </a:r>
            <a:r>
              <a:rPr lang="en-GB" sz="3600" b="1" dirty="0" smtClean="0"/>
              <a:t> </a:t>
            </a:r>
            <a:r>
              <a:rPr lang="en-GB" sz="3600" dirty="0" err="1" smtClean="0"/>
              <a:t>cómo</a:t>
            </a:r>
            <a:r>
              <a:rPr lang="en-GB" sz="3600" dirty="0" smtClean="0"/>
              <a:t> </a:t>
            </a:r>
            <a:r>
              <a:rPr lang="en-GB" sz="3600" dirty="0" err="1" smtClean="0"/>
              <a:t>decir</a:t>
            </a:r>
            <a:r>
              <a:rPr lang="en-GB" sz="3600" dirty="0" smtClean="0"/>
              <a:t> </a:t>
            </a:r>
            <a:r>
              <a:rPr lang="en-GB" sz="3600" b="1" dirty="0" smtClean="0"/>
              <a:t>‘a lot’</a:t>
            </a:r>
            <a:endParaRPr lang="en-GB" sz="3600" dirty="0" smtClean="0"/>
          </a:p>
          <a:p>
            <a:endParaRPr lang="en-GB" sz="3600" dirty="0"/>
          </a:p>
        </p:txBody>
      </p:sp>
    </p:spTree>
    <p:extLst>
      <p:ext uri="{BB962C8B-B14F-4D97-AF65-F5344CB8AC3E}">
        <p14:creationId xmlns:p14="http://schemas.microsoft.com/office/powerpoint/2010/main" val="2434822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Deberes</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dirty="0" smtClean="0"/>
              <a:t>Find the name and location in Spain of a famous example of each of these:</a:t>
            </a:r>
          </a:p>
          <a:p>
            <a:pPr marL="514350" indent="-514350">
              <a:buAutoNum type="arabicPlain"/>
            </a:pPr>
            <a:r>
              <a:rPr lang="en-GB" dirty="0" smtClean="0"/>
              <a:t>Beach</a:t>
            </a:r>
            <a:endParaRPr lang="en-GB" dirty="0"/>
          </a:p>
          <a:p>
            <a:pPr marL="514350" indent="-514350">
              <a:buAutoNum type="arabicPlain"/>
            </a:pPr>
            <a:r>
              <a:rPr lang="en-GB" dirty="0" smtClean="0"/>
              <a:t>River</a:t>
            </a:r>
          </a:p>
          <a:p>
            <a:pPr marL="514350" indent="-514350">
              <a:buAutoNum type="arabicPlain"/>
            </a:pPr>
            <a:r>
              <a:rPr lang="en-GB" dirty="0" smtClean="0"/>
              <a:t>Mountain</a:t>
            </a:r>
          </a:p>
          <a:p>
            <a:pPr marL="514350" indent="-514350">
              <a:buAutoNum type="arabicPlain"/>
            </a:pPr>
            <a:r>
              <a:rPr lang="en-GB" dirty="0" smtClean="0"/>
              <a:t>Port</a:t>
            </a:r>
          </a:p>
          <a:p>
            <a:pPr marL="514350" indent="-514350">
              <a:buAutoNum type="arabicPlain"/>
            </a:pPr>
            <a:r>
              <a:rPr lang="en-GB" dirty="0" smtClean="0"/>
              <a:t>Airport</a:t>
            </a:r>
          </a:p>
          <a:p>
            <a:pPr marL="0" indent="0">
              <a:buNone/>
            </a:pPr>
            <a:r>
              <a:rPr lang="en-GB" dirty="0"/>
              <a:t/>
            </a:r>
            <a:br>
              <a:rPr lang="en-GB" dirty="0"/>
            </a:br>
            <a:r>
              <a:rPr lang="en-GB" dirty="0" smtClean="0"/>
              <a:t>Come prepared to write the name of it and where it is in Spain.</a:t>
            </a:r>
          </a:p>
        </p:txBody>
      </p:sp>
    </p:spTree>
    <p:extLst>
      <p:ext uri="{BB962C8B-B14F-4D97-AF65-F5344CB8AC3E}">
        <p14:creationId xmlns:p14="http://schemas.microsoft.com/office/powerpoint/2010/main" val="3825899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17411" name="Oval 3"/>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2" name="Oval 4"/>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3" name="Oval 5"/>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Oval 6"/>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5" name="Oval 7"/>
          <p:cNvSpPr>
            <a:spLocks noChangeArrowheads="1"/>
          </p:cNvSpPr>
          <p:nvPr/>
        </p:nvSpPr>
        <p:spPr bwMode="auto">
          <a:xfrm>
            <a:off x="1979613" y="629285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Oval 8"/>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Oval 9"/>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8" name="Rectangle 10"/>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1</a:t>
            </a:r>
          </a:p>
        </p:txBody>
      </p:sp>
      <p:sp>
        <p:nvSpPr>
          <p:cNvPr id="17419" name="Rectangle 11"/>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2</a:t>
            </a:r>
          </a:p>
        </p:txBody>
      </p:sp>
      <p:sp>
        <p:nvSpPr>
          <p:cNvPr id="17420" name="Rectangle 12"/>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3</a:t>
            </a:r>
          </a:p>
        </p:txBody>
      </p:sp>
      <p:sp>
        <p:nvSpPr>
          <p:cNvPr id="17421" name="Rectangle 13"/>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4</a:t>
            </a:r>
          </a:p>
        </p:txBody>
      </p:sp>
      <p:sp>
        <p:nvSpPr>
          <p:cNvPr id="17422" name="Rectangle 14"/>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5</a:t>
            </a:r>
          </a:p>
        </p:txBody>
      </p:sp>
      <p:sp>
        <p:nvSpPr>
          <p:cNvPr id="17423" name="Rectangle 15"/>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6</a:t>
            </a:r>
          </a:p>
        </p:txBody>
      </p:sp>
      <p:sp>
        <p:nvSpPr>
          <p:cNvPr id="17424" name="Rectangle 16"/>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t>7</a:t>
            </a:r>
          </a:p>
        </p:txBody>
      </p:sp>
      <p:sp>
        <p:nvSpPr>
          <p:cNvPr id="17425" name="Text Box 17"/>
          <p:cNvSpPr txBox="1">
            <a:spLocks noChangeArrowheads="1"/>
          </p:cNvSpPr>
          <p:nvPr/>
        </p:nvSpPr>
        <p:spPr bwMode="auto">
          <a:xfrm>
            <a:off x="1403350" y="1125538"/>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Espa</a:t>
            </a:r>
            <a:r>
              <a:rPr lang="en-GB" sz="2400" b="1">
                <a:cs typeface="Arial" charset="0"/>
              </a:rPr>
              <a:t>ña</a:t>
            </a:r>
          </a:p>
        </p:txBody>
      </p:sp>
      <p:sp>
        <p:nvSpPr>
          <p:cNvPr id="17426" name="Text Box 18"/>
          <p:cNvSpPr txBox="1">
            <a:spLocks noChangeArrowheads="1"/>
          </p:cNvSpPr>
          <p:nvPr/>
        </p:nvSpPr>
        <p:spPr bwMode="auto">
          <a:xfrm>
            <a:off x="5148263" y="425450"/>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Francia</a:t>
            </a:r>
            <a:endParaRPr lang="en-GB" sz="2400" b="1">
              <a:cs typeface="Arial" charset="0"/>
            </a:endParaRPr>
          </a:p>
        </p:txBody>
      </p:sp>
      <p:sp>
        <p:nvSpPr>
          <p:cNvPr id="17427" name="Text Box 19"/>
          <p:cNvSpPr txBox="1">
            <a:spLocks noChangeArrowheads="1"/>
          </p:cNvSpPr>
          <p:nvPr/>
        </p:nvSpPr>
        <p:spPr bwMode="auto">
          <a:xfrm rot="-749285">
            <a:off x="0" y="2852738"/>
            <a:ext cx="15113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t>Portugal</a:t>
            </a:r>
            <a:endParaRPr lang="en-GB" sz="2400" b="1">
              <a:cs typeface="Arial" charset="0"/>
            </a:endParaRPr>
          </a:p>
        </p:txBody>
      </p:sp>
      <p:sp>
        <p:nvSpPr>
          <p:cNvPr id="17428" name="Text Box 20"/>
          <p:cNvSpPr txBox="1">
            <a:spLocks noChangeArrowheads="1"/>
          </p:cNvSpPr>
          <p:nvPr/>
        </p:nvSpPr>
        <p:spPr bwMode="auto">
          <a:xfrm>
            <a:off x="3335338" y="28654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Madrid</a:t>
            </a:r>
          </a:p>
        </p:txBody>
      </p:sp>
      <p:sp>
        <p:nvSpPr>
          <p:cNvPr id="17429" name="Text Box 21"/>
          <p:cNvSpPr txBox="1">
            <a:spLocks noChangeArrowheads="1"/>
          </p:cNvSpPr>
          <p:nvPr/>
        </p:nvSpPr>
        <p:spPr bwMode="auto">
          <a:xfrm>
            <a:off x="3716338" y="8239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Bilbao</a:t>
            </a:r>
          </a:p>
        </p:txBody>
      </p:sp>
      <p:sp>
        <p:nvSpPr>
          <p:cNvPr id="17430" name="Text Box 22"/>
          <p:cNvSpPr txBox="1">
            <a:spLocks noChangeArrowheads="1"/>
          </p:cNvSpPr>
          <p:nvPr/>
        </p:nvSpPr>
        <p:spPr bwMode="auto">
          <a:xfrm>
            <a:off x="6359525" y="2159000"/>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Barcelona</a:t>
            </a:r>
          </a:p>
        </p:txBody>
      </p:sp>
      <p:sp>
        <p:nvSpPr>
          <p:cNvPr id="17431" name="Text Box 23"/>
          <p:cNvSpPr txBox="1">
            <a:spLocks noChangeArrowheads="1"/>
          </p:cNvSpPr>
          <p:nvPr/>
        </p:nvSpPr>
        <p:spPr bwMode="auto">
          <a:xfrm>
            <a:off x="2051050" y="56610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t>C</a:t>
            </a:r>
            <a:r>
              <a:rPr lang="en-GB" sz="2400" b="1" i="1">
                <a:cs typeface="Arial" charset="0"/>
              </a:rPr>
              <a:t>ádiz</a:t>
            </a:r>
          </a:p>
        </p:txBody>
      </p:sp>
      <p:sp>
        <p:nvSpPr>
          <p:cNvPr id="17432" name="Text Box 24"/>
          <p:cNvSpPr txBox="1">
            <a:spLocks noChangeArrowheads="1"/>
          </p:cNvSpPr>
          <p:nvPr/>
        </p:nvSpPr>
        <p:spPr bwMode="auto">
          <a:xfrm>
            <a:off x="3348038" y="5183188"/>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Granada</a:t>
            </a:r>
          </a:p>
        </p:txBody>
      </p:sp>
      <p:sp>
        <p:nvSpPr>
          <p:cNvPr id="17433" name="Text Box 25"/>
          <p:cNvSpPr txBox="1">
            <a:spLocks noChangeArrowheads="1"/>
          </p:cNvSpPr>
          <p:nvPr/>
        </p:nvSpPr>
        <p:spPr bwMode="auto">
          <a:xfrm>
            <a:off x="4414838" y="1209675"/>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Pamplona</a:t>
            </a:r>
          </a:p>
        </p:txBody>
      </p:sp>
      <p:sp>
        <p:nvSpPr>
          <p:cNvPr id="17434" name="Text Box 26"/>
          <p:cNvSpPr txBox="1">
            <a:spLocks noChangeArrowheads="1"/>
          </p:cNvSpPr>
          <p:nvPr/>
        </p:nvSpPr>
        <p:spPr bwMode="auto">
          <a:xfrm>
            <a:off x="5084763" y="3670300"/>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i="1">
                <a:cs typeface="Arial" charset="0"/>
              </a:rPr>
              <a:t>Valencia</a:t>
            </a:r>
          </a:p>
        </p:txBody>
      </p:sp>
      <p:sp>
        <p:nvSpPr>
          <p:cNvPr id="17435" name="Text Box 27">
            <a:hlinkClick r:id="" action="ppaction://noaction">
              <a:snd r:embed="rId4" name="1.wav"/>
            </a:hlinkClick>
          </p:cNvPr>
          <p:cNvSpPr txBox="1">
            <a:spLocks noChangeArrowheads="1"/>
          </p:cNvSpPr>
          <p:nvPr/>
        </p:nvSpPr>
        <p:spPr bwMode="auto">
          <a:xfrm>
            <a:off x="2051050" y="6305550"/>
            <a:ext cx="7092950"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i="1">
                <a:latin typeface="Calibri" pitchFamily="34" charset="0"/>
              </a:rPr>
              <a:t>¿Cómo se llama la ciudad número uno?</a:t>
            </a:r>
          </a:p>
        </p:txBody>
      </p:sp>
      <p:sp>
        <p:nvSpPr>
          <p:cNvPr id="17436" name="Text Box 28">
            <a:hlinkClick r:id="" action="ppaction://noaction">
              <a:snd r:embed="rId5" name="2.wav"/>
            </a:hlinkClick>
          </p:cNvPr>
          <p:cNvSpPr txBox="1">
            <a:spLocks noChangeArrowheads="1"/>
          </p:cNvSpPr>
          <p:nvPr/>
        </p:nvSpPr>
        <p:spPr bwMode="auto">
          <a:xfrm>
            <a:off x="2051050" y="6305550"/>
            <a:ext cx="7092950"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i="1">
                <a:latin typeface="Calibri" pitchFamily="34" charset="0"/>
              </a:rPr>
              <a:t>¿Cómo se llama la ciudad número dos?</a:t>
            </a:r>
          </a:p>
        </p:txBody>
      </p:sp>
      <p:sp>
        <p:nvSpPr>
          <p:cNvPr id="17437" name="Text Box 29">
            <a:hlinkClick r:id="" action="ppaction://noaction">
              <a:snd r:embed="rId6" name="3.wav"/>
            </a:hlinkClick>
          </p:cNvPr>
          <p:cNvSpPr txBox="1">
            <a:spLocks noChangeArrowheads="1"/>
          </p:cNvSpPr>
          <p:nvPr/>
        </p:nvSpPr>
        <p:spPr bwMode="auto">
          <a:xfrm>
            <a:off x="2051050" y="6305550"/>
            <a:ext cx="7092950"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i="1">
                <a:latin typeface="Calibri" pitchFamily="34" charset="0"/>
              </a:rPr>
              <a:t>¿Cómo se llama la ciudad número tres?</a:t>
            </a:r>
          </a:p>
        </p:txBody>
      </p:sp>
      <p:sp>
        <p:nvSpPr>
          <p:cNvPr id="17438" name="Text Box 30">
            <a:hlinkClick r:id="" action="ppaction://noaction">
              <a:snd r:embed="rId7" name="4.wav"/>
            </a:hlinkClick>
          </p:cNvPr>
          <p:cNvSpPr txBox="1">
            <a:spLocks noChangeArrowheads="1"/>
          </p:cNvSpPr>
          <p:nvPr/>
        </p:nvSpPr>
        <p:spPr bwMode="auto">
          <a:xfrm>
            <a:off x="1908175" y="6302375"/>
            <a:ext cx="7273925"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i="1">
                <a:latin typeface="Calibri" pitchFamily="34" charset="0"/>
              </a:rPr>
              <a:t>¿Cómo se llama la ciudad número cuatro?</a:t>
            </a:r>
          </a:p>
        </p:txBody>
      </p:sp>
      <p:sp>
        <p:nvSpPr>
          <p:cNvPr id="17439" name="Text Box 31">
            <a:hlinkClick r:id="" action="ppaction://noaction">
              <a:snd r:embed="rId8" name="5.wav"/>
            </a:hlinkClick>
          </p:cNvPr>
          <p:cNvSpPr txBox="1">
            <a:spLocks noChangeArrowheads="1"/>
          </p:cNvSpPr>
          <p:nvPr/>
        </p:nvSpPr>
        <p:spPr bwMode="auto">
          <a:xfrm>
            <a:off x="1908175" y="6305550"/>
            <a:ext cx="7273925"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i="1">
                <a:latin typeface="Calibri" pitchFamily="34" charset="0"/>
              </a:rPr>
              <a:t>¿Cómo se llama la ciudad número cinco?</a:t>
            </a:r>
          </a:p>
        </p:txBody>
      </p:sp>
      <p:sp>
        <p:nvSpPr>
          <p:cNvPr id="17440" name="Text Box 32">
            <a:hlinkClick r:id="" action="ppaction://noaction">
              <a:snd r:embed="rId9" name="6.wav"/>
            </a:hlinkClick>
          </p:cNvPr>
          <p:cNvSpPr txBox="1">
            <a:spLocks noChangeArrowheads="1"/>
          </p:cNvSpPr>
          <p:nvPr/>
        </p:nvSpPr>
        <p:spPr bwMode="auto">
          <a:xfrm>
            <a:off x="1908175" y="6305550"/>
            <a:ext cx="7273925"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i="1">
                <a:latin typeface="Calibri" pitchFamily="34" charset="0"/>
              </a:rPr>
              <a:t>¿Cómo se llama la ciudad número seis?</a:t>
            </a:r>
          </a:p>
        </p:txBody>
      </p:sp>
      <p:sp>
        <p:nvSpPr>
          <p:cNvPr id="17441" name="Text Box 33">
            <a:hlinkClick r:id="" action="ppaction://noaction">
              <a:snd r:embed="rId10" name="7.wav"/>
            </a:hlinkClick>
          </p:cNvPr>
          <p:cNvSpPr txBox="1">
            <a:spLocks noChangeArrowheads="1"/>
          </p:cNvSpPr>
          <p:nvPr/>
        </p:nvSpPr>
        <p:spPr bwMode="auto">
          <a:xfrm>
            <a:off x="1870075" y="6305550"/>
            <a:ext cx="7273925"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i="1">
                <a:latin typeface="Calibri" pitchFamily="34" charset="0"/>
              </a:rPr>
              <a:t>¿Cómo se llama la ciudad número siete?</a:t>
            </a:r>
          </a:p>
        </p:txBody>
      </p:sp>
    </p:spTree>
    <p:extLst>
      <p:ext uri="{BB962C8B-B14F-4D97-AF65-F5344CB8AC3E}">
        <p14:creationId xmlns:p14="http://schemas.microsoft.com/office/powerpoint/2010/main" val="1819025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3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3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44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p:bldP spid="17429" grpId="0"/>
      <p:bldP spid="17430" grpId="0"/>
      <p:bldP spid="17431" grpId="0"/>
      <p:bldP spid="17432" grpId="0"/>
      <p:bldP spid="17433" grpId="0"/>
      <p:bldP spid="17434" grpId="0"/>
      <p:bldP spid="17436" grpId="0" animBg="1"/>
      <p:bldP spid="17437" grpId="0" animBg="1"/>
      <p:bldP spid="17438" grpId="0" animBg="1"/>
      <p:bldP spid="17439" grpId="0" animBg="1"/>
      <p:bldP spid="17440" grpId="0" animBg="1"/>
      <p:bldP spid="174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s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238375"/>
            <a:ext cx="2438400" cy="2381250"/>
          </a:xfrm>
          <a:prstGeom prst="rect">
            <a:avLst/>
          </a:prstGeom>
          <a:noFill/>
          <a:extLst>
            <a:ext uri="{909E8E84-426E-40DD-AFC4-6F175D3DCCD1}">
              <a14:hiddenFill xmlns:a14="http://schemas.microsoft.com/office/drawing/2010/main">
                <a:solidFill>
                  <a:srgbClr val="FFFFFF"/>
                </a:solidFill>
              </a14:hiddenFill>
            </a:ext>
          </a:extLst>
        </p:spPr>
      </p:pic>
      <p:sp>
        <p:nvSpPr>
          <p:cNvPr id="32777" name="WordArt 9">
            <a:hlinkClick r:id="" action="ppaction://noaction">
              <a:snd r:embed="rId4" name="esp.wav"/>
            </a:hlinkClick>
          </p:cNvPr>
          <p:cNvSpPr>
            <a:spLocks noChangeArrowheads="1" noChangeShapeType="1" noTextEdit="1"/>
          </p:cNvSpPr>
          <p:nvPr/>
        </p:nvSpPr>
        <p:spPr bwMode="auto">
          <a:xfrm>
            <a:off x="3157538" y="908050"/>
            <a:ext cx="2808287" cy="9540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400" kern="10">
                <a:ln w="19050">
                  <a:solidFill>
                    <a:srgbClr val="000000"/>
                  </a:solidFill>
                  <a:round/>
                  <a:headEnd/>
                  <a:tailEnd/>
                </a:ln>
                <a:gradFill rotWithShape="1">
                  <a:gsLst>
                    <a:gs pos="0">
                      <a:srgbClr val="FF0000"/>
                    </a:gs>
                    <a:gs pos="50000">
                      <a:srgbClr val="FFFF00"/>
                    </a:gs>
                    <a:gs pos="100000">
                      <a:srgbClr val="FF0000"/>
                    </a:gs>
                  </a:gsLst>
                  <a:lin ang="5400000" scaled="1"/>
                </a:gradFill>
                <a:latin typeface="Arial Black"/>
              </a:rPr>
              <a:t>España</a:t>
            </a:r>
          </a:p>
        </p:txBody>
      </p:sp>
    </p:spTree>
    <p:extLst>
      <p:ext uri="{BB962C8B-B14F-4D97-AF65-F5344CB8AC3E}">
        <p14:creationId xmlns:p14="http://schemas.microsoft.com/office/powerpoint/2010/main" val="297762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070"/>
          <a:stretch>
            <a:fillRect/>
          </a:stretch>
        </p:blipFill>
        <p:spPr bwMode="auto">
          <a:xfrm rot="276270">
            <a:off x="323850" y="620713"/>
            <a:ext cx="3492500" cy="201612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a:hlinkClick r:id="" action="ppaction://noaction">
              <a:snd r:embed="rId4" name="gente.wav"/>
            </a:hlinkClick>
          </p:cNvPr>
          <p:cNvSpPr txBox="1">
            <a:spLocks noChangeArrowheads="1"/>
          </p:cNvSpPr>
          <p:nvPr/>
        </p:nvSpPr>
        <p:spPr bwMode="auto">
          <a:xfrm>
            <a:off x="538163" y="2781300"/>
            <a:ext cx="3386137" cy="519113"/>
          </a:xfrm>
          <a:prstGeom prst="rect">
            <a:avLst/>
          </a:prstGeom>
          <a:solidFill>
            <a:schemeClr val="tx1">
              <a:lumMod val="85000"/>
              <a:lumOff val="15000"/>
            </a:schemeClr>
          </a:solidFill>
          <a:ln>
            <a:noFill/>
          </a:ln>
          <a:effectLst/>
          <a:extLst/>
        </p:spPr>
        <p:txBody>
          <a:bodyPr>
            <a:spAutoFit/>
          </a:bodyPr>
          <a:lstStyle/>
          <a:p>
            <a:pPr algn="ctr">
              <a:spcBef>
                <a:spcPct val="50000"/>
              </a:spcBef>
            </a:pPr>
            <a:r>
              <a:rPr lang="en-GB" sz="2800">
                <a:solidFill>
                  <a:schemeClr val="bg1"/>
                </a:solidFill>
                <a:latin typeface="Calibri" pitchFamily="34" charset="0"/>
                <a:ea typeface="Dotum" pitchFamily="34" charset="-127"/>
              </a:rPr>
              <a:t>la gente  = personas</a:t>
            </a:r>
          </a:p>
        </p:txBody>
      </p:sp>
      <p:sp>
        <p:nvSpPr>
          <p:cNvPr id="3076" name="Text Box 4">
            <a:hlinkClick r:id="" action="ppaction://noaction">
              <a:snd r:embed="rId5" name="vocab.wav"/>
            </a:hlinkClick>
          </p:cNvPr>
          <p:cNvSpPr txBox="1">
            <a:spLocks noChangeArrowheads="1"/>
          </p:cNvSpPr>
          <p:nvPr/>
        </p:nvSpPr>
        <p:spPr bwMode="auto">
          <a:xfrm>
            <a:off x="250825" y="173038"/>
            <a:ext cx="8642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Vocabulario importante: ¡Repite y memoriza!</a:t>
            </a:r>
          </a:p>
        </p:txBody>
      </p:sp>
      <p:pic>
        <p:nvPicPr>
          <p:cNvPr id="3078" name="Picture 6" descr="tal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7900" y="757238"/>
            <a:ext cx="3384550" cy="1952625"/>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a:hlinkClick r:id="" action="ppaction://noaction">
              <a:snd r:embed="rId7" name="hablar.wav"/>
            </a:hlinkClick>
          </p:cNvPr>
          <p:cNvSpPr txBox="1">
            <a:spLocks noChangeArrowheads="1"/>
          </p:cNvSpPr>
          <p:nvPr/>
        </p:nvSpPr>
        <p:spPr bwMode="auto">
          <a:xfrm>
            <a:off x="5794375" y="2781300"/>
            <a:ext cx="1441450" cy="519113"/>
          </a:xfrm>
          <a:prstGeom prst="rect">
            <a:avLst/>
          </a:prstGeom>
          <a:solidFill>
            <a:schemeClr val="tx1">
              <a:lumMod val="85000"/>
              <a:lumOff val="15000"/>
            </a:schemeClr>
          </a:solidFill>
          <a:ln>
            <a:noFill/>
          </a:ln>
          <a:effectLst/>
          <a:extLst/>
        </p:spPr>
        <p:txBody>
          <a:bodyPr>
            <a:spAutoFit/>
          </a:bodyPr>
          <a:lstStyle/>
          <a:p>
            <a:pPr algn="ctr">
              <a:spcBef>
                <a:spcPct val="50000"/>
              </a:spcBef>
            </a:pPr>
            <a:r>
              <a:rPr lang="en-GB" sz="2800">
                <a:solidFill>
                  <a:schemeClr val="bg1"/>
                </a:solidFill>
                <a:latin typeface="Calibri" pitchFamily="34" charset="0"/>
                <a:ea typeface="Dotum" pitchFamily="34" charset="-127"/>
              </a:rPr>
              <a:t>hablar</a:t>
            </a:r>
          </a:p>
        </p:txBody>
      </p:sp>
      <p:pic>
        <p:nvPicPr>
          <p:cNvPr id="3080" name="Picture 8" descr="20070717klphisuni_115"/>
          <p:cNvPicPr>
            <a:picLocks noChangeAspect="1" noChangeArrowheads="1"/>
          </p:cNvPicPr>
          <p:nvPr/>
        </p:nvPicPr>
        <p:blipFill>
          <a:blip r:embed="rId8">
            <a:extLst>
              <a:ext uri="{28A0092B-C50C-407E-A947-70E740481C1C}">
                <a14:useLocalDpi xmlns:a14="http://schemas.microsoft.com/office/drawing/2010/main" val="0"/>
              </a:ext>
            </a:extLst>
          </a:blip>
          <a:srcRect r="6810" b="20599"/>
          <a:stretch>
            <a:fillRect/>
          </a:stretch>
        </p:blipFill>
        <p:spPr bwMode="auto">
          <a:xfrm>
            <a:off x="4427538" y="3573463"/>
            <a:ext cx="3989387" cy="258445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mapa"/>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4076700"/>
            <a:ext cx="3024187" cy="2346325"/>
          </a:xfrm>
          <a:prstGeom prst="rect">
            <a:avLst/>
          </a:prstGeom>
          <a:noFill/>
          <a:extLst>
            <a:ext uri="{909E8E84-426E-40DD-AFC4-6F175D3DCCD1}">
              <a14:hiddenFill xmlns:a14="http://schemas.microsoft.com/office/drawing/2010/main">
                <a:solidFill>
                  <a:srgbClr val="FFFFFF"/>
                </a:solidFill>
              </a14:hiddenFill>
            </a:ext>
          </a:extLst>
        </p:spPr>
      </p:pic>
      <p:sp>
        <p:nvSpPr>
          <p:cNvPr id="3082" name="Text Box 10">
            <a:hlinkClick r:id="" action="ppaction://noaction">
              <a:snd r:embed="rId10" name="pais.wav"/>
            </a:hlinkClick>
          </p:cNvPr>
          <p:cNvSpPr txBox="1">
            <a:spLocks noChangeArrowheads="1"/>
          </p:cNvSpPr>
          <p:nvPr/>
        </p:nvSpPr>
        <p:spPr bwMode="auto">
          <a:xfrm>
            <a:off x="1978025" y="6237288"/>
            <a:ext cx="1441450" cy="519112"/>
          </a:xfrm>
          <a:prstGeom prst="rect">
            <a:avLst/>
          </a:prstGeom>
          <a:solidFill>
            <a:schemeClr val="tx1">
              <a:lumMod val="85000"/>
              <a:lumOff val="15000"/>
            </a:schemeClr>
          </a:solidFill>
          <a:ln>
            <a:noFill/>
          </a:ln>
          <a:effectLst/>
          <a:extLst/>
        </p:spPr>
        <p:txBody>
          <a:bodyPr>
            <a:spAutoFit/>
          </a:bodyPr>
          <a:lstStyle/>
          <a:p>
            <a:pPr algn="ctr">
              <a:spcBef>
                <a:spcPct val="50000"/>
              </a:spcBef>
            </a:pPr>
            <a:r>
              <a:rPr lang="en-GB" sz="2800">
                <a:solidFill>
                  <a:schemeClr val="bg1"/>
                </a:solidFill>
                <a:latin typeface="Calibri" pitchFamily="34" charset="0"/>
                <a:ea typeface="Dotum" pitchFamily="34" charset="-127"/>
              </a:rPr>
              <a:t>un país </a:t>
            </a:r>
          </a:p>
        </p:txBody>
      </p:sp>
      <p:sp>
        <p:nvSpPr>
          <p:cNvPr id="3083" name="Text Box 11">
            <a:hlinkClick r:id="" action="ppaction://noaction">
              <a:snd r:embed="rId11" name="muchospaises.wav"/>
            </a:hlinkClick>
          </p:cNvPr>
          <p:cNvSpPr txBox="1">
            <a:spLocks noChangeArrowheads="1"/>
          </p:cNvSpPr>
          <p:nvPr/>
        </p:nvSpPr>
        <p:spPr bwMode="auto">
          <a:xfrm>
            <a:off x="5435600" y="6237288"/>
            <a:ext cx="2376488" cy="519112"/>
          </a:xfrm>
          <a:prstGeom prst="rect">
            <a:avLst/>
          </a:prstGeom>
          <a:solidFill>
            <a:schemeClr val="tx1">
              <a:lumMod val="85000"/>
              <a:lumOff val="15000"/>
            </a:schemeClr>
          </a:solidFill>
          <a:ln>
            <a:noFill/>
          </a:ln>
          <a:effectLst/>
          <a:extLst/>
        </p:spPr>
        <p:txBody>
          <a:bodyPr>
            <a:spAutoFit/>
          </a:bodyPr>
          <a:lstStyle/>
          <a:p>
            <a:pPr algn="ctr">
              <a:spcBef>
                <a:spcPct val="50000"/>
              </a:spcBef>
            </a:pPr>
            <a:r>
              <a:rPr lang="en-GB" sz="2800">
                <a:solidFill>
                  <a:schemeClr val="bg1"/>
                </a:solidFill>
                <a:latin typeface="Calibri" pitchFamily="34" charset="0"/>
                <a:ea typeface="Dotum" pitchFamily="34" charset="-127"/>
              </a:rPr>
              <a:t>muchos países</a:t>
            </a:r>
          </a:p>
        </p:txBody>
      </p:sp>
      <p:sp>
        <p:nvSpPr>
          <p:cNvPr id="3084" name="WordArt 12"/>
          <p:cNvSpPr>
            <a:spLocks noChangeArrowheads="1" noChangeShapeType="1" noTextEdit="1"/>
          </p:cNvSpPr>
          <p:nvPr/>
        </p:nvSpPr>
        <p:spPr bwMode="auto">
          <a:xfrm rot="-304776">
            <a:off x="2195513" y="4797425"/>
            <a:ext cx="1209675"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400" kern="10">
                <a:ln w="9525">
                  <a:solidFill>
                    <a:srgbClr val="000000"/>
                  </a:solidFill>
                  <a:round/>
                  <a:headEnd/>
                  <a:tailEnd/>
                </a:ln>
                <a:solidFill>
                  <a:srgbClr val="FFFFFF"/>
                </a:solidFill>
                <a:latin typeface="Arial Black"/>
              </a:rPr>
              <a:t>España</a:t>
            </a:r>
          </a:p>
        </p:txBody>
      </p:sp>
    </p:spTree>
    <p:extLst>
      <p:ext uri="{BB962C8B-B14F-4D97-AF65-F5344CB8AC3E}">
        <p14:creationId xmlns:p14="http://schemas.microsoft.com/office/powerpoint/2010/main" val="1275104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6" name="Text Box 20"/>
          <p:cNvSpPr txBox="1">
            <a:spLocks noChangeArrowheads="1"/>
          </p:cNvSpPr>
          <p:nvPr/>
        </p:nvSpPr>
        <p:spPr bwMode="auto">
          <a:xfrm>
            <a:off x="2051050" y="6092825"/>
            <a:ext cx="1441450" cy="519113"/>
          </a:xfrm>
          <a:prstGeom prst="rect">
            <a:avLst/>
          </a:prstGeom>
          <a:solidFill>
            <a:schemeClr val="tx1"/>
          </a:solidFill>
          <a:ln>
            <a:noFill/>
          </a:ln>
          <a:effectLst/>
          <a:extLst/>
        </p:spPr>
        <p:txBody>
          <a:bodyPr>
            <a:spAutoFit/>
          </a:bodyPr>
          <a:lstStyle/>
          <a:p>
            <a:pPr algn="ctr">
              <a:spcBef>
                <a:spcPct val="50000"/>
              </a:spcBef>
            </a:pPr>
            <a:r>
              <a:rPr lang="en-GB" sz="2800">
                <a:solidFill>
                  <a:schemeClr val="bg1"/>
                </a:solidFill>
                <a:latin typeface="Calibri" pitchFamily="34" charset="0"/>
                <a:ea typeface="Dotum" pitchFamily="34" charset="-127"/>
              </a:rPr>
              <a:t>un país </a:t>
            </a:r>
          </a:p>
        </p:txBody>
      </p:sp>
      <p:sp>
        <p:nvSpPr>
          <p:cNvPr id="34835" name="Text Box 19"/>
          <p:cNvSpPr txBox="1">
            <a:spLocks noChangeArrowheads="1"/>
          </p:cNvSpPr>
          <p:nvPr/>
        </p:nvSpPr>
        <p:spPr bwMode="auto">
          <a:xfrm>
            <a:off x="5580063" y="2708275"/>
            <a:ext cx="1441450" cy="519113"/>
          </a:xfrm>
          <a:prstGeom prst="rect">
            <a:avLst/>
          </a:prstGeom>
          <a:solidFill>
            <a:schemeClr val="tx1"/>
          </a:solidFill>
          <a:ln>
            <a:noFill/>
          </a:ln>
          <a:effectLst/>
          <a:extLst/>
        </p:spPr>
        <p:txBody>
          <a:bodyPr>
            <a:spAutoFit/>
          </a:bodyPr>
          <a:lstStyle/>
          <a:p>
            <a:pPr algn="ctr">
              <a:spcBef>
                <a:spcPct val="50000"/>
              </a:spcBef>
            </a:pPr>
            <a:r>
              <a:rPr lang="en-GB" sz="2800">
                <a:solidFill>
                  <a:schemeClr val="bg1"/>
                </a:solidFill>
                <a:latin typeface="Calibri" pitchFamily="34" charset="0"/>
                <a:ea typeface="Dotum" pitchFamily="34" charset="-127"/>
              </a:rPr>
              <a:t>hablar </a:t>
            </a:r>
          </a:p>
        </p:txBody>
      </p:sp>
      <p:pic>
        <p:nvPicPr>
          <p:cNvPr id="348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070"/>
          <a:stretch>
            <a:fillRect/>
          </a:stretch>
        </p:blipFill>
        <p:spPr bwMode="auto">
          <a:xfrm rot="276270">
            <a:off x="323850" y="620713"/>
            <a:ext cx="3492500" cy="2016125"/>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1330325" y="2781300"/>
            <a:ext cx="1441450" cy="519113"/>
          </a:xfrm>
          <a:prstGeom prst="rect">
            <a:avLst/>
          </a:prstGeom>
          <a:solidFill>
            <a:schemeClr val="tx1"/>
          </a:solidFill>
          <a:ln>
            <a:noFill/>
          </a:ln>
          <a:effectLst/>
          <a:extLst/>
        </p:spPr>
        <p:txBody>
          <a:bodyPr>
            <a:spAutoFit/>
          </a:bodyPr>
          <a:lstStyle/>
          <a:p>
            <a:pPr algn="ctr">
              <a:spcBef>
                <a:spcPct val="50000"/>
              </a:spcBef>
            </a:pPr>
            <a:r>
              <a:rPr lang="en-GB" sz="2800">
                <a:solidFill>
                  <a:schemeClr val="bg1"/>
                </a:solidFill>
                <a:latin typeface="Calibri" pitchFamily="34" charset="0"/>
                <a:ea typeface="Dotum" pitchFamily="34" charset="-127"/>
              </a:rPr>
              <a:t>la gente </a:t>
            </a:r>
          </a:p>
        </p:txBody>
      </p:sp>
      <p:sp>
        <p:nvSpPr>
          <p:cNvPr id="34820" name="Text Box 4"/>
          <p:cNvSpPr txBox="1">
            <a:spLocks noChangeArrowheads="1"/>
          </p:cNvSpPr>
          <p:nvPr/>
        </p:nvSpPr>
        <p:spPr bwMode="auto">
          <a:xfrm>
            <a:off x="1690688" y="115888"/>
            <a:ext cx="57610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¿Cómo se dice en español?</a:t>
            </a:r>
          </a:p>
        </p:txBody>
      </p:sp>
      <p:pic>
        <p:nvPicPr>
          <p:cNvPr id="34822" name="Picture 6" descr="tal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757238"/>
            <a:ext cx="2952750" cy="1703387"/>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map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3933825"/>
            <a:ext cx="3024187" cy="2346325"/>
          </a:xfrm>
          <a:prstGeom prst="rect">
            <a:avLst/>
          </a:prstGeom>
          <a:noFill/>
          <a:extLst>
            <a:ext uri="{909E8E84-426E-40DD-AFC4-6F175D3DCCD1}">
              <a14:hiddenFill xmlns:a14="http://schemas.microsoft.com/office/drawing/2010/main">
                <a:solidFill>
                  <a:srgbClr val="FFFFFF"/>
                </a:solidFill>
              </a14:hiddenFill>
            </a:ext>
          </a:extLst>
        </p:spPr>
      </p:pic>
      <p:sp>
        <p:nvSpPr>
          <p:cNvPr id="34827" name="Text Box 11"/>
          <p:cNvSpPr txBox="1">
            <a:spLocks noChangeArrowheads="1"/>
          </p:cNvSpPr>
          <p:nvPr/>
        </p:nvSpPr>
        <p:spPr bwMode="auto">
          <a:xfrm>
            <a:off x="5291138" y="6092825"/>
            <a:ext cx="2376487" cy="519113"/>
          </a:xfrm>
          <a:prstGeom prst="rect">
            <a:avLst/>
          </a:prstGeom>
          <a:solidFill>
            <a:schemeClr val="tx1"/>
          </a:solidFill>
          <a:ln>
            <a:noFill/>
          </a:ln>
          <a:effectLst/>
          <a:extLst/>
        </p:spPr>
        <p:txBody>
          <a:bodyPr>
            <a:spAutoFit/>
          </a:bodyPr>
          <a:lstStyle/>
          <a:p>
            <a:pPr algn="ctr">
              <a:spcBef>
                <a:spcPct val="50000"/>
              </a:spcBef>
            </a:pPr>
            <a:r>
              <a:rPr lang="en-GB" sz="2800">
                <a:solidFill>
                  <a:schemeClr val="bg1"/>
                </a:solidFill>
                <a:latin typeface="Calibri" pitchFamily="34" charset="0"/>
                <a:ea typeface="Dotum" pitchFamily="34" charset="-127"/>
              </a:rPr>
              <a:t>muchos países</a:t>
            </a:r>
          </a:p>
        </p:txBody>
      </p:sp>
      <p:sp>
        <p:nvSpPr>
          <p:cNvPr id="34828" name="WordArt 12"/>
          <p:cNvSpPr>
            <a:spLocks noChangeArrowheads="1" noChangeShapeType="1" noTextEdit="1"/>
          </p:cNvSpPr>
          <p:nvPr/>
        </p:nvSpPr>
        <p:spPr bwMode="auto">
          <a:xfrm rot="-304776">
            <a:off x="2195513" y="4654550"/>
            <a:ext cx="1209675"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400" kern="10">
                <a:ln w="9525">
                  <a:solidFill>
                    <a:srgbClr val="000000"/>
                  </a:solidFill>
                  <a:round/>
                  <a:headEnd/>
                  <a:tailEnd/>
                </a:ln>
                <a:solidFill>
                  <a:srgbClr val="FFFFFF"/>
                </a:solidFill>
                <a:latin typeface="Arial Black"/>
              </a:rPr>
              <a:t>España</a:t>
            </a:r>
          </a:p>
        </p:txBody>
      </p:sp>
      <p:pic>
        <p:nvPicPr>
          <p:cNvPr id="34831" name="Picture 15" descr="1102204_question_mark_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6375" y="2636838"/>
            <a:ext cx="1116013" cy="1116012"/>
          </a:xfrm>
          <a:prstGeom prst="rect">
            <a:avLst/>
          </a:prstGeom>
          <a:noFill/>
          <a:extLst>
            <a:ext uri="{909E8E84-426E-40DD-AFC4-6F175D3DCCD1}">
              <a14:hiddenFill xmlns:a14="http://schemas.microsoft.com/office/drawing/2010/main">
                <a:solidFill>
                  <a:srgbClr val="FFFFFF"/>
                </a:solidFill>
              </a14:hiddenFill>
            </a:ext>
          </a:extLst>
        </p:spPr>
      </p:pic>
      <p:pic>
        <p:nvPicPr>
          <p:cNvPr id="34832" name="Picture 16" descr="1102204_question_mark_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5963" y="2349500"/>
            <a:ext cx="1116012" cy="1116013"/>
          </a:xfrm>
          <a:prstGeom prst="rect">
            <a:avLst/>
          </a:prstGeom>
          <a:noFill/>
          <a:extLst>
            <a:ext uri="{909E8E84-426E-40DD-AFC4-6F175D3DCCD1}">
              <a14:hiddenFill xmlns:a14="http://schemas.microsoft.com/office/drawing/2010/main">
                <a:solidFill>
                  <a:srgbClr val="FFFFFF"/>
                </a:solidFill>
              </a14:hiddenFill>
            </a:ext>
          </a:extLst>
        </p:spPr>
      </p:pic>
      <p:pic>
        <p:nvPicPr>
          <p:cNvPr id="34833" name="Picture 17" descr="1102204_question_mark_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513" y="5842000"/>
            <a:ext cx="1116012" cy="1116013"/>
          </a:xfrm>
          <a:prstGeom prst="rect">
            <a:avLst/>
          </a:prstGeom>
          <a:noFill/>
          <a:extLst>
            <a:ext uri="{909E8E84-426E-40DD-AFC4-6F175D3DCCD1}">
              <a14:hiddenFill xmlns:a14="http://schemas.microsoft.com/office/drawing/2010/main">
                <a:solidFill>
                  <a:srgbClr val="FFFFFF"/>
                </a:solidFill>
              </a14:hiddenFill>
            </a:ext>
          </a:extLst>
        </p:spPr>
      </p:pic>
      <p:pic>
        <p:nvPicPr>
          <p:cNvPr id="34834" name="Picture 18" descr="1102204_question_mark_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5848350"/>
            <a:ext cx="1116013" cy="1116013"/>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20070717klphisuni_115"/>
          <p:cNvPicPr>
            <a:picLocks noChangeAspect="1" noChangeArrowheads="1"/>
          </p:cNvPicPr>
          <p:nvPr/>
        </p:nvPicPr>
        <p:blipFill>
          <a:blip r:embed="rId7">
            <a:extLst>
              <a:ext uri="{28A0092B-C50C-407E-A947-70E740481C1C}">
                <a14:useLocalDpi xmlns:a14="http://schemas.microsoft.com/office/drawing/2010/main" val="0"/>
              </a:ext>
            </a:extLst>
          </a:blip>
          <a:srcRect r="6810" b="20599"/>
          <a:stretch>
            <a:fillRect/>
          </a:stretch>
        </p:blipFill>
        <p:spPr bwMode="auto">
          <a:xfrm>
            <a:off x="4427538" y="3357563"/>
            <a:ext cx="3989387" cy="258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978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nodeType="afterEffect">
                                  <p:stCondLst>
                                    <p:cond delay="0"/>
                                  </p:stCondLst>
                                  <p:childTnLst>
                                    <p:set>
                                      <p:cBhvr>
                                        <p:cTn id="9" dur="1" fill="hold">
                                          <p:stCondLst>
                                            <p:cond delay="0"/>
                                          </p:stCondLst>
                                        </p:cTn>
                                        <p:tgtEl>
                                          <p:spTgt spid="34831"/>
                                        </p:tgtEl>
                                        <p:attrNameLst>
                                          <p:attrName>style.visibility</p:attrName>
                                        </p:attrNameLst>
                                      </p:cBhvr>
                                      <p:to>
                                        <p:strVal val="hidden"/>
                                      </p:to>
                                    </p:set>
                                  </p:childTnLst>
                                </p:cTn>
                              </p:par>
                            </p:childTnLst>
                          </p:cTn>
                        </p:par>
                      </p:childTnLst>
                    </p:cTn>
                  </p:par>
                </p:childTnLst>
              </p:cTn>
              <p:nextCondLst>
                <p:cond evt="onClick" delay="0">
                  <p:tgtEl>
                    <p:spTgt spid="34831"/>
                  </p:tgtEl>
                </p:cond>
              </p:nextCondLst>
            </p:seq>
            <p:seq concurrent="1" nextAc="seek">
              <p:cTn id="10" restart="whenNotActive" fill="hold" evtFilter="cancelBubble" nodeType="interactiveSeq">
                <p:stCondLst>
                  <p:cond evt="onClick" delay="0">
                    <p:tgtEl>
                      <p:spTgt spid="34832"/>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35"/>
                                        </p:tgtEl>
                                        <p:attrNameLst>
                                          <p:attrName>style.visibility</p:attrName>
                                        </p:attrNameLst>
                                      </p:cBhvr>
                                      <p:to>
                                        <p:strVal val="visible"/>
                                      </p:to>
                                    </p:set>
                                  </p:childTnLst>
                                </p:cTn>
                              </p:par>
                            </p:childTnLst>
                          </p:cTn>
                        </p:par>
                        <p:par>
                          <p:cTn id="15" fill="hold" nodeType="afterGroup">
                            <p:stCondLst>
                              <p:cond delay="0"/>
                            </p:stCondLst>
                            <p:childTnLst>
                              <p:par>
                                <p:cTn id="16" presetID="1" presetClass="exit" presetSubtype="0" fill="hold" nodeType="afterEffect">
                                  <p:stCondLst>
                                    <p:cond delay="0"/>
                                  </p:stCondLst>
                                  <p:childTnLst>
                                    <p:set>
                                      <p:cBhvr>
                                        <p:cTn id="17" dur="1" fill="hold">
                                          <p:stCondLst>
                                            <p:cond delay="0"/>
                                          </p:stCondLst>
                                        </p:cTn>
                                        <p:tgtEl>
                                          <p:spTgt spid="34832"/>
                                        </p:tgtEl>
                                        <p:attrNameLst>
                                          <p:attrName>style.visibility</p:attrName>
                                        </p:attrNameLst>
                                      </p:cBhvr>
                                      <p:to>
                                        <p:strVal val="hidden"/>
                                      </p:to>
                                    </p:set>
                                  </p:childTnLst>
                                </p:cTn>
                              </p:par>
                            </p:childTnLst>
                          </p:cTn>
                        </p:par>
                      </p:childTnLst>
                    </p:cTn>
                  </p:par>
                </p:childTnLst>
              </p:cTn>
              <p:nextCondLst>
                <p:cond evt="onClick" delay="0">
                  <p:tgtEl>
                    <p:spTgt spid="34832"/>
                  </p:tgtEl>
                </p:cond>
              </p:nextCondLst>
            </p:seq>
            <p:seq concurrent="1" nextAc="seek">
              <p:cTn id="18" restart="whenNotActive" fill="hold" evtFilter="cancelBubble" nodeType="interactiveSeq">
                <p:stCondLst>
                  <p:cond evt="onClick" delay="0">
                    <p:tgtEl>
                      <p:spTgt spid="34833"/>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36"/>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nodeType="afterEffect">
                                  <p:stCondLst>
                                    <p:cond delay="0"/>
                                  </p:stCondLst>
                                  <p:childTnLst>
                                    <p:set>
                                      <p:cBhvr>
                                        <p:cTn id="25" dur="1" fill="hold">
                                          <p:stCondLst>
                                            <p:cond delay="0"/>
                                          </p:stCondLst>
                                        </p:cTn>
                                        <p:tgtEl>
                                          <p:spTgt spid="34833"/>
                                        </p:tgtEl>
                                        <p:attrNameLst>
                                          <p:attrName>style.visibility</p:attrName>
                                        </p:attrNameLst>
                                      </p:cBhvr>
                                      <p:to>
                                        <p:strVal val="hidden"/>
                                      </p:to>
                                    </p:set>
                                  </p:childTnLst>
                                </p:cTn>
                              </p:par>
                            </p:childTnLst>
                          </p:cTn>
                        </p:par>
                      </p:childTnLst>
                    </p:cTn>
                  </p:par>
                </p:childTnLst>
              </p:cTn>
              <p:nextCondLst>
                <p:cond evt="onClick" delay="0">
                  <p:tgtEl>
                    <p:spTgt spid="34833"/>
                  </p:tgtEl>
                </p:cond>
              </p:nextCondLst>
            </p:seq>
            <p:seq concurrent="1" nextAc="seek">
              <p:cTn id="26" restart="whenNotActive" fill="hold" evtFilter="cancelBubble" nodeType="interactiveSeq">
                <p:stCondLst>
                  <p:cond evt="onClick" delay="0">
                    <p:tgtEl>
                      <p:spTgt spid="3483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27"/>
                                        </p:tgtEl>
                                        <p:attrNameLst>
                                          <p:attrName>style.visibility</p:attrName>
                                        </p:attrNameLst>
                                      </p:cBhvr>
                                      <p:to>
                                        <p:strVal val="visible"/>
                                      </p:to>
                                    </p:set>
                                  </p:childTnLst>
                                </p:cTn>
                              </p:par>
                            </p:childTnLst>
                          </p:cTn>
                        </p:par>
                        <p:par>
                          <p:cTn id="31" fill="hold" nodeType="afterGroup">
                            <p:stCondLst>
                              <p:cond delay="0"/>
                            </p:stCondLst>
                            <p:childTnLst>
                              <p:par>
                                <p:cTn id="32" presetID="1" presetClass="exit" presetSubtype="0" fill="hold" nodeType="afterEffect">
                                  <p:stCondLst>
                                    <p:cond delay="0"/>
                                  </p:stCondLst>
                                  <p:childTnLst>
                                    <p:set>
                                      <p:cBhvr>
                                        <p:cTn id="33" dur="1" fill="hold">
                                          <p:stCondLst>
                                            <p:cond delay="0"/>
                                          </p:stCondLst>
                                        </p:cTn>
                                        <p:tgtEl>
                                          <p:spTgt spid="34834"/>
                                        </p:tgtEl>
                                        <p:attrNameLst>
                                          <p:attrName>style.visibility</p:attrName>
                                        </p:attrNameLst>
                                      </p:cBhvr>
                                      <p:to>
                                        <p:strVal val="hidden"/>
                                      </p:to>
                                    </p:set>
                                  </p:childTnLst>
                                </p:cTn>
                              </p:par>
                            </p:childTnLst>
                          </p:cTn>
                        </p:par>
                      </p:childTnLst>
                    </p:cTn>
                  </p:par>
                </p:childTnLst>
              </p:cTn>
              <p:nextCondLst>
                <p:cond evt="onClick" delay="0">
                  <p:tgtEl>
                    <p:spTgt spid="34834"/>
                  </p:tgtEl>
                </p:cond>
              </p:nextCondLst>
            </p:seq>
          </p:childTnLst>
        </p:cTn>
      </p:par>
    </p:tnLst>
    <p:bldLst>
      <p:bldP spid="34836" grpId="0" animBg="1"/>
      <p:bldP spid="34835" grpId="0" animBg="1"/>
      <p:bldP spid="34819" grpId="0" animBg="1"/>
      <p:bldP spid="348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an0001"/>
          <p:cNvPicPr>
            <a:picLocks noChangeAspect="1" noChangeArrowheads="1"/>
          </p:cNvPicPr>
          <p:nvPr/>
        </p:nvPicPr>
        <p:blipFill>
          <a:blip r:embed="rId3">
            <a:extLst>
              <a:ext uri="{28A0092B-C50C-407E-A947-70E740481C1C}">
                <a14:useLocalDpi xmlns:a14="http://schemas.microsoft.com/office/drawing/2010/main" val="0"/>
              </a:ext>
            </a:extLst>
          </a:blip>
          <a:srcRect l="7616" t="26819" r="21677" b="16092"/>
          <a:stretch>
            <a:fillRect/>
          </a:stretch>
        </p:blipFill>
        <p:spPr bwMode="auto">
          <a:xfrm>
            <a:off x="34925" y="1143000"/>
            <a:ext cx="9109075" cy="4230688"/>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a:hlinkClick r:id="" action="ppaction://noaction">
              <a:snd r:embed="rId4" name="hablanesp.wav"/>
            </a:hlinkClick>
          </p:cNvPr>
          <p:cNvSpPr txBox="1">
            <a:spLocks noChangeArrowheads="1"/>
          </p:cNvSpPr>
          <p:nvPr/>
        </p:nvSpPr>
        <p:spPr bwMode="auto">
          <a:xfrm>
            <a:off x="755650" y="404813"/>
            <a:ext cx="7489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latin typeface="Calibri" pitchFamily="34" charset="0"/>
              </a:rPr>
              <a:t>Mucha gente en los pa</a:t>
            </a:r>
            <a:r>
              <a:rPr lang="en-GB" sz="2800" b="1">
                <a:latin typeface="Calibri" pitchFamily="34" charset="0"/>
                <a:cs typeface="Arial" charset="0"/>
              </a:rPr>
              <a:t>íses rojos hablan español.</a:t>
            </a:r>
          </a:p>
        </p:txBody>
      </p:sp>
    </p:spTree>
    <p:extLst>
      <p:ext uri="{BB962C8B-B14F-4D97-AF65-F5344CB8AC3E}">
        <p14:creationId xmlns:p14="http://schemas.microsoft.com/office/powerpoint/2010/main" val="124401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p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717675"/>
            <a:ext cx="6624637" cy="5140325"/>
          </a:xfrm>
          <a:prstGeom prst="rect">
            <a:avLst/>
          </a:prstGeom>
          <a:noFill/>
          <a:extLst>
            <a:ext uri="{909E8E84-426E-40DD-AFC4-6F175D3DCCD1}">
              <a14:hiddenFill xmlns:a14="http://schemas.microsoft.com/office/drawing/2010/main">
                <a:solidFill>
                  <a:srgbClr val="FFFFFF"/>
                </a:solidFill>
              </a14:hiddenFill>
            </a:ext>
          </a:extLst>
        </p:spPr>
      </p:pic>
      <p:sp>
        <p:nvSpPr>
          <p:cNvPr id="5123" name="WordArt 3"/>
          <p:cNvSpPr>
            <a:spLocks noChangeArrowheads="1" noChangeShapeType="1" noTextEdit="1"/>
          </p:cNvSpPr>
          <p:nvPr/>
        </p:nvSpPr>
        <p:spPr bwMode="auto">
          <a:xfrm rot="-304776">
            <a:off x="3059113" y="3429000"/>
            <a:ext cx="2509837"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400" kern="10">
                <a:ln w="9525">
                  <a:solidFill>
                    <a:srgbClr val="000000"/>
                  </a:solidFill>
                  <a:round/>
                  <a:headEnd/>
                  <a:tailEnd/>
                </a:ln>
                <a:solidFill>
                  <a:srgbClr val="FFFFFF"/>
                </a:solidFill>
                <a:latin typeface="Arial Black"/>
              </a:rPr>
              <a:t>España</a:t>
            </a:r>
          </a:p>
        </p:txBody>
      </p:sp>
      <p:sp>
        <p:nvSpPr>
          <p:cNvPr id="5124" name="Text Box 4">
            <a:hlinkClick r:id="" action="ppaction://noaction">
              <a:snd r:embed="rId4" name="quehay.wav"/>
            </a:hlinkClick>
          </p:cNvPr>
          <p:cNvSpPr txBox="1">
            <a:spLocks noChangeArrowheads="1"/>
          </p:cNvSpPr>
          <p:nvPr/>
        </p:nvSpPr>
        <p:spPr bwMode="auto">
          <a:xfrm>
            <a:off x="2555875" y="185738"/>
            <a:ext cx="403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¿Qué hay en España?</a:t>
            </a:r>
          </a:p>
        </p:txBody>
      </p:sp>
    </p:spTree>
    <p:extLst>
      <p:ext uri="{BB962C8B-B14F-4D97-AF65-F5344CB8AC3E}">
        <p14:creationId xmlns:p14="http://schemas.microsoft.com/office/powerpoint/2010/main" val="156690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357188" y="347663"/>
            <a:ext cx="2770187" cy="207327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2952750" y="333375"/>
            <a:ext cx="2770188" cy="20732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5580063" y="406400"/>
            <a:ext cx="2770187" cy="2073275"/>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395288" y="2840038"/>
            <a:ext cx="2770187" cy="207327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2990850" y="2825750"/>
            <a:ext cx="2770188" cy="2073275"/>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5618163" y="2768600"/>
            <a:ext cx="2770187" cy="207327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395288" y="4308475"/>
            <a:ext cx="2770187" cy="2073275"/>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2990850" y="4294188"/>
            <a:ext cx="2770188" cy="2073275"/>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035"/>
          <a:stretch>
            <a:fillRect/>
          </a:stretch>
        </p:blipFill>
        <p:spPr bwMode="auto">
          <a:xfrm rot="186929">
            <a:off x="5618163" y="4367213"/>
            <a:ext cx="2770187" cy="2073275"/>
          </a:xfrm>
          <a:prstGeom prst="rect">
            <a:avLst/>
          </a:prstGeom>
          <a:noFill/>
          <a:extLst>
            <a:ext uri="{909E8E84-426E-40DD-AFC4-6F175D3DCCD1}">
              <a14:hiddenFill xmlns:a14="http://schemas.microsoft.com/office/drawing/2010/main">
                <a:solidFill>
                  <a:srgbClr val="FFFFFF"/>
                </a:solidFill>
              </a14:hiddenFill>
            </a:ext>
          </a:extLst>
        </p:spPr>
      </p:pic>
      <p:sp>
        <p:nvSpPr>
          <p:cNvPr id="15371" name="Text Box 11">
            <a:hlinkClick r:id="" action="ppaction://noaction">
              <a:snd r:embed="rId4" name="rio.wav"/>
            </a:hlinkClick>
          </p:cNvPr>
          <p:cNvSpPr txBox="1">
            <a:spLocks noChangeArrowheads="1"/>
          </p:cNvSpPr>
          <p:nvPr/>
        </p:nvSpPr>
        <p:spPr bwMode="auto">
          <a:xfrm>
            <a:off x="538163" y="2408238"/>
            <a:ext cx="23764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Hay </a:t>
            </a:r>
            <a:r>
              <a:rPr lang="en-GB" sz="3200" b="1">
                <a:solidFill>
                  <a:srgbClr val="3333FF"/>
                </a:solidFill>
                <a:latin typeface="Calibri" pitchFamily="34" charset="0"/>
              </a:rPr>
              <a:t>un río</a:t>
            </a:r>
            <a:r>
              <a:rPr lang="en-GB" sz="3200" b="1">
                <a:latin typeface="Calibri" pitchFamily="34" charset="0"/>
              </a:rPr>
              <a:t>.</a:t>
            </a:r>
          </a:p>
        </p:txBody>
      </p:sp>
      <p:sp>
        <p:nvSpPr>
          <p:cNvPr id="15372" name="Text Box 12">
            <a:hlinkClick r:id="" action="ppaction://noaction">
              <a:snd r:embed="rId5" name="2rios.wav"/>
            </a:hlinkClick>
          </p:cNvPr>
          <p:cNvSpPr txBox="1">
            <a:spLocks noChangeArrowheads="1"/>
          </p:cNvSpPr>
          <p:nvPr/>
        </p:nvSpPr>
        <p:spPr bwMode="auto">
          <a:xfrm>
            <a:off x="3059113" y="2413000"/>
            <a:ext cx="23764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Hay dos ríos.</a:t>
            </a:r>
          </a:p>
        </p:txBody>
      </p:sp>
      <p:sp>
        <p:nvSpPr>
          <p:cNvPr id="15373" name="Text Box 13">
            <a:hlinkClick r:id="" action="ppaction://noaction">
              <a:snd r:embed="rId6" name="muchosrios.wav"/>
            </a:hlinkClick>
          </p:cNvPr>
          <p:cNvSpPr txBox="1">
            <a:spLocks noChangeArrowheads="1"/>
          </p:cNvSpPr>
          <p:nvPr/>
        </p:nvSpPr>
        <p:spPr bwMode="auto">
          <a:xfrm>
            <a:off x="5722938" y="2408238"/>
            <a:ext cx="30972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Calibri" pitchFamily="34" charset="0"/>
              </a:rPr>
              <a:t>Hay muchos ríos.</a:t>
            </a:r>
          </a:p>
        </p:txBody>
      </p:sp>
    </p:spTree>
    <p:extLst>
      <p:ext uri="{BB962C8B-B14F-4D97-AF65-F5344CB8AC3E}">
        <p14:creationId xmlns:p14="http://schemas.microsoft.com/office/powerpoint/2010/main" val="392525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36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2" grpId="0"/>
      <p:bldP spid="1537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834</Words>
  <Application>Microsoft Office PowerPoint</Application>
  <PresentationFormat>On-screen Show (4:3)</PresentationFormat>
  <Paragraphs>131</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Dotum</vt:lpstr>
      <vt:lpstr>Arial</vt:lpstr>
      <vt:lpstr>Arial Black</vt:lpstr>
      <vt:lpstr>Calibri</vt:lpstr>
      <vt:lpstr>Calibri Light</vt:lpstr>
      <vt:lpstr>Wingdings</vt:lpstr>
      <vt:lpstr>Year supply of fairy cakes</vt:lpstr>
      <vt:lpstr>Office Theme</vt:lpstr>
      <vt:lpstr>PowerPoint Presentation</vt:lpstr>
      <vt:lpstr>Hoy vamos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Deberes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81</cp:revision>
  <cp:lastPrinted>2014-06-17T08:38:59Z</cp:lastPrinted>
  <dcterms:created xsi:type="dcterms:W3CDTF">2014-03-22T08:06:39Z</dcterms:created>
  <dcterms:modified xsi:type="dcterms:W3CDTF">2014-08-25T18:05:58Z</dcterms:modified>
</cp:coreProperties>
</file>