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65" r:id="rId2"/>
    <p:sldId id="266" r:id="rId3"/>
    <p:sldId id="257" r:id="rId4"/>
    <p:sldId id="258" r:id="rId5"/>
    <p:sldId id="259" r:id="rId6"/>
    <p:sldId id="260" r:id="rId7"/>
    <p:sldId id="261" r:id="rId8"/>
    <p:sldId id="262" r:id="rId9"/>
    <p:sldId id="263" r:id="rId10"/>
    <p:sldId id="264"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9" d="100"/>
          <a:sy n="109" d="100"/>
        </p:scale>
        <p:origin x="171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CD38A2-103A-4894-9FF7-AB6DF63823F2}" type="datetimeFigureOut">
              <a:rPr lang="en-GB" smtClean="0"/>
              <a:t>25/08/2014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C7B0EA-CCD4-4ACF-A25E-6EEC53AC2F95}" type="slidenum">
              <a:rPr lang="en-GB" smtClean="0"/>
              <a:t>‹#›</a:t>
            </a:fld>
            <a:endParaRPr lang="en-GB"/>
          </a:p>
        </p:txBody>
      </p:sp>
    </p:spTree>
    <p:extLst>
      <p:ext uri="{BB962C8B-B14F-4D97-AF65-F5344CB8AC3E}">
        <p14:creationId xmlns:p14="http://schemas.microsoft.com/office/powerpoint/2010/main" val="3263974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24C549-0F0A-447D-930B-D8B887F26B50}" type="slidenum">
              <a:rPr lang="en-GB"/>
              <a:pPr/>
              <a:t>1</a:t>
            </a:fld>
            <a:endParaRPr lang="en-GB"/>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r>
              <a:rPr lang="en-GB"/>
              <a:t>Geograf</a:t>
            </a:r>
            <a:r>
              <a:rPr lang="en-GB">
                <a:cs typeface="Arial" charset="0"/>
              </a:rPr>
              <a:t>ía española: Spanish geography</a:t>
            </a:r>
          </a:p>
          <a:p>
            <a:r>
              <a:rPr lang="en-GB">
                <a:cs typeface="Arial" charset="0"/>
              </a:rPr>
              <a:t>In this lesson pupils will learn to understand and describe the locations of some of the key towns/cities in Spain, how to ask where something is.and what something is called.</a:t>
            </a:r>
          </a:p>
        </p:txBody>
      </p:sp>
    </p:spTree>
    <p:extLst>
      <p:ext uri="{BB962C8B-B14F-4D97-AF65-F5344CB8AC3E}">
        <p14:creationId xmlns:p14="http://schemas.microsoft.com/office/powerpoint/2010/main" val="1777089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2CB79C-4D4F-4CC8-BD50-4ED65D5B515B}" type="slidenum">
              <a:rPr lang="en-GB" altLang="en-US"/>
              <a:pPr/>
              <a:t>3</a:t>
            </a:fld>
            <a:endParaRPr lang="en-GB" altLang="en-US"/>
          </a:p>
        </p:txBody>
      </p:sp>
      <p:sp>
        <p:nvSpPr>
          <p:cNvPr id="66562" name="Rectangle 2"/>
          <p:cNvSpPr>
            <a:spLocks noRot="1" noChangeArrowheads="1" noTextEdit="1"/>
          </p:cNvSpPr>
          <p:nvPr>
            <p:ph type="sldImg"/>
          </p:nvPr>
        </p:nvSpPr>
        <p:spPr>
          <a:ln/>
        </p:spPr>
      </p:sp>
      <p:sp>
        <p:nvSpPr>
          <p:cNvPr id="66563" name="Rectangle 3"/>
          <p:cNvSpPr>
            <a:spLocks noGrp="1" noChangeArrowheads="1"/>
          </p:cNvSpPr>
          <p:nvPr>
            <p:ph type="body" idx="1"/>
          </p:nvPr>
        </p:nvSpPr>
        <p:spPr/>
        <p:txBody>
          <a:bodyPr/>
          <a:lstStyle/>
          <a:p>
            <a:pPr>
              <a:spcBef>
                <a:spcPct val="50000"/>
              </a:spcBef>
            </a:pPr>
            <a:r>
              <a:rPr lang="en-GB" altLang="en-US"/>
              <a:t>¿Por qué es Irlanda famosa? = What’s Ireland famous for? Irlanda es famosa por … = Ireland is famous for … Escribe los números correctos = Write the correct numbers. I have used some cognates that pupils haven’t seen before, e.g. patatas = potatoes and used some other clues to help pupils work out the correct answers. For example, for el baile irlandés I hope that pupils might work out that irlandés means irish from the context of already knowing Irlanda = Ireland and seeing the picture of irish dancing. (I don’t think there’s such a thing as irish rain!) This exercise is to help pupils use logic and develop independent ‘working out’ skills &amp; perseverance rather than just admitting defeat and saying that they don’t know the words in question. The words are revealed on mouse clicks so you can reveal one at a time or all three before starting to match up. Pupils should pronounce all the new words and repeat them several times. Encourage pupils to put full sentences together orally when they have matched up the words and the pictures, e.g. Irlanda es famosa por las patatas, el baile irlandés y la lluvia. They could also write these sentences down.</a:t>
            </a:r>
          </a:p>
          <a:p>
            <a:pPr>
              <a:spcBef>
                <a:spcPct val="50000"/>
              </a:spcBef>
            </a:pPr>
            <a:endParaRPr lang="en-GB" altLang="en-US"/>
          </a:p>
          <a:p>
            <a:pPr>
              <a:spcBef>
                <a:spcPct val="50000"/>
              </a:spcBef>
            </a:pPr>
            <a:endParaRPr lang="en-GB" altLang="en-US"/>
          </a:p>
          <a:p>
            <a:pPr>
              <a:spcBef>
                <a:spcPct val="50000"/>
              </a:spcBef>
            </a:pPr>
            <a:endParaRPr lang="en-GB" altLang="en-US"/>
          </a:p>
          <a:p>
            <a:endParaRPr lang="en-GB" altLang="en-US"/>
          </a:p>
        </p:txBody>
      </p:sp>
    </p:spTree>
    <p:extLst>
      <p:ext uri="{BB962C8B-B14F-4D97-AF65-F5344CB8AC3E}">
        <p14:creationId xmlns:p14="http://schemas.microsoft.com/office/powerpoint/2010/main" val="283431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7A58F3-B674-449A-9A01-A79F27B7C1A5}" type="slidenum">
              <a:rPr lang="en-GB" altLang="en-US"/>
              <a:pPr/>
              <a:t>4</a:t>
            </a:fld>
            <a:endParaRPr lang="en-GB" altLang="en-US"/>
          </a:p>
        </p:txBody>
      </p:sp>
      <p:sp>
        <p:nvSpPr>
          <p:cNvPr id="67586" name="Rectangle 2"/>
          <p:cNvSpPr>
            <a:spLocks noRot="1" noChangeArrowheads="1" noTextEdit="1"/>
          </p:cNvSpPr>
          <p:nvPr>
            <p:ph type="sldImg"/>
          </p:nvPr>
        </p:nvSpPr>
        <p:spPr>
          <a:ln/>
        </p:spPr>
      </p:sp>
      <p:sp>
        <p:nvSpPr>
          <p:cNvPr id="67587" name="Rectangle 3"/>
          <p:cNvSpPr>
            <a:spLocks noGrp="1" noChangeArrowheads="1"/>
          </p:cNvSpPr>
          <p:nvPr>
            <p:ph type="body" idx="1"/>
          </p:nvPr>
        </p:nvSpPr>
        <p:spPr/>
        <p:txBody>
          <a:bodyPr/>
          <a:lstStyle/>
          <a:p>
            <a:r>
              <a:rPr lang="en-GB" altLang="en-US"/>
              <a:t>As per previous slide. England is famous for … a. pescado y patatas fritas = fish &amp; chips, b. el té = tea, c. la familia real = the royal family.</a:t>
            </a:r>
          </a:p>
        </p:txBody>
      </p:sp>
    </p:spTree>
    <p:extLst>
      <p:ext uri="{BB962C8B-B14F-4D97-AF65-F5344CB8AC3E}">
        <p14:creationId xmlns:p14="http://schemas.microsoft.com/office/powerpoint/2010/main" val="4230556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6FC41A-30CF-48EA-A4B6-9252A95937DA}" type="slidenum">
              <a:rPr lang="en-GB" altLang="en-US"/>
              <a:pPr/>
              <a:t>5</a:t>
            </a:fld>
            <a:endParaRPr lang="en-GB" altLang="en-US"/>
          </a:p>
        </p:txBody>
      </p:sp>
      <p:sp>
        <p:nvSpPr>
          <p:cNvPr id="68610" name="Rectangle 2"/>
          <p:cNvSpPr>
            <a:spLocks noRot="1" noChangeArrowheads="1" noTextEdit="1"/>
          </p:cNvSpPr>
          <p:nvPr>
            <p:ph type="sldImg"/>
          </p:nvPr>
        </p:nvSpPr>
        <p:spPr>
          <a:ln/>
        </p:spPr>
      </p:sp>
      <p:sp>
        <p:nvSpPr>
          <p:cNvPr id="68611" name="Rectangle 3"/>
          <p:cNvSpPr>
            <a:spLocks noGrp="1" noChangeArrowheads="1"/>
          </p:cNvSpPr>
          <p:nvPr>
            <p:ph type="body" idx="1"/>
          </p:nvPr>
        </p:nvSpPr>
        <p:spPr/>
        <p:txBody>
          <a:bodyPr/>
          <a:lstStyle/>
          <a:p>
            <a:r>
              <a:rPr lang="en-GB" altLang="en-US"/>
              <a:t>As per previous slide. Germany is famous for … a. las salchichas = sausages, b. los coches = cars (pupils have come across this word in the singular form before in the phonic hooks lesson in Yr3), c. la cerveza = beer.</a:t>
            </a:r>
          </a:p>
          <a:p>
            <a:endParaRPr lang="en-GB" altLang="en-US"/>
          </a:p>
          <a:p>
            <a:endParaRPr lang="en-GB" altLang="en-US"/>
          </a:p>
        </p:txBody>
      </p:sp>
    </p:spTree>
    <p:extLst>
      <p:ext uri="{BB962C8B-B14F-4D97-AF65-F5344CB8AC3E}">
        <p14:creationId xmlns:p14="http://schemas.microsoft.com/office/powerpoint/2010/main" val="18449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28B7A1-F754-4C0B-A93A-3675B0B0A73E}" type="slidenum">
              <a:rPr lang="en-GB" altLang="en-US"/>
              <a:pPr/>
              <a:t>6</a:t>
            </a:fld>
            <a:endParaRPr lang="en-GB" altLang="en-US"/>
          </a:p>
        </p:txBody>
      </p:sp>
      <p:sp>
        <p:nvSpPr>
          <p:cNvPr id="69634" name="Rectangle 2"/>
          <p:cNvSpPr>
            <a:spLocks noRot="1" noChangeArrowheads="1" noTextEdit="1"/>
          </p:cNvSpPr>
          <p:nvPr>
            <p:ph type="sldImg"/>
          </p:nvPr>
        </p:nvSpPr>
        <p:spPr>
          <a:ln/>
        </p:spPr>
      </p:sp>
      <p:sp>
        <p:nvSpPr>
          <p:cNvPr id="69635" name="Rectangle 3"/>
          <p:cNvSpPr>
            <a:spLocks noGrp="1" noChangeArrowheads="1"/>
          </p:cNvSpPr>
          <p:nvPr>
            <p:ph type="body" idx="1"/>
          </p:nvPr>
        </p:nvSpPr>
        <p:spPr/>
        <p:txBody>
          <a:bodyPr/>
          <a:lstStyle/>
          <a:p>
            <a:r>
              <a:rPr lang="en-GB" altLang="en-US"/>
              <a:t>As per previous slide. France is famous for … a. el queso = cheese (again, pupils have come across this word in the phonic hooks lesson), b. el pan = bread, c. el vino = wine.</a:t>
            </a:r>
          </a:p>
        </p:txBody>
      </p:sp>
    </p:spTree>
    <p:extLst>
      <p:ext uri="{BB962C8B-B14F-4D97-AF65-F5344CB8AC3E}">
        <p14:creationId xmlns:p14="http://schemas.microsoft.com/office/powerpoint/2010/main" val="2994905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369007-9434-480D-A2F1-02DF2B13DA0C}" type="slidenum">
              <a:rPr lang="en-GB" altLang="en-US"/>
              <a:pPr/>
              <a:t>7</a:t>
            </a:fld>
            <a:endParaRPr lang="en-GB" altLang="en-US"/>
          </a:p>
        </p:txBody>
      </p:sp>
      <p:sp>
        <p:nvSpPr>
          <p:cNvPr id="70658" name="Rectangle 2"/>
          <p:cNvSpPr>
            <a:spLocks noRot="1" noChangeArrowheads="1" noTextEdit="1"/>
          </p:cNvSpPr>
          <p:nvPr>
            <p:ph type="sldImg"/>
          </p:nvPr>
        </p:nvSpPr>
        <p:spPr>
          <a:ln/>
        </p:spPr>
      </p:sp>
      <p:sp>
        <p:nvSpPr>
          <p:cNvPr id="70659" name="Rectangle 3"/>
          <p:cNvSpPr>
            <a:spLocks noGrp="1" noChangeArrowheads="1"/>
          </p:cNvSpPr>
          <p:nvPr>
            <p:ph type="body" idx="1"/>
          </p:nvPr>
        </p:nvSpPr>
        <p:spPr/>
        <p:txBody>
          <a:bodyPr/>
          <a:lstStyle/>
          <a:p>
            <a:r>
              <a:rPr lang="en-GB" altLang="en-US"/>
              <a:t>As per previous slide. Spain is famous for …a. el sol = sun, b. el flamenco = flamenco dancing, c. la playa = beach.</a:t>
            </a:r>
          </a:p>
          <a:p>
            <a:endParaRPr lang="en-GB" altLang="en-US"/>
          </a:p>
        </p:txBody>
      </p:sp>
    </p:spTree>
    <p:extLst>
      <p:ext uri="{BB962C8B-B14F-4D97-AF65-F5344CB8AC3E}">
        <p14:creationId xmlns:p14="http://schemas.microsoft.com/office/powerpoint/2010/main" val="2145558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F8ECD4-796E-4088-A8F5-6569D095353D}" type="slidenum">
              <a:rPr lang="en-GB" altLang="en-US"/>
              <a:pPr/>
              <a:t>8</a:t>
            </a:fld>
            <a:endParaRPr lang="en-GB" altLang="en-US"/>
          </a:p>
        </p:txBody>
      </p:sp>
      <p:sp>
        <p:nvSpPr>
          <p:cNvPr id="72706" name="Rectangle 2"/>
          <p:cNvSpPr>
            <a:spLocks noRot="1" noChangeArrowheads="1" noTextEdit="1"/>
          </p:cNvSpPr>
          <p:nvPr>
            <p:ph type="sldImg"/>
          </p:nvPr>
        </p:nvSpPr>
        <p:spPr>
          <a:ln/>
        </p:spPr>
      </p:sp>
      <p:sp>
        <p:nvSpPr>
          <p:cNvPr id="72707" name="Rectangle 3"/>
          <p:cNvSpPr>
            <a:spLocks noGrp="1" noChangeArrowheads="1"/>
          </p:cNvSpPr>
          <p:nvPr>
            <p:ph type="body" idx="1"/>
          </p:nvPr>
        </p:nvSpPr>
        <p:spPr/>
        <p:txBody>
          <a:bodyPr/>
          <a:lstStyle/>
          <a:p>
            <a:pPr>
              <a:spcBef>
                <a:spcPct val="50000"/>
              </a:spcBef>
            </a:pPr>
            <a:r>
              <a:rPr lang="en-GB" altLang="en-US"/>
              <a:t>Busca la excepción = Look for the odd-one-out. One of the three things each country is famous for is incorrect. The incorrect words are underlined on mouse clicks. Click again for the instruction </a:t>
            </a:r>
            <a:r>
              <a:rPr lang="en-GB" altLang="en-US" b="1"/>
              <a:t>Ahora ¡escribe la frase correcta!</a:t>
            </a:r>
            <a:r>
              <a:rPr lang="en-GB" altLang="en-US"/>
              <a:t> = Now write the correct sentence! Again, the answers are revealed on mouse clicks so that pupils can check their work when they have finished. Remember that the pupils just need to swap around the underlined words to get the correct answers.</a:t>
            </a:r>
          </a:p>
        </p:txBody>
      </p:sp>
    </p:spTree>
    <p:extLst>
      <p:ext uri="{BB962C8B-B14F-4D97-AF65-F5344CB8AC3E}">
        <p14:creationId xmlns:p14="http://schemas.microsoft.com/office/powerpoint/2010/main" val="2981910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47699B-1701-4490-97FF-2CB7D0910C7D}" type="slidenum">
              <a:rPr lang="en-GB" altLang="en-US"/>
              <a:pPr/>
              <a:t>9</a:t>
            </a:fld>
            <a:endParaRPr lang="en-GB" altLang="en-US"/>
          </a:p>
        </p:txBody>
      </p:sp>
      <p:sp>
        <p:nvSpPr>
          <p:cNvPr id="81922" name="Rectangle 2"/>
          <p:cNvSpPr>
            <a:spLocks noRot="1" noChangeArrowheads="1" noTextEdit="1"/>
          </p:cNvSpPr>
          <p:nvPr>
            <p:ph type="sldImg"/>
          </p:nvPr>
        </p:nvSpPr>
        <p:spPr>
          <a:ln/>
        </p:spPr>
      </p:sp>
      <p:sp>
        <p:nvSpPr>
          <p:cNvPr id="81923" name="Rectangle 3"/>
          <p:cNvSpPr>
            <a:spLocks noGrp="1" noChangeArrowheads="1"/>
          </p:cNvSpPr>
          <p:nvPr>
            <p:ph type="body" idx="1"/>
          </p:nvPr>
        </p:nvSpPr>
        <p:spPr/>
        <p:txBody>
          <a:bodyPr/>
          <a:lstStyle/>
          <a:p>
            <a:pPr>
              <a:spcBef>
                <a:spcPct val="50000"/>
              </a:spcBef>
            </a:pPr>
            <a:r>
              <a:rPr lang="en-GB" altLang="en-US" b="1"/>
              <a:t>¿Te gusta? ¿Por qué? : </a:t>
            </a:r>
            <a:r>
              <a:rPr lang="en-GB" altLang="en-US"/>
              <a:t>Do you like …? Why?</a:t>
            </a:r>
          </a:p>
          <a:p>
            <a:pPr>
              <a:spcBef>
                <a:spcPct val="50000"/>
              </a:spcBef>
            </a:pPr>
            <a:r>
              <a:rPr lang="en-GB" altLang="en-US"/>
              <a:t>Click on the individual pictures to hear the question if necessary.</a:t>
            </a:r>
          </a:p>
          <a:p>
            <a:pPr>
              <a:spcBef>
                <a:spcPct val="50000"/>
              </a:spcBef>
            </a:pPr>
            <a:r>
              <a:rPr lang="en-GB" altLang="en-US"/>
              <a:t>Pairwork for pupils to ask each other questions and give answers. I’ve listed the ways to start giving opinions and added a few adjectives at the bottom (from previous lesson &amp; another couple of cognates) of the slide which they may want to use:</a:t>
            </a:r>
          </a:p>
          <a:p>
            <a:pPr>
              <a:spcBef>
                <a:spcPct val="50000"/>
              </a:spcBef>
            </a:pPr>
            <a:r>
              <a:rPr lang="en-GB" altLang="en-US"/>
              <a:t>divertido: fun, aburrido: boring, impresionante: impressive, emocionante: exciting, interesante: interesting, delicioso: delicious, horrible: horrible</a:t>
            </a:r>
          </a:p>
          <a:p>
            <a:pPr>
              <a:spcBef>
                <a:spcPct val="50000"/>
              </a:spcBef>
            </a:pPr>
            <a:r>
              <a:rPr lang="en-GB" altLang="en-US"/>
              <a:t>Encourage pupils to construct full sentences using the support provide. Pupils will need to remember that the feminine nouns with have feminine adjectives: la playa, la lluvia.</a:t>
            </a:r>
          </a:p>
        </p:txBody>
      </p:sp>
    </p:spTree>
    <p:extLst>
      <p:ext uri="{BB962C8B-B14F-4D97-AF65-F5344CB8AC3E}">
        <p14:creationId xmlns:p14="http://schemas.microsoft.com/office/powerpoint/2010/main" val="41740393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43703E-EF60-4E3F-AD16-A5BD96254039}" type="slidenum">
              <a:rPr lang="en-GB" altLang="en-US"/>
              <a:pPr/>
              <a:t>10</a:t>
            </a:fld>
            <a:endParaRPr lang="en-GB" altLang="en-US"/>
          </a:p>
        </p:txBody>
      </p:sp>
      <p:sp>
        <p:nvSpPr>
          <p:cNvPr id="79874" name="Rectangle 2"/>
          <p:cNvSpPr>
            <a:spLocks noRot="1" noChangeArrowheads="1" noTextEdit="1"/>
          </p:cNvSpPr>
          <p:nvPr>
            <p:ph type="sldImg"/>
          </p:nvPr>
        </p:nvSpPr>
        <p:spPr>
          <a:ln/>
        </p:spPr>
      </p:sp>
      <p:sp>
        <p:nvSpPr>
          <p:cNvPr id="79875" name="Rectangle 3"/>
          <p:cNvSpPr>
            <a:spLocks noGrp="1" noChangeArrowheads="1"/>
          </p:cNvSpPr>
          <p:nvPr>
            <p:ph type="body" idx="1"/>
          </p:nvPr>
        </p:nvSpPr>
        <p:spPr/>
        <p:txBody>
          <a:bodyPr/>
          <a:lstStyle/>
          <a:p>
            <a:pPr>
              <a:spcBef>
                <a:spcPct val="50000"/>
              </a:spcBef>
            </a:pPr>
            <a:r>
              <a:rPr lang="en-GB" altLang="en-US" b="1"/>
              <a:t>¿Te gusta? ¿Por qué? : </a:t>
            </a:r>
            <a:r>
              <a:rPr lang="en-GB" altLang="en-US"/>
              <a:t>Do you like …? Why?</a:t>
            </a:r>
          </a:p>
          <a:p>
            <a:pPr>
              <a:spcBef>
                <a:spcPct val="50000"/>
              </a:spcBef>
            </a:pPr>
            <a:r>
              <a:rPr lang="en-GB" altLang="en-US"/>
              <a:t>Click on the individual pictures to hear the question if necessary.</a:t>
            </a:r>
          </a:p>
          <a:p>
            <a:pPr>
              <a:spcBef>
                <a:spcPct val="50000"/>
              </a:spcBef>
            </a:pPr>
            <a:r>
              <a:rPr lang="en-GB" altLang="en-US"/>
              <a:t>Pairwork for pupils to ask each other questions and give answers – or, if preferable pupils could write this set of questions and opinions down. I’ve listed the ways to start giving opinions and added a few adjectives at the bottom (from previous lesson &amp; another couple of cognates) of the slide which they may want to use:</a:t>
            </a:r>
          </a:p>
          <a:p>
            <a:pPr>
              <a:spcBef>
                <a:spcPct val="50000"/>
              </a:spcBef>
            </a:pPr>
            <a:r>
              <a:rPr lang="en-GB" altLang="en-US"/>
              <a:t>divertido: fun, aburrido: boring, impresionante: impressive, emocionante: exciting, interesante: interesting, delicioso: delicious, horrible: horrible</a:t>
            </a:r>
          </a:p>
          <a:p>
            <a:pPr>
              <a:spcBef>
                <a:spcPct val="50000"/>
              </a:spcBef>
            </a:pPr>
            <a:r>
              <a:rPr lang="en-GB" altLang="en-US"/>
              <a:t>Encourage pupils to construct full sentences using the support provide. Pupils will need to remember that the feminine nouns with have feminine adjectives: la familia real.</a:t>
            </a:r>
          </a:p>
        </p:txBody>
      </p:sp>
    </p:spTree>
    <p:extLst>
      <p:ext uri="{BB962C8B-B14F-4D97-AF65-F5344CB8AC3E}">
        <p14:creationId xmlns:p14="http://schemas.microsoft.com/office/powerpoint/2010/main" val="4230400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7A2BD23-CD04-46A4-9D0A-39086A3372DF}" type="datetimeFigureOut">
              <a:rPr lang="en-GB" smtClean="0"/>
              <a:t>25/08/2014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49A6FC-88BE-44DC-9EF9-02E1ABDE4ECD}" type="slidenum">
              <a:rPr lang="en-GB" smtClean="0"/>
              <a:t>‹#›</a:t>
            </a:fld>
            <a:endParaRPr lang="en-GB"/>
          </a:p>
        </p:txBody>
      </p:sp>
    </p:spTree>
    <p:extLst>
      <p:ext uri="{BB962C8B-B14F-4D97-AF65-F5344CB8AC3E}">
        <p14:creationId xmlns:p14="http://schemas.microsoft.com/office/powerpoint/2010/main" val="222487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A2BD23-CD04-46A4-9D0A-39086A3372DF}" type="datetimeFigureOut">
              <a:rPr lang="en-GB" smtClean="0"/>
              <a:t>25/08/2014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49A6FC-88BE-44DC-9EF9-02E1ABDE4ECD}" type="slidenum">
              <a:rPr lang="en-GB" smtClean="0"/>
              <a:t>‹#›</a:t>
            </a:fld>
            <a:endParaRPr lang="en-GB"/>
          </a:p>
        </p:txBody>
      </p:sp>
    </p:spTree>
    <p:extLst>
      <p:ext uri="{BB962C8B-B14F-4D97-AF65-F5344CB8AC3E}">
        <p14:creationId xmlns:p14="http://schemas.microsoft.com/office/powerpoint/2010/main" val="1618068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A2BD23-CD04-46A4-9D0A-39086A3372DF}" type="datetimeFigureOut">
              <a:rPr lang="en-GB" smtClean="0"/>
              <a:t>25/08/2014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49A6FC-88BE-44DC-9EF9-02E1ABDE4ECD}" type="slidenum">
              <a:rPr lang="en-GB" smtClean="0"/>
              <a:t>‹#›</a:t>
            </a:fld>
            <a:endParaRPr lang="en-GB"/>
          </a:p>
        </p:txBody>
      </p:sp>
    </p:spTree>
    <p:extLst>
      <p:ext uri="{BB962C8B-B14F-4D97-AF65-F5344CB8AC3E}">
        <p14:creationId xmlns:p14="http://schemas.microsoft.com/office/powerpoint/2010/main" val="4111189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A2BD23-CD04-46A4-9D0A-39086A3372DF}" type="datetimeFigureOut">
              <a:rPr lang="en-GB" smtClean="0"/>
              <a:t>25/08/2014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49A6FC-88BE-44DC-9EF9-02E1ABDE4ECD}" type="slidenum">
              <a:rPr lang="en-GB" smtClean="0"/>
              <a:t>‹#›</a:t>
            </a:fld>
            <a:endParaRPr lang="en-GB"/>
          </a:p>
        </p:txBody>
      </p:sp>
    </p:spTree>
    <p:extLst>
      <p:ext uri="{BB962C8B-B14F-4D97-AF65-F5344CB8AC3E}">
        <p14:creationId xmlns:p14="http://schemas.microsoft.com/office/powerpoint/2010/main" val="329814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A2BD23-CD04-46A4-9D0A-39086A3372DF}" type="datetimeFigureOut">
              <a:rPr lang="en-GB" smtClean="0"/>
              <a:t>25/08/2014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49A6FC-88BE-44DC-9EF9-02E1ABDE4ECD}" type="slidenum">
              <a:rPr lang="en-GB" smtClean="0"/>
              <a:t>‹#›</a:t>
            </a:fld>
            <a:endParaRPr lang="en-GB"/>
          </a:p>
        </p:txBody>
      </p:sp>
    </p:spTree>
    <p:extLst>
      <p:ext uri="{BB962C8B-B14F-4D97-AF65-F5344CB8AC3E}">
        <p14:creationId xmlns:p14="http://schemas.microsoft.com/office/powerpoint/2010/main" val="2622174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7A2BD23-CD04-46A4-9D0A-39086A3372DF}" type="datetimeFigureOut">
              <a:rPr lang="en-GB" smtClean="0"/>
              <a:t>25/08/2014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49A6FC-88BE-44DC-9EF9-02E1ABDE4ECD}" type="slidenum">
              <a:rPr lang="en-GB" smtClean="0"/>
              <a:t>‹#›</a:t>
            </a:fld>
            <a:endParaRPr lang="en-GB"/>
          </a:p>
        </p:txBody>
      </p:sp>
    </p:spTree>
    <p:extLst>
      <p:ext uri="{BB962C8B-B14F-4D97-AF65-F5344CB8AC3E}">
        <p14:creationId xmlns:p14="http://schemas.microsoft.com/office/powerpoint/2010/main" val="497296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7A2BD23-CD04-46A4-9D0A-39086A3372DF}" type="datetimeFigureOut">
              <a:rPr lang="en-GB" smtClean="0"/>
              <a:t>25/08/2014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049A6FC-88BE-44DC-9EF9-02E1ABDE4ECD}" type="slidenum">
              <a:rPr lang="en-GB" smtClean="0"/>
              <a:t>‹#›</a:t>
            </a:fld>
            <a:endParaRPr lang="en-GB"/>
          </a:p>
        </p:txBody>
      </p:sp>
    </p:spTree>
    <p:extLst>
      <p:ext uri="{BB962C8B-B14F-4D97-AF65-F5344CB8AC3E}">
        <p14:creationId xmlns:p14="http://schemas.microsoft.com/office/powerpoint/2010/main" val="3494517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7A2BD23-CD04-46A4-9D0A-39086A3372DF}" type="datetimeFigureOut">
              <a:rPr lang="en-GB" smtClean="0"/>
              <a:t>25/08/2014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049A6FC-88BE-44DC-9EF9-02E1ABDE4ECD}" type="slidenum">
              <a:rPr lang="en-GB" smtClean="0"/>
              <a:t>‹#›</a:t>
            </a:fld>
            <a:endParaRPr lang="en-GB"/>
          </a:p>
        </p:txBody>
      </p:sp>
    </p:spTree>
    <p:extLst>
      <p:ext uri="{BB962C8B-B14F-4D97-AF65-F5344CB8AC3E}">
        <p14:creationId xmlns:p14="http://schemas.microsoft.com/office/powerpoint/2010/main" val="4000963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A2BD23-CD04-46A4-9D0A-39086A3372DF}" type="datetimeFigureOut">
              <a:rPr lang="en-GB" smtClean="0"/>
              <a:t>25/08/2014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049A6FC-88BE-44DC-9EF9-02E1ABDE4ECD}" type="slidenum">
              <a:rPr lang="en-GB" smtClean="0"/>
              <a:t>‹#›</a:t>
            </a:fld>
            <a:endParaRPr lang="en-GB"/>
          </a:p>
        </p:txBody>
      </p:sp>
    </p:spTree>
    <p:extLst>
      <p:ext uri="{BB962C8B-B14F-4D97-AF65-F5344CB8AC3E}">
        <p14:creationId xmlns:p14="http://schemas.microsoft.com/office/powerpoint/2010/main" val="267637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A2BD23-CD04-46A4-9D0A-39086A3372DF}" type="datetimeFigureOut">
              <a:rPr lang="en-GB" smtClean="0"/>
              <a:t>25/08/2014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49A6FC-88BE-44DC-9EF9-02E1ABDE4ECD}" type="slidenum">
              <a:rPr lang="en-GB" smtClean="0"/>
              <a:t>‹#›</a:t>
            </a:fld>
            <a:endParaRPr lang="en-GB"/>
          </a:p>
        </p:txBody>
      </p:sp>
    </p:spTree>
    <p:extLst>
      <p:ext uri="{BB962C8B-B14F-4D97-AF65-F5344CB8AC3E}">
        <p14:creationId xmlns:p14="http://schemas.microsoft.com/office/powerpoint/2010/main" val="1025152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A2BD23-CD04-46A4-9D0A-39086A3372DF}" type="datetimeFigureOut">
              <a:rPr lang="en-GB" smtClean="0"/>
              <a:t>25/08/2014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49A6FC-88BE-44DC-9EF9-02E1ABDE4ECD}" type="slidenum">
              <a:rPr lang="en-GB" smtClean="0"/>
              <a:t>‹#›</a:t>
            </a:fld>
            <a:endParaRPr lang="en-GB"/>
          </a:p>
        </p:txBody>
      </p:sp>
    </p:spTree>
    <p:extLst>
      <p:ext uri="{BB962C8B-B14F-4D97-AF65-F5344CB8AC3E}">
        <p14:creationId xmlns:p14="http://schemas.microsoft.com/office/powerpoint/2010/main" val="1036878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A2BD23-CD04-46A4-9D0A-39086A3372DF}" type="datetimeFigureOut">
              <a:rPr lang="en-GB" smtClean="0"/>
              <a:t>25/08/2014</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49A6FC-88BE-44DC-9EF9-02E1ABDE4ECD}" type="slidenum">
              <a:rPr lang="en-GB" smtClean="0"/>
              <a:t>‹#›</a:t>
            </a:fld>
            <a:endParaRPr lang="en-GB"/>
          </a:p>
        </p:txBody>
      </p:sp>
    </p:spTree>
    <p:extLst>
      <p:ext uri="{BB962C8B-B14F-4D97-AF65-F5344CB8AC3E}">
        <p14:creationId xmlns:p14="http://schemas.microsoft.com/office/powerpoint/2010/main" val="34779283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audio" Target="../media/audio44.wav"/><Relationship Id="rId3" Type="http://schemas.openxmlformats.org/officeDocument/2006/relationships/image" Target="../media/image22.jpeg"/><Relationship Id="rId7" Type="http://schemas.openxmlformats.org/officeDocument/2006/relationships/audio" Target="../media/audio43.wav"/><Relationship Id="rId12" Type="http://schemas.openxmlformats.org/officeDocument/2006/relationships/audio" Target="../media/audio48.wav"/><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audio" Target="../media/audio47.wav"/><Relationship Id="rId5" Type="http://schemas.openxmlformats.org/officeDocument/2006/relationships/image" Target="../media/image15.png"/><Relationship Id="rId10" Type="http://schemas.openxmlformats.org/officeDocument/2006/relationships/audio" Target="../media/audio46.wav"/><Relationship Id="rId4" Type="http://schemas.openxmlformats.org/officeDocument/2006/relationships/image" Target="../media/image9.jpeg"/><Relationship Id="rId9" Type="http://schemas.openxmlformats.org/officeDocument/2006/relationships/audio" Target="../media/audio45.wav"/></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audio" Target="../media/audio1.wav"/><Relationship Id="rId7" Type="http://schemas.openxmlformats.org/officeDocument/2006/relationships/audio" Target="../media/audio3.wav"/><Relationship Id="rId12" Type="http://schemas.openxmlformats.org/officeDocument/2006/relationships/audio" Target="../media/audio6.wav"/><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jpeg"/><Relationship Id="rId11" Type="http://schemas.openxmlformats.org/officeDocument/2006/relationships/audio" Target="../media/audio5.wav"/><Relationship Id="rId5" Type="http://schemas.openxmlformats.org/officeDocument/2006/relationships/audio" Target="../media/audio2.wav"/><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audio" Target="../media/audio4.wav"/></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audio" Target="../media/audio11.wav"/><Relationship Id="rId3" Type="http://schemas.openxmlformats.org/officeDocument/2006/relationships/audio" Target="../media/audio7.wav"/><Relationship Id="rId7" Type="http://schemas.openxmlformats.org/officeDocument/2006/relationships/image" Target="../media/image8.jpeg"/><Relationship Id="rId12" Type="http://schemas.openxmlformats.org/officeDocument/2006/relationships/audio" Target="../media/audio5.wav"/><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jpeg"/><Relationship Id="rId11" Type="http://schemas.openxmlformats.org/officeDocument/2006/relationships/audio" Target="../media/audio10.wav"/><Relationship Id="rId5" Type="http://schemas.openxmlformats.org/officeDocument/2006/relationships/image" Target="../media/image6.png"/><Relationship Id="rId10" Type="http://schemas.openxmlformats.org/officeDocument/2006/relationships/audio" Target="../media/audio9.wav"/><Relationship Id="rId4" Type="http://schemas.openxmlformats.org/officeDocument/2006/relationships/hyperlink" Target="http://www.crwflags.com/FOTW/images/g/gb-eng.gif" TargetMode="External"/><Relationship Id="rId9" Type="http://schemas.openxmlformats.org/officeDocument/2006/relationships/audio" Target="../media/audio8.wav"/></Relationships>
</file>

<file path=ppt/slides/_rels/slide5.xml.rels><?xml version="1.0" encoding="UTF-8" standalone="yes"?>
<Relationships xmlns="http://schemas.openxmlformats.org/package/2006/relationships"><Relationship Id="rId8" Type="http://schemas.openxmlformats.org/officeDocument/2006/relationships/audio" Target="../media/audio14.wav"/><Relationship Id="rId13" Type="http://schemas.openxmlformats.org/officeDocument/2006/relationships/audio" Target="../media/audio16.wav"/><Relationship Id="rId3" Type="http://schemas.openxmlformats.org/officeDocument/2006/relationships/image" Target="../media/image10.jpeg"/><Relationship Id="rId7" Type="http://schemas.openxmlformats.org/officeDocument/2006/relationships/audio" Target="../media/audio13.wav"/><Relationship Id="rId12" Type="http://schemas.openxmlformats.org/officeDocument/2006/relationships/audio" Target="../media/audio5.wav"/><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audio" Target="../media/audio12.wav"/><Relationship Id="rId11" Type="http://schemas.openxmlformats.org/officeDocument/2006/relationships/image" Target="../media/image13.jpeg"/><Relationship Id="rId5" Type="http://schemas.openxmlformats.org/officeDocument/2006/relationships/image" Target="../media/image11.png"/><Relationship Id="rId10" Type="http://schemas.openxmlformats.org/officeDocument/2006/relationships/image" Target="../media/image12.png"/><Relationship Id="rId4" Type="http://schemas.openxmlformats.org/officeDocument/2006/relationships/hyperlink" Target="http://www.clker.com/clipart-7130.html" TargetMode="External"/><Relationship Id="rId9" Type="http://schemas.openxmlformats.org/officeDocument/2006/relationships/audio" Target="../media/audio15.wav"/></Relationships>
</file>

<file path=ppt/slides/_rels/slide6.xml.rels><?xml version="1.0" encoding="UTF-8" standalone="yes"?>
<Relationships xmlns="http://schemas.openxmlformats.org/package/2006/relationships"><Relationship Id="rId8" Type="http://schemas.openxmlformats.org/officeDocument/2006/relationships/audio" Target="../media/audio17.wav"/><Relationship Id="rId3" Type="http://schemas.openxmlformats.org/officeDocument/2006/relationships/image" Target="../media/image14.jpeg"/><Relationship Id="rId7" Type="http://schemas.openxmlformats.org/officeDocument/2006/relationships/image" Target="../media/image17.jpeg"/><Relationship Id="rId12" Type="http://schemas.openxmlformats.org/officeDocument/2006/relationships/audio" Target="../media/audio20.wav"/><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audio" Target="../media/audio19.wav"/><Relationship Id="rId5" Type="http://schemas.openxmlformats.org/officeDocument/2006/relationships/hyperlink" Target="http://www.clker.com/clipart-25691.html" TargetMode="External"/><Relationship Id="rId10" Type="http://schemas.openxmlformats.org/officeDocument/2006/relationships/audio" Target="../media/audio5.wav"/><Relationship Id="rId4" Type="http://schemas.openxmlformats.org/officeDocument/2006/relationships/image" Target="../media/image15.png"/><Relationship Id="rId9" Type="http://schemas.openxmlformats.org/officeDocument/2006/relationships/audio" Target="../media/audio18.wav"/></Relationships>
</file>

<file path=ppt/slides/_rels/slide7.xml.rels><?xml version="1.0" encoding="UTF-8" standalone="yes"?>
<Relationships xmlns="http://schemas.openxmlformats.org/package/2006/relationships"><Relationship Id="rId8" Type="http://schemas.openxmlformats.org/officeDocument/2006/relationships/audio" Target="../media/audio22.wav"/><Relationship Id="rId3" Type="http://schemas.openxmlformats.org/officeDocument/2006/relationships/image" Target="../media/image18.png"/><Relationship Id="rId7" Type="http://schemas.openxmlformats.org/officeDocument/2006/relationships/audio" Target="../media/audio21.wav"/><Relationship Id="rId12" Type="http://schemas.openxmlformats.org/officeDocument/2006/relationships/audio" Target="../media/audio25.wav"/><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1.jpeg"/><Relationship Id="rId11" Type="http://schemas.openxmlformats.org/officeDocument/2006/relationships/audio" Target="../media/audio24.wav"/><Relationship Id="rId5" Type="http://schemas.openxmlformats.org/officeDocument/2006/relationships/image" Target="../media/image20.jpeg"/><Relationship Id="rId10" Type="http://schemas.openxmlformats.org/officeDocument/2006/relationships/audio" Target="../media/audio5.wav"/><Relationship Id="rId4" Type="http://schemas.openxmlformats.org/officeDocument/2006/relationships/image" Target="../media/image19.png"/><Relationship Id="rId9" Type="http://schemas.openxmlformats.org/officeDocument/2006/relationships/audio" Target="../media/audio23.wav"/></Relationships>
</file>

<file path=ppt/slides/_rels/slide8.xml.rels><?xml version="1.0" encoding="UTF-8" standalone="yes"?>
<Relationships xmlns="http://schemas.openxmlformats.org/package/2006/relationships"><Relationship Id="rId8" Type="http://schemas.openxmlformats.org/officeDocument/2006/relationships/audio" Target="../media/audio31.wav"/><Relationship Id="rId13" Type="http://schemas.openxmlformats.org/officeDocument/2006/relationships/audio" Target="../media/audio36.wav"/><Relationship Id="rId3" Type="http://schemas.openxmlformats.org/officeDocument/2006/relationships/audio" Target="../media/audio26.wav"/><Relationship Id="rId7" Type="http://schemas.openxmlformats.org/officeDocument/2006/relationships/audio" Target="../media/audio30.wav"/><Relationship Id="rId12" Type="http://schemas.openxmlformats.org/officeDocument/2006/relationships/audio" Target="../media/audio35.wav"/><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audio" Target="../media/audio29.wav"/><Relationship Id="rId11" Type="http://schemas.openxmlformats.org/officeDocument/2006/relationships/audio" Target="../media/audio34.wav"/><Relationship Id="rId5" Type="http://schemas.openxmlformats.org/officeDocument/2006/relationships/audio" Target="../media/audio28.wav"/><Relationship Id="rId10" Type="http://schemas.openxmlformats.org/officeDocument/2006/relationships/audio" Target="../media/audio33.wav"/><Relationship Id="rId4" Type="http://schemas.openxmlformats.org/officeDocument/2006/relationships/audio" Target="../media/audio27.wav"/><Relationship Id="rId9" Type="http://schemas.openxmlformats.org/officeDocument/2006/relationships/audio" Target="../media/audio32.wav"/><Relationship Id="rId14" Type="http://schemas.openxmlformats.org/officeDocument/2006/relationships/audio" Target="../media/audio37.wav"/></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audio" Target="../media/audio44.wav"/><Relationship Id="rId3" Type="http://schemas.openxmlformats.org/officeDocument/2006/relationships/audio" Target="../media/audio38.wav"/><Relationship Id="rId7" Type="http://schemas.openxmlformats.org/officeDocument/2006/relationships/audio" Target="../media/audio40.wav"/><Relationship Id="rId12" Type="http://schemas.openxmlformats.org/officeDocument/2006/relationships/audio" Target="../media/audio43.wav"/><Relationship Id="rId17" Type="http://schemas.openxmlformats.org/officeDocument/2006/relationships/audio" Target="../media/audio48.wav"/><Relationship Id="rId2" Type="http://schemas.openxmlformats.org/officeDocument/2006/relationships/notesSlide" Target="../notesSlides/notesSlide8.xml"/><Relationship Id="rId16" Type="http://schemas.openxmlformats.org/officeDocument/2006/relationships/audio" Target="../media/audio47.wav"/><Relationship Id="rId1" Type="http://schemas.openxmlformats.org/officeDocument/2006/relationships/slideLayout" Target="../slideLayouts/slideLayout7.xml"/><Relationship Id="rId6" Type="http://schemas.openxmlformats.org/officeDocument/2006/relationships/image" Target="../media/image17.jpeg"/><Relationship Id="rId11" Type="http://schemas.openxmlformats.org/officeDocument/2006/relationships/audio" Target="../media/audio42.wav"/><Relationship Id="rId5" Type="http://schemas.openxmlformats.org/officeDocument/2006/relationships/audio" Target="../media/audio39.wav"/><Relationship Id="rId15" Type="http://schemas.openxmlformats.org/officeDocument/2006/relationships/audio" Target="../media/audio46.wav"/><Relationship Id="rId10" Type="http://schemas.openxmlformats.org/officeDocument/2006/relationships/image" Target="../media/image21.jpeg"/><Relationship Id="rId4" Type="http://schemas.openxmlformats.org/officeDocument/2006/relationships/image" Target="../media/image3.jpeg"/><Relationship Id="rId9" Type="http://schemas.openxmlformats.org/officeDocument/2006/relationships/audio" Target="../media/audio41.wav"/><Relationship Id="rId14" Type="http://schemas.openxmlformats.org/officeDocument/2006/relationships/audio" Target="../media/audio45.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9" name="Picture 5" descr="geograf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029450"/>
          </a:xfrm>
          <a:prstGeom prst="rect">
            <a:avLst/>
          </a:prstGeom>
          <a:noFill/>
          <a:extLst>
            <a:ext uri="{909E8E84-426E-40DD-AFC4-6F175D3DCCD1}">
              <a14:hiddenFill xmlns:a14="http://schemas.microsoft.com/office/drawing/2010/main">
                <a:solidFill>
                  <a:srgbClr val="FFFFFF"/>
                </a:solidFill>
              </a14:hiddenFill>
            </a:ext>
          </a:extLst>
        </p:spPr>
      </p:pic>
      <p:sp>
        <p:nvSpPr>
          <p:cNvPr id="31750" name="Text Box 6"/>
          <p:cNvSpPr txBox="1">
            <a:spLocks noChangeArrowheads="1"/>
          </p:cNvSpPr>
          <p:nvPr/>
        </p:nvSpPr>
        <p:spPr bwMode="auto">
          <a:xfrm rot="-140881">
            <a:off x="4267200" y="5445125"/>
            <a:ext cx="4960938"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6000">
                <a:solidFill>
                  <a:schemeClr val="bg1"/>
                </a:solidFill>
                <a:latin typeface="Year supply of fairy cakes" pitchFamily="2" charset="0"/>
                <a:ea typeface="Dotum" pitchFamily="34" charset="-127"/>
              </a:rPr>
              <a:t>espa</a:t>
            </a:r>
            <a:r>
              <a:rPr lang="en-GB" sz="6000">
                <a:solidFill>
                  <a:schemeClr val="bg1"/>
                </a:solidFill>
                <a:latin typeface="Year supply of fairy cakes" pitchFamily="2" charset="0"/>
                <a:ea typeface="Dotum" pitchFamily="34" charset="-127"/>
                <a:cs typeface="Arial" charset="0"/>
              </a:rPr>
              <a:t>ñola</a:t>
            </a:r>
          </a:p>
        </p:txBody>
      </p:sp>
    </p:spTree>
    <p:extLst>
      <p:ext uri="{BB962C8B-B14F-4D97-AF65-F5344CB8AC3E}">
        <p14:creationId xmlns:p14="http://schemas.microsoft.com/office/powerpoint/2010/main" val="30170350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4" name="Picture 6" descr="teiera_tazza_architetto__01"/>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0825" y="3276600"/>
            <a:ext cx="1828800" cy="1881188"/>
          </a:xfrm>
          <a:prstGeom prst="rect">
            <a:avLst/>
          </a:prstGeom>
          <a:noFill/>
          <a:extLst>
            <a:ext uri="{909E8E84-426E-40DD-AFC4-6F175D3DCCD1}">
              <a14:hiddenFill xmlns:a14="http://schemas.microsoft.com/office/drawing/2010/main">
                <a:solidFill>
                  <a:srgbClr val="FFFFFF"/>
                </a:solidFill>
              </a14:hiddenFill>
            </a:ext>
          </a:extLst>
        </p:spPr>
      </p:pic>
      <p:pic>
        <p:nvPicPr>
          <p:cNvPr id="78855" name="Picture 7" descr="26artweQuee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388" y="765175"/>
            <a:ext cx="1785937" cy="2239963"/>
          </a:xfrm>
          <a:prstGeom prst="rect">
            <a:avLst/>
          </a:prstGeom>
          <a:noFill/>
          <a:extLst>
            <a:ext uri="{909E8E84-426E-40DD-AFC4-6F175D3DCCD1}">
              <a14:hiddenFill xmlns:a14="http://schemas.microsoft.com/office/drawing/2010/main">
                <a:solidFill>
                  <a:srgbClr val="FFFFFF"/>
                </a:solidFill>
              </a14:hiddenFill>
            </a:ext>
          </a:extLst>
        </p:spPr>
      </p:pic>
      <p:pic>
        <p:nvPicPr>
          <p:cNvPr id="78856" name="Picture 8" descr="cheese"/>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22525" y="3141663"/>
            <a:ext cx="2220913" cy="2028825"/>
          </a:xfrm>
          <a:prstGeom prst="rect">
            <a:avLst/>
          </a:prstGeom>
          <a:noFill/>
          <a:extLst>
            <a:ext uri="{909E8E84-426E-40DD-AFC4-6F175D3DCCD1}">
              <a14:hiddenFill xmlns:a14="http://schemas.microsoft.com/office/drawing/2010/main">
                <a:solidFill>
                  <a:srgbClr val="FFFFFF"/>
                </a:solidFill>
              </a14:hiddenFill>
            </a:ext>
          </a:extLst>
        </p:spPr>
      </p:pic>
      <p:sp>
        <p:nvSpPr>
          <p:cNvPr id="78861" name="Text Box 13"/>
          <p:cNvSpPr txBox="1">
            <a:spLocks noChangeArrowheads="1"/>
          </p:cNvSpPr>
          <p:nvPr/>
        </p:nvSpPr>
        <p:spPr bwMode="auto">
          <a:xfrm>
            <a:off x="1644650" y="115888"/>
            <a:ext cx="573563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800" b="1">
                <a:latin typeface="Calibri" panose="020F0502020204030204" pitchFamily="34" charset="0"/>
                <a:cs typeface="Arial" panose="020B0604020202020204" pitchFamily="34" charset="0"/>
              </a:rPr>
              <a:t>¿Te gusta…? ¿Por qué?</a:t>
            </a:r>
          </a:p>
        </p:txBody>
      </p:sp>
      <p:pic>
        <p:nvPicPr>
          <p:cNvPr id="78866" name="Picture 18" descr="15872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63825" y="1074738"/>
            <a:ext cx="2195513" cy="1635125"/>
          </a:xfrm>
          <a:prstGeom prst="rect">
            <a:avLst/>
          </a:prstGeom>
          <a:noFill/>
          <a:extLst>
            <a:ext uri="{909E8E84-426E-40DD-AFC4-6F175D3DCCD1}">
              <a14:hiddenFill xmlns:a14="http://schemas.microsoft.com/office/drawing/2010/main">
                <a:solidFill>
                  <a:srgbClr val="FFFFFF"/>
                </a:solidFill>
              </a14:hiddenFill>
            </a:ext>
          </a:extLst>
        </p:spPr>
      </p:pic>
      <p:sp>
        <p:nvSpPr>
          <p:cNvPr id="78868" name="Text Box 20">
            <a:hlinkClick r:id="" action="ppaction://noaction">
              <a:snd r:embed="rId7" name="megusta.wav"/>
            </a:hlinkClick>
          </p:cNvPr>
          <p:cNvSpPr txBox="1">
            <a:spLocks noChangeArrowheads="1"/>
          </p:cNvSpPr>
          <p:nvPr/>
        </p:nvSpPr>
        <p:spPr bwMode="auto">
          <a:xfrm>
            <a:off x="5940425" y="765175"/>
            <a:ext cx="28797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800">
                <a:latin typeface="Calibri" panose="020F0502020204030204" pitchFamily="34" charset="0"/>
              </a:rPr>
              <a:t>Me gusta…</a:t>
            </a:r>
          </a:p>
        </p:txBody>
      </p:sp>
      <p:sp>
        <p:nvSpPr>
          <p:cNvPr id="78869" name="Text Box 21">
            <a:hlinkClick r:id="" action="ppaction://noaction">
              <a:snd r:embed="rId8" name="nomegusta.wav"/>
            </a:hlinkClick>
          </p:cNvPr>
          <p:cNvSpPr txBox="1">
            <a:spLocks noChangeArrowheads="1"/>
          </p:cNvSpPr>
          <p:nvPr/>
        </p:nvSpPr>
        <p:spPr bwMode="auto">
          <a:xfrm>
            <a:off x="5940425" y="1325563"/>
            <a:ext cx="28797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800">
                <a:latin typeface="Calibri" panose="020F0502020204030204" pitchFamily="34" charset="0"/>
              </a:rPr>
              <a:t>No me gusta…</a:t>
            </a:r>
          </a:p>
        </p:txBody>
      </p:sp>
      <p:sp>
        <p:nvSpPr>
          <p:cNvPr id="78870" name="Text Box 22">
            <a:hlinkClick r:id="" action="ppaction://noaction">
              <a:snd r:embed="rId9" name="meencanta.wav"/>
            </a:hlinkClick>
          </p:cNvPr>
          <p:cNvSpPr txBox="1">
            <a:spLocks noChangeArrowheads="1"/>
          </p:cNvSpPr>
          <p:nvPr/>
        </p:nvSpPr>
        <p:spPr bwMode="auto">
          <a:xfrm>
            <a:off x="5984875" y="1830388"/>
            <a:ext cx="28797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800">
                <a:latin typeface="Calibri" panose="020F0502020204030204" pitchFamily="34" charset="0"/>
              </a:rPr>
              <a:t>Me encanta…</a:t>
            </a:r>
          </a:p>
        </p:txBody>
      </p:sp>
      <p:sp>
        <p:nvSpPr>
          <p:cNvPr id="78871" name="Text Box 23">
            <a:hlinkClick r:id="" action="ppaction://noaction">
              <a:snd r:embed="rId10" name="odio.wav"/>
            </a:hlinkClick>
          </p:cNvPr>
          <p:cNvSpPr txBox="1">
            <a:spLocks noChangeArrowheads="1"/>
          </p:cNvSpPr>
          <p:nvPr/>
        </p:nvSpPr>
        <p:spPr bwMode="auto">
          <a:xfrm>
            <a:off x="5984875" y="2363788"/>
            <a:ext cx="28797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800">
                <a:latin typeface="Calibri" panose="020F0502020204030204" pitchFamily="34" charset="0"/>
              </a:rPr>
              <a:t>Odio…</a:t>
            </a:r>
          </a:p>
        </p:txBody>
      </p:sp>
      <p:sp>
        <p:nvSpPr>
          <p:cNvPr id="78872" name="Text Box 24">
            <a:hlinkClick r:id="" action="ppaction://noaction">
              <a:snd r:embed="rId11" name="porquemeparece.wav"/>
            </a:hlinkClick>
          </p:cNvPr>
          <p:cNvSpPr txBox="1">
            <a:spLocks noChangeArrowheads="1"/>
          </p:cNvSpPr>
          <p:nvPr/>
        </p:nvSpPr>
        <p:spPr bwMode="auto">
          <a:xfrm>
            <a:off x="5724525" y="3789363"/>
            <a:ext cx="32400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800">
                <a:latin typeface="Calibri" panose="020F0502020204030204" pitchFamily="34" charset="0"/>
              </a:rPr>
              <a:t>porque me parece …</a:t>
            </a:r>
          </a:p>
        </p:txBody>
      </p:sp>
      <p:sp>
        <p:nvSpPr>
          <p:cNvPr id="78873" name="Text Box 25">
            <a:hlinkClick r:id="" action="ppaction://noaction">
              <a:snd r:embed="rId12" name="porquecreoquees.wav"/>
            </a:hlinkClick>
          </p:cNvPr>
          <p:cNvSpPr txBox="1">
            <a:spLocks noChangeArrowheads="1"/>
          </p:cNvSpPr>
          <p:nvPr/>
        </p:nvSpPr>
        <p:spPr bwMode="auto">
          <a:xfrm>
            <a:off x="5724525" y="4278313"/>
            <a:ext cx="34559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800">
                <a:latin typeface="Calibri" panose="020F0502020204030204" pitchFamily="34" charset="0"/>
              </a:rPr>
              <a:t>porque creo que es …</a:t>
            </a:r>
          </a:p>
        </p:txBody>
      </p:sp>
      <p:sp>
        <p:nvSpPr>
          <p:cNvPr id="78874" name="Text Box 26"/>
          <p:cNvSpPr txBox="1">
            <a:spLocks noChangeArrowheads="1"/>
          </p:cNvSpPr>
          <p:nvPr/>
        </p:nvSpPr>
        <p:spPr bwMode="auto">
          <a:xfrm>
            <a:off x="4860925" y="6237288"/>
            <a:ext cx="16557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400">
                <a:latin typeface="Calibri" panose="020F0502020204030204" pitchFamily="34" charset="0"/>
              </a:rPr>
              <a:t>delicioso/a</a:t>
            </a:r>
          </a:p>
        </p:txBody>
      </p:sp>
      <p:sp>
        <p:nvSpPr>
          <p:cNvPr id="78875" name="Text Box 27"/>
          <p:cNvSpPr txBox="1">
            <a:spLocks noChangeArrowheads="1"/>
          </p:cNvSpPr>
          <p:nvPr/>
        </p:nvSpPr>
        <p:spPr bwMode="auto">
          <a:xfrm>
            <a:off x="2484438" y="6254750"/>
            <a:ext cx="16557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400">
                <a:latin typeface="Calibri" panose="020F0502020204030204" pitchFamily="34" charset="0"/>
              </a:rPr>
              <a:t>interesante</a:t>
            </a:r>
          </a:p>
        </p:txBody>
      </p:sp>
      <p:sp>
        <p:nvSpPr>
          <p:cNvPr id="78876" name="Text Box 28"/>
          <p:cNvSpPr txBox="1">
            <a:spLocks noChangeArrowheads="1"/>
          </p:cNvSpPr>
          <p:nvPr/>
        </p:nvSpPr>
        <p:spPr bwMode="auto">
          <a:xfrm>
            <a:off x="6877050" y="6237288"/>
            <a:ext cx="2266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400">
                <a:latin typeface="Calibri" panose="020F0502020204030204" pitchFamily="34" charset="0"/>
              </a:rPr>
              <a:t>horrible</a:t>
            </a:r>
          </a:p>
        </p:txBody>
      </p:sp>
      <p:sp>
        <p:nvSpPr>
          <p:cNvPr id="78877" name="Line 29"/>
          <p:cNvSpPr>
            <a:spLocks noChangeShapeType="1"/>
          </p:cNvSpPr>
          <p:nvPr/>
        </p:nvSpPr>
        <p:spPr bwMode="auto">
          <a:xfrm>
            <a:off x="0" y="5589588"/>
            <a:ext cx="9144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8878" name="Text Box 30"/>
          <p:cNvSpPr txBox="1">
            <a:spLocks noChangeArrowheads="1"/>
          </p:cNvSpPr>
          <p:nvPr/>
        </p:nvSpPr>
        <p:spPr bwMode="auto">
          <a:xfrm>
            <a:off x="-36513" y="6237288"/>
            <a:ext cx="18716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400">
                <a:latin typeface="Calibri" panose="020F0502020204030204" pitchFamily="34" charset="0"/>
              </a:rPr>
              <a:t>emocionante</a:t>
            </a:r>
          </a:p>
        </p:txBody>
      </p:sp>
      <p:sp>
        <p:nvSpPr>
          <p:cNvPr id="78879" name="Text Box 31"/>
          <p:cNvSpPr txBox="1">
            <a:spLocks noChangeArrowheads="1"/>
          </p:cNvSpPr>
          <p:nvPr/>
        </p:nvSpPr>
        <p:spPr bwMode="auto">
          <a:xfrm>
            <a:off x="1116013" y="5734050"/>
            <a:ext cx="18716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400">
                <a:latin typeface="Calibri" panose="020F0502020204030204" pitchFamily="34" charset="0"/>
              </a:rPr>
              <a:t>divertido/a</a:t>
            </a:r>
          </a:p>
        </p:txBody>
      </p:sp>
      <p:sp>
        <p:nvSpPr>
          <p:cNvPr id="78880" name="Text Box 32"/>
          <p:cNvSpPr txBox="1">
            <a:spLocks noChangeArrowheads="1"/>
          </p:cNvSpPr>
          <p:nvPr/>
        </p:nvSpPr>
        <p:spPr bwMode="auto">
          <a:xfrm>
            <a:off x="3636963" y="5734050"/>
            <a:ext cx="18716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400">
                <a:latin typeface="Calibri" panose="020F0502020204030204" pitchFamily="34" charset="0"/>
              </a:rPr>
              <a:t>aburrido/a</a:t>
            </a:r>
          </a:p>
        </p:txBody>
      </p:sp>
      <p:sp>
        <p:nvSpPr>
          <p:cNvPr id="78881" name="Text Box 33"/>
          <p:cNvSpPr txBox="1">
            <a:spLocks noChangeArrowheads="1"/>
          </p:cNvSpPr>
          <p:nvPr/>
        </p:nvSpPr>
        <p:spPr bwMode="auto">
          <a:xfrm>
            <a:off x="6227763" y="5734050"/>
            <a:ext cx="2016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400">
                <a:latin typeface="Calibri" panose="020F0502020204030204" pitchFamily="34" charset="0"/>
              </a:rPr>
              <a:t>impresionante</a:t>
            </a:r>
          </a:p>
        </p:txBody>
      </p:sp>
    </p:spTree>
    <p:extLst>
      <p:ext uri="{BB962C8B-B14F-4D97-AF65-F5344CB8AC3E}">
        <p14:creationId xmlns:p14="http://schemas.microsoft.com/office/powerpoint/2010/main" val="37338543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Hoy </a:t>
            </a:r>
            <a:r>
              <a:rPr lang="en-GB" dirty="0" err="1" smtClean="0"/>
              <a:t>vamos</a:t>
            </a:r>
            <a:r>
              <a:rPr lang="en-GB" dirty="0" smtClean="0"/>
              <a:t> a…</a:t>
            </a:r>
            <a:endParaRPr lang="en-GB" dirty="0"/>
          </a:p>
        </p:txBody>
      </p:sp>
      <p:sp>
        <p:nvSpPr>
          <p:cNvPr id="3" name="Content Placeholder 2"/>
          <p:cNvSpPr>
            <a:spLocks noGrp="1"/>
          </p:cNvSpPr>
          <p:nvPr>
            <p:ph idx="1"/>
          </p:nvPr>
        </p:nvSpPr>
        <p:spPr/>
        <p:txBody>
          <a:bodyPr>
            <a:normAutofit/>
          </a:bodyPr>
          <a:lstStyle/>
          <a:p>
            <a:r>
              <a:rPr lang="en-GB" sz="3600" dirty="0" err="1"/>
              <a:t>d</a:t>
            </a:r>
            <a:r>
              <a:rPr lang="en-GB" sz="3600" dirty="0" err="1" smtClean="0"/>
              <a:t>escribir</a:t>
            </a:r>
            <a:r>
              <a:rPr lang="en-GB" sz="3600" dirty="0" smtClean="0"/>
              <a:t> </a:t>
            </a:r>
            <a:r>
              <a:rPr lang="en-GB" sz="3600" b="1" dirty="0" err="1" smtClean="0"/>
              <a:t>países</a:t>
            </a:r>
            <a:endParaRPr lang="en-GB" sz="3600" b="1" dirty="0" smtClean="0"/>
          </a:p>
          <a:p>
            <a:endParaRPr lang="en-GB" sz="3600" dirty="0"/>
          </a:p>
          <a:p>
            <a:r>
              <a:rPr lang="en-GB" sz="3600" dirty="0" err="1"/>
              <a:t>a</a:t>
            </a:r>
            <a:r>
              <a:rPr lang="en-GB" sz="3600" dirty="0" err="1" smtClean="0"/>
              <a:t>prender</a:t>
            </a:r>
            <a:r>
              <a:rPr lang="en-GB" sz="3600" b="1" dirty="0" smtClean="0"/>
              <a:t> </a:t>
            </a:r>
            <a:r>
              <a:rPr lang="en-GB" sz="3600" dirty="0" err="1" smtClean="0"/>
              <a:t>cómo</a:t>
            </a:r>
            <a:r>
              <a:rPr lang="en-GB" sz="3600" dirty="0" smtClean="0"/>
              <a:t> </a:t>
            </a:r>
            <a:r>
              <a:rPr lang="en-GB" sz="3600" dirty="0" err="1" smtClean="0"/>
              <a:t>decir</a:t>
            </a:r>
            <a:r>
              <a:rPr lang="en-GB" sz="3600" dirty="0" smtClean="0"/>
              <a:t> </a:t>
            </a:r>
            <a:r>
              <a:rPr lang="en-GB" sz="3600" b="1" dirty="0" smtClean="0"/>
              <a:t>‘is famous for’</a:t>
            </a:r>
          </a:p>
          <a:p>
            <a:endParaRPr lang="en-GB" sz="3600" b="1" dirty="0"/>
          </a:p>
          <a:p>
            <a:r>
              <a:rPr lang="en-GB" sz="3600" dirty="0" err="1"/>
              <a:t>d</a:t>
            </a:r>
            <a:r>
              <a:rPr lang="en-GB" sz="3600" dirty="0" err="1" smtClean="0"/>
              <a:t>ar</a:t>
            </a:r>
            <a:r>
              <a:rPr lang="en-GB" sz="3600" dirty="0" smtClean="0"/>
              <a:t> </a:t>
            </a:r>
            <a:r>
              <a:rPr lang="en-GB" sz="3600" dirty="0" err="1" smtClean="0"/>
              <a:t>opiniones</a:t>
            </a:r>
            <a:endParaRPr lang="en-GB" sz="3600" dirty="0" smtClean="0"/>
          </a:p>
          <a:p>
            <a:endParaRPr lang="en-GB" sz="3600" dirty="0"/>
          </a:p>
        </p:txBody>
      </p:sp>
    </p:spTree>
    <p:extLst>
      <p:ext uri="{BB962C8B-B14F-4D97-AF65-F5344CB8AC3E}">
        <p14:creationId xmlns:p14="http://schemas.microsoft.com/office/powerpoint/2010/main" val="36493929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ext Box 4">
            <a:hlinkClick r:id="" action="ppaction://noaction">
              <a:snd r:embed="rId3" name="por.wav"/>
            </a:hlinkClick>
          </p:cNvPr>
          <p:cNvSpPr txBox="1">
            <a:spLocks noChangeArrowheads="1"/>
          </p:cNvSpPr>
          <p:nvPr/>
        </p:nvSpPr>
        <p:spPr bwMode="auto">
          <a:xfrm>
            <a:off x="1504950" y="893763"/>
            <a:ext cx="33543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a:latin typeface="Calibri" panose="020F0502020204030204" pitchFamily="34" charset="0"/>
              </a:rPr>
              <a:t>Irlanda es famosa por …</a:t>
            </a:r>
          </a:p>
        </p:txBody>
      </p:sp>
      <p:pic>
        <p:nvPicPr>
          <p:cNvPr id="10245" name="Picture 5" descr="Ireland_fla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825" y="388938"/>
            <a:ext cx="1139825" cy="8651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247" name="Picture 7" descr="rain_umbrella">
            <a:hlinkClick r:id="" action="ppaction://noaction">
              <a:snd r:embed="rId5" name="lluvia.wav"/>
            </a:hlinkClick>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0578948" flipH="1">
            <a:off x="3284538" y="2128838"/>
            <a:ext cx="2655887" cy="2813050"/>
          </a:xfrm>
          <a:prstGeom prst="rect">
            <a:avLst/>
          </a:prstGeom>
          <a:noFill/>
          <a:extLst>
            <a:ext uri="{909E8E84-426E-40DD-AFC4-6F175D3DCCD1}">
              <a14:hiddenFill xmlns:a14="http://schemas.microsoft.com/office/drawing/2010/main">
                <a:solidFill>
                  <a:srgbClr val="FFFFFF"/>
                </a:solidFill>
              </a14:hiddenFill>
            </a:ext>
          </a:extLst>
        </p:spPr>
      </p:pic>
      <p:pic>
        <p:nvPicPr>
          <p:cNvPr id="10249" name="Picture 9" descr="Potatoes Clip Art">
            <a:hlinkClick r:id="" action="ppaction://noaction">
              <a:snd r:embed="rId7" name="patatas.wav"/>
            </a:hlinkClick>
          </p:cNvPr>
          <p:cNvPicPr>
            <a:picLocks noChangeAspect="1" noChangeArrowheads="1"/>
          </p:cNvPicPr>
          <p:nvPr/>
        </p:nvPicPr>
        <p:blipFill>
          <a:blip r:embed="rId8">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6181725" y="4292600"/>
            <a:ext cx="2351088" cy="2208213"/>
          </a:xfrm>
          <a:prstGeom prst="rect">
            <a:avLst/>
          </a:prstGeom>
          <a:noFill/>
          <a:extLst>
            <a:ext uri="{909E8E84-426E-40DD-AFC4-6F175D3DCCD1}">
              <a14:hiddenFill xmlns:a14="http://schemas.microsoft.com/office/drawing/2010/main">
                <a:solidFill>
                  <a:srgbClr val="FFFFFF"/>
                </a:solidFill>
              </a14:hiddenFill>
            </a:ext>
          </a:extLst>
        </p:spPr>
      </p:pic>
      <p:pic>
        <p:nvPicPr>
          <p:cNvPr id="10255" name="Picture 15" descr="158723">
            <a:hlinkClick r:id="" action="ppaction://noaction">
              <a:snd r:embed="rId9" name="baile.wav"/>
            </a:hlinkClick>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9388" y="3500438"/>
            <a:ext cx="4130675" cy="3076575"/>
          </a:xfrm>
          <a:prstGeom prst="rect">
            <a:avLst/>
          </a:prstGeom>
          <a:noFill/>
          <a:extLst>
            <a:ext uri="{909E8E84-426E-40DD-AFC4-6F175D3DCCD1}">
              <a14:hiddenFill xmlns:a14="http://schemas.microsoft.com/office/drawing/2010/main">
                <a:solidFill>
                  <a:srgbClr val="FFFFFF"/>
                </a:solidFill>
              </a14:hiddenFill>
            </a:ext>
          </a:extLst>
        </p:spPr>
      </p:pic>
      <p:sp>
        <p:nvSpPr>
          <p:cNvPr id="10256" name="WordArt 16"/>
          <p:cNvSpPr>
            <a:spLocks noChangeArrowheads="1" noChangeShapeType="1" noTextEdit="1"/>
          </p:cNvSpPr>
          <p:nvPr/>
        </p:nvSpPr>
        <p:spPr bwMode="auto">
          <a:xfrm>
            <a:off x="539750" y="5013325"/>
            <a:ext cx="171450" cy="3619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GB" sz="2000" kern="10">
                <a:ln w="9525">
                  <a:solidFill>
                    <a:srgbClr val="000000"/>
                  </a:solidFill>
                  <a:round/>
                  <a:headEnd/>
                  <a:tailEnd/>
                </a:ln>
                <a:latin typeface="Arial Rounded MT Bold" panose="020F0704030504030204" pitchFamily="34" charset="0"/>
              </a:rPr>
              <a:t>1</a:t>
            </a:r>
          </a:p>
        </p:txBody>
      </p:sp>
      <p:sp>
        <p:nvSpPr>
          <p:cNvPr id="10257" name="WordArt 17"/>
          <p:cNvSpPr>
            <a:spLocks noChangeArrowheads="1" noChangeShapeType="1" noTextEdit="1"/>
          </p:cNvSpPr>
          <p:nvPr/>
        </p:nvSpPr>
        <p:spPr bwMode="auto">
          <a:xfrm>
            <a:off x="3094038" y="3441700"/>
            <a:ext cx="171450" cy="3619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GB" sz="2000" kern="10">
                <a:ln w="9525">
                  <a:solidFill>
                    <a:srgbClr val="000000"/>
                  </a:solidFill>
                  <a:round/>
                  <a:headEnd/>
                  <a:tailEnd/>
                </a:ln>
                <a:latin typeface="Arial Rounded MT Bold" panose="020F0704030504030204" pitchFamily="34" charset="0"/>
              </a:rPr>
              <a:t>2</a:t>
            </a:r>
          </a:p>
        </p:txBody>
      </p:sp>
      <p:sp>
        <p:nvSpPr>
          <p:cNvPr id="10258" name="WordArt 18"/>
          <p:cNvSpPr>
            <a:spLocks noChangeArrowheads="1" noChangeShapeType="1" noTextEdit="1"/>
          </p:cNvSpPr>
          <p:nvPr/>
        </p:nvSpPr>
        <p:spPr bwMode="auto">
          <a:xfrm>
            <a:off x="6469063" y="4221163"/>
            <a:ext cx="171450" cy="3619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GB" sz="2000" kern="10">
                <a:ln w="9525">
                  <a:solidFill>
                    <a:srgbClr val="000000"/>
                  </a:solidFill>
                  <a:round/>
                  <a:headEnd/>
                  <a:tailEnd/>
                </a:ln>
                <a:latin typeface="Arial Rounded MT Bold" panose="020F0704030504030204" pitchFamily="34" charset="0"/>
              </a:rPr>
              <a:t>3</a:t>
            </a:r>
          </a:p>
        </p:txBody>
      </p:sp>
      <p:sp>
        <p:nvSpPr>
          <p:cNvPr id="10263" name="Text Box 23">
            <a:hlinkClick r:id="" action="ppaction://noaction">
              <a:snd r:embed="rId9" name="baile.wav"/>
            </a:hlinkClick>
          </p:cNvPr>
          <p:cNvSpPr txBox="1">
            <a:spLocks noChangeArrowheads="1"/>
          </p:cNvSpPr>
          <p:nvPr/>
        </p:nvSpPr>
        <p:spPr bwMode="auto">
          <a:xfrm>
            <a:off x="6299200" y="773113"/>
            <a:ext cx="2736850" cy="4953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400">
                <a:latin typeface="Calibri" panose="020F0502020204030204" pitchFamily="34" charset="0"/>
              </a:rPr>
              <a:t>b. el baile irland</a:t>
            </a:r>
            <a:r>
              <a:rPr lang="en-GB" altLang="en-US" sz="2400">
                <a:latin typeface="Calibri" panose="020F0502020204030204" pitchFamily="34" charset="0"/>
                <a:cs typeface="Arial" panose="020B0604020202020204" pitchFamily="34" charset="0"/>
              </a:rPr>
              <a:t>é</a:t>
            </a:r>
            <a:r>
              <a:rPr lang="en-GB" altLang="en-US" sz="2400">
                <a:latin typeface="Calibri" panose="020F0502020204030204" pitchFamily="34" charset="0"/>
              </a:rPr>
              <a:t>s</a:t>
            </a:r>
          </a:p>
        </p:txBody>
      </p:sp>
      <p:sp>
        <p:nvSpPr>
          <p:cNvPr id="10264" name="Text Box 24">
            <a:hlinkClick r:id="" action="ppaction://noaction">
              <a:snd r:embed="rId7" name="patatas.wav"/>
            </a:hlinkClick>
          </p:cNvPr>
          <p:cNvSpPr txBox="1">
            <a:spLocks noChangeArrowheads="1"/>
          </p:cNvSpPr>
          <p:nvPr/>
        </p:nvSpPr>
        <p:spPr bwMode="auto">
          <a:xfrm>
            <a:off x="6299200" y="274638"/>
            <a:ext cx="2736850" cy="4953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400">
                <a:latin typeface="Calibri" panose="020F0502020204030204" pitchFamily="34" charset="0"/>
              </a:rPr>
              <a:t>a. las patatas</a:t>
            </a:r>
          </a:p>
        </p:txBody>
      </p:sp>
      <p:sp>
        <p:nvSpPr>
          <p:cNvPr id="10265" name="Text Box 25">
            <a:hlinkClick r:id="" action="ppaction://noaction">
              <a:snd r:embed="rId5" name="lluvia.wav"/>
            </a:hlinkClick>
          </p:cNvPr>
          <p:cNvSpPr txBox="1">
            <a:spLocks noChangeArrowheads="1"/>
          </p:cNvSpPr>
          <p:nvPr/>
        </p:nvSpPr>
        <p:spPr bwMode="auto">
          <a:xfrm>
            <a:off x="6299200" y="1277938"/>
            <a:ext cx="2736850" cy="4953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400">
                <a:latin typeface="Calibri" panose="020F0502020204030204" pitchFamily="34" charset="0"/>
              </a:rPr>
              <a:t>c. la lluvia</a:t>
            </a:r>
          </a:p>
        </p:txBody>
      </p:sp>
      <p:sp>
        <p:nvSpPr>
          <p:cNvPr id="10266" name="Rectangle 26"/>
          <p:cNvSpPr>
            <a:spLocks noChangeArrowheads="1"/>
          </p:cNvSpPr>
          <p:nvPr/>
        </p:nvSpPr>
        <p:spPr bwMode="auto">
          <a:xfrm>
            <a:off x="5722938" y="750888"/>
            <a:ext cx="576262" cy="503237"/>
          </a:xfrm>
          <a:prstGeom prst="rect">
            <a:avLst/>
          </a:prstGeom>
          <a:solidFill>
            <a:schemeClr val="tx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sz="2400" b="1">
                <a:solidFill>
                  <a:schemeClr val="bg1"/>
                </a:solidFill>
              </a:rPr>
              <a:t>1</a:t>
            </a:r>
          </a:p>
        </p:txBody>
      </p:sp>
      <p:sp>
        <p:nvSpPr>
          <p:cNvPr id="10267" name="Rectangle 27"/>
          <p:cNvSpPr>
            <a:spLocks noChangeArrowheads="1"/>
          </p:cNvSpPr>
          <p:nvPr/>
        </p:nvSpPr>
        <p:spPr bwMode="auto">
          <a:xfrm>
            <a:off x="5722938" y="1270000"/>
            <a:ext cx="576262" cy="503238"/>
          </a:xfrm>
          <a:prstGeom prst="rect">
            <a:avLst/>
          </a:prstGeom>
          <a:solidFill>
            <a:schemeClr val="tx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sz="2400" b="1">
                <a:solidFill>
                  <a:schemeClr val="bg1"/>
                </a:solidFill>
              </a:rPr>
              <a:t>2</a:t>
            </a:r>
          </a:p>
        </p:txBody>
      </p:sp>
      <p:sp>
        <p:nvSpPr>
          <p:cNvPr id="10268" name="Rectangle 28"/>
          <p:cNvSpPr>
            <a:spLocks noChangeArrowheads="1"/>
          </p:cNvSpPr>
          <p:nvPr/>
        </p:nvSpPr>
        <p:spPr bwMode="auto">
          <a:xfrm>
            <a:off x="5722938" y="274638"/>
            <a:ext cx="576262" cy="503237"/>
          </a:xfrm>
          <a:prstGeom prst="rect">
            <a:avLst/>
          </a:prstGeom>
          <a:solidFill>
            <a:schemeClr val="tx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sz="2400" b="1">
                <a:solidFill>
                  <a:schemeClr val="bg1"/>
                </a:solidFill>
              </a:rPr>
              <a:t>3</a:t>
            </a:r>
          </a:p>
        </p:txBody>
      </p:sp>
      <p:sp>
        <p:nvSpPr>
          <p:cNvPr id="10269" name="Text Box 29">
            <a:hlinkClick r:id="" action="ppaction://noaction">
              <a:snd r:embed="rId11" name="escribe.wav"/>
            </a:hlinkClick>
          </p:cNvPr>
          <p:cNvSpPr txBox="1">
            <a:spLocks noChangeArrowheads="1"/>
          </p:cNvSpPr>
          <p:nvPr/>
        </p:nvSpPr>
        <p:spPr bwMode="auto">
          <a:xfrm>
            <a:off x="107950" y="1646238"/>
            <a:ext cx="41036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a:latin typeface="Calibri" panose="020F0502020204030204" pitchFamily="34" charset="0"/>
              </a:rPr>
              <a:t>Escribe los números correctos.</a:t>
            </a:r>
          </a:p>
        </p:txBody>
      </p:sp>
      <p:sp>
        <p:nvSpPr>
          <p:cNvPr id="10270" name="Text Box 30">
            <a:hlinkClick r:id="" action="ppaction://noaction">
              <a:snd r:embed="rId12" name="irl.wav"/>
            </a:hlinkClick>
          </p:cNvPr>
          <p:cNvSpPr txBox="1">
            <a:spLocks noChangeArrowheads="1"/>
          </p:cNvSpPr>
          <p:nvPr/>
        </p:nvSpPr>
        <p:spPr bwMode="auto">
          <a:xfrm>
            <a:off x="1504950" y="260350"/>
            <a:ext cx="37877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a:latin typeface="Calibri" panose="020F0502020204030204" pitchFamily="34" charset="0"/>
              </a:rPr>
              <a:t>¿Por qué es Irlanda famosa?</a:t>
            </a:r>
          </a:p>
        </p:txBody>
      </p:sp>
    </p:spTree>
    <p:extLst>
      <p:ext uri="{BB962C8B-B14F-4D97-AF65-F5344CB8AC3E}">
        <p14:creationId xmlns:p14="http://schemas.microsoft.com/office/powerpoint/2010/main" val="23679944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6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6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6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6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26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2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3" grpId="0" animBg="1"/>
      <p:bldP spid="10264" grpId="0" animBg="1"/>
      <p:bldP spid="10265" grpId="0" animBg="1"/>
      <p:bldP spid="10266" grpId="0" animBg="1"/>
      <p:bldP spid="10267" grpId="0" animBg="1"/>
      <p:bldP spid="1026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ext Box 4">
            <a:hlinkClick r:id="" action="ppaction://noaction">
              <a:snd r:embed="rId3" name="ingfam.wav"/>
            </a:hlinkClick>
          </p:cNvPr>
          <p:cNvSpPr txBox="1">
            <a:spLocks noChangeArrowheads="1"/>
          </p:cNvSpPr>
          <p:nvPr/>
        </p:nvSpPr>
        <p:spPr bwMode="auto">
          <a:xfrm>
            <a:off x="1423988" y="912813"/>
            <a:ext cx="35083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a:latin typeface="Calibri" panose="020F0502020204030204" pitchFamily="34" charset="0"/>
              </a:rPr>
              <a:t>Inglaterra es famosa por …</a:t>
            </a:r>
          </a:p>
        </p:txBody>
      </p:sp>
      <p:pic>
        <p:nvPicPr>
          <p:cNvPr id="11269" name="Picture 5" descr="[Flag of England]">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0825" y="388938"/>
            <a:ext cx="1138238" cy="8651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271" name="Picture 7" descr="k07241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43663" y="4581525"/>
            <a:ext cx="1944687" cy="1373188"/>
          </a:xfrm>
          <a:prstGeom prst="rect">
            <a:avLst/>
          </a:prstGeom>
          <a:noFill/>
          <a:extLst>
            <a:ext uri="{909E8E84-426E-40DD-AFC4-6F175D3DCCD1}">
              <a14:hiddenFill xmlns:a14="http://schemas.microsoft.com/office/drawing/2010/main">
                <a:solidFill>
                  <a:srgbClr val="FFFFFF"/>
                </a:solidFill>
              </a14:hiddenFill>
            </a:ext>
          </a:extLst>
        </p:spPr>
      </p:pic>
      <p:pic>
        <p:nvPicPr>
          <p:cNvPr id="11275" name="Picture 11" descr="teiera_tazza_architetto__01"/>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9750" y="2997200"/>
            <a:ext cx="2528888" cy="2600325"/>
          </a:xfrm>
          <a:prstGeom prst="rect">
            <a:avLst/>
          </a:prstGeom>
          <a:noFill/>
          <a:extLst>
            <a:ext uri="{909E8E84-426E-40DD-AFC4-6F175D3DCCD1}">
              <a14:hiddenFill xmlns:a14="http://schemas.microsoft.com/office/drawing/2010/main">
                <a:solidFill>
                  <a:srgbClr val="FFFFFF"/>
                </a:solidFill>
              </a14:hiddenFill>
            </a:ext>
          </a:extLst>
        </p:spPr>
      </p:pic>
      <p:pic>
        <p:nvPicPr>
          <p:cNvPr id="11279" name="Picture 15" descr="26artweQuee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79838" y="2636838"/>
            <a:ext cx="1843087" cy="2311400"/>
          </a:xfrm>
          <a:prstGeom prst="rect">
            <a:avLst/>
          </a:prstGeom>
          <a:noFill/>
          <a:extLst>
            <a:ext uri="{909E8E84-426E-40DD-AFC4-6F175D3DCCD1}">
              <a14:hiddenFill xmlns:a14="http://schemas.microsoft.com/office/drawing/2010/main">
                <a:solidFill>
                  <a:srgbClr val="FFFFFF"/>
                </a:solidFill>
              </a14:hiddenFill>
            </a:ext>
          </a:extLst>
        </p:spPr>
      </p:pic>
      <p:sp>
        <p:nvSpPr>
          <p:cNvPr id="11280" name="WordArt 16"/>
          <p:cNvSpPr>
            <a:spLocks noChangeArrowheads="1" noChangeShapeType="1" noTextEdit="1"/>
          </p:cNvSpPr>
          <p:nvPr/>
        </p:nvSpPr>
        <p:spPr bwMode="auto">
          <a:xfrm>
            <a:off x="539750" y="3068638"/>
            <a:ext cx="171450" cy="3619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GB" sz="2000" kern="10">
                <a:ln w="9525">
                  <a:solidFill>
                    <a:srgbClr val="000000"/>
                  </a:solidFill>
                  <a:round/>
                  <a:headEnd/>
                  <a:tailEnd/>
                </a:ln>
                <a:latin typeface="Arial Rounded MT Bold" panose="020F0704030504030204" pitchFamily="34" charset="0"/>
              </a:rPr>
              <a:t>1</a:t>
            </a:r>
          </a:p>
        </p:txBody>
      </p:sp>
      <p:sp>
        <p:nvSpPr>
          <p:cNvPr id="11281" name="WordArt 17"/>
          <p:cNvSpPr>
            <a:spLocks noChangeArrowheads="1" noChangeShapeType="1" noTextEdit="1"/>
          </p:cNvSpPr>
          <p:nvPr/>
        </p:nvSpPr>
        <p:spPr bwMode="auto">
          <a:xfrm>
            <a:off x="3419475" y="2708275"/>
            <a:ext cx="171450" cy="3619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GB" sz="2000" kern="10">
                <a:ln w="9525">
                  <a:solidFill>
                    <a:srgbClr val="000000"/>
                  </a:solidFill>
                  <a:round/>
                  <a:headEnd/>
                  <a:tailEnd/>
                </a:ln>
                <a:latin typeface="Arial Rounded MT Bold" panose="020F0704030504030204" pitchFamily="34" charset="0"/>
              </a:rPr>
              <a:t>2</a:t>
            </a:r>
          </a:p>
        </p:txBody>
      </p:sp>
      <p:sp>
        <p:nvSpPr>
          <p:cNvPr id="11282" name="WordArt 18"/>
          <p:cNvSpPr>
            <a:spLocks noChangeArrowheads="1" noChangeShapeType="1" noTextEdit="1"/>
          </p:cNvSpPr>
          <p:nvPr/>
        </p:nvSpPr>
        <p:spPr bwMode="auto">
          <a:xfrm>
            <a:off x="6443663" y="4292600"/>
            <a:ext cx="171450" cy="3619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GB" sz="2000" kern="10">
                <a:ln w="9525">
                  <a:solidFill>
                    <a:srgbClr val="000000"/>
                  </a:solidFill>
                  <a:round/>
                  <a:headEnd/>
                  <a:tailEnd/>
                </a:ln>
                <a:latin typeface="Arial Rounded MT Bold" panose="020F0704030504030204" pitchFamily="34" charset="0"/>
              </a:rPr>
              <a:t>3</a:t>
            </a:r>
          </a:p>
        </p:txBody>
      </p:sp>
      <p:sp>
        <p:nvSpPr>
          <p:cNvPr id="11284" name="Text Box 20">
            <a:hlinkClick r:id="" action="ppaction://noaction">
              <a:snd r:embed="rId9" name="te.wav"/>
            </a:hlinkClick>
          </p:cNvPr>
          <p:cNvSpPr txBox="1">
            <a:spLocks noChangeArrowheads="1"/>
          </p:cNvSpPr>
          <p:nvPr/>
        </p:nvSpPr>
        <p:spPr bwMode="auto">
          <a:xfrm>
            <a:off x="6121400" y="773113"/>
            <a:ext cx="2987675" cy="4953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400">
                <a:latin typeface="Calibri" panose="020F0502020204030204" pitchFamily="34" charset="0"/>
              </a:rPr>
              <a:t>b. el té</a:t>
            </a:r>
          </a:p>
        </p:txBody>
      </p:sp>
      <p:sp>
        <p:nvSpPr>
          <p:cNvPr id="11285" name="Text Box 21">
            <a:hlinkClick r:id="" action="ppaction://noaction">
              <a:snd r:embed="rId10" name="pesc.wav"/>
            </a:hlinkClick>
          </p:cNvPr>
          <p:cNvSpPr txBox="1">
            <a:spLocks noChangeArrowheads="1"/>
          </p:cNvSpPr>
          <p:nvPr/>
        </p:nvSpPr>
        <p:spPr bwMode="auto">
          <a:xfrm>
            <a:off x="6121400" y="274638"/>
            <a:ext cx="2987675" cy="43497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000">
                <a:latin typeface="Calibri" panose="020F0502020204030204" pitchFamily="34" charset="0"/>
              </a:rPr>
              <a:t>a. pescado y patatas fritas</a:t>
            </a:r>
          </a:p>
        </p:txBody>
      </p:sp>
      <p:sp>
        <p:nvSpPr>
          <p:cNvPr id="11286" name="Text Box 22">
            <a:hlinkClick r:id="" action="ppaction://noaction">
              <a:snd r:embed="rId11" name="fam.wav"/>
            </a:hlinkClick>
          </p:cNvPr>
          <p:cNvSpPr txBox="1">
            <a:spLocks noChangeArrowheads="1"/>
          </p:cNvSpPr>
          <p:nvPr/>
        </p:nvSpPr>
        <p:spPr bwMode="auto">
          <a:xfrm>
            <a:off x="6121400" y="1277938"/>
            <a:ext cx="2987675" cy="4953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400">
                <a:latin typeface="Calibri" panose="020F0502020204030204" pitchFamily="34" charset="0"/>
              </a:rPr>
              <a:t>c. la familia real</a:t>
            </a:r>
          </a:p>
        </p:txBody>
      </p:sp>
      <p:sp>
        <p:nvSpPr>
          <p:cNvPr id="11287" name="Rectangle 23"/>
          <p:cNvSpPr>
            <a:spLocks noChangeArrowheads="1"/>
          </p:cNvSpPr>
          <p:nvPr/>
        </p:nvSpPr>
        <p:spPr bwMode="auto">
          <a:xfrm>
            <a:off x="5545138" y="750888"/>
            <a:ext cx="576262" cy="503237"/>
          </a:xfrm>
          <a:prstGeom prst="rect">
            <a:avLst/>
          </a:prstGeom>
          <a:solidFill>
            <a:schemeClr val="tx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sz="2400" b="1">
                <a:solidFill>
                  <a:schemeClr val="bg1"/>
                </a:solidFill>
              </a:rPr>
              <a:t>1</a:t>
            </a:r>
          </a:p>
        </p:txBody>
      </p:sp>
      <p:sp>
        <p:nvSpPr>
          <p:cNvPr id="11288" name="Rectangle 24"/>
          <p:cNvSpPr>
            <a:spLocks noChangeArrowheads="1"/>
          </p:cNvSpPr>
          <p:nvPr/>
        </p:nvSpPr>
        <p:spPr bwMode="auto">
          <a:xfrm>
            <a:off x="5545138" y="1270000"/>
            <a:ext cx="576262" cy="503238"/>
          </a:xfrm>
          <a:prstGeom prst="rect">
            <a:avLst/>
          </a:prstGeom>
          <a:solidFill>
            <a:schemeClr val="tx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sz="2400" b="1">
                <a:solidFill>
                  <a:schemeClr val="bg1"/>
                </a:solidFill>
              </a:rPr>
              <a:t>2</a:t>
            </a:r>
          </a:p>
        </p:txBody>
      </p:sp>
      <p:sp>
        <p:nvSpPr>
          <p:cNvPr id="11289" name="Rectangle 25"/>
          <p:cNvSpPr>
            <a:spLocks noChangeArrowheads="1"/>
          </p:cNvSpPr>
          <p:nvPr/>
        </p:nvSpPr>
        <p:spPr bwMode="auto">
          <a:xfrm>
            <a:off x="5545138" y="274638"/>
            <a:ext cx="576262" cy="503237"/>
          </a:xfrm>
          <a:prstGeom prst="rect">
            <a:avLst/>
          </a:prstGeom>
          <a:solidFill>
            <a:schemeClr val="tx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sz="2400" b="1">
                <a:solidFill>
                  <a:schemeClr val="bg1"/>
                </a:solidFill>
              </a:rPr>
              <a:t>3</a:t>
            </a:r>
          </a:p>
        </p:txBody>
      </p:sp>
      <p:sp>
        <p:nvSpPr>
          <p:cNvPr id="11291" name="Text Box 27">
            <a:hlinkClick r:id="" action="ppaction://noaction">
              <a:snd r:embed="rId12" name="escribe.wav"/>
            </a:hlinkClick>
          </p:cNvPr>
          <p:cNvSpPr txBox="1">
            <a:spLocks noChangeArrowheads="1"/>
          </p:cNvSpPr>
          <p:nvPr/>
        </p:nvSpPr>
        <p:spPr bwMode="auto">
          <a:xfrm>
            <a:off x="107950" y="1676400"/>
            <a:ext cx="41036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a:latin typeface="Calibri" panose="020F0502020204030204" pitchFamily="34" charset="0"/>
              </a:rPr>
              <a:t>Escribe los números correctos.</a:t>
            </a:r>
          </a:p>
        </p:txBody>
      </p:sp>
      <p:sp>
        <p:nvSpPr>
          <p:cNvPr id="11292" name="Text Box 28">
            <a:hlinkClick r:id="" action="ppaction://noaction">
              <a:snd r:embed="rId13" name="ing.wav"/>
            </a:hlinkClick>
          </p:cNvPr>
          <p:cNvSpPr txBox="1">
            <a:spLocks noChangeArrowheads="1"/>
          </p:cNvSpPr>
          <p:nvPr/>
        </p:nvSpPr>
        <p:spPr bwMode="auto">
          <a:xfrm>
            <a:off x="1504950" y="260350"/>
            <a:ext cx="3930650"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300">
                <a:latin typeface="Calibri" panose="020F0502020204030204" pitchFamily="34" charset="0"/>
              </a:rPr>
              <a:t>¿Por qué es Inglaterra famosa?</a:t>
            </a:r>
          </a:p>
        </p:txBody>
      </p:sp>
    </p:spTree>
    <p:extLst>
      <p:ext uri="{BB962C8B-B14F-4D97-AF65-F5344CB8AC3E}">
        <p14:creationId xmlns:p14="http://schemas.microsoft.com/office/powerpoint/2010/main" val="30987278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8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8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8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8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28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2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84" grpId="0" animBg="1"/>
      <p:bldP spid="11285" grpId="0" animBg="1"/>
      <p:bldP spid="11286" grpId="0" animBg="1"/>
      <p:bldP spid="11287" grpId="0" animBg="1"/>
      <p:bldP spid="11288" grpId="0" animBg="1"/>
      <p:bldP spid="1128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descr="German_fla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825" y="438150"/>
            <a:ext cx="1152525" cy="8747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2293" name="Picture 5" descr="Beer Mug Clip Art">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2138" y="2636838"/>
            <a:ext cx="2274887" cy="2282825"/>
          </a:xfrm>
          <a:prstGeom prst="rect">
            <a:avLst/>
          </a:prstGeom>
          <a:noFill/>
          <a:extLst>
            <a:ext uri="{909E8E84-426E-40DD-AFC4-6F175D3DCCD1}">
              <a14:hiddenFill xmlns:a14="http://schemas.microsoft.com/office/drawing/2010/main">
                <a:solidFill>
                  <a:srgbClr val="FFFFFF"/>
                </a:solidFill>
              </a14:hiddenFill>
            </a:ext>
          </a:extLst>
        </p:spPr>
      </p:pic>
      <p:sp>
        <p:nvSpPr>
          <p:cNvPr id="12300" name="WordArt 12"/>
          <p:cNvSpPr>
            <a:spLocks noChangeArrowheads="1" noChangeShapeType="1" noTextEdit="1"/>
          </p:cNvSpPr>
          <p:nvPr/>
        </p:nvSpPr>
        <p:spPr bwMode="auto">
          <a:xfrm>
            <a:off x="250825" y="3282950"/>
            <a:ext cx="171450" cy="3619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GB" sz="2000" kern="10">
                <a:ln w="9525">
                  <a:solidFill>
                    <a:srgbClr val="000000"/>
                  </a:solidFill>
                  <a:round/>
                  <a:headEnd/>
                  <a:tailEnd/>
                </a:ln>
                <a:latin typeface="Arial Rounded MT Bold" panose="020F0704030504030204" pitchFamily="34" charset="0"/>
              </a:rPr>
              <a:t>1</a:t>
            </a:r>
          </a:p>
        </p:txBody>
      </p:sp>
      <p:sp>
        <p:nvSpPr>
          <p:cNvPr id="12301" name="WordArt 13"/>
          <p:cNvSpPr>
            <a:spLocks noChangeArrowheads="1" noChangeShapeType="1" noTextEdit="1"/>
          </p:cNvSpPr>
          <p:nvPr/>
        </p:nvSpPr>
        <p:spPr bwMode="auto">
          <a:xfrm>
            <a:off x="2843213" y="2636838"/>
            <a:ext cx="171450" cy="3619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GB" sz="2000" kern="10">
                <a:ln w="9525">
                  <a:solidFill>
                    <a:srgbClr val="000000"/>
                  </a:solidFill>
                  <a:round/>
                  <a:headEnd/>
                  <a:tailEnd/>
                </a:ln>
                <a:latin typeface="Arial Rounded MT Bold" panose="020F0704030504030204" pitchFamily="34" charset="0"/>
              </a:rPr>
              <a:t>2</a:t>
            </a:r>
          </a:p>
        </p:txBody>
      </p:sp>
      <p:sp>
        <p:nvSpPr>
          <p:cNvPr id="12302" name="WordArt 14"/>
          <p:cNvSpPr>
            <a:spLocks noChangeArrowheads="1" noChangeShapeType="1" noTextEdit="1"/>
          </p:cNvSpPr>
          <p:nvPr/>
        </p:nvSpPr>
        <p:spPr bwMode="auto">
          <a:xfrm>
            <a:off x="6011863" y="2924175"/>
            <a:ext cx="171450" cy="3619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GB" sz="2000" kern="10">
                <a:ln w="9525">
                  <a:solidFill>
                    <a:srgbClr val="000000"/>
                  </a:solidFill>
                  <a:round/>
                  <a:headEnd/>
                  <a:tailEnd/>
                </a:ln>
                <a:latin typeface="Arial Rounded MT Bold" panose="020F0704030504030204" pitchFamily="34" charset="0"/>
              </a:rPr>
              <a:t>3</a:t>
            </a:r>
          </a:p>
        </p:txBody>
      </p:sp>
      <p:sp>
        <p:nvSpPr>
          <p:cNvPr id="12304" name="Text Box 16">
            <a:hlinkClick r:id="" action="ppaction://noaction">
              <a:snd r:embed="rId6" name="coches.wav"/>
            </a:hlinkClick>
          </p:cNvPr>
          <p:cNvSpPr txBox="1">
            <a:spLocks noChangeArrowheads="1"/>
          </p:cNvSpPr>
          <p:nvPr/>
        </p:nvSpPr>
        <p:spPr bwMode="auto">
          <a:xfrm>
            <a:off x="6156325" y="773113"/>
            <a:ext cx="2736850" cy="4953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400">
                <a:latin typeface="Calibri" panose="020F0502020204030204" pitchFamily="34" charset="0"/>
              </a:rPr>
              <a:t>b. los coches</a:t>
            </a:r>
          </a:p>
        </p:txBody>
      </p:sp>
      <p:sp>
        <p:nvSpPr>
          <p:cNvPr id="12305" name="Text Box 17">
            <a:hlinkClick r:id="" action="ppaction://noaction">
              <a:snd r:embed="rId7" name="sal.wav"/>
            </a:hlinkClick>
          </p:cNvPr>
          <p:cNvSpPr txBox="1">
            <a:spLocks noChangeArrowheads="1"/>
          </p:cNvSpPr>
          <p:nvPr/>
        </p:nvSpPr>
        <p:spPr bwMode="auto">
          <a:xfrm>
            <a:off x="6156325" y="274638"/>
            <a:ext cx="2736850" cy="4953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400">
                <a:latin typeface="Calibri" panose="020F0502020204030204" pitchFamily="34" charset="0"/>
              </a:rPr>
              <a:t>a. las salchichas</a:t>
            </a:r>
          </a:p>
        </p:txBody>
      </p:sp>
      <p:sp>
        <p:nvSpPr>
          <p:cNvPr id="12306" name="Text Box 18">
            <a:hlinkClick r:id="" action="ppaction://noaction">
              <a:snd r:embed="rId8" name="cerveza.wav"/>
            </a:hlinkClick>
          </p:cNvPr>
          <p:cNvSpPr txBox="1">
            <a:spLocks noChangeArrowheads="1"/>
          </p:cNvSpPr>
          <p:nvPr/>
        </p:nvSpPr>
        <p:spPr bwMode="auto">
          <a:xfrm>
            <a:off x="6156325" y="1277938"/>
            <a:ext cx="2736850" cy="4953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400">
                <a:latin typeface="Calibri" panose="020F0502020204030204" pitchFamily="34" charset="0"/>
              </a:rPr>
              <a:t>c. la cerveza</a:t>
            </a:r>
          </a:p>
        </p:txBody>
      </p:sp>
      <p:sp>
        <p:nvSpPr>
          <p:cNvPr id="12307" name="Rectangle 19"/>
          <p:cNvSpPr>
            <a:spLocks noChangeArrowheads="1"/>
          </p:cNvSpPr>
          <p:nvPr/>
        </p:nvSpPr>
        <p:spPr bwMode="auto">
          <a:xfrm>
            <a:off x="5580063" y="750888"/>
            <a:ext cx="576262" cy="503237"/>
          </a:xfrm>
          <a:prstGeom prst="rect">
            <a:avLst/>
          </a:prstGeom>
          <a:solidFill>
            <a:schemeClr val="tx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sz="2400" b="1">
                <a:solidFill>
                  <a:schemeClr val="bg1"/>
                </a:solidFill>
              </a:rPr>
              <a:t>3</a:t>
            </a:r>
          </a:p>
        </p:txBody>
      </p:sp>
      <p:sp>
        <p:nvSpPr>
          <p:cNvPr id="12308" name="Rectangle 20"/>
          <p:cNvSpPr>
            <a:spLocks noChangeArrowheads="1"/>
          </p:cNvSpPr>
          <p:nvPr/>
        </p:nvSpPr>
        <p:spPr bwMode="auto">
          <a:xfrm>
            <a:off x="5580063" y="1270000"/>
            <a:ext cx="576262" cy="503238"/>
          </a:xfrm>
          <a:prstGeom prst="rect">
            <a:avLst/>
          </a:prstGeom>
          <a:solidFill>
            <a:schemeClr val="tx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sz="2400" b="1">
                <a:solidFill>
                  <a:schemeClr val="bg1"/>
                </a:solidFill>
              </a:rPr>
              <a:t>2</a:t>
            </a:r>
          </a:p>
        </p:txBody>
      </p:sp>
      <p:sp>
        <p:nvSpPr>
          <p:cNvPr id="12309" name="Rectangle 21"/>
          <p:cNvSpPr>
            <a:spLocks noChangeArrowheads="1"/>
          </p:cNvSpPr>
          <p:nvPr/>
        </p:nvSpPr>
        <p:spPr bwMode="auto">
          <a:xfrm>
            <a:off x="5580063" y="274638"/>
            <a:ext cx="576262" cy="503237"/>
          </a:xfrm>
          <a:prstGeom prst="rect">
            <a:avLst/>
          </a:prstGeom>
          <a:solidFill>
            <a:schemeClr val="tx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sz="2400" b="1">
                <a:solidFill>
                  <a:schemeClr val="bg1"/>
                </a:solidFill>
              </a:rPr>
              <a:t>1</a:t>
            </a:r>
          </a:p>
        </p:txBody>
      </p:sp>
      <p:sp>
        <p:nvSpPr>
          <p:cNvPr id="12311" name="Text Box 23">
            <a:hlinkClick r:id="" action="ppaction://noaction">
              <a:snd r:embed="rId9" name="famporale.wav"/>
            </a:hlinkClick>
          </p:cNvPr>
          <p:cNvSpPr txBox="1">
            <a:spLocks noChangeArrowheads="1"/>
          </p:cNvSpPr>
          <p:nvPr/>
        </p:nvSpPr>
        <p:spPr bwMode="auto">
          <a:xfrm>
            <a:off x="1476375" y="927100"/>
            <a:ext cx="3579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a:latin typeface="Calibri" panose="020F0502020204030204" pitchFamily="34" charset="0"/>
              </a:rPr>
              <a:t>Alemania es famosa por …</a:t>
            </a:r>
          </a:p>
        </p:txBody>
      </p:sp>
      <p:grpSp>
        <p:nvGrpSpPr>
          <p:cNvPr id="12319" name="Group 31"/>
          <p:cNvGrpSpPr>
            <a:grpSpLocks/>
          </p:cNvGrpSpPr>
          <p:nvPr/>
        </p:nvGrpSpPr>
        <p:grpSpPr bwMode="auto">
          <a:xfrm>
            <a:off x="23813" y="3789363"/>
            <a:ext cx="3468687" cy="3051175"/>
            <a:chOff x="0" y="2387"/>
            <a:chExt cx="2185" cy="1922"/>
          </a:xfrm>
        </p:grpSpPr>
        <p:pic>
          <p:nvPicPr>
            <p:cNvPr id="12299" name="Picture 11" descr="11971009421578933719mcol_sausage"/>
            <p:cNvPicPr>
              <a:picLocks noChangeAspect="1" noChangeArrowheads="1"/>
            </p:cNvPicPr>
            <p:nvPr/>
          </p:nvPicPr>
          <p:blipFill>
            <a:blip r:embed="rId10">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385" y="2387"/>
              <a:ext cx="1800" cy="1650"/>
            </a:xfrm>
            <a:prstGeom prst="rect">
              <a:avLst/>
            </a:prstGeom>
            <a:noFill/>
            <a:extLst>
              <a:ext uri="{909E8E84-426E-40DD-AFC4-6F175D3DCCD1}">
                <a14:hiddenFill xmlns:a14="http://schemas.microsoft.com/office/drawing/2010/main">
                  <a:solidFill>
                    <a:srgbClr val="FFFFFF"/>
                  </a:solidFill>
                </a14:hiddenFill>
              </a:ext>
            </a:extLst>
          </p:spPr>
        </p:pic>
        <p:pic>
          <p:nvPicPr>
            <p:cNvPr id="12312" name="Picture 24" descr="11971009421578933719mcol_sausage"/>
            <p:cNvPicPr>
              <a:picLocks noChangeAspect="1" noChangeArrowheads="1"/>
            </p:cNvPicPr>
            <p:nvPr/>
          </p:nvPicPr>
          <p:blipFill>
            <a:blip r:embed="rId10">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0" y="2659"/>
              <a:ext cx="1800" cy="165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318" name="Group 30"/>
          <p:cNvGrpSpPr>
            <a:grpSpLocks/>
          </p:cNvGrpSpPr>
          <p:nvPr/>
        </p:nvGrpSpPr>
        <p:grpSpPr bwMode="auto">
          <a:xfrm>
            <a:off x="5435600" y="2565400"/>
            <a:ext cx="4213225" cy="4559300"/>
            <a:chOff x="3424" y="1616"/>
            <a:chExt cx="2654" cy="2872"/>
          </a:xfrm>
        </p:grpSpPr>
        <p:pic>
          <p:nvPicPr>
            <p:cNvPr id="12295" name="Picture 7" descr="img-thing?"/>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24" y="1616"/>
              <a:ext cx="1973" cy="1973"/>
            </a:xfrm>
            <a:prstGeom prst="rect">
              <a:avLst/>
            </a:prstGeom>
            <a:noFill/>
            <a:extLst>
              <a:ext uri="{909E8E84-426E-40DD-AFC4-6F175D3DCCD1}">
                <a14:hiddenFill xmlns:a14="http://schemas.microsoft.com/office/drawing/2010/main">
                  <a:solidFill>
                    <a:srgbClr val="FFFFFF"/>
                  </a:solidFill>
                </a14:hiddenFill>
              </a:ext>
            </a:extLst>
          </p:spPr>
        </p:pic>
        <p:pic>
          <p:nvPicPr>
            <p:cNvPr id="12313" name="Picture 25" descr="img-thing?"/>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42" y="2106"/>
              <a:ext cx="1973" cy="1973"/>
            </a:xfrm>
            <a:prstGeom prst="rect">
              <a:avLst/>
            </a:prstGeom>
            <a:noFill/>
            <a:extLst>
              <a:ext uri="{909E8E84-426E-40DD-AFC4-6F175D3DCCD1}">
                <a14:hiddenFill xmlns:a14="http://schemas.microsoft.com/office/drawing/2010/main">
                  <a:solidFill>
                    <a:srgbClr val="FFFFFF"/>
                  </a:solidFill>
                </a14:hiddenFill>
              </a:ext>
            </a:extLst>
          </p:spPr>
        </p:pic>
        <p:pic>
          <p:nvPicPr>
            <p:cNvPr id="12314" name="Picture 26" descr="img-thing?"/>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05" y="2515"/>
              <a:ext cx="1973" cy="1973"/>
            </a:xfrm>
            <a:prstGeom prst="rect">
              <a:avLst/>
            </a:prstGeom>
            <a:noFill/>
            <a:extLst>
              <a:ext uri="{909E8E84-426E-40DD-AFC4-6F175D3DCCD1}">
                <a14:hiddenFill xmlns:a14="http://schemas.microsoft.com/office/drawing/2010/main">
                  <a:solidFill>
                    <a:srgbClr val="FFFFFF"/>
                  </a:solidFill>
                </a14:hiddenFill>
              </a:ext>
            </a:extLst>
          </p:spPr>
        </p:pic>
      </p:grpSp>
      <p:sp>
        <p:nvSpPr>
          <p:cNvPr id="12316" name="Text Box 28">
            <a:hlinkClick r:id="" action="ppaction://noaction">
              <a:snd r:embed="rId12" name="escribe.wav"/>
            </a:hlinkClick>
          </p:cNvPr>
          <p:cNvSpPr txBox="1">
            <a:spLocks noChangeArrowheads="1"/>
          </p:cNvSpPr>
          <p:nvPr/>
        </p:nvSpPr>
        <p:spPr bwMode="auto">
          <a:xfrm>
            <a:off x="107950" y="1643063"/>
            <a:ext cx="41036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a:latin typeface="Calibri" panose="020F0502020204030204" pitchFamily="34" charset="0"/>
              </a:rPr>
              <a:t>Escribe los números correctos.</a:t>
            </a:r>
          </a:p>
        </p:txBody>
      </p:sp>
      <p:sp>
        <p:nvSpPr>
          <p:cNvPr id="12317" name="Text Box 29">
            <a:hlinkClick r:id="" action="ppaction://noaction">
              <a:snd r:embed="rId13" name="alefam.wav"/>
            </a:hlinkClick>
          </p:cNvPr>
          <p:cNvSpPr txBox="1">
            <a:spLocks noChangeArrowheads="1"/>
          </p:cNvSpPr>
          <p:nvPr/>
        </p:nvSpPr>
        <p:spPr bwMode="auto">
          <a:xfrm>
            <a:off x="1462088" y="322263"/>
            <a:ext cx="4003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a:latin typeface="Calibri" panose="020F0502020204030204" pitchFamily="34" charset="0"/>
              </a:rPr>
              <a:t>¿Por qué es Alemania famosa?</a:t>
            </a:r>
          </a:p>
        </p:txBody>
      </p:sp>
    </p:spTree>
    <p:extLst>
      <p:ext uri="{BB962C8B-B14F-4D97-AF65-F5344CB8AC3E}">
        <p14:creationId xmlns:p14="http://schemas.microsoft.com/office/powerpoint/2010/main" val="10565609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30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30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30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30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30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3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4" grpId="0" animBg="1"/>
      <p:bldP spid="12305" grpId="0" animBg="1"/>
      <p:bldP spid="12306" grpId="0" animBg="1"/>
      <p:bldP spid="12307" grpId="0" animBg="1"/>
      <p:bldP spid="12308" grpId="0" animBg="1"/>
      <p:bldP spid="1230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5" name="Picture 5" descr="french_fla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825" y="388938"/>
            <a:ext cx="1152525" cy="8651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5367" name="Picture 7" descr="cheese"/>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92500" y="4365625"/>
            <a:ext cx="2220913" cy="2028825"/>
          </a:xfrm>
          <a:prstGeom prst="rect">
            <a:avLst/>
          </a:prstGeom>
          <a:noFill/>
          <a:extLst>
            <a:ext uri="{909E8E84-426E-40DD-AFC4-6F175D3DCCD1}">
              <a14:hiddenFill xmlns:a14="http://schemas.microsoft.com/office/drawing/2010/main">
                <a:solidFill>
                  <a:srgbClr val="FFFFFF"/>
                </a:solidFill>
              </a14:hiddenFill>
            </a:ext>
          </a:extLst>
        </p:spPr>
      </p:pic>
      <p:pic>
        <p:nvPicPr>
          <p:cNvPr id="15369" name="Picture 9" descr="Red Wine Glass Clip Art">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188" y="2349500"/>
            <a:ext cx="1647825" cy="3548063"/>
          </a:xfrm>
          <a:prstGeom prst="rect">
            <a:avLst/>
          </a:prstGeom>
          <a:noFill/>
          <a:extLst>
            <a:ext uri="{909E8E84-426E-40DD-AFC4-6F175D3DCCD1}">
              <a14:hiddenFill xmlns:a14="http://schemas.microsoft.com/office/drawing/2010/main">
                <a:solidFill>
                  <a:srgbClr val="FFFFFF"/>
                </a:solidFill>
              </a14:hiddenFill>
            </a:ext>
          </a:extLst>
        </p:spPr>
      </p:pic>
      <p:pic>
        <p:nvPicPr>
          <p:cNvPr id="15371" name="Picture 11" descr="u13407937"/>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00" y="2852738"/>
            <a:ext cx="4392613" cy="1936750"/>
          </a:xfrm>
          <a:prstGeom prst="rect">
            <a:avLst/>
          </a:prstGeom>
          <a:noFill/>
          <a:extLst>
            <a:ext uri="{909E8E84-426E-40DD-AFC4-6F175D3DCCD1}">
              <a14:hiddenFill xmlns:a14="http://schemas.microsoft.com/office/drawing/2010/main">
                <a:solidFill>
                  <a:srgbClr val="FFFFFF"/>
                </a:solidFill>
              </a14:hiddenFill>
            </a:ext>
          </a:extLst>
        </p:spPr>
      </p:pic>
      <p:sp>
        <p:nvSpPr>
          <p:cNvPr id="15374" name="WordArt 14"/>
          <p:cNvSpPr>
            <a:spLocks noChangeArrowheads="1" noChangeShapeType="1" noTextEdit="1"/>
          </p:cNvSpPr>
          <p:nvPr/>
        </p:nvSpPr>
        <p:spPr bwMode="auto">
          <a:xfrm>
            <a:off x="755650" y="4581525"/>
            <a:ext cx="171450" cy="3619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GB" sz="2000" kern="10">
                <a:ln w="9525">
                  <a:solidFill>
                    <a:srgbClr val="000000"/>
                  </a:solidFill>
                  <a:round/>
                  <a:headEnd/>
                  <a:tailEnd/>
                </a:ln>
                <a:latin typeface="Arial Rounded MT Bold" panose="020F0704030504030204" pitchFamily="34" charset="0"/>
              </a:rPr>
              <a:t>1</a:t>
            </a:r>
          </a:p>
        </p:txBody>
      </p:sp>
      <p:sp>
        <p:nvSpPr>
          <p:cNvPr id="15375" name="WordArt 15"/>
          <p:cNvSpPr>
            <a:spLocks noChangeArrowheads="1" noChangeShapeType="1" noTextEdit="1"/>
          </p:cNvSpPr>
          <p:nvPr/>
        </p:nvSpPr>
        <p:spPr bwMode="auto">
          <a:xfrm>
            <a:off x="3492500" y="4797425"/>
            <a:ext cx="171450" cy="3619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GB" sz="2000" kern="10">
                <a:ln w="9525">
                  <a:solidFill>
                    <a:srgbClr val="000000"/>
                  </a:solidFill>
                  <a:round/>
                  <a:headEnd/>
                  <a:tailEnd/>
                </a:ln>
                <a:latin typeface="Arial Rounded MT Bold" panose="020F0704030504030204" pitchFamily="34" charset="0"/>
              </a:rPr>
              <a:t>2</a:t>
            </a:r>
          </a:p>
        </p:txBody>
      </p:sp>
      <p:sp>
        <p:nvSpPr>
          <p:cNvPr id="15376" name="WordArt 16"/>
          <p:cNvSpPr>
            <a:spLocks noChangeArrowheads="1" noChangeShapeType="1" noTextEdit="1"/>
          </p:cNvSpPr>
          <p:nvPr/>
        </p:nvSpPr>
        <p:spPr bwMode="auto">
          <a:xfrm>
            <a:off x="8604250" y="3213100"/>
            <a:ext cx="171450" cy="3619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GB" sz="2000" kern="10">
                <a:ln w="9525">
                  <a:solidFill>
                    <a:srgbClr val="000000"/>
                  </a:solidFill>
                  <a:round/>
                  <a:headEnd/>
                  <a:tailEnd/>
                </a:ln>
                <a:latin typeface="Arial Rounded MT Bold" panose="020F0704030504030204" pitchFamily="34" charset="0"/>
              </a:rPr>
              <a:t>3</a:t>
            </a:r>
          </a:p>
        </p:txBody>
      </p:sp>
      <p:sp>
        <p:nvSpPr>
          <p:cNvPr id="15378" name="Text Box 18">
            <a:hlinkClick r:id="" action="ppaction://noaction">
              <a:snd r:embed="rId8" name="pan.wav"/>
            </a:hlinkClick>
          </p:cNvPr>
          <p:cNvSpPr txBox="1">
            <a:spLocks noChangeArrowheads="1"/>
          </p:cNvSpPr>
          <p:nvPr/>
        </p:nvSpPr>
        <p:spPr bwMode="auto">
          <a:xfrm>
            <a:off x="6156325" y="773113"/>
            <a:ext cx="2736850" cy="4953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400">
                <a:latin typeface="Calibri" panose="020F0502020204030204" pitchFamily="34" charset="0"/>
              </a:rPr>
              <a:t>b. el pan</a:t>
            </a:r>
          </a:p>
        </p:txBody>
      </p:sp>
      <p:sp>
        <p:nvSpPr>
          <p:cNvPr id="15379" name="Text Box 19"/>
          <p:cNvSpPr txBox="1">
            <a:spLocks noChangeArrowheads="1"/>
          </p:cNvSpPr>
          <p:nvPr/>
        </p:nvSpPr>
        <p:spPr bwMode="auto">
          <a:xfrm>
            <a:off x="6156325" y="274638"/>
            <a:ext cx="2736850" cy="4953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400">
                <a:latin typeface="Calibri" panose="020F0502020204030204" pitchFamily="34" charset="0"/>
              </a:rPr>
              <a:t>a. el queso</a:t>
            </a:r>
          </a:p>
        </p:txBody>
      </p:sp>
      <p:sp>
        <p:nvSpPr>
          <p:cNvPr id="15380" name="Text Box 20">
            <a:hlinkClick r:id="" action="ppaction://noaction">
              <a:snd r:embed="rId9" name="vino.wav"/>
            </a:hlinkClick>
          </p:cNvPr>
          <p:cNvSpPr txBox="1">
            <a:spLocks noChangeArrowheads="1"/>
          </p:cNvSpPr>
          <p:nvPr/>
        </p:nvSpPr>
        <p:spPr bwMode="auto">
          <a:xfrm>
            <a:off x="6156325" y="1277938"/>
            <a:ext cx="2736850" cy="4953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400">
                <a:latin typeface="Calibri" panose="020F0502020204030204" pitchFamily="34" charset="0"/>
              </a:rPr>
              <a:t>c. el vino</a:t>
            </a:r>
          </a:p>
        </p:txBody>
      </p:sp>
      <p:sp>
        <p:nvSpPr>
          <p:cNvPr id="15381" name="Rectangle 21"/>
          <p:cNvSpPr>
            <a:spLocks noChangeArrowheads="1"/>
          </p:cNvSpPr>
          <p:nvPr/>
        </p:nvSpPr>
        <p:spPr bwMode="auto">
          <a:xfrm>
            <a:off x="5580063" y="750888"/>
            <a:ext cx="576262" cy="503237"/>
          </a:xfrm>
          <a:prstGeom prst="rect">
            <a:avLst/>
          </a:prstGeom>
          <a:solidFill>
            <a:schemeClr val="tx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sz="2400" b="1">
                <a:solidFill>
                  <a:schemeClr val="bg1"/>
                </a:solidFill>
              </a:rPr>
              <a:t>3</a:t>
            </a:r>
          </a:p>
        </p:txBody>
      </p:sp>
      <p:sp>
        <p:nvSpPr>
          <p:cNvPr id="15382" name="Rectangle 22"/>
          <p:cNvSpPr>
            <a:spLocks noChangeArrowheads="1"/>
          </p:cNvSpPr>
          <p:nvPr/>
        </p:nvSpPr>
        <p:spPr bwMode="auto">
          <a:xfrm>
            <a:off x="5580063" y="1270000"/>
            <a:ext cx="576262" cy="503238"/>
          </a:xfrm>
          <a:prstGeom prst="rect">
            <a:avLst/>
          </a:prstGeom>
          <a:solidFill>
            <a:schemeClr val="tx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sz="2400" b="1">
                <a:solidFill>
                  <a:schemeClr val="bg1"/>
                </a:solidFill>
              </a:rPr>
              <a:t>1</a:t>
            </a:r>
          </a:p>
        </p:txBody>
      </p:sp>
      <p:sp>
        <p:nvSpPr>
          <p:cNvPr id="15383" name="Rectangle 23"/>
          <p:cNvSpPr>
            <a:spLocks noChangeArrowheads="1"/>
          </p:cNvSpPr>
          <p:nvPr/>
        </p:nvSpPr>
        <p:spPr bwMode="auto">
          <a:xfrm>
            <a:off x="5580063" y="274638"/>
            <a:ext cx="576262" cy="503237"/>
          </a:xfrm>
          <a:prstGeom prst="rect">
            <a:avLst/>
          </a:prstGeom>
          <a:solidFill>
            <a:schemeClr val="tx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sz="2400" b="1">
                <a:solidFill>
                  <a:schemeClr val="bg1"/>
                </a:solidFill>
              </a:rPr>
              <a:t>2</a:t>
            </a:r>
          </a:p>
        </p:txBody>
      </p:sp>
      <p:sp>
        <p:nvSpPr>
          <p:cNvPr id="15385" name="Text Box 25">
            <a:hlinkClick r:id="" action="ppaction://noaction">
              <a:snd r:embed="rId10" name="escribe.wav"/>
            </a:hlinkClick>
          </p:cNvPr>
          <p:cNvSpPr txBox="1">
            <a:spLocks noChangeArrowheads="1"/>
          </p:cNvSpPr>
          <p:nvPr/>
        </p:nvSpPr>
        <p:spPr bwMode="auto">
          <a:xfrm>
            <a:off x="107950" y="1617663"/>
            <a:ext cx="41036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a:latin typeface="Calibri" panose="020F0502020204030204" pitchFamily="34" charset="0"/>
              </a:rPr>
              <a:t>Escribe los números correctos.</a:t>
            </a:r>
          </a:p>
        </p:txBody>
      </p:sp>
      <p:sp>
        <p:nvSpPr>
          <p:cNvPr id="15386" name="Text Box 26">
            <a:hlinkClick r:id="" action="ppaction://noaction">
              <a:snd r:embed="rId11" name="frafampor.wav"/>
            </a:hlinkClick>
          </p:cNvPr>
          <p:cNvSpPr txBox="1">
            <a:spLocks noChangeArrowheads="1"/>
          </p:cNvSpPr>
          <p:nvPr/>
        </p:nvSpPr>
        <p:spPr bwMode="auto">
          <a:xfrm>
            <a:off x="1519238" y="927100"/>
            <a:ext cx="31972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a:latin typeface="Calibri" panose="020F0502020204030204" pitchFamily="34" charset="0"/>
              </a:rPr>
              <a:t>Francia es famosa por …</a:t>
            </a:r>
          </a:p>
        </p:txBody>
      </p:sp>
      <p:sp>
        <p:nvSpPr>
          <p:cNvPr id="15387" name="Text Box 27">
            <a:hlinkClick r:id="" action="ppaction://noaction">
              <a:snd r:embed="rId12" name="porquefra.wav"/>
            </a:hlinkClick>
          </p:cNvPr>
          <p:cNvSpPr txBox="1">
            <a:spLocks noChangeArrowheads="1"/>
          </p:cNvSpPr>
          <p:nvPr/>
        </p:nvSpPr>
        <p:spPr bwMode="auto">
          <a:xfrm>
            <a:off x="1504950" y="260350"/>
            <a:ext cx="37877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a:latin typeface="Calibri" panose="020F0502020204030204" pitchFamily="34" charset="0"/>
              </a:rPr>
              <a:t>¿Por qué es Francia famosa?</a:t>
            </a:r>
          </a:p>
        </p:txBody>
      </p:sp>
    </p:spTree>
    <p:extLst>
      <p:ext uri="{BB962C8B-B14F-4D97-AF65-F5344CB8AC3E}">
        <p14:creationId xmlns:p14="http://schemas.microsoft.com/office/powerpoint/2010/main" val="4683573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7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7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8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38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38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3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8" grpId="0" animBg="1"/>
      <p:bldP spid="15379" grpId="0" animBg="1"/>
      <p:bldP spid="15380" grpId="0" animBg="1"/>
      <p:bldP spid="15381" grpId="0" animBg="1"/>
      <p:bldP spid="15382" grpId="0" animBg="1"/>
      <p:bldP spid="1538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descr="spanishfla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4475" y="374650"/>
            <a:ext cx="1152525" cy="8651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4341" name="Picture 5" descr="45182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3141663"/>
            <a:ext cx="1854200" cy="2670175"/>
          </a:xfrm>
          <a:prstGeom prst="rect">
            <a:avLst/>
          </a:prstGeom>
          <a:noFill/>
          <a:extLst>
            <a:ext uri="{909E8E84-426E-40DD-AFC4-6F175D3DCCD1}">
              <a14:hiddenFill xmlns:a14="http://schemas.microsoft.com/office/drawing/2010/main">
                <a:solidFill>
                  <a:srgbClr val="FFFFFF"/>
                </a:solidFill>
              </a14:hiddenFill>
            </a:ext>
          </a:extLst>
        </p:spPr>
      </p:pic>
      <p:pic>
        <p:nvPicPr>
          <p:cNvPr id="14343" name="Picture 7" descr="sun_clipa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6325" y="2852738"/>
            <a:ext cx="2647950" cy="2506662"/>
          </a:xfrm>
          <a:prstGeom prst="rect">
            <a:avLst/>
          </a:prstGeom>
          <a:noFill/>
          <a:extLst>
            <a:ext uri="{909E8E84-426E-40DD-AFC4-6F175D3DCCD1}">
              <a14:hiddenFill xmlns:a14="http://schemas.microsoft.com/office/drawing/2010/main">
                <a:solidFill>
                  <a:srgbClr val="FFFFFF"/>
                </a:solidFill>
              </a14:hiddenFill>
            </a:ext>
          </a:extLst>
        </p:spPr>
      </p:pic>
      <p:pic>
        <p:nvPicPr>
          <p:cNvPr id="14347" name="Picture 11" descr="beach-chair-sailboa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6600" y="3068638"/>
            <a:ext cx="2381250" cy="3305175"/>
          </a:xfrm>
          <a:prstGeom prst="rect">
            <a:avLst/>
          </a:prstGeom>
          <a:noFill/>
          <a:extLst>
            <a:ext uri="{909E8E84-426E-40DD-AFC4-6F175D3DCCD1}">
              <a14:hiddenFill xmlns:a14="http://schemas.microsoft.com/office/drawing/2010/main">
                <a:solidFill>
                  <a:srgbClr val="FFFFFF"/>
                </a:solidFill>
              </a14:hiddenFill>
            </a:ext>
          </a:extLst>
        </p:spPr>
      </p:pic>
      <p:sp>
        <p:nvSpPr>
          <p:cNvPr id="14348" name="WordArt 12"/>
          <p:cNvSpPr>
            <a:spLocks noChangeArrowheads="1" noChangeShapeType="1" noTextEdit="1"/>
          </p:cNvSpPr>
          <p:nvPr/>
        </p:nvSpPr>
        <p:spPr bwMode="auto">
          <a:xfrm>
            <a:off x="539750" y="3429000"/>
            <a:ext cx="171450" cy="3619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GB" sz="2000" kern="10">
                <a:ln w="9525">
                  <a:solidFill>
                    <a:srgbClr val="000000"/>
                  </a:solidFill>
                  <a:round/>
                  <a:headEnd/>
                  <a:tailEnd/>
                </a:ln>
                <a:latin typeface="Arial Rounded MT Bold" panose="020F0704030504030204" pitchFamily="34" charset="0"/>
              </a:rPr>
              <a:t>1</a:t>
            </a:r>
          </a:p>
        </p:txBody>
      </p:sp>
      <p:sp>
        <p:nvSpPr>
          <p:cNvPr id="14349" name="WordArt 13"/>
          <p:cNvSpPr>
            <a:spLocks noChangeArrowheads="1" noChangeShapeType="1" noTextEdit="1"/>
          </p:cNvSpPr>
          <p:nvPr/>
        </p:nvSpPr>
        <p:spPr bwMode="auto">
          <a:xfrm>
            <a:off x="3059113" y="5949950"/>
            <a:ext cx="171450" cy="3619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GB" sz="2000" kern="10">
                <a:ln w="9525">
                  <a:solidFill>
                    <a:srgbClr val="000000"/>
                  </a:solidFill>
                  <a:round/>
                  <a:headEnd/>
                  <a:tailEnd/>
                </a:ln>
                <a:latin typeface="Arial Rounded MT Bold" panose="020F0704030504030204" pitchFamily="34" charset="0"/>
              </a:rPr>
              <a:t>2</a:t>
            </a:r>
          </a:p>
        </p:txBody>
      </p:sp>
      <p:sp>
        <p:nvSpPr>
          <p:cNvPr id="14350" name="WordArt 14"/>
          <p:cNvSpPr>
            <a:spLocks noChangeArrowheads="1" noChangeShapeType="1" noTextEdit="1"/>
          </p:cNvSpPr>
          <p:nvPr/>
        </p:nvSpPr>
        <p:spPr bwMode="auto">
          <a:xfrm>
            <a:off x="8604250" y="3429000"/>
            <a:ext cx="171450" cy="3619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GB" sz="2000" kern="10">
                <a:ln w="9525">
                  <a:solidFill>
                    <a:srgbClr val="000000"/>
                  </a:solidFill>
                  <a:round/>
                  <a:headEnd/>
                  <a:tailEnd/>
                </a:ln>
                <a:latin typeface="Arial Rounded MT Bold" panose="020F0704030504030204" pitchFamily="34" charset="0"/>
              </a:rPr>
              <a:t>3</a:t>
            </a:r>
          </a:p>
        </p:txBody>
      </p:sp>
      <p:sp>
        <p:nvSpPr>
          <p:cNvPr id="14353" name="Text Box 17">
            <a:hlinkClick r:id="" action="ppaction://noaction">
              <a:snd r:embed="rId7" name="flamenco.wav"/>
            </a:hlinkClick>
          </p:cNvPr>
          <p:cNvSpPr txBox="1">
            <a:spLocks noChangeArrowheads="1"/>
          </p:cNvSpPr>
          <p:nvPr/>
        </p:nvSpPr>
        <p:spPr bwMode="auto">
          <a:xfrm>
            <a:off x="6156325" y="773113"/>
            <a:ext cx="2736850" cy="4953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400">
                <a:latin typeface="Calibri" panose="020F0502020204030204" pitchFamily="34" charset="0"/>
              </a:rPr>
              <a:t>b. el flamenco</a:t>
            </a:r>
          </a:p>
        </p:txBody>
      </p:sp>
      <p:sp>
        <p:nvSpPr>
          <p:cNvPr id="14354" name="Text Box 18">
            <a:hlinkClick r:id="" action="ppaction://noaction">
              <a:snd r:embed="rId8" name="sol.wav"/>
            </a:hlinkClick>
          </p:cNvPr>
          <p:cNvSpPr txBox="1">
            <a:spLocks noChangeArrowheads="1"/>
          </p:cNvSpPr>
          <p:nvPr/>
        </p:nvSpPr>
        <p:spPr bwMode="auto">
          <a:xfrm>
            <a:off x="6156325" y="274638"/>
            <a:ext cx="2736850" cy="4953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400">
                <a:latin typeface="Calibri" panose="020F0502020204030204" pitchFamily="34" charset="0"/>
              </a:rPr>
              <a:t>a. el sol</a:t>
            </a:r>
          </a:p>
        </p:txBody>
      </p:sp>
      <p:sp>
        <p:nvSpPr>
          <p:cNvPr id="14355" name="Text Box 19">
            <a:hlinkClick r:id="" action="ppaction://noaction">
              <a:snd r:embed="rId9" name="playa.wav"/>
            </a:hlinkClick>
          </p:cNvPr>
          <p:cNvSpPr txBox="1">
            <a:spLocks noChangeArrowheads="1"/>
          </p:cNvSpPr>
          <p:nvPr/>
        </p:nvSpPr>
        <p:spPr bwMode="auto">
          <a:xfrm>
            <a:off x="6156325" y="1277938"/>
            <a:ext cx="2736850" cy="4953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400">
                <a:latin typeface="Calibri" panose="020F0502020204030204" pitchFamily="34" charset="0"/>
              </a:rPr>
              <a:t>c. la playa</a:t>
            </a:r>
          </a:p>
        </p:txBody>
      </p:sp>
      <p:sp>
        <p:nvSpPr>
          <p:cNvPr id="14356" name="Rectangle 20"/>
          <p:cNvSpPr>
            <a:spLocks noChangeArrowheads="1"/>
          </p:cNvSpPr>
          <p:nvPr/>
        </p:nvSpPr>
        <p:spPr bwMode="auto">
          <a:xfrm>
            <a:off x="5580063" y="750888"/>
            <a:ext cx="576262" cy="503237"/>
          </a:xfrm>
          <a:prstGeom prst="rect">
            <a:avLst/>
          </a:prstGeom>
          <a:solidFill>
            <a:schemeClr val="tx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sz="2400" b="1">
                <a:solidFill>
                  <a:schemeClr val="bg1"/>
                </a:solidFill>
              </a:rPr>
              <a:t>1</a:t>
            </a:r>
          </a:p>
        </p:txBody>
      </p:sp>
      <p:sp>
        <p:nvSpPr>
          <p:cNvPr id="14357" name="Rectangle 21"/>
          <p:cNvSpPr>
            <a:spLocks noChangeArrowheads="1"/>
          </p:cNvSpPr>
          <p:nvPr/>
        </p:nvSpPr>
        <p:spPr bwMode="auto">
          <a:xfrm>
            <a:off x="5580063" y="1270000"/>
            <a:ext cx="576262" cy="503238"/>
          </a:xfrm>
          <a:prstGeom prst="rect">
            <a:avLst/>
          </a:prstGeom>
          <a:solidFill>
            <a:schemeClr val="tx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sz="2400" b="1">
                <a:solidFill>
                  <a:schemeClr val="bg1"/>
                </a:solidFill>
              </a:rPr>
              <a:t>2</a:t>
            </a:r>
          </a:p>
        </p:txBody>
      </p:sp>
      <p:sp>
        <p:nvSpPr>
          <p:cNvPr id="14358" name="Rectangle 22"/>
          <p:cNvSpPr>
            <a:spLocks noChangeArrowheads="1"/>
          </p:cNvSpPr>
          <p:nvPr/>
        </p:nvSpPr>
        <p:spPr bwMode="auto">
          <a:xfrm>
            <a:off x="5580063" y="274638"/>
            <a:ext cx="576262" cy="503237"/>
          </a:xfrm>
          <a:prstGeom prst="rect">
            <a:avLst/>
          </a:prstGeom>
          <a:solidFill>
            <a:schemeClr val="tx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sz="2400" b="1">
                <a:solidFill>
                  <a:schemeClr val="bg1"/>
                </a:solidFill>
              </a:rPr>
              <a:t>3</a:t>
            </a:r>
          </a:p>
        </p:txBody>
      </p:sp>
      <p:sp>
        <p:nvSpPr>
          <p:cNvPr id="14359" name="Text Box 23">
            <a:hlinkClick r:id="" action="ppaction://noaction">
              <a:snd r:embed="rId10" name="escribe.wav"/>
            </a:hlinkClick>
          </p:cNvPr>
          <p:cNvSpPr txBox="1">
            <a:spLocks noChangeArrowheads="1"/>
          </p:cNvSpPr>
          <p:nvPr/>
        </p:nvSpPr>
        <p:spPr bwMode="auto">
          <a:xfrm>
            <a:off x="107950" y="1647825"/>
            <a:ext cx="41036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a:latin typeface="Calibri" panose="020F0502020204030204" pitchFamily="34" charset="0"/>
              </a:rPr>
              <a:t>Escribe los números correctos.</a:t>
            </a:r>
          </a:p>
        </p:txBody>
      </p:sp>
      <p:sp>
        <p:nvSpPr>
          <p:cNvPr id="14360" name="Text Box 24">
            <a:hlinkClick r:id="" action="ppaction://noaction">
              <a:snd r:embed="rId11" name="espfamppor.wav"/>
            </a:hlinkClick>
          </p:cNvPr>
          <p:cNvSpPr txBox="1">
            <a:spLocks noChangeArrowheads="1"/>
          </p:cNvSpPr>
          <p:nvPr/>
        </p:nvSpPr>
        <p:spPr bwMode="auto">
          <a:xfrm>
            <a:off x="1476375" y="911225"/>
            <a:ext cx="3311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a:latin typeface="Calibri" panose="020F0502020204030204" pitchFamily="34" charset="0"/>
              </a:rPr>
              <a:t>España es famosa por …</a:t>
            </a:r>
          </a:p>
        </p:txBody>
      </p:sp>
      <p:sp>
        <p:nvSpPr>
          <p:cNvPr id="14361" name="Text Box 25">
            <a:hlinkClick r:id="" action="ppaction://noaction">
              <a:snd r:embed="rId12" name="porqueesp.wav"/>
            </a:hlinkClick>
          </p:cNvPr>
          <p:cNvSpPr txBox="1">
            <a:spLocks noChangeArrowheads="1"/>
          </p:cNvSpPr>
          <p:nvPr/>
        </p:nvSpPr>
        <p:spPr bwMode="auto">
          <a:xfrm>
            <a:off x="1504950" y="260350"/>
            <a:ext cx="37877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a:latin typeface="Calibri" panose="020F0502020204030204" pitchFamily="34" charset="0"/>
              </a:rPr>
              <a:t>¿Por qué es España famosa?</a:t>
            </a:r>
          </a:p>
        </p:txBody>
      </p:sp>
    </p:spTree>
    <p:extLst>
      <p:ext uri="{BB962C8B-B14F-4D97-AF65-F5344CB8AC3E}">
        <p14:creationId xmlns:p14="http://schemas.microsoft.com/office/powerpoint/2010/main" val="19362434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5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5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5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35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35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3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3" grpId="0" animBg="1"/>
      <p:bldP spid="14354" grpId="0" animBg="1"/>
      <p:bldP spid="14355" grpId="0" animBg="1"/>
      <p:bldP spid="14356" grpId="0" animBg="1"/>
      <p:bldP spid="14357" grpId="0" animBg="1"/>
      <p:bldP spid="1435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4" name="Text Box 4">
            <a:hlinkClick r:id="" action="ppaction://noaction">
              <a:snd r:embed="rId3" name="excep.wav"/>
            </a:hlinkClick>
          </p:cNvPr>
          <p:cNvSpPr txBox="1">
            <a:spLocks noChangeArrowheads="1"/>
          </p:cNvSpPr>
          <p:nvPr/>
        </p:nvSpPr>
        <p:spPr bwMode="auto">
          <a:xfrm>
            <a:off x="1476375" y="1588"/>
            <a:ext cx="28813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b="1">
                <a:latin typeface="Calibri" panose="020F0502020204030204" pitchFamily="34" charset="0"/>
              </a:rPr>
              <a:t>¡Busca la excepción! </a:t>
            </a:r>
          </a:p>
        </p:txBody>
      </p:sp>
      <p:sp>
        <p:nvSpPr>
          <p:cNvPr id="71685" name="Text Box 5">
            <a:hlinkClick r:id="" action="ppaction://noaction">
              <a:snd r:embed="rId4" name="ale2.wav"/>
            </a:hlinkClick>
          </p:cNvPr>
          <p:cNvSpPr txBox="1">
            <a:spLocks noChangeArrowheads="1"/>
          </p:cNvSpPr>
          <p:nvPr/>
        </p:nvSpPr>
        <p:spPr bwMode="auto">
          <a:xfrm>
            <a:off x="0" y="11715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a:latin typeface="Calibri" panose="020F0502020204030204" pitchFamily="34" charset="0"/>
              </a:rPr>
              <a:t>1. Alemania es famosa por la cerveza, las salchichas y los coches.</a:t>
            </a:r>
          </a:p>
        </p:txBody>
      </p:sp>
      <p:sp>
        <p:nvSpPr>
          <p:cNvPr id="71686" name="Text Box 6">
            <a:hlinkClick r:id="" action="ppaction://noaction">
              <a:snd r:embed="rId5" name="fran2.wav"/>
            </a:hlinkClick>
          </p:cNvPr>
          <p:cNvSpPr txBox="1">
            <a:spLocks noChangeArrowheads="1"/>
          </p:cNvSpPr>
          <p:nvPr/>
        </p:nvSpPr>
        <p:spPr bwMode="auto">
          <a:xfrm>
            <a:off x="0" y="23955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a:latin typeface="Calibri" panose="020F0502020204030204" pitchFamily="34" charset="0"/>
              </a:rPr>
              <a:t>2. Francia es famosa por el queso, el vino y el pan.</a:t>
            </a:r>
          </a:p>
        </p:txBody>
      </p:sp>
      <p:sp>
        <p:nvSpPr>
          <p:cNvPr id="71687" name="Text Box 7">
            <a:hlinkClick r:id="" action="ppaction://noaction">
              <a:snd r:embed="rId6" name="irl2.wav"/>
            </a:hlinkClick>
          </p:cNvPr>
          <p:cNvSpPr txBox="1">
            <a:spLocks noChangeArrowheads="1"/>
          </p:cNvSpPr>
          <p:nvPr/>
        </p:nvSpPr>
        <p:spPr bwMode="auto">
          <a:xfrm>
            <a:off x="0" y="36925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a:latin typeface="Calibri" panose="020F0502020204030204" pitchFamily="34" charset="0"/>
              </a:rPr>
              <a:t>3. Irlanda es famosa por las patatas, la lluvia y el baile irlandés.</a:t>
            </a:r>
          </a:p>
        </p:txBody>
      </p:sp>
      <p:sp>
        <p:nvSpPr>
          <p:cNvPr id="71688" name="Text Box 8">
            <a:hlinkClick r:id="" action="ppaction://noaction">
              <a:snd r:embed="rId7" name="esp2.wav"/>
            </a:hlinkClick>
          </p:cNvPr>
          <p:cNvSpPr txBox="1">
            <a:spLocks noChangeArrowheads="1"/>
          </p:cNvSpPr>
          <p:nvPr/>
        </p:nvSpPr>
        <p:spPr bwMode="auto">
          <a:xfrm>
            <a:off x="0" y="49879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a:latin typeface="Calibri" panose="020F0502020204030204" pitchFamily="34" charset="0"/>
              </a:rPr>
              <a:t>4. España es famosa por el flamenco, el sol y la playa.</a:t>
            </a:r>
          </a:p>
        </p:txBody>
      </p:sp>
      <p:sp>
        <p:nvSpPr>
          <p:cNvPr id="71689" name="Text Box 9">
            <a:hlinkClick r:id="" action="ppaction://noaction">
              <a:snd r:embed="rId8" name="ingl.wav"/>
            </a:hlinkClick>
          </p:cNvPr>
          <p:cNvSpPr txBox="1">
            <a:spLocks noChangeArrowheads="1"/>
          </p:cNvSpPr>
          <p:nvPr/>
        </p:nvSpPr>
        <p:spPr bwMode="auto">
          <a:xfrm>
            <a:off x="-20638" y="5635625"/>
            <a:ext cx="9345613" cy="457200"/>
          </a:xfrm>
          <a:prstGeom prst="rect">
            <a:avLst/>
          </a:prstGeom>
          <a:solidFill>
            <a:srgbClr val="5F5F5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a:solidFill>
                  <a:schemeClr val="bg1"/>
                </a:solidFill>
                <a:latin typeface="Calibri" panose="020F0502020204030204" pitchFamily="34" charset="0"/>
              </a:rPr>
              <a:t>5. Inglaterra es famosa por el té, pescado y patatas fritas y las salchichas.</a:t>
            </a:r>
          </a:p>
        </p:txBody>
      </p:sp>
      <p:sp>
        <p:nvSpPr>
          <p:cNvPr id="71690" name="Text Box 10">
            <a:hlinkClick r:id="" action="ppaction://noaction">
              <a:snd r:embed="rId9" name="ingl2.wav"/>
            </a:hlinkClick>
          </p:cNvPr>
          <p:cNvSpPr txBox="1">
            <a:spLocks noChangeArrowheads="1"/>
          </p:cNvSpPr>
          <p:nvPr/>
        </p:nvSpPr>
        <p:spPr bwMode="auto">
          <a:xfrm>
            <a:off x="0" y="62849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a:latin typeface="Calibri" panose="020F0502020204030204" pitchFamily="34" charset="0"/>
              </a:rPr>
              <a:t>5. </a:t>
            </a:r>
            <a:r>
              <a:rPr lang="en-GB" altLang="en-US" sz="2300">
                <a:latin typeface="Calibri" panose="020F0502020204030204" pitchFamily="34" charset="0"/>
              </a:rPr>
              <a:t>Inglaterra es famosa por el té, pescado y patatas fritas y la familia real.</a:t>
            </a:r>
          </a:p>
        </p:txBody>
      </p:sp>
      <p:sp>
        <p:nvSpPr>
          <p:cNvPr id="71691" name="Text Box 11">
            <a:hlinkClick r:id="" action="ppaction://noaction">
              <a:snd r:embed="rId10" name="esp.wav"/>
            </a:hlinkClick>
          </p:cNvPr>
          <p:cNvSpPr txBox="1">
            <a:spLocks noChangeArrowheads="1"/>
          </p:cNvSpPr>
          <p:nvPr/>
        </p:nvSpPr>
        <p:spPr bwMode="auto">
          <a:xfrm>
            <a:off x="0" y="4340225"/>
            <a:ext cx="9144000" cy="457200"/>
          </a:xfrm>
          <a:prstGeom prst="rect">
            <a:avLst/>
          </a:prstGeom>
          <a:solidFill>
            <a:srgbClr val="5F5F5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a:solidFill>
                  <a:schemeClr val="bg1"/>
                </a:solidFill>
                <a:latin typeface="Calibri" panose="020F0502020204030204" pitchFamily="34" charset="0"/>
              </a:rPr>
              <a:t>4. España es famosa por el flamenco, el sol y el queso.</a:t>
            </a:r>
          </a:p>
        </p:txBody>
      </p:sp>
      <p:sp>
        <p:nvSpPr>
          <p:cNvPr id="71692" name="Text Box 12">
            <a:hlinkClick r:id="" action="ppaction://noaction">
              <a:snd r:embed="rId11" name="irl.wav"/>
            </a:hlinkClick>
          </p:cNvPr>
          <p:cNvSpPr txBox="1">
            <a:spLocks noChangeArrowheads="1"/>
          </p:cNvSpPr>
          <p:nvPr/>
        </p:nvSpPr>
        <p:spPr bwMode="auto">
          <a:xfrm>
            <a:off x="-11113" y="3043238"/>
            <a:ext cx="9155113" cy="457200"/>
          </a:xfrm>
          <a:prstGeom prst="rect">
            <a:avLst/>
          </a:prstGeom>
          <a:solidFill>
            <a:srgbClr val="5F5F5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a:solidFill>
                  <a:schemeClr val="bg1"/>
                </a:solidFill>
                <a:latin typeface="Calibri" panose="020F0502020204030204" pitchFamily="34" charset="0"/>
              </a:rPr>
              <a:t>3. Irlanda es famosa por las patatas, la playa y el baile irlandés.</a:t>
            </a:r>
          </a:p>
        </p:txBody>
      </p:sp>
      <p:sp>
        <p:nvSpPr>
          <p:cNvPr id="71693" name="Text Box 13">
            <a:hlinkClick r:id="" action="ppaction://noaction">
              <a:snd r:embed="rId12" name="fran.wav"/>
            </a:hlinkClick>
          </p:cNvPr>
          <p:cNvSpPr txBox="1">
            <a:spLocks noChangeArrowheads="1"/>
          </p:cNvSpPr>
          <p:nvPr/>
        </p:nvSpPr>
        <p:spPr bwMode="auto">
          <a:xfrm>
            <a:off x="0" y="1773238"/>
            <a:ext cx="9144000" cy="457200"/>
          </a:xfrm>
          <a:prstGeom prst="rect">
            <a:avLst/>
          </a:prstGeom>
          <a:solidFill>
            <a:srgbClr val="5F5F5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a:solidFill>
                  <a:schemeClr val="bg1"/>
                </a:solidFill>
                <a:latin typeface="Calibri" panose="020F0502020204030204" pitchFamily="34" charset="0"/>
              </a:rPr>
              <a:t>2. Francia es famosa por la familia real, el vino y el pan.</a:t>
            </a:r>
          </a:p>
        </p:txBody>
      </p:sp>
      <p:sp>
        <p:nvSpPr>
          <p:cNvPr id="71694" name="Text Box 14">
            <a:hlinkClick r:id="" action="ppaction://noaction">
              <a:snd r:embed="rId13" name="ale.wav"/>
            </a:hlinkClick>
          </p:cNvPr>
          <p:cNvSpPr txBox="1">
            <a:spLocks noChangeArrowheads="1"/>
          </p:cNvSpPr>
          <p:nvPr/>
        </p:nvSpPr>
        <p:spPr bwMode="auto">
          <a:xfrm>
            <a:off x="0" y="549275"/>
            <a:ext cx="9144000" cy="457200"/>
          </a:xfrm>
          <a:prstGeom prst="rect">
            <a:avLst/>
          </a:prstGeom>
          <a:solidFill>
            <a:srgbClr val="5F5F5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a:solidFill>
                  <a:schemeClr val="bg1"/>
                </a:solidFill>
                <a:latin typeface="Calibri" panose="020F0502020204030204" pitchFamily="34" charset="0"/>
              </a:rPr>
              <a:t>1. Alemania es famosa por la cerveza, la lluvia y los coches.</a:t>
            </a:r>
          </a:p>
        </p:txBody>
      </p:sp>
      <p:sp>
        <p:nvSpPr>
          <p:cNvPr id="71695" name="Line 15"/>
          <p:cNvSpPr>
            <a:spLocks noChangeShapeType="1"/>
          </p:cNvSpPr>
          <p:nvPr/>
        </p:nvSpPr>
        <p:spPr bwMode="auto">
          <a:xfrm>
            <a:off x="4787900" y="922338"/>
            <a:ext cx="1008063"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1697" name="Line 17"/>
          <p:cNvSpPr>
            <a:spLocks noChangeShapeType="1"/>
          </p:cNvSpPr>
          <p:nvPr/>
        </p:nvSpPr>
        <p:spPr bwMode="auto">
          <a:xfrm>
            <a:off x="3132138" y="2162175"/>
            <a:ext cx="1727200"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1698" name="Line 18"/>
          <p:cNvSpPr>
            <a:spLocks noChangeShapeType="1"/>
          </p:cNvSpPr>
          <p:nvPr/>
        </p:nvSpPr>
        <p:spPr bwMode="auto">
          <a:xfrm>
            <a:off x="4600575" y="3443288"/>
            <a:ext cx="936625"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1700" name="Line 20"/>
          <p:cNvSpPr>
            <a:spLocks noChangeShapeType="1"/>
          </p:cNvSpPr>
          <p:nvPr/>
        </p:nvSpPr>
        <p:spPr bwMode="auto">
          <a:xfrm>
            <a:off x="5651500" y="4724400"/>
            <a:ext cx="1081088"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1702" name="Line 22"/>
          <p:cNvSpPr>
            <a:spLocks noChangeShapeType="1"/>
          </p:cNvSpPr>
          <p:nvPr/>
        </p:nvSpPr>
        <p:spPr bwMode="auto">
          <a:xfrm>
            <a:off x="7380288" y="6021388"/>
            <a:ext cx="1655762"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1703" name="Text Box 23">
            <a:hlinkClick r:id="" action="ppaction://noaction">
              <a:snd r:embed="rId14" name="ahora.wav"/>
            </a:hlinkClick>
          </p:cNvPr>
          <p:cNvSpPr txBox="1">
            <a:spLocks noChangeArrowheads="1"/>
          </p:cNvSpPr>
          <p:nvPr/>
        </p:nvSpPr>
        <p:spPr bwMode="auto">
          <a:xfrm>
            <a:off x="4643438" y="0"/>
            <a:ext cx="4321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b="1">
                <a:latin typeface="Calibri" panose="020F0502020204030204" pitchFamily="34" charset="0"/>
              </a:rPr>
              <a:t>Ahora </a:t>
            </a:r>
            <a:r>
              <a:rPr lang="en-GB" altLang="en-US" sz="2400" b="1">
                <a:latin typeface="Calibri" panose="020F0502020204030204" pitchFamily="34" charset="0"/>
                <a:cs typeface="Arial" panose="020B0604020202020204" pitchFamily="34" charset="0"/>
              </a:rPr>
              <a:t>¡</a:t>
            </a:r>
            <a:r>
              <a:rPr lang="en-GB" altLang="en-US" sz="2400" b="1">
                <a:latin typeface="Calibri" panose="020F0502020204030204" pitchFamily="34" charset="0"/>
              </a:rPr>
              <a:t>escribe la frase correcta!</a:t>
            </a:r>
            <a:endParaRPr lang="en-GB" altLang="en-US" sz="2400">
              <a:latin typeface="Calibri" panose="020F0502020204030204" pitchFamily="34" charset="0"/>
            </a:endParaRPr>
          </a:p>
        </p:txBody>
      </p:sp>
    </p:spTree>
    <p:extLst>
      <p:ext uri="{BB962C8B-B14F-4D97-AF65-F5344CB8AC3E}">
        <p14:creationId xmlns:p14="http://schemas.microsoft.com/office/powerpoint/2010/main" val="22167088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69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69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69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70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70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168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1686"/>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1687"/>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1688"/>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16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5" grpId="0"/>
      <p:bldP spid="71686" grpId="0"/>
      <p:bldP spid="71687" grpId="0"/>
      <p:bldP spid="71688" grpId="0"/>
      <p:bldP spid="71690" grpId="0"/>
      <p:bldP spid="71695" grpId="0" animBg="1"/>
      <p:bldP spid="71697" grpId="0" animBg="1"/>
      <p:bldP spid="71698" grpId="0" animBg="1"/>
      <p:bldP spid="71700" grpId="0" animBg="1"/>
      <p:bldP spid="7170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rain_umbrella">
            <a:hlinkClick r:id="" action="ppaction://noaction">
              <a:snd r:embed="rId3" name="lluvia.wav"/>
            </a:hlinkClick>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0578948" flipH="1">
            <a:off x="2535238" y="687388"/>
            <a:ext cx="2181225" cy="2309812"/>
          </a:xfrm>
          <a:prstGeom prst="rect">
            <a:avLst/>
          </a:prstGeom>
          <a:noFill/>
          <a:extLst>
            <a:ext uri="{909E8E84-426E-40DD-AFC4-6F175D3DCCD1}">
              <a14:hiddenFill xmlns:a14="http://schemas.microsoft.com/office/drawing/2010/main">
                <a:solidFill>
                  <a:srgbClr val="FFFFFF"/>
                </a:solidFill>
              </a14:hiddenFill>
            </a:ext>
          </a:extLst>
        </p:spPr>
      </p:pic>
      <p:pic>
        <p:nvPicPr>
          <p:cNvPr id="80902" name="Picture 6" descr="u13407937">
            <a:hlinkClick r:id="" action="ppaction://noaction">
              <a:snd r:embed="rId5" name="pan.wav"/>
            </a:hlinkClick>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95513" y="3716338"/>
            <a:ext cx="2952750" cy="1301750"/>
          </a:xfrm>
          <a:prstGeom prst="rect">
            <a:avLst/>
          </a:prstGeom>
          <a:noFill/>
          <a:extLst>
            <a:ext uri="{909E8E84-426E-40DD-AFC4-6F175D3DCCD1}">
              <a14:hiddenFill xmlns:a14="http://schemas.microsoft.com/office/drawing/2010/main">
                <a:solidFill>
                  <a:srgbClr val="FFFFFF"/>
                </a:solidFill>
              </a14:hiddenFill>
            </a:ext>
          </a:extLst>
        </p:spPr>
      </p:pic>
      <p:pic>
        <p:nvPicPr>
          <p:cNvPr id="80903" name="Picture 7" descr="45182R">
            <a:hlinkClick r:id="" action="ppaction://noaction">
              <a:snd r:embed="rId7" name="flamenco.wav"/>
            </a:hlinkClick>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1625" y="2924175"/>
            <a:ext cx="1749425" cy="2519363"/>
          </a:xfrm>
          <a:prstGeom prst="rect">
            <a:avLst/>
          </a:prstGeom>
          <a:noFill/>
          <a:extLst>
            <a:ext uri="{909E8E84-426E-40DD-AFC4-6F175D3DCCD1}">
              <a14:hiddenFill xmlns:a14="http://schemas.microsoft.com/office/drawing/2010/main">
                <a:solidFill>
                  <a:srgbClr val="FFFFFF"/>
                </a:solidFill>
              </a14:hiddenFill>
            </a:ext>
          </a:extLst>
        </p:spPr>
      </p:pic>
      <p:pic>
        <p:nvPicPr>
          <p:cNvPr id="80904" name="Picture 8" descr="beach-chair-sailboat">
            <a:hlinkClick r:id="" action="ppaction://noaction">
              <a:snd r:embed="rId9" name="playa.wav"/>
            </a:hlinkClick>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3850" y="620713"/>
            <a:ext cx="1758950" cy="2225675"/>
          </a:xfrm>
          <a:prstGeom prst="rect">
            <a:avLst/>
          </a:prstGeom>
          <a:noFill/>
          <a:extLst>
            <a:ext uri="{909E8E84-426E-40DD-AFC4-6F175D3DCCD1}">
              <a14:hiddenFill xmlns:a14="http://schemas.microsoft.com/office/drawing/2010/main">
                <a:solidFill>
                  <a:srgbClr val="FFFFFF"/>
                </a:solidFill>
              </a14:hiddenFill>
            </a:ext>
          </a:extLst>
        </p:spPr>
      </p:pic>
      <p:sp>
        <p:nvSpPr>
          <p:cNvPr id="80905" name="Text Box 9">
            <a:hlinkClick r:id="" action="ppaction://noaction">
              <a:snd r:embed="rId11" name="tegusta.wav"/>
            </a:hlinkClick>
          </p:cNvPr>
          <p:cNvSpPr txBox="1">
            <a:spLocks noChangeArrowheads="1"/>
          </p:cNvSpPr>
          <p:nvPr/>
        </p:nvSpPr>
        <p:spPr bwMode="auto">
          <a:xfrm>
            <a:off x="2555875" y="44450"/>
            <a:ext cx="41767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800" b="1">
                <a:latin typeface="Calibri" panose="020F0502020204030204" pitchFamily="34" charset="0"/>
                <a:cs typeface="Arial" panose="020B0604020202020204" pitchFamily="34" charset="0"/>
              </a:rPr>
              <a:t>¿Te gusta …? ¿Por qué?</a:t>
            </a:r>
          </a:p>
        </p:txBody>
      </p:sp>
      <p:sp>
        <p:nvSpPr>
          <p:cNvPr id="80906" name="Text Box 10"/>
          <p:cNvSpPr txBox="1">
            <a:spLocks noChangeArrowheads="1"/>
          </p:cNvSpPr>
          <p:nvPr/>
        </p:nvSpPr>
        <p:spPr bwMode="auto">
          <a:xfrm>
            <a:off x="4860925" y="6237288"/>
            <a:ext cx="16557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400">
                <a:latin typeface="Calibri" panose="020F0502020204030204" pitchFamily="34" charset="0"/>
              </a:rPr>
              <a:t>delicioso/a</a:t>
            </a:r>
          </a:p>
        </p:txBody>
      </p:sp>
      <p:sp>
        <p:nvSpPr>
          <p:cNvPr id="80907" name="Text Box 11"/>
          <p:cNvSpPr txBox="1">
            <a:spLocks noChangeArrowheads="1"/>
          </p:cNvSpPr>
          <p:nvPr/>
        </p:nvSpPr>
        <p:spPr bwMode="auto">
          <a:xfrm>
            <a:off x="2484438" y="6254750"/>
            <a:ext cx="16557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400">
                <a:latin typeface="Calibri" panose="020F0502020204030204" pitchFamily="34" charset="0"/>
              </a:rPr>
              <a:t>interesante</a:t>
            </a:r>
          </a:p>
        </p:txBody>
      </p:sp>
      <p:sp>
        <p:nvSpPr>
          <p:cNvPr id="80908" name="Text Box 12"/>
          <p:cNvSpPr txBox="1">
            <a:spLocks noChangeArrowheads="1"/>
          </p:cNvSpPr>
          <p:nvPr/>
        </p:nvSpPr>
        <p:spPr bwMode="auto">
          <a:xfrm>
            <a:off x="6877050" y="6237288"/>
            <a:ext cx="2266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400">
                <a:latin typeface="Calibri" panose="020F0502020204030204" pitchFamily="34" charset="0"/>
              </a:rPr>
              <a:t>horrible</a:t>
            </a:r>
          </a:p>
        </p:txBody>
      </p:sp>
      <p:sp>
        <p:nvSpPr>
          <p:cNvPr id="80910" name="Line 14"/>
          <p:cNvSpPr>
            <a:spLocks noChangeShapeType="1"/>
          </p:cNvSpPr>
          <p:nvPr/>
        </p:nvSpPr>
        <p:spPr bwMode="auto">
          <a:xfrm>
            <a:off x="0" y="5589588"/>
            <a:ext cx="9144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0911" name="Text Box 15">
            <a:hlinkClick r:id="" action="ppaction://noaction">
              <a:snd r:embed="rId12" name="megusta.wav"/>
            </a:hlinkClick>
          </p:cNvPr>
          <p:cNvSpPr txBox="1">
            <a:spLocks noChangeArrowheads="1"/>
          </p:cNvSpPr>
          <p:nvPr/>
        </p:nvSpPr>
        <p:spPr bwMode="auto">
          <a:xfrm>
            <a:off x="5940425" y="765175"/>
            <a:ext cx="28797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800">
                <a:latin typeface="Calibri" panose="020F0502020204030204" pitchFamily="34" charset="0"/>
              </a:rPr>
              <a:t>Me gusta…</a:t>
            </a:r>
          </a:p>
        </p:txBody>
      </p:sp>
      <p:sp>
        <p:nvSpPr>
          <p:cNvPr id="80912" name="Text Box 16">
            <a:hlinkClick r:id="" action="ppaction://noaction">
              <a:snd r:embed="rId13" name="nomegusta.wav"/>
            </a:hlinkClick>
          </p:cNvPr>
          <p:cNvSpPr txBox="1">
            <a:spLocks noChangeArrowheads="1"/>
          </p:cNvSpPr>
          <p:nvPr/>
        </p:nvSpPr>
        <p:spPr bwMode="auto">
          <a:xfrm>
            <a:off x="5940425" y="1325563"/>
            <a:ext cx="28797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800">
                <a:latin typeface="Calibri" panose="020F0502020204030204" pitchFamily="34" charset="0"/>
              </a:rPr>
              <a:t>No me gusta…</a:t>
            </a:r>
          </a:p>
        </p:txBody>
      </p:sp>
      <p:sp>
        <p:nvSpPr>
          <p:cNvPr id="80913" name="Text Box 17">
            <a:hlinkClick r:id="" action="ppaction://noaction">
              <a:snd r:embed="rId14" name="meencanta.wav"/>
            </a:hlinkClick>
          </p:cNvPr>
          <p:cNvSpPr txBox="1">
            <a:spLocks noChangeArrowheads="1"/>
          </p:cNvSpPr>
          <p:nvPr/>
        </p:nvSpPr>
        <p:spPr bwMode="auto">
          <a:xfrm>
            <a:off x="5984875" y="1830388"/>
            <a:ext cx="28797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800">
                <a:latin typeface="Calibri" panose="020F0502020204030204" pitchFamily="34" charset="0"/>
              </a:rPr>
              <a:t>Me encanta…</a:t>
            </a:r>
          </a:p>
        </p:txBody>
      </p:sp>
      <p:sp>
        <p:nvSpPr>
          <p:cNvPr id="80914" name="Text Box 18">
            <a:hlinkClick r:id="" action="ppaction://noaction">
              <a:snd r:embed="rId15" name="odio.wav"/>
            </a:hlinkClick>
          </p:cNvPr>
          <p:cNvSpPr txBox="1">
            <a:spLocks noChangeArrowheads="1"/>
          </p:cNvSpPr>
          <p:nvPr/>
        </p:nvSpPr>
        <p:spPr bwMode="auto">
          <a:xfrm>
            <a:off x="5984875" y="2363788"/>
            <a:ext cx="28797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800">
                <a:latin typeface="Calibri" panose="020F0502020204030204" pitchFamily="34" charset="0"/>
              </a:rPr>
              <a:t>Odio…</a:t>
            </a:r>
          </a:p>
        </p:txBody>
      </p:sp>
      <p:sp>
        <p:nvSpPr>
          <p:cNvPr id="80915" name="Text Box 19">
            <a:hlinkClick r:id="" action="ppaction://noaction">
              <a:snd r:embed="rId16" name="porquemeparece.wav"/>
            </a:hlinkClick>
          </p:cNvPr>
          <p:cNvSpPr txBox="1">
            <a:spLocks noChangeArrowheads="1"/>
          </p:cNvSpPr>
          <p:nvPr/>
        </p:nvSpPr>
        <p:spPr bwMode="auto">
          <a:xfrm>
            <a:off x="5724525" y="3789363"/>
            <a:ext cx="32400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800">
                <a:latin typeface="Calibri" panose="020F0502020204030204" pitchFamily="34" charset="0"/>
              </a:rPr>
              <a:t>porque me parece …</a:t>
            </a:r>
          </a:p>
        </p:txBody>
      </p:sp>
      <p:sp>
        <p:nvSpPr>
          <p:cNvPr id="80916" name="Text Box 20">
            <a:hlinkClick r:id="" action="ppaction://noaction">
              <a:snd r:embed="rId17" name="porquecreoquees.wav"/>
            </a:hlinkClick>
          </p:cNvPr>
          <p:cNvSpPr txBox="1">
            <a:spLocks noChangeArrowheads="1"/>
          </p:cNvSpPr>
          <p:nvPr/>
        </p:nvSpPr>
        <p:spPr bwMode="auto">
          <a:xfrm>
            <a:off x="5724525" y="4278313"/>
            <a:ext cx="34559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800">
                <a:latin typeface="Calibri" panose="020F0502020204030204" pitchFamily="34" charset="0"/>
              </a:rPr>
              <a:t>porque creo que es …</a:t>
            </a:r>
          </a:p>
        </p:txBody>
      </p:sp>
      <p:sp>
        <p:nvSpPr>
          <p:cNvPr id="80917" name="Text Box 21"/>
          <p:cNvSpPr txBox="1">
            <a:spLocks noChangeArrowheads="1"/>
          </p:cNvSpPr>
          <p:nvPr/>
        </p:nvSpPr>
        <p:spPr bwMode="auto">
          <a:xfrm>
            <a:off x="-36513" y="6237288"/>
            <a:ext cx="18716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400">
                <a:latin typeface="Calibri" panose="020F0502020204030204" pitchFamily="34" charset="0"/>
              </a:rPr>
              <a:t>emocionante</a:t>
            </a:r>
          </a:p>
        </p:txBody>
      </p:sp>
      <p:sp>
        <p:nvSpPr>
          <p:cNvPr id="80918" name="Text Box 22"/>
          <p:cNvSpPr txBox="1">
            <a:spLocks noChangeArrowheads="1"/>
          </p:cNvSpPr>
          <p:nvPr/>
        </p:nvSpPr>
        <p:spPr bwMode="auto">
          <a:xfrm>
            <a:off x="1116013" y="5734050"/>
            <a:ext cx="18716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400">
                <a:latin typeface="Calibri" panose="020F0502020204030204" pitchFamily="34" charset="0"/>
              </a:rPr>
              <a:t>divertido/a</a:t>
            </a:r>
          </a:p>
        </p:txBody>
      </p:sp>
      <p:sp>
        <p:nvSpPr>
          <p:cNvPr id="80919" name="Text Box 23"/>
          <p:cNvSpPr txBox="1">
            <a:spLocks noChangeArrowheads="1"/>
          </p:cNvSpPr>
          <p:nvPr/>
        </p:nvSpPr>
        <p:spPr bwMode="auto">
          <a:xfrm>
            <a:off x="3636963" y="5734050"/>
            <a:ext cx="18716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400">
                <a:latin typeface="Calibri" panose="020F0502020204030204" pitchFamily="34" charset="0"/>
              </a:rPr>
              <a:t>aburrido/a</a:t>
            </a:r>
          </a:p>
        </p:txBody>
      </p:sp>
      <p:sp>
        <p:nvSpPr>
          <p:cNvPr id="80920" name="Text Box 24"/>
          <p:cNvSpPr txBox="1">
            <a:spLocks noChangeArrowheads="1"/>
          </p:cNvSpPr>
          <p:nvPr/>
        </p:nvSpPr>
        <p:spPr bwMode="auto">
          <a:xfrm>
            <a:off x="6227763" y="5734050"/>
            <a:ext cx="2016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400">
                <a:latin typeface="Calibri" panose="020F0502020204030204" pitchFamily="34" charset="0"/>
              </a:rPr>
              <a:t>impresionante</a:t>
            </a:r>
          </a:p>
        </p:txBody>
      </p:sp>
    </p:spTree>
    <p:extLst>
      <p:ext uri="{BB962C8B-B14F-4D97-AF65-F5344CB8AC3E}">
        <p14:creationId xmlns:p14="http://schemas.microsoft.com/office/powerpoint/2010/main" val="445797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TotalTime>
  <Words>1242</Words>
  <Application>Microsoft Office PowerPoint</Application>
  <PresentationFormat>On-screen Show (4:3)</PresentationFormat>
  <Paragraphs>136</Paragraphs>
  <Slides>10</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Dotum</vt:lpstr>
      <vt:lpstr>Arial</vt:lpstr>
      <vt:lpstr>Arial Rounded MT Bold</vt:lpstr>
      <vt:lpstr>Calibri</vt:lpstr>
      <vt:lpstr>Calibri Light</vt:lpstr>
      <vt:lpstr>Year supply of fairy cakes</vt:lpstr>
      <vt:lpstr>Office Theme</vt:lpstr>
      <vt:lpstr>PowerPoint Presentation</vt:lpstr>
      <vt:lpstr>Hoy vamos 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55WD</dc:creator>
  <cp:lastModifiedBy>55WD</cp:lastModifiedBy>
  <cp:revision>2</cp:revision>
  <dcterms:created xsi:type="dcterms:W3CDTF">2014-08-25T17:34:54Z</dcterms:created>
  <dcterms:modified xsi:type="dcterms:W3CDTF">2014-08-25T18:13:26Z</dcterms:modified>
</cp:coreProperties>
</file>