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62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553" autoAdjust="0"/>
  </p:normalViewPr>
  <p:slideViewPr>
    <p:cSldViewPr snapToGrid="0">
      <p:cViewPr varScale="1">
        <p:scale>
          <a:sx n="82" d="100"/>
          <a:sy n="82" d="100"/>
        </p:scale>
        <p:origin x="24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8BC65-D620-4579-A3C9-BF0E9C08E55F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371B2-65F0-406E-A732-121A96068C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70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FF481-6F46-4B9C-AB7A-B9974260F852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83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Slide to revise the weather phrases, as follows:</a:t>
            </a:r>
            <a:br>
              <a:rPr lang="en-GB" dirty="0" smtClean="0"/>
            </a:br>
            <a:r>
              <a:rPr lang="en-GB" dirty="0" smtClean="0"/>
              <a:t>A – </a:t>
            </a:r>
            <a:r>
              <a:rPr lang="en-GB" dirty="0" err="1" smtClean="0"/>
              <a:t>llueve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B – </a:t>
            </a:r>
            <a:r>
              <a:rPr lang="en-GB" dirty="0" err="1" smtClean="0"/>
              <a:t>hace</a:t>
            </a:r>
            <a:r>
              <a:rPr lang="en-GB" dirty="0" smtClean="0"/>
              <a:t> sol</a:t>
            </a:r>
            <a:br>
              <a:rPr lang="en-GB" dirty="0" smtClean="0"/>
            </a:br>
            <a:r>
              <a:rPr lang="en-GB" dirty="0" smtClean="0"/>
              <a:t>C – </a:t>
            </a:r>
            <a:r>
              <a:rPr lang="en-GB" dirty="0" err="1" smtClean="0"/>
              <a:t>hace</a:t>
            </a:r>
            <a:r>
              <a:rPr lang="en-GB" dirty="0" smtClean="0"/>
              <a:t> </a:t>
            </a:r>
            <a:r>
              <a:rPr lang="en-GB" dirty="0" err="1" smtClean="0"/>
              <a:t>viento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 – </a:t>
            </a:r>
            <a:r>
              <a:rPr lang="en-GB" dirty="0" err="1" smtClean="0"/>
              <a:t>hace</a:t>
            </a:r>
            <a:r>
              <a:rPr lang="en-GB" dirty="0" smtClean="0"/>
              <a:t> </a:t>
            </a:r>
            <a:r>
              <a:rPr lang="en-GB" dirty="0" err="1" smtClean="0"/>
              <a:t>buen</a:t>
            </a:r>
            <a:r>
              <a:rPr lang="en-GB" dirty="0" smtClean="0"/>
              <a:t> </a:t>
            </a:r>
            <a:r>
              <a:rPr lang="en-GB" dirty="0" err="1" smtClean="0"/>
              <a:t>tiempo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 – </a:t>
            </a:r>
            <a:r>
              <a:rPr lang="en-GB" dirty="0" err="1" smtClean="0"/>
              <a:t>nieva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 – </a:t>
            </a:r>
            <a:r>
              <a:rPr lang="en-GB" dirty="0" err="1" smtClean="0"/>
              <a:t>hace</a:t>
            </a:r>
            <a:r>
              <a:rPr lang="en-GB" baseline="0" dirty="0" smtClean="0"/>
              <a:t> mal </a:t>
            </a:r>
            <a:r>
              <a:rPr lang="en-GB" baseline="0" dirty="0" err="1" smtClean="0"/>
              <a:t>tiempo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G – </a:t>
            </a:r>
            <a:r>
              <a:rPr lang="en-GB" baseline="0" dirty="0" err="1" smtClean="0"/>
              <a:t>hace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frío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H – hay </a:t>
            </a:r>
            <a:r>
              <a:rPr lang="en-GB" baseline="0" dirty="0" err="1" smtClean="0"/>
              <a:t>tormenta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I – </a:t>
            </a:r>
            <a:r>
              <a:rPr lang="en-GB" baseline="0" dirty="0" err="1" smtClean="0"/>
              <a:t>hace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calor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371B2-65F0-406E-A732-121A96068CE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385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90037-879D-46CC-9602-215D6E7B21EA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17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661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407C3-D0A8-4EB7-ABE9-AD01BCC7DBE4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11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26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NB:  If time doesn’t permit this activity within the lesson, it can be left for a </a:t>
            </a:r>
            <a:r>
              <a:rPr lang="en-GB" smtClean="0"/>
              <a:t>different time.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dirty="0" smtClean="0"/>
              <a:t>Choose </a:t>
            </a:r>
            <a:r>
              <a:rPr lang="en-GB" dirty="0" smtClean="0"/>
              <a:t>a weather expression</a:t>
            </a:r>
            <a:r>
              <a:rPr lang="en-GB" baseline="0" dirty="0" smtClean="0"/>
              <a:t> for each picture out of these ones:</a:t>
            </a:r>
          </a:p>
          <a:p>
            <a:pPr marL="228600" indent="-228600">
              <a:buAutoNum type="arabicPeriod"/>
            </a:pPr>
            <a:r>
              <a:rPr lang="en-GB" baseline="0" dirty="0" err="1" smtClean="0"/>
              <a:t>Hace</a:t>
            </a:r>
            <a:r>
              <a:rPr lang="en-GB" baseline="0" dirty="0" smtClean="0"/>
              <a:t> sol</a:t>
            </a:r>
          </a:p>
          <a:p>
            <a:pPr marL="228600" indent="-228600">
              <a:buAutoNum type="arabicPeriod"/>
            </a:pPr>
            <a:r>
              <a:rPr lang="en-GB" baseline="0" dirty="0" err="1" smtClean="0"/>
              <a:t>Hace</a:t>
            </a:r>
            <a:r>
              <a:rPr lang="en-GB" baseline="0" dirty="0" smtClean="0"/>
              <a:t> fresco</a:t>
            </a:r>
          </a:p>
          <a:p>
            <a:pPr marL="228600" indent="-228600">
              <a:buAutoNum type="arabicPeriod"/>
            </a:pPr>
            <a:r>
              <a:rPr lang="en-GB" baseline="0" dirty="0" err="1" smtClean="0"/>
              <a:t>Hace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calor</a:t>
            </a: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dirty="0" err="1" smtClean="0"/>
              <a:t>Hace</a:t>
            </a:r>
            <a:r>
              <a:rPr lang="en-GB" dirty="0" smtClean="0"/>
              <a:t> </a:t>
            </a:r>
            <a:r>
              <a:rPr lang="en-GB" dirty="0" err="1" smtClean="0"/>
              <a:t>viento</a:t>
            </a:r>
            <a:endParaRPr lang="en-GB" dirty="0" smtClean="0"/>
          </a:p>
          <a:p>
            <a:pPr marL="228600" indent="-228600">
              <a:buAutoNum type="arabicPeriod"/>
            </a:pPr>
            <a:r>
              <a:rPr lang="en-GB" dirty="0" err="1" smtClean="0"/>
              <a:t>Hace</a:t>
            </a:r>
            <a:r>
              <a:rPr lang="en-GB" dirty="0" smtClean="0"/>
              <a:t> </a:t>
            </a:r>
            <a:r>
              <a:rPr lang="en-GB" dirty="0" err="1" smtClean="0"/>
              <a:t>frio</a:t>
            </a:r>
            <a:endParaRPr lang="en-GB" dirty="0" smtClean="0"/>
          </a:p>
          <a:p>
            <a:pPr marL="228600" indent="-228600">
              <a:buAutoNum type="arabicPeriod"/>
            </a:pPr>
            <a:r>
              <a:rPr lang="en-GB" dirty="0" err="1" smtClean="0"/>
              <a:t>Hace</a:t>
            </a:r>
            <a:r>
              <a:rPr lang="en-GB" dirty="0" smtClean="0"/>
              <a:t> mal </a:t>
            </a:r>
            <a:r>
              <a:rPr lang="en-GB" dirty="0" err="1" smtClean="0"/>
              <a:t>tiempo</a:t>
            </a:r>
            <a:endParaRPr lang="en-GB" dirty="0" smtClean="0"/>
          </a:p>
          <a:p>
            <a:pPr marL="228600" indent="-228600">
              <a:buAutoNum type="arabicPeriod"/>
            </a:pPr>
            <a:r>
              <a:rPr lang="en-GB" dirty="0" err="1" smtClean="0"/>
              <a:t>Hace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buen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tiempo</a:t>
            </a: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err="1" smtClean="0"/>
              <a:t>Llueve</a:t>
            </a:r>
            <a:r>
              <a:rPr lang="en-GB" baseline="0" dirty="0" smtClean="0"/>
              <a:t> </a:t>
            </a:r>
          </a:p>
          <a:p>
            <a:pPr marL="228600" indent="-228600">
              <a:buAutoNum type="arabicPeriod"/>
            </a:pPr>
            <a:r>
              <a:rPr lang="en-GB" baseline="0" dirty="0" err="1" smtClean="0"/>
              <a:t>Nieva</a:t>
            </a: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Hay </a:t>
            </a:r>
            <a:r>
              <a:rPr lang="en-GB" baseline="0" dirty="0" err="1" smtClean="0"/>
              <a:t>niebla</a:t>
            </a: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Hay </a:t>
            </a:r>
            <a:r>
              <a:rPr lang="en-GB" baseline="0" dirty="0" err="1" smtClean="0"/>
              <a:t>tormenta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28100-EEEF-44E3-862C-B0D49247711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885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These</a:t>
            </a:r>
            <a:r>
              <a:rPr lang="en-GB" baseline="0" smtClean="0"/>
              <a:t> </a:t>
            </a:r>
            <a:r>
              <a:rPr lang="en-GB" baseline="0" dirty="0" smtClean="0"/>
              <a:t>six little poems have been written by Gloria Fuertes. Students to match the little poems with the pictures.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28100-EEEF-44E3-862C-B0D49247711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151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5A19E-DFA2-4572-BD12-127379E197AC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21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Final</a:t>
            </a:r>
            <a:r>
              <a:rPr lang="en-US" altLang="en-US" baseline="0" dirty="0" smtClean="0"/>
              <a:t> slide to review the vocabulary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436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99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68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6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40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38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78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45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8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73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945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1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96488-BA24-4A37-820B-9137EF7A9C11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4389A-CE23-4053-9DFF-E0912A0D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06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11" Type="http://schemas.openxmlformats.org/officeDocument/2006/relationships/image" Target="../media/image11.png"/><Relationship Id="rId5" Type="http://schemas.openxmlformats.org/officeDocument/2006/relationships/image" Target="../media/image5.wmf"/><Relationship Id="rId10" Type="http://schemas.openxmlformats.org/officeDocument/2006/relationships/image" Target="../media/image10.png"/><Relationship Id="rId4" Type="http://schemas.openxmlformats.org/officeDocument/2006/relationships/image" Target="../media/image4.wmf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audio" Target="../media/audio1.wav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1" y="1210676"/>
            <a:ext cx="4339736" cy="3273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292" y="4149969"/>
            <a:ext cx="8203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n-GB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hace</a:t>
            </a:r>
            <a:r>
              <a:rPr lang="en-GB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6213"/>
            <a:ext cx="5184775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5292725" y="2781300"/>
            <a:ext cx="36925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3200" b="1">
                <a:latin typeface="Calibri" pitchFamily="34" charset="0"/>
              </a:rPr>
              <a:t>El sol arriba,</a:t>
            </a:r>
            <a:endParaRPr lang="en-GB" sz="3200">
              <a:latin typeface="Calibri" pitchFamily="34" charset="0"/>
            </a:endParaRPr>
          </a:p>
          <a:p>
            <a:r>
              <a:rPr lang="en-GB" sz="3200" b="1">
                <a:latin typeface="Calibri" pitchFamily="34" charset="0"/>
              </a:rPr>
              <a:t>el mar abajo,</a:t>
            </a:r>
            <a:endParaRPr lang="en-GB" sz="3200">
              <a:latin typeface="Calibri" pitchFamily="34" charset="0"/>
            </a:endParaRPr>
          </a:p>
          <a:p>
            <a:r>
              <a:rPr lang="es-ES" sz="3200" b="1">
                <a:latin typeface="Calibri" pitchFamily="34" charset="0"/>
              </a:rPr>
              <a:t>y en medio del mar</a:t>
            </a:r>
            <a:endParaRPr lang="es-ES" sz="3200">
              <a:latin typeface="Calibri" pitchFamily="34" charset="0"/>
            </a:endParaRPr>
          </a:p>
          <a:p>
            <a:r>
              <a:rPr lang="en-GB" sz="3200" b="1">
                <a:latin typeface="Calibri" pitchFamily="34" charset="0"/>
              </a:rPr>
              <a:t>un barco.</a:t>
            </a:r>
            <a:endParaRPr lang="en-GB" sz="32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900" y="2349500"/>
            <a:ext cx="3816350" cy="2519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57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111750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5219700" y="2781300"/>
            <a:ext cx="34194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200">
                <a:latin typeface="Calibri" pitchFamily="34" charset="0"/>
              </a:rPr>
              <a:t>La nieve,</a:t>
            </a:r>
          </a:p>
          <a:p>
            <a:r>
              <a:rPr lang="es-ES" sz="3200">
                <a:latin typeface="Calibri" pitchFamily="34" charset="0"/>
              </a:rPr>
              <a:t>el frío</a:t>
            </a:r>
          </a:p>
          <a:p>
            <a:r>
              <a:rPr lang="es-ES" sz="3200">
                <a:latin typeface="Calibri" pitchFamily="34" charset="0"/>
              </a:rPr>
              <a:t>y en medio el río.</a:t>
            </a:r>
            <a:endParaRPr lang="en-GB" sz="320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1263" y="2305050"/>
            <a:ext cx="3816350" cy="2520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4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5175"/>
            <a:ext cx="54070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5364163" y="2579688"/>
            <a:ext cx="3422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3200">
                <a:latin typeface="Calibri" pitchFamily="34" charset="0"/>
              </a:rPr>
              <a:t>La playa,</a:t>
            </a:r>
          </a:p>
          <a:p>
            <a:r>
              <a:rPr lang="es-ES" sz="3200">
                <a:latin typeface="Calibri" pitchFamily="34" charset="0"/>
              </a:rPr>
              <a:t>la palmera</a:t>
            </a:r>
          </a:p>
          <a:p>
            <a:r>
              <a:rPr lang="es-ES" sz="3200">
                <a:latin typeface="Calibri" pitchFamily="34" charset="0"/>
              </a:rPr>
              <a:t>y el viento lo altera</a:t>
            </a:r>
            <a:r>
              <a:rPr lang="es-ES"/>
              <a:t>.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226050" y="2205038"/>
            <a:ext cx="3816350" cy="2519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99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>
            <a:fillRect/>
          </a:stretch>
        </p:blipFill>
        <p:spPr bwMode="auto">
          <a:xfrm>
            <a:off x="161925" y="188913"/>
            <a:ext cx="8802688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195513" y="4581525"/>
            <a:ext cx="4464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200">
                <a:latin typeface="Calibri" pitchFamily="34" charset="0"/>
              </a:rPr>
              <a:t>El valle,</a:t>
            </a:r>
          </a:p>
          <a:p>
            <a:r>
              <a:rPr lang="es-ES" sz="3200">
                <a:latin typeface="Calibri" pitchFamily="34" charset="0"/>
              </a:rPr>
              <a:t>la montaña</a:t>
            </a:r>
          </a:p>
          <a:p>
            <a:r>
              <a:rPr lang="es-ES" sz="3200">
                <a:latin typeface="Calibri" pitchFamily="34" charset="0"/>
              </a:rPr>
              <a:t>y en medio la niebla</a:t>
            </a:r>
            <a:r>
              <a:rPr lang="es-ES"/>
              <a:t>.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908175" y="4105275"/>
            <a:ext cx="3816350" cy="2520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23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3950"/>
            <a:ext cx="279717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146550"/>
            <a:ext cx="278288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1017588"/>
            <a:ext cx="2784475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4067175"/>
            <a:ext cx="2570162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017588"/>
            <a:ext cx="2924175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067175"/>
            <a:ext cx="2754313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0" y="-26988"/>
            <a:ext cx="9144000" cy="954088"/>
          </a:xfrm>
          <a:prstGeom prst="rect">
            <a:avLst/>
          </a:prstGeom>
          <a:solidFill>
            <a:srgbClr val="FF33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1" dirty="0">
                <a:latin typeface="Segoe UI Light" pitchFamily="34" charset="0"/>
              </a:rPr>
              <a:t>Choose one poem and change the word that </a:t>
            </a:r>
            <a:r>
              <a:rPr lang="en-GB" sz="2800" b="1" dirty="0" smtClean="0">
                <a:latin typeface="Segoe UI Light" pitchFamily="34" charset="0"/>
              </a:rPr>
              <a:t>expresses </a:t>
            </a:r>
            <a:r>
              <a:rPr lang="en-GB" sz="2800" b="1" dirty="0">
                <a:latin typeface="Segoe UI Light" pitchFamily="34" charset="0"/>
              </a:rPr>
              <a:t>the weather, would the picture changes as well?</a:t>
            </a:r>
          </a:p>
        </p:txBody>
      </p:sp>
    </p:spTree>
    <p:extLst>
      <p:ext uri="{BB962C8B-B14F-4D97-AF65-F5344CB8AC3E}">
        <p14:creationId xmlns:p14="http://schemas.microsoft.com/office/powerpoint/2010/main" val="33768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00013"/>
            <a:ext cx="5391150" cy="649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5292725" y="2636838"/>
            <a:ext cx="4103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200" dirty="0" smtClean="0">
                <a:latin typeface="Calibri" pitchFamily="34" charset="0"/>
              </a:rPr>
              <a:t>Hace buen tiempo,</a:t>
            </a:r>
            <a:endParaRPr lang="es-ES" sz="3200" dirty="0">
              <a:latin typeface="Calibri" pitchFamily="34" charset="0"/>
            </a:endParaRPr>
          </a:p>
          <a:p>
            <a:r>
              <a:rPr lang="es-ES" sz="3200" dirty="0">
                <a:latin typeface="Calibri" pitchFamily="34" charset="0"/>
              </a:rPr>
              <a:t>el mar</a:t>
            </a:r>
          </a:p>
          <a:p>
            <a:r>
              <a:rPr lang="es-ES" sz="3200" dirty="0">
                <a:latin typeface="Calibri" pitchFamily="34" charset="0"/>
              </a:rPr>
              <a:t>y en medio el calamar.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445125" y="548680"/>
            <a:ext cx="330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u="sng" dirty="0" err="1" smtClean="0">
                <a:latin typeface="Informal Roman" pitchFamily="66" charset="0"/>
              </a:rPr>
              <a:t>Mi</a:t>
            </a:r>
            <a:r>
              <a:rPr lang="en-GB" sz="5400" b="1" u="sng" dirty="0" smtClean="0">
                <a:latin typeface="Informal Roman" pitchFamily="66" charset="0"/>
              </a:rPr>
              <a:t> </a:t>
            </a:r>
            <a:r>
              <a:rPr lang="en-GB" sz="5400" b="1" u="sng" dirty="0" err="1" smtClean="0">
                <a:latin typeface="Informal Roman" pitchFamily="66" charset="0"/>
              </a:rPr>
              <a:t>ejemplo</a:t>
            </a:r>
            <a:r>
              <a:rPr lang="en-GB" sz="5400" b="1" u="sng" dirty="0" smtClean="0">
                <a:latin typeface="Informal Roman" pitchFamily="66" charset="0"/>
              </a:rPr>
              <a:t>:</a:t>
            </a:r>
            <a:endParaRPr lang="en-GB" sz="5400" b="1" u="sng" dirty="0">
              <a:latin typeface="Informal Roman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792163"/>
          </a:xfr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sz="4000" dirty="0"/>
              <a:t>Test de </a:t>
            </a:r>
            <a:r>
              <a:rPr lang="en-GB" altLang="en-US" sz="4000" dirty="0" err="1" smtClean="0"/>
              <a:t>vocabulario</a:t>
            </a:r>
            <a:endParaRPr lang="en-GB" altLang="en-US" sz="4000" dirty="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68313" y="1196975"/>
            <a:ext cx="4038600" cy="55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/>
              <a:t>What’s the weather like?</a:t>
            </a:r>
          </a:p>
          <a:p>
            <a:r>
              <a:rPr lang="en-GB" altLang="en-US"/>
              <a:t>It’s cold</a:t>
            </a:r>
            <a:endParaRPr lang="en-US" altLang="en-US"/>
          </a:p>
          <a:p>
            <a:r>
              <a:rPr lang="en-GB" altLang="en-US"/>
              <a:t>It’s good weather</a:t>
            </a:r>
          </a:p>
          <a:p>
            <a:r>
              <a:rPr lang="en-GB" altLang="en-US"/>
              <a:t>It’s chilly</a:t>
            </a:r>
          </a:p>
          <a:p>
            <a:r>
              <a:rPr lang="en-GB" altLang="en-US"/>
              <a:t>It’s hot</a:t>
            </a:r>
          </a:p>
          <a:p>
            <a:r>
              <a:rPr lang="en-GB" altLang="en-US"/>
              <a:t>It’s snowing</a:t>
            </a:r>
          </a:p>
          <a:p>
            <a:r>
              <a:rPr lang="en-GB" altLang="en-US"/>
              <a:t>It’s raining</a:t>
            </a:r>
          </a:p>
          <a:p>
            <a:r>
              <a:rPr lang="en-GB" altLang="en-US"/>
              <a:t>It’s foggy</a:t>
            </a:r>
          </a:p>
          <a:p>
            <a:r>
              <a:rPr lang="en-GB" altLang="en-US"/>
              <a:t>It’s stormy</a:t>
            </a:r>
          </a:p>
          <a:p>
            <a:r>
              <a:rPr lang="en-GB" altLang="en-US"/>
              <a:t>It’s sunny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43438" y="1196975"/>
            <a:ext cx="4362450" cy="55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cs typeface="Arial" panose="020B0604020202020204" pitchFamily="34" charset="0"/>
              </a:rPr>
              <a:t>¿</a:t>
            </a:r>
            <a:r>
              <a:rPr lang="en-US" altLang="en-US" dirty="0" err="1">
                <a:cs typeface="Arial" panose="020B0604020202020204" pitchFamily="34" charset="0"/>
              </a:rPr>
              <a:t>Qué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tiempo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hace</a:t>
            </a:r>
            <a:r>
              <a:rPr lang="en-US" altLang="en-US" dirty="0">
                <a:cs typeface="Arial" panose="020B0604020202020204" pitchFamily="34" charset="0"/>
              </a:rPr>
              <a:t>?</a:t>
            </a:r>
          </a:p>
          <a:p>
            <a:r>
              <a:rPr lang="en-GB" altLang="en-US" dirty="0" err="1"/>
              <a:t>Hace</a:t>
            </a:r>
            <a:r>
              <a:rPr lang="en-GB" altLang="en-US" dirty="0"/>
              <a:t> </a:t>
            </a:r>
            <a:r>
              <a:rPr lang="en-GB" altLang="en-US" dirty="0" err="1"/>
              <a:t>fr</a:t>
            </a:r>
            <a:r>
              <a:rPr lang="en-US" altLang="en-US" dirty="0" err="1">
                <a:cs typeface="Arial" panose="020B0604020202020204" pitchFamily="34" charset="0"/>
              </a:rPr>
              <a:t>ío</a:t>
            </a:r>
            <a:endParaRPr lang="en-US" altLang="en-US" dirty="0">
              <a:cs typeface="Arial" panose="020B0604020202020204" pitchFamily="34" charset="0"/>
            </a:endParaRPr>
          </a:p>
          <a:p>
            <a:r>
              <a:rPr lang="en-US" altLang="en-US" dirty="0" err="1">
                <a:cs typeface="Arial" panose="020B0604020202020204" pitchFamily="34" charset="0"/>
              </a:rPr>
              <a:t>Hace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buen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tiempo</a:t>
            </a:r>
            <a:endParaRPr lang="en-US" altLang="en-US" dirty="0">
              <a:cs typeface="Arial" panose="020B0604020202020204" pitchFamily="34" charset="0"/>
            </a:endParaRPr>
          </a:p>
          <a:p>
            <a:r>
              <a:rPr lang="en-US" altLang="en-US" dirty="0" err="1">
                <a:cs typeface="Arial" panose="020B0604020202020204" pitchFamily="34" charset="0"/>
              </a:rPr>
              <a:t>Hace</a:t>
            </a:r>
            <a:r>
              <a:rPr lang="en-US" altLang="en-US" dirty="0">
                <a:cs typeface="Arial" panose="020B0604020202020204" pitchFamily="34" charset="0"/>
              </a:rPr>
              <a:t> fresco</a:t>
            </a:r>
          </a:p>
          <a:p>
            <a:r>
              <a:rPr lang="en-GB" altLang="en-US" dirty="0" err="1"/>
              <a:t>Hace</a:t>
            </a:r>
            <a:r>
              <a:rPr lang="en-GB" altLang="en-US" dirty="0"/>
              <a:t> </a:t>
            </a:r>
            <a:r>
              <a:rPr lang="en-GB" altLang="en-US" dirty="0" err="1"/>
              <a:t>calor</a:t>
            </a:r>
            <a:endParaRPr lang="en-GB" altLang="en-US" dirty="0"/>
          </a:p>
          <a:p>
            <a:r>
              <a:rPr lang="en-GB" altLang="en-US" dirty="0" err="1"/>
              <a:t>Nieva</a:t>
            </a:r>
            <a:endParaRPr lang="en-GB" altLang="en-US" dirty="0"/>
          </a:p>
          <a:p>
            <a:r>
              <a:rPr lang="en-GB" altLang="en-US" dirty="0" err="1"/>
              <a:t>Llueve</a:t>
            </a:r>
            <a:endParaRPr lang="en-GB" altLang="en-US" dirty="0"/>
          </a:p>
          <a:p>
            <a:r>
              <a:rPr lang="en-GB" altLang="en-US" dirty="0"/>
              <a:t>Hay </a:t>
            </a:r>
            <a:r>
              <a:rPr lang="en-GB" altLang="en-US" dirty="0" err="1"/>
              <a:t>niebla</a:t>
            </a:r>
            <a:endParaRPr lang="en-GB" altLang="en-US" dirty="0"/>
          </a:p>
          <a:p>
            <a:r>
              <a:rPr lang="en-GB" altLang="en-US" dirty="0"/>
              <a:t>Hay </a:t>
            </a:r>
            <a:r>
              <a:rPr lang="en-GB" altLang="en-US" dirty="0" err="1"/>
              <a:t>tormenta</a:t>
            </a:r>
            <a:endParaRPr lang="en-GB" altLang="en-US" dirty="0"/>
          </a:p>
          <a:p>
            <a:r>
              <a:rPr lang="en-US" altLang="en-US" dirty="0" err="1">
                <a:cs typeface="Arial" panose="020B0604020202020204" pitchFamily="34" charset="0"/>
              </a:rPr>
              <a:t>Hace</a:t>
            </a:r>
            <a:r>
              <a:rPr lang="en-US" altLang="en-US" dirty="0">
                <a:cs typeface="Arial" panose="020B0604020202020204" pitchFamily="34" charset="0"/>
              </a:rPr>
              <a:t> sol</a:t>
            </a:r>
          </a:p>
        </p:txBody>
      </p:sp>
    </p:spTree>
    <p:extLst>
      <p:ext uri="{BB962C8B-B14F-4D97-AF65-F5344CB8AC3E}">
        <p14:creationId xmlns:p14="http://schemas.microsoft.com/office/powerpoint/2010/main" val="16052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Hoy </a:t>
            </a:r>
            <a:r>
              <a:rPr lang="en-GB" dirty="0" err="1" smtClean="0"/>
              <a:t>vamos</a:t>
            </a:r>
            <a:r>
              <a:rPr lang="en-GB" dirty="0" smtClean="0"/>
              <a:t> a…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600" dirty="0" err="1"/>
              <a:t>a</a:t>
            </a:r>
            <a:r>
              <a:rPr lang="en-GB" sz="3600" dirty="0" err="1" smtClean="0"/>
              <a:t>prender</a:t>
            </a:r>
            <a:r>
              <a:rPr lang="en-GB" sz="3600" dirty="0" smtClean="0"/>
              <a:t> </a:t>
            </a:r>
            <a:r>
              <a:rPr lang="en-GB" sz="3600" dirty="0" err="1" smtClean="0"/>
              <a:t>cómo</a:t>
            </a:r>
            <a:r>
              <a:rPr lang="en-GB" sz="3600" dirty="0" smtClean="0"/>
              <a:t> </a:t>
            </a:r>
            <a:r>
              <a:rPr lang="en-GB" sz="3600" dirty="0" err="1" smtClean="0"/>
              <a:t>describir</a:t>
            </a:r>
            <a:r>
              <a:rPr lang="en-GB" sz="3600" dirty="0" smtClean="0"/>
              <a:t> </a:t>
            </a:r>
            <a:r>
              <a:rPr lang="en-GB" sz="3600" b="1" dirty="0" smtClean="0"/>
              <a:t>el </a:t>
            </a:r>
            <a:r>
              <a:rPr lang="en-GB" sz="3600" b="1" dirty="0" err="1" smtClean="0"/>
              <a:t>tiempo</a:t>
            </a:r>
            <a:r>
              <a:rPr lang="en-GB" sz="3600" b="1" dirty="0" smtClean="0"/>
              <a:t> </a:t>
            </a:r>
            <a:r>
              <a:rPr lang="en-GB" sz="3600" dirty="0" smtClean="0"/>
              <a:t>y </a:t>
            </a:r>
            <a:r>
              <a:rPr lang="en-GB" sz="3600" b="1" dirty="0" smtClean="0"/>
              <a:t>el </a:t>
            </a:r>
            <a:r>
              <a:rPr lang="en-GB" sz="3600" b="1" dirty="0" err="1" smtClean="0"/>
              <a:t>clima</a:t>
            </a:r>
            <a:endParaRPr lang="en-GB" sz="3600" b="1" dirty="0" smtClean="0"/>
          </a:p>
          <a:p>
            <a:pPr>
              <a:lnSpc>
                <a:spcPct val="150000"/>
              </a:lnSpc>
            </a:pPr>
            <a:r>
              <a:rPr lang="en-GB" sz="3600" dirty="0"/>
              <a:t>l</a:t>
            </a:r>
            <a:r>
              <a:rPr lang="en-GB" sz="3600" dirty="0" smtClean="0"/>
              <a:t>eer y </a:t>
            </a:r>
            <a:r>
              <a:rPr lang="en-GB" sz="3600" dirty="0" err="1" smtClean="0"/>
              <a:t>crear</a:t>
            </a:r>
            <a:r>
              <a:rPr lang="en-GB" sz="3600" dirty="0" smtClean="0"/>
              <a:t> </a:t>
            </a:r>
            <a:r>
              <a:rPr lang="en-GB" sz="3600" b="1" dirty="0" err="1" smtClean="0"/>
              <a:t>poesías</a:t>
            </a:r>
            <a:r>
              <a:rPr lang="en-GB" sz="3600" dirty="0" smtClean="0"/>
              <a:t> </a:t>
            </a:r>
            <a:r>
              <a:rPr lang="en-GB" sz="3600" dirty="0" err="1" smtClean="0"/>
              <a:t>sobre</a:t>
            </a:r>
            <a:r>
              <a:rPr lang="en-GB" sz="3600" dirty="0" smtClean="0"/>
              <a:t> el </a:t>
            </a:r>
            <a:r>
              <a:rPr lang="en-GB" sz="3600" dirty="0" err="1" smtClean="0"/>
              <a:t>tiempo</a:t>
            </a:r>
            <a:endParaRPr lang="en-GB" sz="3600" b="1" dirty="0" smtClean="0"/>
          </a:p>
          <a:p>
            <a:endParaRPr lang="en-GB" sz="3600" dirty="0"/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43" y="4001294"/>
            <a:ext cx="2012957" cy="28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097777"/>
              </p:ext>
            </p:extLst>
          </p:nvPr>
        </p:nvGraphicFramePr>
        <p:xfrm>
          <a:off x="512884" y="324339"/>
          <a:ext cx="8235462" cy="61907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5154"/>
                <a:gridCol w="2745154"/>
                <a:gridCol w="2745154"/>
              </a:tblGrid>
              <a:tr h="2063587">
                <a:tc>
                  <a:txBody>
                    <a:bodyPr/>
                    <a:lstStyle/>
                    <a:p>
                      <a:r>
                        <a:rPr lang="en-GB" dirty="0" smtClean="0"/>
                        <a:t>A</a:t>
                      </a:r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</a:t>
                      </a:r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</a:t>
                      </a:r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587">
                <a:tc>
                  <a:txBody>
                    <a:bodyPr/>
                    <a:lstStyle/>
                    <a:p>
                      <a:r>
                        <a:rPr lang="en-GB" dirty="0" smtClean="0"/>
                        <a:t>D</a:t>
                      </a:r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</a:t>
                      </a:r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587">
                <a:tc>
                  <a:txBody>
                    <a:bodyPr/>
                    <a:lstStyle/>
                    <a:p>
                      <a:r>
                        <a:rPr lang="en-GB" dirty="0" smtClean="0"/>
                        <a:t>G</a:t>
                      </a:r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</a:t>
                      </a:r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na01681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18" y="2545740"/>
            <a:ext cx="19526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d01039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01" y="542559"/>
            <a:ext cx="179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na01598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98194"/>
            <a:ext cx="16764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na01344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545740"/>
            <a:ext cx="1381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bd06654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71" y="2545740"/>
            <a:ext cx="15144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bd05670_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30" y="668215"/>
            <a:ext cx="2517514" cy="14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476" y="4726234"/>
            <a:ext cx="1737387" cy="1691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733" y="4581318"/>
            <a:ext cx="1866167" cy="1836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93" y="4581318"/>
            <a:ext cx="1657950" cy="16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1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b="4425"/>
          <a:stretch>
            <a:fillRect/>
          </a:stretch>
        </p:blipFill>
        <p:spPr bwMode="auto">
          <a:xfrm>
            <a:off x="755650" y="-26988"/>
            <a:ext cx="7921625" cy="602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j03043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332413"/>
            <a:ext cx="1497013" cy="1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88118" y="6281127"/>
            <a:ext cx="8027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el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en 4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ciudades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89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60363" y="115888"/>
            <a:ext cx="80279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Copia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completa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descripci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estaciones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152" name="Picture 8" descr="school13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6250"/>
            <a:ext cx="7794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 rot="16200000">
            <a:off x="6203950" y="2805113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Escucha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comprobar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5" name="Picture 11" descr="wea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4315" r="4622" b="3452"/>
          <a:stretch>
            <a:fillRect/>
          </a:stretch>
        </p:blipFill>
        <p:spPr bwMode="auto">
          <a:xfrm>
            <a:off x="288925" y="1665288"/>
            <a:ext cx="805815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HH01079_">
            <a:hlinkClick r:id="" action="ppaction://noaction">
              <a:snd r:embed="rId5" name="p91 3b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376863"/>
            <a:ext cx="954088" cy="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92150"/>
            <a:ext cx="279717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146550"/>
            <a:ext cx="278288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620713"/>
            <a:ext cx="2784475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4067175"/>
            <a:ext cx="2570162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620713"/>
            <a:ext cx="2924175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067175"/>
            <a:ext cx="2754313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0" y="-26988"/>
            <a:ext cx="9144000" cy="646113"/>
          </a:xfrm>
          <a:prstGeom prst="rect">
            <a:avLst/>
          </a:prstGeom>
          <a:solidFill>
            <a:srgbClr val="FF33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3600">
                <a:latin typeface="Showcard Gothic" pitchFamily="82" charset="0"/>
              </a:rPr>
              <a:t>¿Qué tiempo hace?</a:t>
            </a:r>
          </a:p>
        </p:txBody>
      </p:sp>
    </p:spTree>
    <p:extLst>
      <p:ext uri="{BB962C8B-B14F-4D97-AF65-F5344CB8AC3E}">
        <p14:creationId xmlns:p14="http://schemas.microsoft.com/office/powerpoint/2010/main" val="10026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79388" y="4581525"/>
            <a:ext cx="3816350" cy="2062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3200" b="1" dirty="0">
                <a:latin typeface="Calibri" pitchFamily="34" charset="0"/>
              </a:rPr>
              <a:t>El sol arriba,</a:t>
            </a:r>
          </a:p>
          <a:p>
            <a:pPr eaLnBrk="1" hangingPunct="1"/>
            <a:r>
              <a:rPr lang="es-ES" sz="3200" b="1" dirty="0">
                <a:latin typeface="Calibri" pitchFamily="34" charset="0"/>
              </a:rPr>
              <a:t>las nubes abajo,</a:t>
            </a:r>
          </a:p>
          <a:p>
            <a:pPr eaLnBrk="1" hangingPunct="1"/>
            <a:r>
              <a:rPr lang="es-ES" sz="3200" b="1" dirty="0">
                <a:latin typeface="Calibri" pitchFamily="34" charset="0"/>
              </a:rPr>
              <a:t>y en medio del trigo</a:t>
            </a:r>
          </a:p>
          <a:p>
            <a:pPr eaLnBrk="1" hangingPunct="1"/>
            <a:r>
              <a:rPr lang="es-ES" sz="3200" b="1" dirty="0">
                <a:latin typeface="Calibri" pitchFamily="34" charset="0"/>
              </a:rPr>
              <a:t>un espantapájaros.</a:t>
            </a:r>
            <a:endParaRPr lang="en-GB" sz="3200" dirty="0">
              <a:latin typeface="Calibri" pitchFamily="34" charset="0"/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179388" y="260350"/>
            <a:ext cx="4105275" cy="1570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sz="3200" dirty="0">
                <a:latin typeface="Calibri" pitchFamily="34" charset="0"/>
              </a:rPr>
              <a:t>La tormenta,</a:t>
            </a:r>
          </a:p>
          <a:p>
            <a:r>
              <a:rPr lang="es-ES" sz="3200" dirty="0">
                <a:latin typeface="Calibri" pitchFamily="34" charset="0"/>
              </a:rPr>
              <a:t>el mar</a:t>
            </a:r>
          </a:p>
          <a:p>
            <a:r>
              <a:rPr lang="es-ES" sz="3200" dirty="0">
                <a:latin typeface="Calibri" pitchFamily="34" charset="0"/>
              </a:rPr>
              <a:t>y en medio el calamar.</a:t>
            </a:r>
            <a:endParaRPr lang="en-GB" dirty="0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158750" y="2087563"/>
            <a:ext cx="3692525" cy="2062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GB" sz="3200" b="1" dirty="0">
                <a:latin typeface="Calibri" pitchFamily="34" charset="0"/>
              </a:rPr>
              <a:t>El sol </a:t>
            </a:r>
            <a:r>
              <a:rPr lang="en-GB" sz="3200" b="1" dirty="0" err="1">
                <a:latin typeface="Calibri" pitchFamily="34" charset="0"/>
              </a:rPr>
              <a:t>arriba</a:t>
            </a:r>
            <a:r>
              <a:rPr lang="en-GB" sz="3200" b="1" dirty="0">
                <a:latin typeface="Calibri" pitchFamily="34" charset="0"/>
              </a:rPr>
              <a:t>,</a:t>
            </a:r>
            <a:endParaRPr lang="en-GB" sz="3200" dirty="0">
              <a:latin typeface="Calibri" pitchFamily="34" charset="0"/>
            </a:endParaRPr>
          </a:p>
          <a:p>
            <a:r>
              <a:rPr lang="en-GB" sz="3200" b="1" dirty="0">
                <a:latin typeface="Calibri" pitchFamily="34" charset="0"/>
              </a:rPr>
              <a:t>el mar </a:t>
            </a:r>
            <a:r>
              <a:rPr lang="en-GB" sz="3200" b="1" dirty="0" err="1">
                <a:latin typeface="Calibri" pitchFamily="34" charset="0"/>
              </a:rPr>
              <a:t>abajo</a:t>
            </a:r>
            <a:r>
              <a:rPr lang="en-GB" sz="3200" b="1" dirty="0">
                <a:latin typeface="Calibri" pitchFamily="34" charset="0"/>
              </a:rPr>
              <a:t>,</a:t>
            </a:r>
            <a:endParaRPr lang="en-GB" sz="3200" dirty="0">
              <a:latin typeface="Calibri" pitchFamily="34" charset="0"/>
            </a:endParaRPr>
          </a:p>
          <a:p>
            <a:r>
              <a:rPr lang="es-ES" sz="3200" b="1" dirty="0">
                <a:latin typeface="Calibri" pitchFamily="34" charset="0"/>
              </a:rPr>
              <a:t>y en medio del mar</a:t>
            </a:r>
            <a:endParaRPr lang="es-ES" sz="3200" dirty="0">
              <a:latin typeface="Calibri" pitchFamily="34" charset="0"/>
            </a:endParaRPr>
          </a:p>
          <a:p>
            <a:r>
              <a:rPr lang="en-GB" sz="3200" b="1" dirty="0">
                <a:latin typeface="Calibri" pitchFamily="34" charset="0"/>
              </a:rPr>
              <a:t>un </a:t>
            </a:r>
            <a:r>
              <a:rPr lang="en-GB" sz="3200" b="1" dirty="0" err="1">
                <a:latin typeface="Calibri" pitchFamily="34" charset="0"/>
              </a:rPr>
              <a:t>barco</a:t>
            </a:r>
            <a:r>
              <a:rPr lang="en-GB" sz="3200" b="1" dirty="0">
                <a:latin typeface="Calibri" pitchFamily="34" charset="0"/>
              </a:rPr>
              <a:t>.</a:t>
            </a:r>
            <a:endParaRPr lang="en-GB" sz="3200" dirty="0">
              <a:latin typeface="Calibri" pitchFamily="34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5219700" y="260350"/>
            <a:ext cx="3419475" cy="1570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sz="3200" dirty="0">
                <a:latin typeface="Calibri" pitchFamily="34" charset="0"/>
              </a:rPr>
              <a:t>La nieve,</a:t>
            </a:r>
          </a:p>
          <a:p>
            <a:r>
              <a:rPr lang="es-ES" sz="3200" dirty="0">
                <a:latin typeface="Calibri" pitchFamily="34" charset="0"/>
              </a:rPr>
              <a:t>el frío</a:t>
            </a:r>
          </a:p>
          <a:p>
            <a:r>
              <a:rPr lang="es-ES" sz="3200" dirty="0">
                <a:latin typeface="Calibri" pitchFamily="34" charset="0"/>
              </a:rPr>
              <a:t>y en medio el río.</a:t>
            </a:r>
            <a:endParaRPr lang="en-GB" sz="3200" dirty="0">
              <a:latin typeface="Calibri" pitchFamily="34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5364163" y="2579688"/>
            <a:ext cx="3422650" cy="1570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s-ES" sz="3200" dirty="0">
                <a:latin typeface="Calibri" pitchFamily="34" charset="0"/>
              </a:rPr>
              <a:t>La playa,</a:t>
            </a:r>
          </a:p>
          <a:p>
            <a:r>
              <a:rPr lang="es-ES" sz="3200" dirty="0">
                <a:latin typeface="Calibri" pitchFamily="34" charset="0"/>
              </a:rPr>
              <a:t>la palmera</a:t>
            </a:r>
          </a:p>
          <a:p>
            <a:r>
              <a:rPr lang="es-ES" sz="3200" dirty="0">
                <a:latin typeface="Calibri" pitchFamily="34" charset="0"/>
              </a:rPr>
              <a:t>y el viento lo altera</a:t>
            </a:r>
            <a:r>
              <a:rPr lang="es-ES" dirty="0"/>
              <a:t>.</a:t>
            </a:r>
            <a:endParaRPr lang="en-GB" dirty="0"/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1225" y="5073650"/>
            <a:ext cx="4103688" cy="1570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s-ES" sz="3200" dirty="0">
                <a:latin typeface="Calibri" pitchFamily="34" charset="0"/>
              </a:rPr>
              <a:t>El valle,</a:t>
            </a:r>
          </a:p>
          <a:p>
            <a:r>
              <a:rPr lang="es-ES" sz="3200" dirty="0">
                <a:latin typeface="Calibri" pitchFamily="34" charset="0"/>
              </a:rPr>
              <a:t>la montaña</a:t>
            </a:r>
          </a:p>
          <a:p>
            <a:r>
              <a:rPr lang="es-ES" sz="3200" dirty="0">
                <a:latin typeface="Calibri" pitchFamily="34" charset="0"/>
              </a:rPr>
              <a:t>y en medio la niebla</a:t>
            </a:r>
            <a:r>
              <a:rPr lang="es-E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15888"/>
            <a:ext cx="5246687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5364163" y="2133600"/>
            <a:ext cx="38163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3200" b="1">
                <a:latin typeface="Calibri" pitchFamily="34" charset="0"/>
              </a:rPr>
              <a:t>El sol arriba,</a:t>
            </a:r>
          </a:p>
          <a:p>
            <a:pPr eaLnBrk="1" hangingPunct="1"/>
            <a:r>
              <a:rPr lang="es-ES" sz="3200" b="1">
                <a:latin typeface="Calibri" pitchFamily="34" charset="0"/>
              </a:rPr>
              <a:t>las nubes abajo,</a:t>
            </a:r>
          </a:p>
          <a:p>
            <a:pPr eaLnBrk="1" hangingPunct="1"/>
            <a:r>
              <a:rPr lang="es-ES" sz="3200" b="1">
                <a:latin typeface="Calibri" pitchFamily="34" charset="0"/>
              </a:rPr>
              <a:t>y en medio del trigo</a:t>
            </a:r>
          </a:p>
          <a:p>
            <a:pPr eaLnBrk="1" hangingPunct="1"/>
            <a:r>
              <a:rPr lang="es-ES" sz="3200" b="1">
                <a:latin typeface="Calibri" pitchFamily="34" charset="0"/>
              </a:rPr>
              <a:t>un espantapájaros.</a:t>
            </a:r>
            <a:endParaRPr lang="en-GB" sz="320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6838" y="1903413"/>
            <a:ext cx="3816350" cy="2520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7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00013"/>
            <a:ext cx="5391150" cy="649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5292725" y="2636838"/>
            <a:ext cx="4103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200">
                <a:latin typeface="Calibri" pitchFamily="34" charset="0"/>
              </a:rPr>
              <a:t>La tormenta,</a:t>
            </a:r>
          </a:p>
          <a:p>
            <a:r>
              <a:rPr lang="es-ES" sz="3200">
                <a:latin typeface="Calibri" pitchFamily="34" charset="0"/>
              </a:rPr>
              <a:t>el mar</a:t>
            </a:r>
          </a:p>
          <a:p>
            <a:r>
              <a:rPr lang="es-ES" sz="3200">
                <a:latin typeface="Calibri" pitchFamily="34" charset="0"/>
              </a:rPr>
              <a:t>y en medio el calamar.</a:t>
            </a:r>
            <a:endParaRPr lang="en-GB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t="15143" r="10857" b="15141"/>
          <a:stretch>
            <a:fillRect/>
          </a:stretch>
        </p:blipFill>
        <p:spPr bwMode="auto">
          <a:xfrm>
            <a:off x="158750" y="71438"/>
            <a:ext cx="49895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95900" y="2087563"/>
            <a:ext cx="3816350" cy="2520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11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365</Words>
  <Application>Microsoft Office PowerPoint</Application>
  <PresentationFormat>On-screen Show (4:3)</PresentationFormat>
  <Paragraphs>105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Informal Roman</vt:lpstr>
      <vt:lpstr>Segoe UI Light</vt:lpstr>
      <vt:lpstr>Showcard Gothic</vt:lpstr>
      <vt:lpstr>Office Theme</vt:lpstr>
      <vt:lpstr>PowerPoint Presentation</vt:lpstr>
      <vt:lpstr>Hoy vamos 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de vocabulario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9</cp:revision>
  <dcterms:created xsi:type="dcterms:W3CDTF">2014-08-25T20:56:39Z</dcterms:created>
  <dcterms:modified xsi:type="dcterms:W3CDTF">2014-08-25T23:03:46Z</dcterms:modified>
</cp:coreProperties>
</file>