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462" autoAdjust="0"/>
  </p:normalViewPr>
  <p:slideViewPr>
    <p:cSldViewPr>
      <p:cViewPr varScale="1">
        <p:scale>
          <a:sx n="72" d="100"/>
          <a:sy n="72" d="100"/>
        </p:scale>
        <p:origin x="27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DCF03-8DA7-4722-8A50-00611E73C290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4816F-EE71-4CCD-9CBC-CD89F77B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32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Choose a weather expression</a:t>
            </a:r>
            <a:r>
              <a:rPr lang="en-GB" baseline="0" dirty="0" smtClean="0"/>
              <a:t> for each picture out of these ones:</a:t>
            </a:r>
          </a:p>
          <a:p>
            <a:pPr marL="228600" indent="-228600">
              <a:buAutoNum type="arabicPeriod"/>
            </a:pPr>
            <a:r>
              <a:rPr lang="en-GB" baseline="0" dirty="0" err="1" smtClean="0"/>
              <a:t>Hace</a:t>
            </a:r>
            <a:r>
              <a:rPr lang="en-GB" baseline="0" dirty="0" smtClean="0"/>
              <a:t> sol</a:t>
            </a:r>
          </a:p>
          <a:p>
            <a:pPr marL="228600" indent="-228600">
              <a:buAutoNum type="arabicPeriod"/>
            </a:pPr>
            <a:r>
              <a:rPr lang="en-GB" baseline="0" dirty="0" err="1" smtClean="0"/>
              <a:t>Hace</a:t>
            </a:r>
            <a:r>
              <a:rPr lang="en-GB" baseline="0" dirty="0" smtClean="0"/>
              <a:t> fresco</a:t>
            </a:r>
          </a:p>
          <a:p>
            <a:pPr marL="228600" indent="-228600">
              <a:buAutoNum type="arabicPeriod"/>
            </a:pPr>
            <a:r>
              <a:rPr lang="en-GB" baseline="0" dirty="0" err="1" smtClean="0"/>
              <a:t>Hace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calor</a:t>
            </a: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dirty="0" err="1" smtClean="0"/>
              <a:t>Hace</a:t>
            </a:r>
            <a:r>
              <a:rPr lang="en-GB" dirty="0" smtClean="0"/>
              <a:t> </a:t>
            </a:r>
            <a:r>
              <a:rPr lang="en-GB" dirty="0" err="1" smtClean="0"/>
              <a:t>viento</a:t>
            </a:r>
            <a:endParaRPr lang="en-GB" dirty="0" smtClean="0"/>
          </a:p>
          <a:p>
            <a:pPr marL="228600" indent="-228600">
              <a:buAutoNum type="arabicPeriod"/>
            </a:pPr>
            <a:r>
              <a:rPr lang="en-GB" dirty="0" err="1" smtClean="0"/>
              <a:t>Hace</a:t>
            </a:r>
            <a:r>
              <a:rPr lang="en-GB" dirty="0" smtClean="0"/>
              <a:t> </a:t>
            </a:r>
            <a:r>
              <a:rPr lang="en-GB" dirty="0" err="1" smtClean="0"/>
              <a:t>frio</a:t>
            </a:r>
            <a:endParaRPr lang="en-GB" dirty="0" smtClean="0"/>
          </a:p>
          <a:p>
            <a:pPr marL="228600" indent="-228600">
              <a:buAutoNum type="arabicPeriod"/>
            </a:pPr>
            <a:r>
              <a:rPr lang="en-GB" dirty="0" err="1" smtClean="0"/>
              <a:t>Hace</a:t>
            </a:r>
            <a:r>
              <a:rPr lang="en-GB" dirty="0" smtClean="0"/>
              <a:t> mal </a:t>
            </a:r>
            <a:r>
              <a:rPr lang="en-GB" dirty="0" err="1" smtClean="0"/>
              <a:t>tiempo</a:t>
            </a:r>
            <a:endParaRPr lang="en-GB" dirty="0" smtClean="0"/>
          </a:p>
          <a:p>
            <a:pPr marL="228600" indent="-228600">
              <a:buAutoNum type="arabicPeriod"/>
            </a:pPr>
            <a:r>
              <a:rPr lang="en-GB" dirty="0" err="1" smtClean="0"/>
              <a:t>Hace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buen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tiempo</a:t>
            </a: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err="1" smtClean="0"/>
              <a:t>Llueve</a:t>
            </a:r>
            <a:r>
              <a:rPr lang="en-GB" baseline="0" dirty="0" smtClean="0"/>
              <a:t> </a:t>
            </a:r>
          </a:p>
          <a:p>
            <a:pPr marL="228600" indent="-228600">
              <a:buAutoNum type="arabicPeriod"/>
            </a:pPr>
            <a:r>
              <a:rPr lang="en-GB" baseline="0" dirty="0" err="1" smtClean="0"/>
              <a:t>Nieva</a:t>
            </a: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Hay </a:t>
            </a:r>
            <a:r>
              <a:rPr lang="en-GB" baseline="0" dirty="0" err="1" smtClean="0"/>
              <a:t>niebla</a:t>
            </a: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Hay </a:t>
            </a:r>
            <a:r>
              <a:rPr lang="en-GB" baseline="0" dirty="0" err="1" smtClean="0"/>
              <a:t>tormenta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628100-EEEF-44E3-862C-B0D49247711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271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These</a:t>
            </a:r>
            <a:r>
              <a:rPr lang="en-GB" baseline="0" smtClean="0"/>
              <a:t> </a:t>
            </a:r>
            <a:r>
              <a:rPr lang="en-GB" baseline="0" dirty="0" smtClean="0"/>
              <a:t>six little poems have been written by Gloria Fuertes. Students to match the little poems with the pictures.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628100-EEEF-44E3-862C-B0D49247711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31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60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0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21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22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277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363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121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0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47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84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1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5EFF4-CBA4-491B-8BF7-C2E811084E35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5838B-FAD1-4A8D-A113-7C02BFAA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91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5400" b="1" smtClean="0">
                <a:latin typeface="Batang" pitchFamily="18" charset="-127"/>
                <a:ea typeface="Batang" pitchFamily="18" charset="-127"/>
              </a:rPr>
              <a:t>Hoy vamos a ..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err="1" smtClean="0">
                <a:latin typeface="Batang" pitchFamily="18" charset="-127"/>
                <a:ea typeface="Batang" pitchFamily="18" charset="-127"/>
              </a:rPr>
              <a:t>trabajar</a:t>
            </a:r>
            <a:r>
              <a:rPr lang="en-GB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en-GB" dirty="0" err="1" smtClean="0">
                <a:latin typeface="Batang" pitchFamily="18" charset="-127"/>
                <a:ea typeface="Batang" pitchFamily="18" charset="-127"/>
              </a:rPr>
              <a:t>expresiones</a:t>
            </a:r>
            <a:r>
              <a:rPr lang="en-GB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en-GB" dirty="0" err="1" smtClean="0">
                <a:latin typeface="Batang" pitchFamily="18" charset="-127"/>
                <a:ea typeface="Batang" pitchFamily="18" charset="-127"/>
              </a:rPr>
              <a:t>para</a:t>
            </a:r>
            <a:r>
              <a:rPr lang="en-GB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en-GB" dirty="0" err="1" smtClean="0">
                <a:latin typeface="Batang" pitchFamily="18" charset="-127"/>
                <a:ea typeface="Batang" pitchFamily="18" charset="-127"/>
              </a:rPr>
              <a:t>describir</a:t>
            </a:r>
            <a:r>
              <a:rPr lang="en-GB" dirty="0" smtClean="0">
                <a:latin typeface="Batang" pitchFamily="18" charset="-127"/>
                <a:ea typeface="Batang" pitchFamily="18" charset="-127"/>
              </a:rPr>
              <a:t> el </a:t>
            </a:r>
            <a:r>
              <a:rPr lang="en-GB" dirty="0" err="1" smtClean="0">
                <a:latin typeface="Batang" pitchFamily="18" charset="-127"/>
                <a:ea typeface="Batang" pitchFamily="18" charset="-127"/>
              </a:rPr>
              <a:t>tiempo</a:t>
            </a:r>
            <a:r>
              <a:rPr lang="en-GB" dirty="0" smtClean="0">
                <a:latin typeface="Batang" pitchFamily="18" charset="-127"/>
                <a:ea typeface="Batang" pitchFamily="18" charset="-127"/>
              </a:rPr>
              <a:t>.</a:t>
            </a:r>
          </a:p>
          <a:p>
            <a:pPr eaLnBrk="1" hangingPunct="1"/>
            <a:r>
              <a:rPr lang="en-GB" dirty="0" smtClean="0">
                <a:latin typeface="Batang" pitchFamily="18" charset="-127"/>
                <a:ea typeface="Batang" pitchFamily="18" charset="-127"/>
              </a:rPr>
              <a:t>Leer </a:t>
            </a:r>
            <a:r>
              <a:rPr lang="en-GB" dirty="0" err="1" smtClean="0">
                <a:latin typeface="Batang" pitchFamily="18" charset="-127"/>
                <a:ea typeface="Batang" pitchFamily="18" charset="-127"/>
              </a:rPr>
              <a:t>poemas</a:t>
            </a:r>
            <a:r>
              <a:rPr lang="en-GB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en-GB" dirty="0" err="1" smtClean="0">
                <a:latin typeface="Batang" pitchFamily="18" charset="-127"/>
                <a:ea typeface="Batang" pitchFamily="18" charset="-127"/>
              </a:rPr>
              <a:t>cortitos</a:t>
            </a:r>
            <a:r>
              <a:rPr lang="en-GB" dirty="0" smtClean="0">
                <a:latin typeface="Batang" pitchFamily="18" charset="-127"/>
                <a:ea typeface="Batang" pitchFamily="18" charset="-127"/>
              </a:rPr>
              <a:t>.</a:t>
            </a:r>
          </a:p>
          <a:p>
            <a:pPr eaLnBrk="1" hangingPunct="1"/>
            <a:r>
              <a:rPr lang="en-GB" dirty="0" err="1" smtClean="0">
                <a:latin typeface="Batang" pitchFamily="18" charset="-127"/>
                <a:ea typeface="Batang" pitchFamily="18" charset="-127"/>
              </a:rPr>
              <a:t>Escribir</a:t>
            </a:r>
            <a:r>
              <a:rPr lang="en-GB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en-GB" dirty="0" err="1" smtClean="0">
                <a:latin typeface="Batang" pitchFamily="18" charset="-127"/>
                <a:ea typeface="Batang" pitchFamily="18" charset="-127"/>
              </a:rPr>
              <a:t>una</a:t>
            </a:r>
            <a:r>
              <a:rPr lang="en-GB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en-GB" dirty="0" err="1" smtClean="0">
                <a:latin typeface="Batang" pitchFamily="18" charset="-127"/>
                <a:ea typeface="Batang" pitchFamily="18" charset="-127"/>
              </a:rPr>
              <a:t>poesía</a:t>
            </a:r>
            <a:r>
              <a:rPr lang="en-GB" dirty="0" smtClean="0">
                <a:latin typeface="Batang" pitchFamily="18" charset="-127"/>
                <a:ea typeface="Batang" pitchFamily="18" charset="-127"/>
              </a:rPr>
              <a:t> y </a:t>
            </a:r>
            <a:r>
              <a:rPr lang="en-GB" dirty="0" err="1" smtClean="0">
                <a:latin typeface="Batang" pitchFamily="18" charset="-127"/>
                <a:ea typeface="Batang" pitchFamily="18" charset="-127"/>
              </a:rPr>
              <a:t>dibujarla</a:t>
            </a:r>
            <a:r>
              <a:rPr lang="en-GB" dirty="0" smtClean="0">
                <a:latin typeface="Batang" pitchFamily="18" charset="-127"/>
                <a:ea typeface="Batang" pitchFamily="18" charset="-127"/>
              </a:rPr>
              <a:t>.</a:t>
            </a:r>
          </a:p>
        </p:txBody>
      </p:sp>
      <p:pic>
        <p:nvPicPr>
          <p:cNvPr id="19463" name="Picture 7" descr="j04127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5113"/>
            <a:ext cx="1512887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7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3950"/>
            <a:ext cx="2797175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146550"/>
            <a:ext cx="2782888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1017588"/>
            <a:ext cx="2784475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4067175"/>
            <a:ext cx="2570162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017588"/>
            <a:ext cx="2924175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067175"/>
            <a:ext cx="2754313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0" y="-26988"/>
            <a:ext cx="9144000" cy="954088"/>
          </a:xfrm>
          <a:prstGeom prst="rect">
            <a:avLst/>
          </a:prstGeom>
          <a:solidFill>
            <a:srgbClr val="FF33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800" b="1" dirty="0">
                <a:latin typeface="Segoe UI Light" pitchFamily="34" charset="0"/>
              </a:rPr>
              <a:t>Choose one poem and change the word that </a:t>
            </a:r>
            <a:r>
              <a:rPr lang="en-GB" sz="2800" b="1" dirty="0" smtClean="0">
                <a:latin typeface="Segoe UI Light" pitchFamily="34" charset="0"/>
              </a:rPr>
              <a:t>expresses </a:t>
            </a:r>
            <a:r>
              <a:rPr lang="en-GB" sz="2800" b="1" dirty="0">
                <a:latin typeface="Segoe UI Light" pitchFamily="34" charset="0"/>
              </a:rPr>
              <a:t>the weather, would the picture changes as well?</a:t>
            </a:r>
          </a:p>
        </p:txBody>
      </p:sp>
    </p:spTree>
    <p:extLst>
      <p:ext uri="{BB962C8B-B14F-4D97-AF65-F5344CB8AC3E}">
        <p14:creationId xmlns:p14="http://schemas.microsoft.com/office/powerpoint/2010/main" val="101941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00013"/>
            <a:ext cx="5391150" cy="649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5292725" y="2636838"/>
            <a:ext cx="41036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3200" dirty="0" smtClean="0">
                <a:latin typeface="Calibri" pitchFamily="34" charset="0"/>
              </a:rPr>
              <a:t>Hace buen tiempo,</a:t>
            </a:r>
            <a:endParaRPr lang="es-ES" sz="3200" dirty="0">
              <a:latin typeface="Calibri" pitchFamily="34" charset="0"/>
            </a:endParaRPr>
          </a:p>
          <a:p>
            <a:r>
              <a:rPr lang="es-ES" sz="3200" dirty="0">
                <a:latin typeface="Calibri" pitchFamily="34" charset="0"/>
              </a:rPr>
              <a:t>el mar</a:t>
            </a:r>
          </a:p>
          <a:p>
            <a:r>
              <a:rPr lang="es-ES" sz="3200" dirty="0">
                <a:latin typeface="Calibri" pitchFamily="34" charset="0"/>
              </a:rPr>
              <a:t>y en medio el calamar.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445125" y="548680"/>
            <a:ext cx="3303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u="sng" dirty="0" err="1" smtClean="0">
                <a:latin typeface="Informal Roman" pitchFamily="66" charset="0"/>
              </a:rPr>
              <a:t>Mi</a:t>
            </a:r>
            <a:r>
              <a:rPr lang="en-GB" sz="5400" b="1" u="sng" dirty="0" smtClean="0">
                <a:latin typeface="Informal Roman" pitchFamily="66" charset="0"/>
              </a:rPr>
              <a:t> </a:t>
            </a:r>
            <a:r>
              <a:rPr lang="en-GB" sz="5400" b="1" u="sng" dirty="0" err="1" smtClean="0">
                <a:latin typeface="Informal Roman" pitchFamily="66" charset="0"/>
              </a:rPr>
              <a:t>ejemplo</a:t>
            </a:r>
            <a:r>
              <a:rPr lang="en-GB" sz="5400" b="1" u="sng" dirty="0" smtClean="0">
                <a:latin typeface="Informal Roman" pitchFamily="66" charset="0"/>
              </a:rPr>
              <a:t>:</a:t>
            </a:r>
            <a:endParaRPr lang="en-GB" sz="5400" b="1" u="sng" dirty="0">
              <a:latin typeface="Informal Roman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92150"/>
            <a:ext cx="2797175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146550"/>
            <a:ext cx="2782888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620713"/>
            <a:ext cx="2784475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4067175"/>
            <a:ext cx="2570162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620713"/>
            <a:ext cx="2924175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067175"/>
            <a:ext cx="2754313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0" y="-26988"/>
            <a:ext cx="9144000" cy="646113"/>
          </a:xfrm>
          <a:prstGeom prst="rect">
            <a:avLst/>
          </a:prstGeom>
          <a:solidFill>
            <a:srgbClr val="FF33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3600">
                <a:latin typeface="Showcard Gothic" pitchFamily="82" charset="0"/>
              </a:rPr>
              <a:t>¿Qué tiempo hace?</a:t>
            </a:r>
          </a:p>
        </p:txBody>
      </p:sp>
    </p:spTree>
    <p:extLst>
      <p:ext uri="{BB962C8B-B14F-4D97-AF65-F5344CB8AC3E}">
        <p14:creationId xmlns:p14="http://schemas.microsoft.com/office/powerpoint/2010/main" val="2776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79388" y="4581525"/>
            <a:ext cx="3816350" cy="2062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3200" b="1" dirty="0">
                <a:latin typeface="Calibri" pitchFamily="34" charset="0"/>
              </a:rPr>
              <a:t>El sol arriba,</a:t>
            </a:r>
          </a:p>
          <a:p>
            <a:pPr eaLnBrk="1" hangingPunct="1"/>
            <a:r>
              <a:rPr lang="es-ES" sz="3200" b="1" dirty="0">
                <a:latin typeface="Calibri" pitchFamily="34" charset="0"/>
              </a:rPr>
              <a:t>las nubes abajo,</a:t>
            </a:r>
          </a:p>
          <a:p>
            <a:pPr eaLnBrk="1" hangingPunct="1"/>
            <a:r>
              <a:rPr lang="es-ES" sz="3200" b="1" dirty="0">
                <a:latin typeface="Calibri" pitchFamily="34" charset="0"/>
              </a:rPr>
              <a:t>y en medio del trigo</a:t>
            </a:r>
          </a:p>
          <a:p>
            <a:pPr eaLnBrk="1" hangingPunct="1"/>
            <a:r>
              <a:rPr lang="es-ES" sz="3200" b="1" dirty="0">
                <a:latin typeface="Calibri" pitchFamily="34" charset="0"/>
              </a:rPr>
              <a:t>un espantapájaros.</a:t>
            </a:r>
            <a:endParaRPr lang="en-GB" sz="3200" dirty="0">
              <a:latin typeface="Calibri" pitchFamily="34" charset="0"/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179388" y="260350"/>
            <a:ext cx="4105275" cy="1570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s-ES" sz="3200" dirty="0">
                <a:latin typeface="Calibri" pitchFamily="34" charset="0"/>
              </a:rPr>
              <a:t>La tormenta,</a:t>
            </a:r>
          </a:p>
          <a:p>
            <a:r>
              <a:rPr lang="es-ES" sz="3200" dirty="0">
                <a:latin typeface="Calibri" pitchFamily="34" charset="0"/>
              </a:rPr>
              <a:t>el mar</a:t>
            </a:r>
          </a:p>
          <a:p>
            <a:r>
              <a:rPr lang="es-ES" sz="3200" dirty="0">
                <a:latin typeface="Calibri" pitchFamily="34" charset="0"/>
              </a:rPr>
              <a:t>y en medio el calamar.</a:t>
            </a:r>
            <a:endParaRPr lang="en-GB" dirty="0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158750" y="2087563"/>
            <a:ext cx="3692525" cy="2062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GB" sz="3200" b="1" dirty="0">
                <a:latin typeface="Calibri" pitchFamily="34" charset="0"/>
              </a:rPr>
              <a:t>El sol </a:t>
            </a:r>
            <a:r>
              <a:rPr lang="en-GB" sz="3200" b="1" dirty="0" err="1">
                <a:latin typeface="Calibri" pitchFamily="34" charset="0"/>
              </a:rPr>
              <a:t>arriba</a:t>
            </a:r>
            <a:r>
              <a:rPr lang="en-GB" sz="3200" b="1" dirty="0">
                <a:latin typeface="Calibri" pitchFamily="34" charset="0"/>
              </a:rPr>
              <a:t>,</a:t>
            </a:r>
            <a:endParaRPr lang="en-GB" sz="3200" dirty="0">
              <a:latin typeface="Calibri" pitchFamily="34" charset="0"/>
            </a:endParaRPr>
          </a:p>
          <a:p>
            <a:r>
              <a:rPr lang="en-GB" sz="3200" b="1" dirty="0">
                <a:latin typeface="Calibri" pitchFamily="34" charset="0"/>
              </a:rPr>
              <a:t>el mar </a:t>
            </a:r>
            <a:r>
              <a:rPr lang="en-GB" sz="3200" b="1" dirty="0" err="1">
                <a:latin typeface="Calibri" pitchFamily="34" charset="0"/>
              </a:rPr>
              <a:t>abajo</a:t>
            </a:r>
            <a:r>
              <a:rPr lang="en-GB" sz="3200" b="1" dirty="0">
                <a:latin typeface="Calibri" pitchFamily="34" charset="0"/>
              </a:rPr>
              <a:t>,</a:t>
            </a:r>
            <a:endParaRPr lang="en-GB" sz="3200" dirty="0">
              <a:latin typeface="Calibri" pitchFamily="34" charset="0"/>
            </a:endParaRPr>
          </a:p>
          <a:p>
            <a:r>
              <a:rPr lang="es-ES" sz="3200" b="1" dirty="0">
                <a:latin typeface="Calibri" pitchFamily="34" charset="0"/>
              </a:rPr>
              <a:t>y en medio del mar</a:t>
            </a:r>
            <a:endParaRPr lang="es-ES" sz="3200" dirty="0">
              <a:latin typeface="Calibri" pitchFamily="34" charset="0"/>
            </a:endParaRPr>
          </a:p>
          <a:p>
            <a:r>
              <a:rPr lang="en-GB" sz="3200" b="1" dirty="0">
                <a:latin typeface="Calibri" pitchFamily="34" charset="0"/>
              </a:rPr>
              <a:t>un </a:t>
            </a:r>
            <a:r>
              <a:rPr lang="en-GB" sz="3200" b="1" dirty="0" err="1">
                <a:latin typeface="Calibri" pitchFamily="34" charset="0"/>
              </a:rPr>
              <a:t>barco</a:t>
            </a:r>
            <a:r>
              <a:rPr lang="en-GB" sz="3200" b="1" dirty="0">
                <a:latin typeface="Calibri" pitchFamily="34" charset="0"/>
              </a:rPr>
              <a:t>.</a:t>
            </a:r>
            <a:endParaRPr lang="en-GB" sz="3200" dirty="0">
              <a:latin typeface="Calibri" pitchFamily="34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5219700" y="260350"/>
            <a:ext cx="3419475" cy="1570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s-ES" sz="3200" dirty="0">
                <a:latin typeface="Calibri" pitchFamily="34" charset="0"/>
              </a:rPr>
              <a:t>La nieve,</a:t>
            </a:r>
          </a:p>
          <a:p>
            <a:r>
              <a:rPr lang="es-ES" sz="3200" dirty="0">
                <a:latin typeface="Calibri" pitchFamily="34" charset="0"/>
              </a:rPr>
              <a:t>el frío</a:t>
            </a:r>
          </a:p>
          <a:p>
            <a:r>
              <a:rPr lang="es-ES" sz="3200" dirty="0">
                <a:latin typeface="Calibri" pitchFamily="34" charset="0"/>
              </a:rPr>
              <a:t>y en medio el río.</a:t>
            </a:r>
            <a:endParaRPr lang="en-GB" sz="3200" dirty="0">
              <a:latin typeface="Calibri" pitchFamily="34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5364163" y="2579688"/>
            <a:ext cx="3422650" cy="1570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s-ES" sz="3200" dirty="0">
                <a:latin typeface="Calibri" pitchFamily="34" charset="0"/>
              </a:rPr>
              <a:t>La playa,</a:t>
            </a:r>
          </a:p>
          <a:p>
            <a:r>
              <a:rPr lang="es-ES" sz="3200" dirty="0">
                <a:latin typeface="Calibri" pitchFamily="34" charset="0"/>
              </a:rPr>
              <a:t>la palmera</a:t>
            </a:r>
          </a:p>
          <a:p>
            <a:r>
              <a:rPr lang="es-ES" sz="3200" dirty="0">
                <a:latin typeface="Calibri" pitchFamily="34" charset="0"/>
              </a:rPr>
              <a:t>y el viento lo altera</a:t>
            </a:r>
            <a:r>
              <a:rPr lang="es-ES" dirty="0"/>
              <a:t>.</a:t>
            </a:r>
            <a:endParaRPr lang="en-GB" dirty="0"/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1225" y="5073650"/>
            <a:ext cx="4103688" cy="1570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s-ES" sz="3200" dirty="0">
                <a:latin typeface="Calibri" pitchFamily="34" charset="0"/>
              </a:rPr>
              <a:t>El valle,</a:t>
            </a:r>
          </a:p>
          <a:p>
            <a:r>
              <a:rPr lang="es-ES" sz="3200" dirty="0">
                <a:latin typeface="Calibri" pitchFamily="34" charset="0"/>
              </a:rPr>
              <a:t>la montaña</a:t>
            </a:r>
          </a:p>
          <a:p>
            <a:r>
              <a:rPr lang="es-ES" sz="3200" dirty="0">
                <a:latin typeface="Calibri" pitchFamily="34" charset="0"/>
              </a:rPr>
              <a:t>y en medio la niebla</a:t>
            </a:r>
            <a:r>
              <a:rPr lang="es-E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8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15888"/>
            <a:ext cx="5246687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5364163" y="2133600"/>
            <a:ext cx="38163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3200" b="1">
                <a:latin typeface="Calibri" pitchFamily="34" charset="0"/>
              </a:rPr>
              <a:t>El sol arriba,</a:t>
            </a:r>
          </a:p>
          <a:p>
            <a:pPr eaLnBrk="1" hangingPunct="1"/>
            <a:r>
              <a:rPr lang="es-ES" sz="3200" b="1">
                <a:latin typeface="Calibri" pitchFamily="34" charset="0"/>
              </a:rPr>
              <a:t>las nubes abajo,</a:t>
            </a:r>
          </a:p>
          <a:p>
            <a:pPr eaLnBrk="1" hangingPunct="1"/>
            <a:r>
              <a:rPr lang="es-ES" sz="3200" b="1">
                <a:latin typeface="Calibri" pitchFamily="34" charset="0"/>
              </a:rPr>
              <a:t>y en medio del trigo</a:t>
            </a:r>
          </a:p>
          <a:p>
            <a:pPr eaLnBrk="1" hangingPunct="1"/>
            <a:r>
              <a:rPr lang="es-ES" sz="3200" b="1">
                <a:latin typeface="Calibri" pitchFamily="34" charset="0"/>
              </a:rPr>
              <a:t>un espantapájaros.</a:t>
            </a:r>
            <a:endParaRPr lang="en-GB" sz="320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76838" y="1903413"/>
            <a:ext cx="3816350" cy="2520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3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00013"/>
            <a:ext cx="5391150" cy="649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5292725" y="2636838"/>
            <a:ext cx="41036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3200">
                <a:latin typeface="Calibri" pitchFamily="34" charset="0"/>
              </a:rPr>
              <a:t>La tormenta,</a:t>
            </a:r>
          </a:p>
          <a:p>
            <a:r>
              <a:rPr lang="es-ES" sz="3200">
                <a:latin typeface="Calibri" pitchFamily="34" charset="0"/>
              </a:rPr>
              <a:t>el mar</a:t>
            </a:r>
          </a:p>
          <a:p>
            <a:r>
              <a:rPr lang="es-ES" sz="3200">
                <a:latin typeface="Calibri" pitchFamily="34" charset="0"/>
              </a:rPr>
              <a:t>y en medio el calamar.</a:t>
            </a:r>
            <a:endParaRPr lang="en-GB"/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t="15143" r="10857" b="15141"/>
          <a:stretch>
            <a:fillRect/>
          </a:stretch>
        </p:blipFill>
        <p:spPr bwMode="auto">
          <a:xfrm>
            <a:off x="158750" y="71438"/>
            <a:ext cx="498951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95900" y="2087563"/>
            <a:ext cx="3816350" cy="2520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1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6213"/>
            <a:ext cx="5184775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5292725" y="2781300"/>
            <a:ext cx="36925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3200" b="1">
                <a:latin typeface="Calibri" pitchFamily="34" charset="0"/>
              </a:rPr>
              <a:t>El sol arriba,</a:t>
            </a:r>
            <a:endParaRPr lang="en-GB" sz="3200">
              <a:latin typeface="Calibri" pitchFamily="34" charset="0"/>
            </a:endParaRPr>
          </a:p>
          <a:p>
            <a:r>
              <a:rPr lang="en-GB" sz="3200" b="1">
                <a:latin typeface="Calibri" pitchFamily="34" charset="0"/>
              </a:rPr>
              <a:t>el mar abajo,</a:t>
            </a:r>
            <a:endParaRPr lang="en-GB" sz="3200">
              <a:latin typeface="Calibri" pitchFamily="34" charset="0"/>
            </a:endParaRPr>
          </a:p>
          <a:p>
            <a:r>
              <a:rPr lang="es-ES" sz="3200" b="1">
                <a:latin typeface="Calibri" pitchFamily="34" charset="0"/>
              </a:rPr>
              <a:t>y en medio del mar</a:t>
            </a:r>
            <a:endParaRPr lang="es-ES" sz="3200">
              <a:latin typeface="Calibri" pitchFamily="34" charset="0"/>
            </a:endParaRPr>
          </a:p>
          <a:p>
            <a:r>
              <a:rPr lang="en-GB" sz="3200" b="1">
                <a:latin typeface="Calibri" pitchFamily="34" charset="0"/>
              </a:rPr>
              <a:t>un barco.</a:t>
            </a:r>
            <a:endParaRPr lang="en-GB" sz="320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900" y="2349500"/>
            <a:ext cx="3816350" cy="2519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3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5111750" cy="64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5219700" y="2781300"/>
            <a:ext cx="34194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3200">
                <a:latin typeface="Calibri" pitchFamily="34" charset="0"/>
              </a:rPr>
              <a:t>La nieve,</a:t>
            </a:r>
          </a:p>
          <a:p>
            <a:r>
              <a:rPr lang="es-ES" sz="3200">
                <a:latin typeface="Calibri" pitchFamily="34" charset="0"/>
              </a:rPr>
              <a:t>el frío</a:t>
            </a:r>
          </a:p>
          <a:p>
            <a:r>
              <a:rPr lang="es-ES" sz="3200">
                <a:latin typeface="Calibri" pitchFamily="34" charset="0"/>
              </a:rPr>
              <a:t>y en medio el río.</a:t>
            </a:r>
            <a:endParaRPr lang="en-GB" sz="320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1263" y="2305050"/>
            <a:ext cx="3816350" cy="2520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52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65175"/>
            <a:ext cx="54070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5364163" y="2579688"/>
            <a:ext cx="34226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3200">
                <a:latin typeface="Calibri" pitchFamily="34" charset="0"/>
              </a:rPr>
              <a:t>La playa,</a:t>
            </a:r>
          </a:p>
          <a:p>
            <a:r>
              <a:rPr lang="es-ES" sz="3200">
                <a:latin typeface="Calibri" pitchFamily="34" charset="0"/>
              </a:rPr>
              <a:t>la palmera</a:t>
            </a:r>
          </a:p>
          <a:p>
            <a:r>
              <a:rPr lang="es-ES" sz="3200">
                <a:latin typeface="Calibri" pitchFamily="34" charset="0"/>
              </a:rPr>
              <a:t>y el viento lo altera</a:t>
            </a:r>
            <a:r>
              <a:rPr lang="es-ES"/>
              <a:t>.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5226050" y="2205038"/>
            <a:ext cx="3816350" cy="25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93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6"/>
          <a:stretch>
            <a:fillRect/>
          </a:stretch>
        </p:blipFill>
        <p:spPr bwMode="auto">
          <a:xfrm>
            <a:off x="161925" y="188913"/>
            <a:ext cx="8802688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2195513" y="4581525"/>
            <a:ext cx="4464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3200">
                <a:latin typeface="Calibri" pitchFamily="34" charset="0"/>
              </a:rPr>
              <a:t>El valle,</a:t>
            </a:r>
          </a:p>
          <a:p>
            <a:r>
              <a:rPr lang="es-ES" sz="3200">
                <a:latin typeface="Calibri" pitchFamily="34" charset="0"/>
              </a:rPr>
              <a:t>la montaña</a:t>
            </a:r>
          </a:p>
          <a:p>
            <a:r>
              <a:rPr lang="es-ES" sz="3200">
                <a:latin typeface="Calibri" pitchFamily="34" charset="0"/>
              </a:rPr>
              <a:t>y en medio la niebla</a:t>
            </a:r>
            <a:r>
              <a:rPr lang="es-ES"/>
              <a:t>.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908175" y="4105275"/>
            <a:ext cx="3816350" cy="2520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82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269</Words>
  <Application>Microsoft Office PowerPoint</Application>
  <PresentationFormat>On-screen Show (4:3)</PresentationFormat>
  <Paragraphs>65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Batang</vt:lpstr>
      <vt:lpstr>Arial</vt:lpstr>
      <vt:lpstr>Calibri</vt:lpstr>
      <vt:lpstr>Informal Roman</vt:lpstr>
      <vt:lpstr>Segoe UI Light</vt:lpstr>
      <vt:lpstr>Showcard Gothic</vt:lpstr>
      <vt:lpstr>Office Theme</vt:lpstr>
      <vt:lpstr>Hoy vamos a 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CVC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Hoy vamos a ..</dc:title>
  <dc:creator>Maria Collado-Canas</dc:creator>
  <cp:lastModifiedBy>55WD</cp:lastModifiedBy>
  <cp:revision>3</cp:revision>
  <dcterms:created xsi:type="dcterms:W3CDTF">2013-06-13T14:09:58Z</dcterms:created>
  <dcterms:modified xsi:type="dcterms:W3CDTF">2014-08-25T17:28:50Z</dcterms:modified>
</cp:coreProperties>
</file>