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6" r:id="rId3"/>
    <p:sldId id="257" r:id="rId4"/>
    <p:sldId id="258" r:id="rId5"/>
    <p:sldId id="260" r:id="rId6"/>
    <p:sldId id="267" r:id="rId7"/>
    <p:sldId id="261" r:id="rId8"/>
    <p:sldId id="263" r:id="rId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708" autoAdjust="0"/>
  </p:normalViewPr>
  <p:slideViewPr>
    <p:cSldViewPr>
      <p:cViewPr varScale="1">
        <p:scale>
          <a:sx n="72" d="100"/>
          <a:sy n="72" d="100"/>
        </p:scale>
        <p:origin x="21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71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7F4C54-6719-45F6-ACBA-3E749C51EFC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1449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FF481-6F46-4B9C-AB7A-B9974260F852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30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F5CF75-26CF-4E96-948B-C9ABD0D36A0F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9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Click on each picture to hear the weather phrase, as follows: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1  </a:t>
            </a:r>
            <a:r>
              <a:rPr lang="en-US" altLang="en-US" dirty="0" err="1" smtClean="0"/>
              <a:t>Hace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calor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  </a:t>
            </a:r>
            <a:r>
              <a:rPr lang="en-US" altLang="en-US" dirty="0" err="1" smtClean="0"/>
              <a:t>Hace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frío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3  </a:t>
            </a:r>
            <a:r>
              <a:rPr lang="en-US" altLang="en-US" dirty="0" err="1" smtClean="0"/>
              <a:t>Hace</a:t>
            </a:r>
            <a:r>
              <a:rPr lang="en-US" altLang="en-US" dirty="0" smtClean="0"/>
              <a:t> sol</a:t>
            </a:r>
            <a:br>
              <a:rPr lang="en-US" altLang="en-US" dirty="0" smtClean="0"/>
            </a:br>
            <a:r>
              <a:rPr lang="en-US" altLang="en-US" dirty="0" smtClean="0"/>
              <a:t>4</a:t>
            </a:r>
            <a:r>
              <a:rPr lang="en-US" altLang="en-US" baseline="0" dirty="0" smtClean="0"/>
              <a:t>  </a:t>
            </a:r>
            <a:r>
              <a:rPr lang="en-US" altLang="en-US" baseline="0" dirty="0" err="1" smtClean="0"/>
              <a:t>Hace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viento</a:t>
            </a:r>
            <a:r>
              <a:rPr lang="en-US" altLang="en-US" baseline="0" dirty="0" smtClean="0"/>
              <a:t/>
            </a:r>
            <a:br>
              <a:rPr lang="en-US" altLang="en-US" baseline="0" dirty="0" smtClean="0"/>
            </a:br>
            <a:r>
              <a:rPr lang="en-US" altLang="en-US" baseline="0" dirty="0" smtClean="0"/>
              <a:t>5  </a:t>
            </a:r>
            <a:r>
              <a:rPr lang="en-US" altLang="en-US" baseline="0" dirty="0" err="1" smtClean="0"/>
              <a:t>Hace</a:t>
            </a:r>
            <a:r>
              <a:rPr lang="en-US" altLang="en-US" baseline="0" dirty="0" smtClean="0"/>
              <a:t> fresco</a:t>
            </a:r>
            <a:br>
              <a:rPr lang="en-US" altLang="en-US" baseline="0" dirty="0" smtClean="0"/>
            </a:br>
            <a:r>
              <a:rPr lang="en-US" altLang="en-US" baseline="0" dirty="0" smtClean="0"/>
              <a:t>6  </a:t>
            </a:r>
            <a:r>
              <a:rPr lang="en-US" altLang="en-US" baseline="0" dirty="0" err="1" smtClean="0"/>
              <a:t>Hace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buen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tiempo</a:t>
            </a:r>
            <a:r>
              <a:rPr lang="en-US" altLang="en-US" baseline="0" dirty="0" smtClean="0"/>
              <a:t/>
            </a:r>
            <a:br>
              <a:rPr lang="en-US" altLang="en-US" baseline="0" dirty="0" smtClean="0"/>
            </a:br>
            <a:r>
              <a:rPr lang="en-US" altLang="en-US" baseline="0" dirty="0" smtClean="0"/>
              <a:t>7  </a:t>
            </a:r>
            <a:r>
              <a:rPr lang="en-US" altLang="en-US" baseline="0" dirty="0" err="1" smtClean="0"/>
              <a:t>Hace</a:t>
            </a:r>
            <a:r>
              <a:rPr lang="en-US" altLang="en-US" baseline="0" dirty="0" smtClean="0"/>
              <a:t> mal </a:t>
            </a:r>
            <a:r>
              <a:rPr lang="en-US" altLang="en-US" baseline="0" dirty="0" err="1" smtClean="0"/>
              <a:t>tiempo</a:t>
            </a:r>
            <a:r>
              <a:rPr lang="en-US" altLang="en-US" baseline="0" dirty="0" smtClean="0"/>
              <a:t/>
            </a:r>
            <a:br>
              <a:rPr lang="en-US" altLang="en-US" baseline="0" dirty="0" smtClean="0"/>
            </a:br>
            <a:r>
              <a:rPr lang="en-US" altLang="en-US" baseline="0" dirty="0" smtClean="0"/>
              <a:t>8  </a:t>
            </a:r>
            <a:r>
              <a:rPr lang="en-US" altLang="en-US" baseline="0" dirty="0" err="1" smtClean="0"/>
              <a:t>Llueve</a:t>
            </a:r>
            <a:r>
              <a:rPr lang="en-US" altLang="en-US" baseline="0" dirty="0" smtClean="0"/>
              <a:t/>
            </a:r>
            <a:br>
              <a:rPr lang="en-US" altLang="en-US" baseline="0" dirty="0" smtClean="0"/>
            </a:br>
            <a:r>
              <a:rPr lang="en-US" altLang="en-US" baseline="0" dirty="0" smtClean="0"/>
              <a:t>9  </a:t>
            </a:r>
            <a:r>
              <a:rPr lang="en-US" altLang="en-US" baseline="0" dirty="0" err="1" smtClean="0"/>
              <a:t>Nieva</a:t>
            </a:r>
            <a:r>
              <a:rPr lang="en-US" altLang="en-US" baseline="0" dirty="0" smtClean="0"/>
              <a:t/>
            </a:r>
            <a:br>
              <a:rPr lang="en-US" altLang="en-US" baseline="0" dirty="0" smtClean="0"/>
            </a:br>
            <a:r>
              <a:rPr lang="en-US" altLang="en-US" baseline="0" dirty="0" smtClean="0"/>
              <a:t>10 Hay </a:t>
            </a:r>
            <a:r>
              <a:rPr lang="en-US" altLang="en-US" baseline="0" dirty="0" err="1" smtClean="0"/>
              <a:t>tormenta</a:t>
            </a:r>
            <a:r>
              <a:rPr lang="en-US" altLang="en-US" baseline="0" dirty="0" smtClean="0"/>
              <a:t/>
            </a:r>
            <a:br>
              <a:rPr lang="en-US" altLang="en-US" baseline="0" dirty="0" smtClean="0"/>
            </a:br>
            <a:r>
              <a:rPr lang="en-US" altLang="en-US" baseline="0" dirty="0" smtClean="0"/>
              <a:t>11 Hay </a:t>
            </a:r>
            <a:r>
              <a:rPr lang="en-US" altLang="en-US" baseline="0" dirty="0" err="1" smtClean="0"/>
              <a:t>niebla</a:t>
            </a:r>
            <a:r>
              <a:rPr lang="en-US" altLang="en-US" baseline="0" dirty="0" smtClean="0"/>
              <a:t/>
            </a:r>
            <a:br>
              <a:rPr lang="en-US" altLang="en-US" baseline="0" dirty="0" smtClean="0"/>
            </a:br>
            <a:r>
              <a:rPr lang="en-US" altLang="en-US" baseline="0" dirty="0" smtClean="0"/>
              <a:t/>
            </a:r>
            <a:br>
              <a:rPr lang="en-US" altLang="en-US" baseline="0" dirty="0" smtClean="0"/>
            </a:br>
            <a:r>
              <a:rPr lang="en-US" altLang="en-US" baseline="0" dirty="0" smtClean="0"/>
              <a:t>Ask pupils to repeat the phrases, building them up through repetition i.e. 1 – 1 – 2 – 2 – 2  - 1 – 2 – 3 – 3- 2 – 3 etc…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9346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269932-E62F-44B1-9DF2-198CE81A1C5E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Match up activity.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820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ED521B-927D-4573-AA87-E2A486F72C1D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Click on each number and you hear</a:t>
            </a:r>
            <a:r>
              <a:rPr lang="en-US" altLang="en-US" baseline="0" dirty="0" smtClean="0"/>
              <a:t> several weather phrases that describe each picture.</a:t>
            </a:r>
            <a:br>
              <a:rPr lang="en-US" altLang="en-US" baseline="0" dirty="0" smtClean="0"/>
            </a:br>
            <a:r>
              <a:rPr lang="en-US" altLang="en-US" baseline="0" dirty="0" smtClean="0"/>
              <a:t>Answers revealed when by individual mouse clicks.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0881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Rockalingua</a:t>
            </a:r>
            <a:r>
              <a:rPr lang="en-GB" dirty="0" smtClean="0"/>
              <a:t>  </a:t>
            </a:r>
            <a:br>
              <a:rPr lang="en-GB" dirty="0" smtClean="0"/>
            </a:br>
            <a:r>
              <a:rPr lang="en-GB" dirty="0" smtClean="0"/>
              <a:t>A really</a:t>
            </a:r>
            <a:r>
              <a:rPr lang="en-GB" baseline="0" dirty="0" smtClean="0"/>
              <a:t> good song.</a:t>
            </a:r>
            <a:br>
              <a:rPr lang="en-GB" baseline="0" dirty="0" smtClean="0"/>
            </a:br>
            <a:r>
              <a:rPr lang="en-GB" baseline="0" dirty="0" smtClean="0"/>
              <a:t>Lyrics appear on the screen – are slow enough and repeat, plus the melody is catchy and graphics are very clear / appealing.</a:t>
            </a:r>
          </a:p>
          <a:p>
            <a:r>
              <a:rPr lang="en-GB" baseline="0" dirty="0" smtClean="0"/>
              <a:t>One to sing along to.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is a link to another song (mp3) with lyrics (pdf)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tiempo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hace</a:t>
            </a:r>
            <a:r>
              <a:rPr lang="en-GB" baseline="0" dirty="0" smtClean="0"/>
              <a:t>?</a:t>
            </a:r>
          </a:p>
          <a:p>
            <a:r>
              <a:rPr lang="en-GB" dirty="0" smtClean="0"/>
              <a:t>http://www.phschool.com/atschool/realidades/hiphop/L1_PE.html#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4C54-6719-45F6-ACBA-3E749C51EFC8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8360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D7D6E8-D00F-4F67-8EDD-5D029694C17F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00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60384C-850D-4A92-A186-458A1C858F46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9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05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6B785-8685-481B-88B1-439D8FEE7E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249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8FF83-7581-441E-894E-64B4CBA22A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262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AF876-407B-400F-B016-B227D6D5CB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688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E20E6-C5FB-4C5D-9838-57FF340D0E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475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BDBE7-A467-40AE-B14C-94101C93E2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4580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7B0F5-0541-4C21-985A-1C94DA310A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1982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CD63D-10DC-45D5-8C61-4823A50FCE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05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A9565-983A-470C-8A18-BE4B1F1989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2778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741F0-FBA3-491E-897A-D2D55E6E30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217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C8BE5-6456-40F7-8FC9-C2D721C5AD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136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993F1-D8E3-4A02-B72C-0731A702F0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7389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4682E0-582E-47B2-BD88-2E98194B1C9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audio" Target="../media/audio6.wav"/><Relationship Id="rId18" Type="http://schemas.openxmlformats.org/officeDocument/2006/relationships/image" Target="../media/image9.jpeg"/><Relationship Id="rId3" Type="http://schemas.openxmlformats.org/officeDocument/2006/relationships/audio" Target="../media/audio1.wav"/><Relationship Id="rId21" Type="http://schemas.openxmlformats.org/officeDocument/2006/relationships/audio" Target="../media/audio10.wav"/><Relationship Id="rId7" Type="http://schemas.openxmlformats.org/officeDocument/2006/relationships/audio" Target="../media/audio3.wav"/><Relationship Id="rId12" Type="http://schemas.openxmlformats.org/officeDocument/2006/relationships/image" Target="../media/image6.jpeg"/><Relationship Id="rId17" Type="http://schemas.openxmlformats.org/officeDocument/2006/relationships/audio" Target="../media/audio8.wav"/><Relationship Id="rId25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audio" Target="../media/audio5.wav"/><Relationship Id="rId24" Type="http://schemas.openxmlformats.org/officeDocument/2006/relationships/image" Target="../media/image12.jpeg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23" Type="http://schemas.openxmlformats.org/officeDocument/2006/relationships/audio" Target="../media/audio11.wav"/><Relationship Id="rId10" Type="http://schemas.openxmlformats.org/officeDocument/2006/relationships/image" Target="../media/image5.jpeg"/><Relationship Id="rId19" Type="http://schemas.openxmlformats.org/officeDocument/2006/relationships/audio" Target="../media/audio9.wav"/><Relationship Id="rId4" Type="http://schemas.openxmlformats.org/officeDocument/2006/relationships/image" Target="../media/image2.jpeg"/><Relationship Id="rId9" Type="http://schemas.openxmlformats.org/officeDocument/2006/relationships/audio" Target="../media/audio4.wav"/><Relationship Id="rId14" Type="http://schemas.openxmlformats.org/officeDocument/2006/relationships/image" Target="../media/image7.jpeg"/><Relationship Id="rId2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audio" Target="../media/audio1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16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10" Type="http://schemas.openxmlformats.org/officeDocument/2006/relationships/image" Target="../media/image13.jpg"/><Relationship Id="rId4" Type="http://schemas.openxmlformats.org/officeDocument/2006/relationships/audio" Target="../media/audio13.wav"/><Relationship Id="rId9" Type="http://schemas.openxmlformats.org/officeDocument/2006/relationships/audio" Target="../media/audio1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audio" Target="../media/audio1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27156" y="1268760"/>
            <a:ext cx="5257502" cy="3785652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0">
                <a:latin typeface="Rockwell Extra Bold" panose="02060903040505020403" pitchFamily="18" charset="0"/>
                <a:cs typeface="Arial" panose="020B0604020202020204" pitchFamily="34" charset="0"/>
              </a:rPr>
              <a:t>¿Qué tiempo hace?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412"/>
            <a:ext cx="2771378" cy="3915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Hoy </a:t>
            </a:r>
            <a:r>
              <a:rPr lang="en-GB" dirty="0" err="1" smtClean="0"/>
              <a:t>vamos</a:t>
            </a:r>
            <a:r>
              <a:rPr lang="en-GB" dirty="0" smtClean="0"/>
              <a:t> a…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600" dirty="0" err="1"/>
              <a:t>a</a:t>
            </a:r>
            <a:r>
              <a:rPr lang="en-GB" sz="3600" dirty="0" err="1" smtClean="0"/>
              <a:t>prender</a:t>
            </a:r>
            <a:r>
              <a:rPr lang="en-GB" sz="3600" dirty="0" smtClean="0"/>
              <a:t> </a:t>
            </a:r>
            <a:r>
              <a:rPr lang="en-GB" sz="3600" dirty="0" err="1" smtClean="0"/>
              <a:t>cómo</a:t>
            </a:r>
            <a:r>
              <a:rPr lang="en-GB" sz="3600" dirty="0" smtClean="0"/>
              <a:t> </a:t>
            </a:r>
            <a:r>
              <a:rPr lang="en-GB" sz="3600" dirty="0" err="1" smtClean="0"/>
              <a:t>describir</a:t>
            </a:r>
            <a:r>
              <a:rPr lang="en-GB" sz="3600" dirty="0" smtClean="0"/>
              <a:t> </a:t>
            </a:r>
            <a:r>
              <a:rPr lang="en-GB" sz="3600" b="1" dirty="0" smtClean="0"/>
              <a:t>el </a:t>
            </a:r>
            <a:r>
              <a:rPr lang="en-GB" sz="3600" b="1" dirty="0" err="1" smtClean="0"/>
              <a:t>tiempo</a:t>
            </a:r>
            <a:r>
              <a:rPr lang="en-GB" sz="3600" b="1" dirty="0" smtClean="0"/>
              <a:t> </a:t>
            </a:r>
            <a:r>
              <a:rPr lang="en-GB" sz="3600" dirty="0" smtClean="0"/>
              <a:t>y </a:t>
            </a:r>
            <a:r>
              <a:rPr lang="en-GB" sz="3600" b="1" dirty="0" smtClean="0"/>
              <a:t>el </a:t>
            </a:r>
            <a:r>
              <a:rPr lang="en-GB" sz="3600" b="1" dirty="0" err="1" smtClean="0"/>
              <a:t>clima</a:t>
            </a:r>
            <a:endParaRPr lang="en-GB" sz="3600" b="1" dirty="0" smtClean="0"/>
          </a:p>
          <a:p>
            <a:pPr>
              <a:lnSpc>
                <a:spcPct val="150000"/>
              </a:lnSpc>
            </a:pPr>
            <a:r>
              <a:rPr lang="en-GB" sz="3600" dirty="0" err="1"/>
              <a:t>r</a:t>
            </a:r>
            <a:r>
              <a:rPr lang="en-GB" sz="3600" dirty="0" err="1" smtClean="0"/>
              <a:t>epasar</a:t>
            </a:r>
            <a:r>
              <a:rPr lang="en-GB" sz="3600" dirty="0" smtClean="0"/>
              <a:t> </a:t>
            </a:r>
            <a:r>
              <a:rPr lang="en-GB" sz="3600" b="1" dirty="0" err="1" smtClean="0"/>
              <a:t>las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estaciones</a:t>
            </a:r>
            <a:endParaRPr lang="en-GB" sz="3600" b="1" dirty="0" smtClean="0"/>
          </a:p>
          <a:p>
            <a:endParaRPr lang="en-GB" sz="3600" dirty="0"/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11042"/>
            <a:ext cx="2771378" cy="39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1">
            <a:hlinkClick r:id="" action="ppaction://noaction">
              <a:snd r:embed="rId3" name="hace calor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13811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2">
            <a:hlinkClick r:id="" action="ppaction://noaction">
              <a:snd r:embed="rId5" name="hace frio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196975"/>
            <a:ext cx="13906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3">
            <a:hlinkClick r:id="" action="ppaction://noaction">
              <a:snd r:embed="rId7" name="hace sol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13811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4">
            <a:hlinkClick r:id="" action="ppaction://noaction">
              <a:snd r:embed="rId9" name="hace viento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96975"/>
            <a:ext cx="15144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5">
            <a:hlinkClick r:id="" action="ppaction://noaction">
              <a:snd r:embed="rId11" name="hace fresco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141663"/>
            <a:ext cx="13811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6">
            <a:hlinkClick r:id="" action="ppaction://noaction">
              <a:snd r:embed="rId13" name="hace buen tiempo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141663"/>
            <a:ext cx="16859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7">
            <a:hlinkClick r:id="" action="ppaction://noaction">
              <a:snd r:embed="rId15" name="hace mal tiempo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141663"/>
            <a:ext cx="18573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8">
            <a:hlinkClick r:id="" action="ppaction://noaction">
              <a:snd r:embed="rId17" name="llueve.WAV"/>
            </a:hlinkClick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68863"/>
            <a:ext cx="16859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">
            <a:hlinkClick r:id="" action="ppaction://noaction">
              <a:snd r:embed="rId19" name="nieva.WAV"/>
            </a:hlinkClick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652963"/>
            <a:ext cx="14859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10">
            <a:hlinkClick r:id="" action="ppaction://noaction">
              <a:snd r:embed="rId21" name="hay tormenta.WAV"/>
            </a:hlinkClick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24400"/>
            <a:ext cx="16478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11">
            <a:hlinkClick r:id="" action="ppaction://noaction">
              <a:snd r:embed="rId23" name="hay niebla.WAV"/>
            </a:hlinkClick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652963"/>
            <a:ext cx="16287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4840" y="75871"/>
            <a:ext cx="291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dirty="0" err="1">
                <a:latin typeface="+mn-lt"/>
              </a:rPr>
              <a:t>Escucha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bien</a:t>
            </a:r>
            <a:r>
              <a:rPr lang="en-GB" altLang="en-US" sz="2400" b="1" dirty="0">
                <a:latin typeface="+mn-lt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8174"/>
            <a:ext cx="1378112" cy="1102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13100"/>
            <a:ext cx="843915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opy of book-vt">
            <a:hlinkClick r:id="" action="ppaction://noaction">
              <a:snd r:embed="rId4" name="Countdownclock[1]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792163" cy="59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54" name="Group 34"/>
          <p:cNvGraphicFramePr>
            <a:graphicFrameLocks noGrp="1"/>
          </p:cNvGraphicFramePr>
          <p:nvPr/>
        </p:nvGraphicFramePr>
        <p:xfrm>
          <a:off x="250825" y="908050"/>
          <a:ext cx="8497888" cy="2052639"/>
        </p:xfrm>
        <a:graphic>
          <a:graphicData uri="http://schemas.openxmlformats.org/drawingml/2006/table">
            <a:tbl>
              <a:tblPr/>
              <a:tblGrid>
                <a:gridCol w="3097213"/>
                <a:gridCol w="2568575"/>
                <a:gridCol w="2832100"/>
              </a:tblGrid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a.  Hace sol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b.  Hace fresco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c.  Hace calor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d.  Hace viento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e.  Hace fr</a:t>
                      </a: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f.  Hace mal tiempo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g.  Hace buen tiempo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h.  Llueve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i.  Nieva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j.  Hay niebla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k.  Hay tormenta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0" y="163513"/>
            <a:ext cx="8027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dirty="0" err="1">
                <a:latin typeface="+mn-lt"/>
              </a:rPr>
              <a:t>Empareja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las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frases</a:t>
            </a:r>
            <a:r>
              <a:rPr lang="en-GB" altLang="en-US" sz="2400" b="1" dirty="0">
                <a:latin typeface="+mn-lt"/>
              </a:rPr>
              <a:t> con los </a:t>
            </a:r>
            <a:r>
              <a:rPr lang="en-GB" altLang="en-US" sz="2400" b="1" dirty="0" err="1">
                <a:latin typeface="+mn-lt"/>
              </a:rPr>
              <a:t>dibujos</a:t>
            </a:r>
            <a:r>
              <a:rPr lang="en-GB" altLang="en-US" sz="2400" b="1" dirty="0">
                <a:latin typeface="+mn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9144000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163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dirty="0" err="1">
                <a:latin typeface="+mn-lt"/>
              </a:rPr>
              <a:t>Escucha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bien</a:t>
            </a:r>
            <a:r>
              <a:rPr lang="en-GB" altLang="en-US" sz="2400" b="1" dirty="0">
                <a:latin typeface="+mn-lt"/>
              </a:rPr>
              <a:t> y </a:t>
            </a:r>
            <a:r>
              <a:rPr lang="en-GB" altLang="en-US" sz="2400" b="1" dirty="0" err="1">
                <a:latin typeface="+mn-lt"/>
              </a:rPr>
              <a:t>empareja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las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frases</a:t>
            </a:r>
            <a:r>
              <a:rPr lang="en-GB" altLang="en-US" sz="2400" b="1" dirty="0">
                <a:latin typeface="+mn-lt"/>
              </a:rPr>
              <a:t> con los </a:t>
            </a:r>
            <a:r>
              <a:rPr lang="en-GB" altLang="en-US" sz="2400" b="1" dirty="0" err="1">
                <a:latin typeface="+mn-lt"/>
              </a:rPr>
              <a:t>dibujos</a:t>
            </a:r>
            <a:r>
              <a:rPr lang="en-GB" altLang="en-US" sz="2400" b="1" dirty="0">
                <a:latin typeface="+mn-lt"/>
              </a:rPr>
              <a:t>.</a:t>
            </a:r>
          </a:p>
        </p:txBody>
      </p:sp>
      <p:sp>
        <p:nvSpPr>
          <p:cNvPr id="12295" name="Text Box 7">
            <a:hlinkClick r:id="" action="ppaction://noaction">
              <a:snd r:embed="rId4" name="1.WAV"/>
            </a:hlinkClick>
          </p:cNvPr>
          <p:cNvSpPr txBox="1">
            <a:spLocks noChangeArrowheads="1"/>
          </p:cNvSpPr>
          <p:nvPr/>
        </p:nvSpPr>
        <p:spPr bwMode="auto">
          <a:xfrm>
            <a:off x="1692275" y="739775"/>
            <a:ext cx="647700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latin typeface="Snap ITC" panose="04040A07060A02020202" pitchFamily="82" charset="0"/>
              </a:rPr>
              <a:t>1</a:t>
            </a:r>
          </a:p>
        </p:txBody>
      </p:sp>
      <p:sp>
        <p:nvSpPr>
          <p:cNvPr id="12296" name="Text Box 8">
            <a:hlinkClick r:id="" action="ppaction://noaction">
              <a:snd r:embed="rId5" name="2.WAV"/>
            </a:hlinkClick>
          </p:cNvPr>
          <p:cNvSpPr txBox="1">
            <a:spLocks noChangeArrowheads="1"/>
          </p:cNvSpPr>
          <p:nvPr/>
        </p:nvSpPr>
        <p:spPr bwMode="auto">
          <a:xfrm>
            <a:off x="2916238" y="765175"/>
            <a:ext cx="647700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latin typeface="Snap ITC" panose="04040A07060A02020202" pitchFamily="82" charset="0"/>
              </a:rPr>
              <a:t>2</a:t>
            </a:r>
          </a:p>
        </p:txBody>
      </p:sp>
      <p:sp>
        <p:nvSpPr>
          <p:cNvPr id="12297" name="Text Box 9">
            <a:hlinkClick r:id="" action="ppaction://noaction">
              <a:snd r:embed="rId6" name="3.WAV"/>
            </a:hlinkClick>
          </p:cNvPr>
          <p:cNvSpPr txBox="1">
            <a:spLocks noChangeArrowheads="1"/>
          </p:cNvSpPr>
          <p:nvPr/>
        </p:nvSpPr>
        <p:spPr bwMode="auto">
          <a:xfrm>
            <a:off x="3995738" y="765175"/>
            <a:ext cx="647700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latin typeface="Snap ITC" panose="04040A07060A02020202" pitchFamily="82" charset="0"/>
              </a:rPr>
              <a:t>3</a:t>
            </a:r>
          </a:p>
        </p:txBody>
      </p:sp>
      <p:sp>
        <p:nvSpPr>
          <p:cNvPr id="12298" name="Text Box 10">
            <a:hlinkClick r:id="" action="ppaction://noaction">
              <a:snd r:embed="rId7" name="4.WAV"/>
            </a:hlinkClick>
          </p:cNvPr>
          <p:cNvSpPr txBox="1">
            <a:spLocks noChangeArrowheads="1"/>
          </p:cNvSpPr>
          <p:nvPr/>
        </p:nvSpPr>
        <p:spPr bwMode="auto">
          <a:xfrm>
            <a:off x="5076825" y="765175"/>
            <a:ext cx="647700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latin typeface="Snap ITC" panose="04040A07060A02020202" pitchFamily="82" charset="0"/>
              </a:rPr>
              <a:t>4</a:t>
            </a:r>
          </a:p>
        </p:txBody>
      </p:sp>
      <p:sp>
        <p:nvSpPr>
          <p:cNvPr id="12299" name="Text Box 11">
            <a:hlinkClick r:id="" action="ppaction://noaction">
              <a:snd r:embed="rId8" name="5.WAV"/>
            </a:hlinkClick>
          </p:cNvPr>
          <p:cNvSpPr txBox="1">
            <a:spLocks noChangeArrowheads="1"/>
          </p:cNvSpPr>
          <p:nvPr/>
        </p:nvSpPr>
        <p:spPr bwMode="auto">
          <a:xfrm>
            <a:off x="6300788" y="790575"/>
            <a:ext cx="647700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latin typeface="Snap ITC" panose="04040A07060A02020202" pitchFamily="82" charset="0"/>
              </a:rPr>
              <a:t>5</a:t>
            </a:r>
          </a:p>
        </p:txBody>
      </p:sp>
      <p:sp>
        <p:nvSpPr>
          <p:cNvPr id="12300" name="Text Box 12">
            <a:hlinkClick r:id="" action="ppaction://noaction">
              <a:snd r:embed="rId9" name="6.WAV"/>
            </a:hlinkClick>
          </p:cNvPr>
          <p:cNvSpPr txBox="1">
            <a:spLocks noChangeArrowheads="1"/>
          </p:cNvSpPr>
          <p:nvPr/>
        </p:nvSpPr>
        <p:spPr bwMode="auto">
          <a:xfrm>
            <a:off x="7380288" y="790575"/>
            <a:ext cx="647700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latin typeface="Snap ITC" panose="04040A07060A02020202" pitchFamily="82" charset="0"/>
              </a:rPr>
              <a:t>6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692275" y="1196975"/>
            <a:ext cx="6477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solidFill>
                  <a:schemeClr val="bg1"/>
                </a:solidFill>
                <a:latin typeface="Snap ITC" panose="04040A07060A02020202" pitchFamily="82" charset="0"/>
              </a:rPr>
              <a:t>b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916238" y="1196975"/>
            <a:ext cx="6477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solidFill>
                  <a:schemeClr val="bg1"/>
                </a:solidFill>
                <a:latin typeface="Snap ITC" panose="04040A07060A02020202" pitchFamily="82" charset="0"/>
              </a:rPr>
              <a:t>e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3995738" y="1196975"/>
            <a:ext cx="6477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solidFill>
                  <a:schemeClr val="bg1"/>
                </a:solidFill>
                <a:latin typeface="Snap ITC" panose="04040A07060A02020202" pitchFamily="82" charset="0"/>
              </a:rPr>
              <a:t>a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5076825" y="1196975"/>
            <a:ext cx="6477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solidFill>
                  <a:schemeClr val="bg1"/>
                </a:solidFill>
                <a:latin typeface="Snap ITC" panose="04040A07060A02020202" pitchFamily="82" charset="0"/>
              </a:rPr>
              <a:t>c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6300788" y="1196975"/>
            <a:ext cx="6477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solidFill>
                  <a:schemeClr val="bg1"/>
                </a:solidFill>
                <a:latin typeface="Snap ITC" panose="04040A07060A02020202" pitchFamily="82" charset="0"/>
              </a:rPr>
              <a:t>f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7380288" y="1196975"/>
            <a:ext cx="6477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>
                <a:solidFill>
                  <a:schemeClr val="bg1"/>
                </a:solidFill>
                <a:latin typeface="Snap ITC" panose="04040A07060A02020202" pitchFamily="82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24" y="73541"/>
            <a:ext cx="1378112" cy="1102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302" grpId="0" animBg="1"/>
      <p:bldP spid="12303" grpId="0" animBg="1"/>
      <p:bldP spid="12304" grpId="0" animBg="1"/>
      <p:bldP spid="12305" grpId="0" animBg="1"/>
      <p:bldP spid="123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ur seasons song   Rockaling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764704"/>
            <a:ext cx="8388424" cy="47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b="4425"/>
          <a:stretch>
            <a:fillRect/>
          </a:stretch>
        </p:blipFill>
        <p:spPr bwMode="auto">
          <a:xfrm>
            <a:off x="1366180" y="-17463"/>
            <a:ext cx="6048375" cy="45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Copy of book-vt">
            <a:hlinkClick r:id="" action="ppaction://noaction">
              <a:snd r:embed="rId4" name="Countdownclock[1]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792163" cy="59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0" y="4652963"/>
            <a:ext cx="45720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/>
              <a:t>1.  En </a:t>
            </a:r>
            <a:r>
              <a:rPr lang="en-GB" altLang="en-US" sz="2000" dirty="0" err="1"/>
              <a:t>Sevilla</a:t>
            </a:r>
            <a:r>
              <a:rPr lang="en-GB" altLang="en-US" sz="2000" dirty="0"/>
              <a:t> </a:t>
            </a:r>
            <a:r>
              <a:rPr lang="en-GB" altLang="en-US" sz="2000" dirty="0" err="1"/>
              <a:t>hace</a:t>
            </a:r>
            <a:r>
              <a:rPr lang="en-GB" altLang="en-US" sz="2000" dirty="0"/>
              <a:t> mucho </a:t>
            </a:r>
            <a:r>
              <a:rPr lang="en-GB" altLang="en-US" sz="2000" dirty="0" err="1"/>
              <a:t>calor</a:t>
            </a:r>
            <a:r>
              <a:rPr lang="en-GB" altLang="en-US" sz="2000" dirty="0"/>
              <a:t> y mucho sol.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0" y="5300663"/>
            <a:ext cx="460851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/>
              <a:t>2.  En Bilbao </a:t>
            </a:r>
            <a:r>
              <a:rPr lang="en-GB" altLang="en-US" sz="2000" dirty="0" err="1"/>
              <a:t>hace</a:t>
            </a:r>
            <a:r>
              <a:rPr lang="en-GB" altLang="en-US" sz="2000" dirty="0"/>
              <a:t> </a:t>
            </a:r>
            <a:r>
              <a:rPr lang="en-GB" altLang="en-US" sz="2000" dirty="0" err="1"/>
              <a:t>buen</a:t>
            </a:r>
            <a:r>
              <a:rPr lang="en-GB" altLang="en-US" sz="2000" dirty="0"/>
              <a:t> </a:t>
            </a:r>
            <a:r>
              <a:rPr lang="en-GB" altLang="en-US" sz="2000" dirty="0" err="1"/>
              <a:t>tiempo</a:t>
            </a:r>
            <a:r>
              <a:rPr lang="en-GB" altLang="en-US" sz="2000" dirty="0"/>
              <a:t>.</a:t>
            </a:r>
            <a:br>
              <a:rPr lang="en-GB" altLang="en-US" sz="2000" dirty="0"/>
            </a:br>
            <a:endParaRPr lang="en-GB" altLang="en-US" sz="2000" dirty="0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0" y="5889625"/>
            <a:ext cx="4608513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3.  En Murcia hace viento, hay tormenta.</a:t>
            </a:r>
            <a:br>
              <a:rPr lang="en-GB" altLang="en-US" sz="2000"/>
            </a:br>
            <a:endParaRPr lang="en-GB" altLang="en-US" sz="2000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572000" y="4572794"/>
            <a:ext cx="4000501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/>
              <a:t>4.  En C</a:t>
            </a:r>
            <a:r>
              <a:rPr lang="en-US" altLang="en-US" sz="2000" dirty="0" err="1">
                <a:cs typeface="Arial" panose="020B0604020202020204" pitchFamily="34" charset="0"/>
              </a:rPr>
              <a:t>ádiz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hace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calor</a:t>
            </a:r>
            <a:r>
              <a:rPr lang="en-US" altLang="en-US" sz="2000" dirty="0"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cs typeface="Arial" panose="020B0604020202020204" pitchFamily="34" charset="0"/>
              </a:rPr>
              <a:t>hace</a:t>
            </a:r>
            <a:r>
              <a:rPr lang="en-US" altLang="en-US" sz="2000" dirty="0">
                <a:cs typeface="Arial" panose="020B0604020202020204" pitchFamily="34" charset="0"/>
              </a:rPr>
              <a:t> sol y </a:t>
            </a:r>
            <a:r>
              <a:rPr lang="en-US" altLang="en-US" sz="2000" dirty="0" err="1">
                <a:cs typeface="Arial" panose="020B0604020202020204" pitchFamily="34" charset="0"/>
              </a:rPr>
              <a:t>hace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viento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574165" y="5242391"/>
            <a:ext cx="45720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5.  En Salamanca hay tomenta.</a:t>
            </a:r>
            <a:br>
              <a:rPr lang="en-GB" altLang="en-US" sz="2000"/>
            </a:br>
            <a:endParaRPr lang="en-GB" altLang="en-US" sz="2000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4572001" y="5876925"/>
            <a:ext cx="400050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/>
              <a:t>6.  En Valencia hay </a:t>
            </a:r>
            <a:r>
              <a:rPr lang="en-GB" altLang="en-US" sz="2000" dirty="0" err="1"/>
              <a:t>niebla</a:t>
            </a:r>
            <a:r>
              <a:rPr lang="en-GB" altLang="en-US" sz="2000" dirty="0"/>
              <a:t> y </a:t>
            </a:r>
            <a:r>
              <a:rPr lang="en-GB" altLang="en-US" sz="2000" dirty="0" err="1"/>
              <a:t>hace</a:t>
            </a:r>
            <a:r>
              <a:rPr lang="en-GB" altLang="en-US" sz="2000" dirty="0"/>
              <a:t> </a:t>
            </a:r>
            <a:r>
              <a:rPr lang="en-GB" altLang="en-US" sz="2000" dirty="0" err="1"/>
              <a:t>fr</a:t>
            </a:r>
            <a:r>
              <a:rPr lang="en-US" altLang="en-US" sz="2000" dirty="0" err="1">
                <a:cs typeface="Arial" panose="020B0604020202020204" pitchFamily="34" charset="0"/>
              </a:rPr>
              <a:t>ío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br>
              <a:rPr lang="en-US" altLang="en-US" sz="2000" dirty="0">
                <a:cs typeface="Arial" panose="020B0604020202020204" pitchFamily="34" charset="0"/>
              </a:rPr>
            </a:b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816694" y="4531363"/>
            <a:ext cx="608013" cy="611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4349" name="WordArt 13"/>
          <p:cNvSpPr>
            <a:spLocks noChangeArrowheads="1" noChangeShapeType="1" noTextEdit="1"/>
          </p:cNvSpPr>
          <p:nvPr/>
        </p:nvSpPr>
        <p:spPr bwMode="auto">
          <a:xfrm>
            <a:off x="3782355" y="6079400"/>
            <a:ext cx="608012" cy="611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4350" name="WordArt 14"/>
          <p:cNvSpPr>
            <a:spLocks noChangeArrowheads="1" noChangeShapeType="1" noTextEdit="1"/>
          </p:cNvSpPr>
          <p:nvPr/>
        </p:nvSpPr>
        <p:spPr bwMode="auto">
          <a:xfrm>
            <a:off x="3782355" y="5260181"/>
            <a:ext cx="608012" cy="611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4351" name="WordArt 15"/>
          <p:cNvSpPr>
            <a:spLocks noChangeArrowheads="1" noChangeShapeType="1" noTextEdit="1"/>
          </p:cNvSpPr>
          <p:nvPr/>
        </p:nvSpPr>
        <p:spPr bwMode="auto">
          <a:xfrm>
            <a:off x="8425207" y="4609390"/>
            <a:ext cx="608013" cy="611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4352" name="WordArt 16"/>
          <p:cNvSpPr>
            <a:spLocks noChangeArrowheads="1" noChangeShapeType="1" noTextEdit="1"/>
          </p:cNvSpPr>
          <p:nvPr/>
        </p:nvSpPr>
        <p:spPr bwMode="auto">
          <a:xfrm>
            <a:off x="8425207" y="5270256"/>
            <a:ext cx="608012" cy="611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4353" name="WordArt 17"/>
          <p:cNvSpPr>
            <a:spLocks noChangeArrowheads="1" noChangeShapeType="1" noTextEdit="1"/>
          </p:cNvSpPr>
          <p:nvPr/>
        </p:nvSpPr>
        <p:spPr bwMode="auto">
          <a:xfrm>
            <a:off x="8450128" y="6050030"/>
            <a:ext cx="608013" cy="611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 panose="020B0A04020102020204" pitchFamily="34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animBg="1"/>
      <p:bldP spid="14349" grpId="0" animBg="1"/>
      <p:bldP spid="14350" grpId="0" animBg="1"/>
      <p:bldP spid="14351" grpId="0" animBg="1"/>
      <p:bldP spid="14352" grpId="0" animBg="1"/>
      <p:bldP spid="143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5" descr="npo000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765175"/>
            <a:ext cx="2211388" cy="2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7" descr="npo0000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692150"/>
            <a:ext cx="215582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7" descr="npo0000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63563"/>
            <a:ext cx="2232025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9" name="Picture 7" descr="npo0000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21163"/>
            <a:ext cx="2163762" cy="21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0" name="Picture 7" descr="npo0000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257675"/>
            <a:ext cx="2211388" cy="2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1" name="Picture 7" descr="npo00005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765175"/>
            <a:ext cx="2162175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2" name="Picture 10" descr="npo00005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21163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5" descr="npo00005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235450"/>
            <a:ext cx="22669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62" name="Picture 30" descr="red100x1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2232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4" name="Picture 32" descr="red100x1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621088"/>
            <a:ext cx="2232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5" name="Picture 33" descr="red100x1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33375"/>
            <a:ext cx="2232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6" name="Picture 34" descr="red100x1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549650"/>
            <a:ext cx="22669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7" name="Picture 35" descr="red100x1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621088"/>
            <a:ext cx="2232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8" name="Picture 36" descr="red100x1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60350"/>
            <a:ext cx="2232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9" name="Picture 37" descr="red100x1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230346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0" name="Picture 38" descr="red100x1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76625"/>
            <a:ext cx="2232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204</Words>
  <Application>Microsoft Office PowerPoint</Application>
  <PresentationFormat>On-screen Show (4:3)</PresentationFormat>
  <Paragraphs>57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Snap ITC</vt:lpstr>
      <vt:lpstr>Viner Hand ITC</vt:lpstr>
      <vt:lpstr>Default Design</vt:lpstr>
      <vt:lpstr>PowerPoint Presentation</vt:lpstr>
      <vt:lpstr>Hoy vamos 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COMBERTON VILLAGE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RHawkes</dc:creator>
  <cp:lastModifiedBy>55WD</cp:lastModifiedBy>
  <cp:revision>20</cp:revision>
  <dcterms:created xsi:type="dcterms:W3CDTF">2006-03-13T12:06:43Z</dcterms:created>
  <dcterms:modified xsi:type="dcterms:W3CDTF">2014-08-25T23:35:18Z</dcterms:modified>
</cp:coreProperties>
</file>