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3" r:id="rId2"/>
    <p:sldId id="274" r:id="rId3"/>
    <p:sldId id="257" r:id="rId4"/>
    <p:sldId id="270" r:id="rId5"/>
    <p:sldId id="269" r:id="rId6"/>
    <p:sldId id="258" r:id="rId7"/>
    <p:sldId id="268" r:id="rId8"/>
    <p:sldId id="265" r:id="rId9"/>
    <p:sldId id="260" r:id="rId10"/>
    <p:sldId id="259" r:id="rId11"/>
    <p:sldId id="272" r:id="rId1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34" autoAdjust="0"/>
  </p:normalViewPr>
  <p:slideViewPr>
    <p:cSldViewPr>
      <p:cViewPr varScale="1">
        <p:scale>
          <a:sx n="97" d="100"/>
          <a:sy n="97" d="100"/>
        </p:scale>
        <p:origin x="20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3EC214-489E-4567-AF7A-D2251D05E0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45080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720AF-6E09-4B9D-9D2F-85D97A496DCA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/>
              <a:t>La fiesta que se llama La Tomatina dura solamente una hora el último miércoles en julio</a:t>
            </a:r>
            <a:r>
              <a:rPr lang="en-GB" altLang="en-US"/>
              <a:t>: The festival called La Tomatina only last for one hour on the last Wednesday of July.</a:t>
            </a:r>
          </a:p>
          <a:p>
            <a:pPr>
              <a:spcBef>
                <a:spcPct val="50000"/>
              </a:spcBef>
            </a:pPr>
            <a:r>
              <a:rPr lang="en-GB" altLang="en-US" b="1"/>
              <a:t>Está en Buñol cerca de Valencia en el este de España</a:t>
            </a:r>
            <a:r>
              <a:rPr lang="en-GB" altLang="en-US"/>
              <a:t>: It’s in Buñol near Valencia in the east of Spain.</a:t>
            </a:r>
          </a:p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88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3A6DF-E957-40A2-A129-2FEC8A54023E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altLang="en-US" b="1"/>
              <a:t>Buñol es normalmente un pueblo tranquilo</a:t>
            </a:r>
            <a:r>
              <a:rPr lang="en-GB" altLang="en-US"/>
              <a:t>: Buñol</a:t>
            </a:r>
            <a:r>
              <a:rPr lang="en-GB" altLang="en-US" b="1"/>
              <a:t> </a:t>
            </a:r>
            <a:r>
              <a:rPr lang="en-GB" altLang="en-US"/>
              <a:t>is usually a quiet village.</a:t>
            </a:r>
          </a:p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634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5F5FC-6AA3-4128-A4CB-4F8A6DAF0563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altLang="en-US" b="1"/>
              <a:t>Pero no al día de La Tomatina porque hay una batalla de tomates</a:t>
            </a:r>
            <a:r>
              <a:rPr lang="en-GB" altLang="en-US"/>
              <a:t>: But not on the day of the Tomatina festival because there is a tomato fight!</a:t>
            </a:r>
          </a:p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71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78999-9B13-4CC7-BD3F-923AF3B22E5D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/>
              <a:t>¡La batalla es caótica!: </a:t>
            </a:r>
            <a:r>
              <a:rPr lang="en-GB" altLang="en-US"/>
              <a:t>The fight/battle is chaotic!</a:t>
            </a:r>
            <a:endParaRPr lang="en-GB" altLang="en-US" b="1"/>
          </a:p>
        </p:txBody>
      </p:sp>
    </p:spTree>
    <p:extLst>
      <p:ext uri="{BB962C8B-B14F-4D97-AF65-F5344CB8AC3E}">
        <p14:creationId xmlns:p14="http://schemas.microsoft.com/office/powerpoint/2010/main" val="385492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8CC24-D19A-4171-A0BD-42F32BFA9484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altLang="en-US" b="1"/>
              <a:t>Hay más de 20 000 visitantes: </a:t>
            </a:r>
            <a:r>
              <a:rPr lang="en-GB" altLang="en-US"/>
              <a:t>There are more than 20 000 visitors.</a:t>
            </a:r>
            <a:endParaRPr lang="en-GB" altLang="en-US" b="1"/>
          </a:p>
          <a:p>
            <a:endParaRPr lang="en-GB" altLang="en-US" b="1"/>
          </a:p>
        </p:txBody>
      </p:sp>
    </p:spTree>
    <p:extLst>
      <p:ext uri="{BB962C8B-B14F-4D97-AF65-F5344CB8AC3E}">
        <p14:creationId xmlns:p14="http://schemas.microsoft.com/office/powerpoint/2010/main" val="2764726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05B8B-5873-44A9-9CEC-F9E22EA02DA8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altLang="en-US" b="1"/>
              <a:t>Mucha gente lleva gafas de natación: </a:t>
            </a:r>
            <a:r>
              <a:rPr lang="en-GB" altLang="en-US"/>
              <a:t>A lot of people wear goggles.</a:t>
            </a:r>
          </a:p>
          <a:p>
            <a:pPr>
              <a:spcBef>
                <a:spcPct val="50000"/>
              </a:spcBef>
            </a:pPr>
            <a:r>
              <a:rPr lang="en-GB" altLang="en-US" b="1"/>
              <a:t>La calle es un río de tomates: </a:t>
            </a:r>
            <a:r>
              <a:rPr lang="en-GB" altLang="en-US"/>
              <a:t>The street is a river of tomatoes.</a:t>
            </a:r>
            <a:endParaRPr lang="en-GB" altLang="en-US" b="1"/>
          </a:p>
          <a:p>
            <a:pPr>
              <a:spcBef>
                <a:spcPct val="50000"/>
              </a:spcBef>
            </a:pPr>
            <a:endParaRPr lang="en-GB" altLang="en-US" b="1"/>
          </a:p>
          <a:p>
            <a:endParaRPr lang="en-GB" altLang="en-US" b="1"/>
          </a:p>
        </p:txBody>
      </p:sp>
    </p:spTree>
    <p:extLst>
      <p:ext uri="{BB962C8B-B14F-4D97-AF65-F5344CB8AC3E}">
        <p14:creationId xmlns:p14="http://schemas.microsoft.com/office/powerpoint/2010/main" val="779628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915E6-BBB9-4858-B0F6-6B7712517AF0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altLang="en-US"/>
              <a:t>¡</a:t>
            </a:r>
            <a:r>
              <a:rPr lang="en-GB" altLang="en-US" b="1"/>
              <a:t>Es muy divertido!:</a:t>
            </a:r>
            <a:r>
              <a:rPr lang="en-GB" altLang="en-US"/>
              <a:t> It’s a lot of fun!</a:t>
            </a:r>
          </a:p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0781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A4235E-BB41-45E5-B2D8-D383A863E230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/>
              <a:t>Información sobre La Tomatina en inglés</a:t>
            </a:r>
            <a:r>
              <a:rPr lang="en-GB" altLang="en-US"/>
              <a:t>: Information about the Tomatina festival in English. </a:t>
            </a:r>
          </a:p>
          <a:p>
            <a:r>
              <a:rPr lang="en-GB" altLang="en-US"/>
              <a:t>Click to activate video, click again to pause, click to resume.</a:t>
            </a:r>
          </a:p>
        </p:txBody>
      </p:sp>
    </p:spTree>
    <p:extLst>
      <p:ext uri="{BB962C8B-B14F-4D97-AF65-F5344CB8AC3E}">
        <p14:creationId xmlns:p14="http://schemas.microsoft.com/office/powerpoint/2010/main" val="229160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D32A6-1A97-4E45-8D1A-66EBAC5EC11C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ct val="50000"/>
              </a:spcBef>
            </a:pPr>
            <a:r>
              <a:rPr lang="en-GB" altLang="en-US" b="1"/>
              <a:t>Empareja las preguntas con las respuestas apropiadas</a:t>
            </a:r>
            <a:r>
              <a:rPr lang="en-GB" altLang="en-US"/>
              <a:t>: Match the questions with the appropriate answers.</a:t>
            </a:r>
          </a:p>
          <a:p>
            <a:pPr marL="228600" indent="-228600">
              <a:spcBef>
                <a:spcPct val="50000"/>
              </a:spcBef>
              <a:buFontTx/>
              <a:buAutoNum type="alphaLcPeriod"/>
            </a:pPr>
            <a:r>
              <a:rPr lang="en-GB" altLang="en-US" b="1"/>
              <a:t>¿Cuándo es la fiesta?:</a:t>
            </a:r>
            <a:r>
              <a:rPr lang="en-GB" altLang="en-US"/>
              <a:t> When is the festival? </a:t>
            </a:r>
            <a:r>
              <a:rPr lang="en-GB" altLang="en-US" b="1"/>
              <a:t>3. Es en julio</a:t>
            </a:r>
            <a:r>
              <a:rPr lang="en-GB" altLang="en-US"/>
              <a:t>: It’s in July.</a:t>
            </a:r>
          </a:p>
          <a:p>
            <a:pPr marL="228600" indent="-228600">
              <a:spcBef>
                <a:spcPct val="50000"/>
              </a:spcBef>
            </a:pPr>
            <a:r>
              <a:rPr lang="en-GB" altLang="en-US" b="1"/>
              <a:t>b. ¿Cuánto tiempo dura la fiesta?:</a:t>
            </a:r>
            <a:r>
              <a:rPr lang="en-GB" altLang="en-US"/>
              <a:t> How long does the festival last? </a:t>
            </a:r>
            <a:r>
              <a:rPr lang="en-GB" altLang="en-US" b="1"/>
              <a:t>5. Dura una hora</a:t>
            </a:r>
            <a:r>
              <a:rPr lang="en-GB" altLang="en-US"/>
              <a:t>: It’s last an hour.</a:t>
            </a:r>
          </a:p>
          <a:p>
            <a:pPr marL="228600" indent="-228600">
              <a:spcBef>
                <a:spcPct val="50000"/>
              </a:spcBef>
            </a:pPr>
            <a:r>
              <a:rPr lang="en-GB" altLang="en-US" b="1"/>
              <a:t>c. ¿Dónde está la fiesta?:</a:t>
            </a:r>
            <a:r>
              <a:rPr lang="en-GB" altLang="en-US"/>
              <a:t> Where is the festival? </a:t>
            </a:r>
            <a:r>
              <a:rPr lang="en-GB" altLang="en-US" b="1"/>
              <a:t>6. Está en Buñol cerca de Valencia</a:t>
            </a:r>
            <a:r>
              <a:rPr lang="en-GB" altLang="en-US"/>
              <a:t>: It’s in Buñol near Valencia.</a:t>
            </a:r>
          </a:p>
          <a:p>
            <a:pPr marL="228600" indent="-228600">
              <a:spcBef>
                <a:spcPct val="50000"/>
              </a:spcBef>
            </a:pPr>
            <a:r>
              <a:rPr lang="en-GB" altLang="en-US" b="1"/>
              <a:t>d. ¿Qué lleva la gente durante la fiesta?:</a:t>
            </a:r>
            <a:r>
              <a:rPr lang="en-GB" altLang="en-US"/>
              <a:t> What do people wear during the festival?: </a:t>
            </a:r>
            <a:r>
              <a:rPr lang="en-GB" altLang="en-US" b="1"/>
              <a:t>2. Mucha gente lleva gafas de natación</a:t>
            </a:r>
            <a:r>
              <a:rPr lang="en-GB" altLang="en-US"/>
              <a:t>: A lot of people wear goggles.</a:t>
            </a:r>
          </a:p>
          <a:p>
            <a:pPr marL="228600" indent="-228600">
              <a:spcBef>
                <a:spcPct val="50000"/>
              </a:spcBef>
            </a:pPr>
            <a:r>
              <a:rPr lang="en-GB" altLang="en-US" b="1"/>
              <a:t>e. ¿Cuántos visitantes hay?:</a:t>
            </a:r>
            <a:r>
              <a:rPr lang="en-GB" altLang="en-US"/>
              <a:t> How many visitors are there? </a:t>
            </a:r>
            <a:r>
              <a:rPr lang="en-GB" altLang="en-US" b="1"/>
              <a:t>7. Hay más de 20 000</a:t>
            </a:r>
            <a:r>
              <a:rPr lang="en-GB" altLang="en-US"/>
              <a:t>: There are more than 20 000.</a:t>
            </a:r>
          </a:p>
          <a:p>
            <a:pPr marL="228600" indent="-228600">
              <a:spcBef>
                <a:spcPct val="50000"/>
              </a:spcBef>
            </a:pPr>
            <a:r>
              <a:rPr lang="en-GB" altLang="en-US" b="1"/>
              <a:t>f. ¿Cómo es la batalla?:</a:t>
            </a:r>
            <a:r>
              <a:rPr lang="en-GB" altLang="en-US"/>
              <a:t> What’s the fight/battle like? </a:t>
            </a:r>
            <a:r>
              <a:rPr lang="en-GB" altLang="en-US" b="1"/>
              <a:t>4.</a:t>
            </a:r>
            <a:r>
              <a:rPr lang="en-GB" altLang="en-US"/>
              <a:t> </a:t>
            </a:r>
            <a:r>
              <a:rPr lang="en-GB" altLang="en-US" b="1"/>
              <a:t>Es caótica</a:t>
            </a:r>
            <a:r>
              <a:rPr lang="en-GB" altLang="en-US"/>
              <a:t>: It’s chaotic!</a:t>
            </a:r>
          </a:p>
          <a:p>
            <a:pPr marL="228600" indent="-228600">
              <a:spcBef>
                <a:spcPct val="50000"/>
              </a:spcBef>
            </a:pPr>
            <a:r>
              <a:rPr lang="en-GB" altLang="en-US" b="1"/>
              <a:t>g. ¿Qué opinas de la fiesta?:</a:t>
            </a:r>
            <a:r>
              <a:rPr lang="en-GB" altLang="en-US"/>
              <a:t> What do you think of the festival? </a:t>
            </a:r>
            <a:r>
              <a:rPr lang="en-GB" altLang="en-US" b="1"/>
              <a:t>1. Me parece muy divertida</a:t>
            </a:r>
            <a:r>
              <a:rPr lang="en-GB" altLang="en-US"/>
              <a:t>: It looks like fun to me.</a:t>
            </a:r>
          </a:p>
          <a:p>
            <a:pPr marL="228600" indent="-228600">
              <a:spcBef>
                <a:spcPct val="50000"/>
              </a:spcBef>
            </a:pPr>
            <a:endParaRPr lang="en-GB" altLang="en-US"/>
          </a:p>
          <a:p>
            <a:pPr marL="228600" indent="-228600">
              <a:spcBef>
                <a:spcPct val="50000"/>
              </a:spcBef>
            </a:pPr>
            <a:endParaRPr lang="en-GB" altLang="en-US"/>
          </a:p>
          <a:p>
            <a:pPr marL="228600" indent="-228600">
              <a:spcBef>
                <a:spcPct val="50000"/>
              </a:spcBef>
            </a:pPr>
            <a:endParaRPr lang="en-GB" altLang="en-US"/>
          </a:p>
          <a:p>
            <a:pPr marL="228600" indent="-228600">
              <a:spcBef>
                <a:spcPct val="50000"/>
              </a:spcBef>
            </a:pPr>
            <a:endParaRPr lang="en-GB" altLang="en-US"/>
          </a:p>
          <a:p>
            <a:pPr marL="228600" indent="-228600">
              <a:spcBef>
                <a:spcPct val="50000"/>
              </a:spcBef>
            </a:pPr>
            <a:endParaRPr lang="en-GB" altLang="en-US"/>
          </a:p>
          <a:p>
            <a:pPr marL="228600" indent="-228600">
              <a:spcBef>
                <a:spcPct val="50000"/>
              </a:spcBef>
            </a:pPr>
            <a:endParaRPr lang="en-GB" altLang="en-US"/>
          </a:p>
          <a:p>
            <a:pPr marL="228600" indent="-228600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906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09CD6-3856-47BD-8E6B-58920EBB90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627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E6DD5-4477-495D-849C-5B933F0DE3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609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23029-15BA-4F80-B80A-F37306491C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756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DCE99-BBA0-487F-B27E-7AACDEAB05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024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36DD1-9D17-4466-8F44-A560D0A2A8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68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03E5B-C9F4-4F7A-A704-28DA1560350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136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61987-984E-4950-A2C4-F58F6A86A2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003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250E3-E39B-428C-B3ED-CBEF77BF732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964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B0E5B-C510-43A6-A084-478F83FF16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5782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4A898-0A64-45F1-9CD5-15FF985976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315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546F1-283B-4762-80C4-DAE251CF196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610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D3FB6A4-5C52-49AD-B94F-80B2BABE263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audio" Target="../media/audio9.wav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17" Type="http://schemas.openxmlformats.org/officeDocument/2006/relationships/audio" Target="../media/audio24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5" Type="http://schemas.openxmlformats.org/officeDocument/2006/relationships/audio" Target="../media/audio22.wav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Hoy </a:t>
            </a:r>
            <a:r>
              <a:rPr lang="en-GB" dirty="0" err="1" smtClean="0"/>
              <a:t>vamos</a:t>
            </a:r>
            <a:r>
              <a:rPr lang="en-GB" dirty="0" smtClean="0"/>
              <a:t> a…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r>
              <a:rPr lang="en-GB" sz="3600" dirty="0" err="1"/>
              <a:t>a</a:t>
            </a:r>
            <a:r>
              <a:rPr lang="en-GB" sz="3600" dirty="0" err="1" smtClean="0"/>
              <a:t>prender</a:t>
            </a:r>
            <a:r>
              <a:rPr lang="en-GB" sz="3600" dirty="0" smtClean="0"/>
              <a:t> </a:t>
            </a:r>
            <a:r>
              <a:rPr lang="en-GB" sz="3600" dirty="0" err="1" smtClean="0"/>
              <a:t>más</a:t>
            </a:r>
            <a:r>
              <a:rPr lang="en-GB" sz="3600" dirty="0" smtClean="0"/>
              <a:t> </a:t>
            </a:r>
            <a:r>
              <a:rPr lang="en-GB" sz="3600" dirty="0" err="1" smtClean="0"/>
              <a:t>información</a:t>
            </a:r>
            <a:r>
              <a:rPr lang="en-GB" sz="3600" dirty="0" smtClean="0"/>
              <a:t> </a:t>
            </a:r>
            <a:r>
              <a:rPr lang="en-GB" sz="3600" dirty="0" err="1" smtClean="0"/>
              <a:t>sobre</a:t>
            </a:r>
            <a:r>
              <a:rPr lang="en-GB" sz="3600" dirty="0" smtClean="0"/>
              <a:t> los </a:t>
            </a:r>
            <a:r>
              <a:rPr lang="en-GB" sz="3600" dirty="0" err="1" smtClean="0"/>
              <a:t>tomates</a:t>
            </a:r>
            <a:r>
              <a:rPr lang="en-GB" sz="3600" dirty="0" smtClean="0"/>
              <a:t> (y </a:t>
            </a:r>
            <a:r>
              <a:rPr lang="en-GB" sz="3600" dirty="0" err="1" smtClean="0"/>
              <a:t>una</a:t>
            </a:r>
            <a:r>
              <a:rPr lang="en-GB" sz="3600" dirty="0" smtClean="0"/>
              <a:t> fiesta)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 err="1"/>
              <a:t>c</a:t>
            </a:r>
            <a:r>
              <a:rPr lang="en-GB" sz="3600" dirty="0" err="1" smtClean="0"/>
              <a:t>omprender</a:t>
            </a:r>
            <a:r>
              <a:rPr lang="en-GB" sz="3600" dirty="0" smtClean="0"/>
              <a:t> y responder a un </a:t>
            </a:r>
            <a:r>
              <a:rPr lang="en-GB" sz="3600" dirty="0" err="1" smtClean="0"/>
              <a:t>texto</a:t>
            </a:r>
            <a:endParaRPr lang="en-GB" sz="3600" dirty="0"/>
          </a:p>
        </p:txBody>
      </p:sp>
      <p:pic>
        <p:nvPicPr>
          <p:cNvPr id="36866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799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7038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503238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13" y="5140769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85" y="5225008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149" y="5301208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53" y="5140769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25" y="5225008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89" y="5301208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078" y="5350218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50" y="5434457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FD0054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14" y="5510657"/>
            <a:ext cx="561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3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7">
            <a:hlinkClick r:id="" action="ppaction://noaction">
              <a:snd r:embed="rId5" name="8.wav"/>
            </a:hlinkClick>
          </p:cNvPr>
          <p:cNvSpPr txBox="1">
            <a:spLocks noChangeArrowheads="1"/>
          </p:cNvSpPr>
          <p:nvPr/>
        </p:nvSpPr>
        <p:spPr bwMode="auto">
          <a:xfrm>
            <a:off x="1476375" y="836613"/>
            <a:ext cx="5329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</a:rPr>
              <a:t>Información sobre La Tomatina en inglés:</a:t>
            </a:r>
          </a:p>
        </p:txBody>
      </p:sp>
      <p:pic>
        <p:nvPicPr>
          <p:cNvPr id="2" name="tomatina_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1412776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8" name="Group 4"/>
          <p:cNvGraphicFramePr>
            <a:graphicFrameLocks noGrp="1"/>
          </p:cNvGraphicFramePr>
          <p:nvPr/>
        </p:nvGraphicFramePr>
        <p:xfrm>
          <a:off x="539750" y="1196975"/>
          <a:ext cx="8496300" cy="4391026"/>
        </p:xfrm>
        <a:graphic>
          <a:graphicData uri="http://schemas.openxmlformats.org/drawingml/2006/table">
            <a:tbl>
              <a:tblPr/>
              <a:tblGrid>
                <a:gridCol w="4448175"/>
                <a:gridCol w="4048125"/>
              </a:tblGrid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54" name="Text Box 30">
            <a:hlinkClick r:id="" action="ppaction://noaction">
              <a:snd r:embed="rId3" name="a.wav"/>
            </a:hlinkClick>
          </p:cNvPr>
          <p:cNvSpPr txBox="1">
            <a:spLocks noChangeArrowheads="1"/>
          </p:cNvSpPr>
          <p:nvPr/>
        </p:nvSpPr>
        <p:spPr bwMode="auto">
          <a:xfrm>
            <a:off x="611188" y="1333500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a. ¿Cuándo es la fiesta?</a:t>
            </a:r>
          </a:p>
        </p:txBody>
      </p:sp>
      <p:sp>
        <p:nvSpPr>
          <p:cNvPr id="26655" name="Text Box 31">
            <a:hlinkClick r:id="" action="ppaction://noaction">
              <a:snd r:embed="rId4" name="9.1.wav"/>
            </a:hlinkClick>
          </p:cNvPr>
          <p:cNvSpPr txBox="1">
            <a:spLocks noChangeArrowheads="1"/>
          </p:cNvSpPr>
          <p:nvPr/>
        </p:nvSpPr>
        <p:spPr bwMode="auto">
          <a:xfrm>
            <a:off x="611188" y="1944688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b. ¿Cuánto tiempo dura la fiesta?</a:t>
            </a:r>
          </a:p>
        </p:txBody>
      </p:sp>
      <p:sp>
        <p:nvSpPr>
          <p:cNvPr id="26656" name="Text Box 32">
            <a:hlinkClick r:id="" action="ppaction://noaction">
              <a:snd r:embed="rId5" name="c.wav"/>
            </a:hlinkClick>
          </p:cNvPr>
          <p:cNvSpPr txBox="1">
            <a:spLocks noChangeArrowheads="1"/>
          </p:cNvSpPr>
          <p:nvPr/>
        </p:nvSpPr>
        <p:spPr bwMode="auto">
          <a:xfrm>
            <a:off x="606425" y="2578100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c. ¿Dónde está la fiesta?</a:t>
            </a:r>
          </a:p>
        </p:txBody>
      </p:sp>
      <p:sp>
        <p:nvSpPr>
          <p:cNvPr id="26657" name="Text Box 33">
            <a:hlinkClick r:id="" action="ppaction://noaction">
              <a:snd r:embed="rId6" name="d.wav"/>
            </a:hlinkClick>
          </p:cNvPr>
          <p:cNvSpPr txBox="1">
            <a:spLocks noChangeArrowheads="1"/>
          </p:cNvSpPr>
          <p:nvPr/>
        </p:nvSpPr>
        <p:spPr bwMode="auto">
          <a:xfrm>
            <a:off x="619125" y="3206750"/>
            <a:ext cx="4384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d. ¿Qué lleva la gente durante la fiesta?</a:t>
            </a:r>
          </a:p>
        </p:txBody>
      </p:sp>
      <p:sp>
        <p:nvSpPr>
          <p:cNvPr id="26658" name="Text Box 34">
            <a:hlinkClick r:id="" action="ppaction://noaction">
              <a:snd r:embed="rId7" name="visi.wav"/>
            </a:hlinkClick>
          </p:cNvPr>
          <p:cNvSpPr txBox="1">
            <a:spLocks noChangeArrowheads="1"/>
          </p:cNvSpPr>
          <p:nvPr/>
        </p:nvSpPr>
        <p:spPr bwMode="auto">
          <a:xfrm>
            <a:off x="657225" y="3854450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e. ¿Cuántos visitantes hay?</a:t>
            </a:r>
          </a:p>
        </p:txBody>
      </p:sp>
      <p:sp>
        <p:nvSpPr>
          <p:cNvPr id="26659" name="Text Box 35">
            <a:hlinkClick r:id="" action="ppaction://noaction">
              <a:snd r:embed="rId8" name="batalla.wav"/>
            </a:hlinkClick>
          </p:cNvPr>
          <p:cNvSpPr txBox="1">
            <a:spLocks noChangeArrowheads="1"/>
          </p:cNvSpPr>
          <p:nvPr/>
        </p:nvSpPr>
        <p:spPr bwMode="auto">
          <a:xfrm>
            <a:off x="611188" y="4476750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f. ¿Cómo es la batalla?</a:t>
            </a:r>
          </a:p>
        </p:txBody>
      </p:sp>
      <p:sp>
        <p:nvSpPr>
          <p:cNvPr id="26660" name="Text Box 36">
            <a:hlinkClick r:id="" action="ppaction://noaction">
              <a:snd r:embed="rId9" name="opinas.wav"/>
            </a:hlinkClick>
          </p:cNvPr>
          <p:cNvSpPr txBox="1">
            <a:spLocks noChangeArrowheads="1"/>
          </p:cNvSpPr>
          <p:nvPr/>
        </p:nvSpPr>
        <p:spPr bwMode="auto">
          <a:xfrm>
            <a:off x="611188" y="5097463"/>
            <a:ext cx="432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g. ¿Qué opinas de la fiesta?</a:t>
            </a:r>
          </a:p>
        </p:txBody>
      </p:sp>
      <p:sp>
        <p:nvSpPr>
          <p:cNvPr id="26661" name="Text Box 37">
            <a:hlinkClick r:id="" action="ppaction://noaction">
              <a:snd r:embed="rId10" name="1.wav"/>
            </a:hlinkClick>
          </p:cNvPr>
          <p:cNvSpPr txBox="1">
            <a:spLocks noChangeArrowheads="1"/>
          </p:cNvSpPr>
          <p:nvPr/>
        </p:nvSpPr>
        <p:spPr bwMode="auto">
          <a:xfrm>
            <a:off x="5003800" y="1341438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1. Me parece muy divertida.</a:t>
            </a:r>
          </a:p>
        </p:txBody>
      </p:sp>
      <p:sp>
        <p:nvSpPr>
          <p:cNvPr id="26662" name="Text Box 38">
            <a:hlinkClick r:id="" action="ppaction://noaction">
              <a:snd r:embed="rId11" name="2.wav"/>
            </a:hlinkClick>
          </p:cNvPr>
          <p:cNvSpPr txBox="1">
            <a:spLocks noChangeArrowheads="1"/>
          </p:cNvSpPr>
          <p:nvPr/>
        </p:nvSpPr>
        <p:spPr bwMode="auto">
          <a:xfrm>
            <a:off x="5003800" y="1952625"/>
            <a:ext cx="414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GB" altLang="en-US" sz="1900">
                <a:latin typeface="Calibri" panose="020F0502020204030204" pitchFamily="34" charset="0"/>
                <a:cs typeface="Arial" panose="020B0604020202020204" pitchFamily="34" charset="0"/>
              </a:rPr>
              <a:t>Mucha gente lleva gafas de natación.</a:t>
            </a:r>
          </a:p>
        </p:txBody>
      </p:sp>
      <p:sp>
        <p:nvSpPr>
          <p:cNvPr id="26663" name="Text Box 39">
            <a:hlinkClick r:id="" action="ppaction://noaction">
              <a:snd r:embed="rId12" name="3.wav"/>
            </a:hlinkClick>
          </p:cNvPr>
          <p:cNvSpPr txBox="1">
            <a:spLocks noChangeArrowheads="1"/>
          </p:cNvSpPr>
          <p:nvPr/>
        </p:nvSpPr>
        <p:spPr bwMode="auto">
          <a:xfrm>
            <a:off x="4999038" y="2586038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3. Es en julio. </a:t>
            </a:r>
          </a:p>
        </p:txBody>
      </p:sp>
      <p:sp>
        <p:nvSpPr>
          <p:cNvPr id="26664" name="Text Box 40">
            <a:hlinkClick r:id="" action="ppaction://noaction">
              <a:snd r:embed="rId13" name="4.wav"/>
            </a:hlinkClick>
          </p:cNvPr>
          <p:cNvSpPr txBox="1">
            <a:spLocks noChangeArrowheads="1"/>
          </p:cNvSpPr>
          <p:nvPr/>
        </p:nvSpPr>
        <p:spPr bwMode="auto">
          <a:xfrm>
            <a:off x="5011738" y="3214688"/>
            <a:ext cx="4240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4. Es caótica.</a:t>
            </a:r>
          </a:p>
        </p:txBody>
      </p:sp>
      <p:sp>
        <p:nvSpPr>
          <p:cNvPr id="26665" name="Text Box 41">
            <a:hlinkClick r:id="" action="ppaction://noaction">
              <a:snd r:embed="rId14" name="5.wav"/>
            </a:hlinkClick>
          </p:cNvPr>
          <p:cNvSpPr txBox="1">
            <a:spLocks noChangeArrowheads="1"/>
          </p:cNvSpPr>
          <p:nvPr/>
        </p:nvSpPr>
        <p:spPr bwMode="auto">
          <a:xfrm>
            <a:off x="5049838" y="3862388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GB" altLang="en-US" sz="2000">
                <a:latin typeface="Calibri" panose="020F0502020204030204" pitchFamily="34" charset="0"/>
              </a:rPr>
              <a:t>Dura una hora.</a:t>
            </a:r>
          </a:p>
        </p:txBody>
      </p:sp>
      <p:sp>
        <p:nvSpPr>
          <p:cNvPr id="26666" name="Text Box 42">
            <a:hlinkClick r:id="" action="ppaction://noaction">
              <a:snd r:embed="rId15" name="6.wav"/>
            </a:hlinkClick>
          </p:cNvPr>
          <p:cNvSpPr txBox="1">
            <a:spLocks noChangeArrowheads="1"/>
          </p:cNvSpPr>
          <p:nvPr/>
        </p:nvSpPr>
        <p:spPr bwMode="auto">
          <a:xfrm>
            <a:off x="5003800" y="4484688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6. Está en Buñol cerca de Valencia.</a:t>
            </a:r>
          </a:p>
        </p:txBody>
      </p:sp>
      <p:sp>
        <p:nvSpPr>
          <p:cNvPr id="26667" name="Text Box 43">
            <a:hlinkClick r:id="" action="ppaction://noaction">
              <a:snd r:embed="rId16" name="7.wav"/>
            </a:hlinkClick>
          </p:cNvPr>
          <p:cNvSpPr txBox="1">
            <a:spLocks noChangeArrowheads="1"/>
          </p:cNvSpPr>
          <p:nvPr/>
        </p:nvSpPr>
        <p:spPr bwMode="auto">
          <a:xfrm>
            <a:off x="5003800" y="5105400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7. Hay más de 20 000.</a:t>
            </a:r>
          </a:p>
        </p:txBody>
      </p:sp>
      <p:sp>
        <p:nvSpPr>
          <p:cNvPr id="26668" name="Text Box 44">
            <a:hlinkClick r:id="" action="ppaction://noaction">
              <a:snd r:embed="rId17" name="9.wav"/>
            </a:hlinkClick>
          </p:cNvPr>
          <p:cNvSpPr txBox="1">
            <a:spLocks noChangeArrowheads="1"/>
          </p:cNvSpPr>
          <p:nvPr/>
        </p:nvSpPr>
        <p:spPr bwMode="auto">
          <a:xfrm>
            <a:off x="468313" y="666750"/>
            <a:ext cx="712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  <a:cs typeface="Arial" panose="020B0604020202020204" pitchFamily="34" charset="0"/>
              </a:rPr>
              <a:t>Empareja las preguntas con las respuestas apropiadas.</a:t>
            </a:r>
            <a:endParaRPr lang="en-GB" altLang="en-US" sz="2400">
              <a:latin typeface="Calibri" panose="020F0502020204030204" pitchFamily="34" charset="0"/>
            </a:endParaRPr>
          </a:p>
        </p:txBody>
      </p:sp>
      <p:sp>
        <p:nvSpPr>
          <p:cNvPr id="26669" name="Rectangle 45"/>
          <p:cNvSpPr>
            <a:spLocks noChangeArrowheads="1"/>
          </p:cNvSpPr>
          <p:nvPr/>
        </p:nvSpPr>
        <p:spPr bwMode="auto">
          <a:xfrm>
            <a:off x="58738" y="1268413"/>
            <a:ext cx="468312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6670" name="Rectangle 46"/>
          <p:cNvSpPr>
            <a:spLocks noChangeArrowheads="1"/>
          </p:cNvSpPr>
          <p:nvPr/>
        </p:nvSpPr>
        <p:spPr bwMode="auto">
          <a:xfrm>
            <a:off x="60325" y="1857375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6671" name="Rectangle 47"/>
          <p:cNvSpPr>
            <a:spLocks noChangeArrowheads="1"/>
          </p:cNvSpPr>
          <p:nvPr/>
        </p:nvSpPr>
        <p:spPr bwMode="auto">
          <a:xfrm>
            <a:off x="82550" y="2492375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6672" name="Rectangle 48"/>
          <p:cNvSpPr>
            <a:spLocks noChangeArrowheads="1"/>
          </p:cNvSpPr>
          <p:nvPr/>
        </p:nvSpPr>
        <p:spPr bwMode="auto">
          <a:xfrm>
            <a:off x="71438" y="3140075"/>
            <a:ext cx="468312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6673" name="Rectangle 49"/>
          <p:cNvSpPr>
            <a:spLocks noChangeArrowheads="1"/>
          </p:cNvSpPr>
          <p:nvPr/>
        </p:nvSpPr>
        <p:spPr bwMode="auto">
          <a:xfrm>
            <a:off x="82550" y="3767138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6674" name="Rectangle 50"/>
          <p:cNvSpPr>
            <a:spLocks noChangeArrowheads="1"/>
          </p:cNvSpPr>
          <p:nvPr/>
        </p:nvSpPr>
        <p:spPr bwMode="auto">
          <a:xfrm>
            <a:off x="95250" y="4365625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6675" name="Rectangle 51"/>
          <p:cNvSpPr>
            <a:spLocks noChangeArrowheads="1"/>
          </p:cNvSpPr>
          <p:nvPr/>
        </p:nvSpPr>
        <p:spPr bwMode="auto">
          <a:xfrm>
            <a:off x="71438" y="5016500"/>
            <a:ext cx="468312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69" grpId="0" animBg="1"/>
      <p:bldP spid="26670" grpId="0" animBg="1"/>
      <p:bldP spid="26671" grpId="0" animBg="1"/>
      <p:bldP spid="26672" grpId="0" animBg="1"/>
      <p:bldP spid="26673" grpId="0" animBg="1"/>
      <p:bldP spid="26674" grpId="0" animBg="1"/>
      <p:bldP spid="266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467544" y="4827705"/>
            <a:ext cx="3253846" cy="1758681"/>
          </a:xfrm>
          <a:prstGeom prst="wedgeRoundRectCallout">
            <a:avLst>
              <a:gd name="adj1" fmla="val 60871"/>
              <a:gd name="adj2" fmla="val -20304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prstClr val="black"/>
                </a:solidFill>
                <a:cs typeface="Arial" panose="020B0604020202020204" pitchFamily="34" charset="0"/>
              </a:rPr>
              <a:t>¿</a:t>
            </a:r>
            <a:r>
              <a:rPr lang="en-GB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Dónde</a:t>
            </a:r>
            <a:r>
              <a:rPr lang="en-GB" sz="4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está</a:t>
            </a:r>
            <a:r>
              <a:rPr lang="en-GB" sz="4000" b="1" dirty="0">
                <a:solidFill>
                  <a:prstClr val="black"/>
                </a:solidFill>
                <a:cs typeface="Arial" panose="020B0604020202020204" pitchFamily="34" charset="0"/>
              </a:rPr>
              <a:t> Pamplona?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908020" y="4605867"/>
            <a:ext cx="3253846" cy="2025249"/>
          </a:xfrm>
          <a:prstGeom prst="wedgeRoundRectCallout">
            <a:avLst>
              <a:gd name="adj1" fmla="val -60644"/>
              <a:gd name="adj2" fmla="val -250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Está</a:t>
            </a:r>
            <a:r>
              <a:rPr lang="en-GB" sz="4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en</a:t>
            </a:r>
            <a:r>
              <a:rPr lang="en-GB" sz="4000" b="1" dirty="0">
                <a:solidFill>
                  <a:prstClr val="black"/>
                </a:solidFill>
                <a:cs typeface="Arial" panose="020B0604020202020204" pitchFamily="34" charset="0"/>
              </a:rPr>
              <a:t> el </a:t>
            </a:r>
            <a:r>
              <a:rPr lang="en-GB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norte</a:t>
            </a:r>
            <a:r>
              <a:rPr lang="en-GB" sz="4000" b="1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en-GB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España</a:t>
            </a:r>
            <a:endParaRPr lang="en-GB" sz="4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6213008" cy="40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Tom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1268" r="1953" b="1268"/>
          <a:stretch>
            <a:fillRect/>
          </a:stretch>
        </p:blipFill>
        <p:spPr bwMode="auto">
          <a:xfrm>
            <a:off x="52388" y="-38100"/>
            <a:ext cx="4449762" cy="69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619250" y="6021388"/>
            <a:ext cx="1512888" cy="836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572000" y="1250950"/>
            <a:ext cx="45720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</a:rPr>
              <a:t>La fiesta que se llama La Tomatina dura</a:t>
            </a:r>
            <a:r>
              <a:rPr lang="en-GB" altLang="en-US" sz="2400">
                <a:latin typeface="Calibri" panose="020F0502020204030204" pitchFamily="34" charset="0"/>
                <a:cs typeface="Arial" panose="020B0604020202020204" pitchFamily="34" charset="0"/>
              </a:rPr>
              <a:t> solamente una hora </a:t>
            </a:r>
            <a:br>
              <a:rPr lang="en-GB" altLang="en-US" sz="240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GB" altLang="en-US" sz="2400">
                <a:latin typeface="Calibri" panose="020F0502020204030204" pitchFamily="34" charset="0"/>
                <a:cs typeface="Arial" panose="020B0604020202020204" pitchFamily="34" charset="0"/>
              </a:rPr>
              <a:t>el último miércoles en julio.</a:t>
            </a:r>
          </a:p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  <a:cs typeface="Arial" panose="020B0604020202020204" pitchFamily="34" charset="0"/>
              </a:rPr>
              <a:t>Está en Buñol cerca de Valencia en el este de España.</a:t>
            </a:r>
          </a:p>
        </p:txBody>
      </p:sp>
      <p:sp>
        <p:nvSpPr>
          <p:cNvPr id="3081" name="AutoShape 9">
            <a:hlinkClick r:id="" action="ppaction://noaction" highlightClick="1">
              <a:snd r:embed="rId4" name="1.wav"/>
            </a:hlinkClick>
          </p:cNvPr>
          <p:cNvSpPr>
            <a:spLocks noChangeArrowheads="1"/>
          </p:cNvSpPr>
          <p:nvPr/>
        </p:nvSpPr>
        <p:spPr bwMode="auto">
          <a:xfrm>
            <a:off x="7667625" y="3789363"/>
            <a:ext cx="792163" cy="792162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 descr="1126748817_eb496cb8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24975" cy="744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>
            <a:hlinkClick r:id="" action="ppaction://noaction">
              <a:snd r:embed="rId4" name="2.wav"/>
            </a:hlinkClick>
          </p:cNvPr>
          <p:cNvSpPr txBox="1">
            <a:spLocks noChangeArrowheads="1"/>
          </p:cNvSpPr>
          <p:nvPr/>
        </p:nvSpPr>
        <p:spPr bwMode="auto">
          <a:xfrm>
            <a:off x="4427538" y="692150"/>
            <a:ext cx="3168650" cy="8604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</a:rPr>
              <a:t>Buñol es normalmente</a:t>
            </a:r>
            <a:br>
              <a:rPr lang="en-GB" altLang="en-US" sz="2400">
                <a:latin typeface="Calibri" panose="020F0502020204030204" pitchFamily="34" charset="0"/>
              </a:rPr>
            </a:br>
            <a:r>
              <a:rPr lang="en-GB" altLang="en-US" sz="2400">
                <a:latin typeface="Calibri" panose="020F0502020204030204" pitchFamily="34" charset="0"/>
              </a:rPr>
              <a:t>un pueblo tranquilo.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003800" y="2492375"/>
            <a:ext cx="39608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</a:rPr>
              <a:t>Pero no al día de La Tomatina porque hay </a:t>
            </a:r>
            <a:br>
              <a:rPr lang="en-GB" altLang="en-US" sz="2400">
                <a:latin typeface="Calibri" panose="020F0502020204030204" pitchFamily="34" charset="0"/>
              </a:rPr>
            </a:br>
            <a:r>
              <a:rPr lang="en-GB" altLang="en-US" sz="2400">
                <a:latin typeface="Calibri" panose="020F0502020204030204" pitchFamily="34" charset="0"/>
              </a:rPr>
              <a:t>una batalla de tomates.</a:t>
            </a:r>
          </a:p>
        </p:txBody>
      </p:sp>
      <p:pic>
        <p:nvPicPr>
          <p:cNvPr id="21507" name="Picture 3" descr="la-tom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3098800"/>
            <a:ext cx="2751137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AutoShape 5">
            <a:hlinkClick r:id="" action="ppaction://noaction" highlightClick="1">
              <a:snd r:embed="rId5" name="3.wav"/>
            </a:hlinkClick>
          </p:cNvPr>
          <p:cNvSpPr>
            <a:spLocks noChangeArrowheads="1"/>
          </p:cNvSpPr>
          <p:nvPr/>
        </p:nvSpPr>
        <p:spPr bwMode="auto">
          <a:xfrm>
            <a:off x="7956550" y="3860800"/>
            <a:ext cx="863600" cy="792163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la-tomatina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581977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011863" y="2684463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</a:rPr>
              <a:t>¡La batalla es caótica!</a:t>
            </a:r>
            <a:endParaRPr lang="en-GB" altLang="en-US"/>
          </a:p>
        </p:txBody>
      </p:sp>
      <p:pic>
        <p:nvPicPr>
          <p:cNvPr id="4106" name="Picture 10" descr="20090826-tomat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80548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AutoShape 11">
            <a:hlinkClick r:id="" action="ppaction://noaction" highlightClick="1">
              <a:snd r:embed="rId5" name="4.1.wav"/>
            </a:hlinkClick>
          </p:cNvPr>
          <p:cNvSpPr>
            <a:spLocks noChangeArrowheads="1"/>
          </p:cNvSpPr>
          <p:nvPr/>
        </p:nvSpPr>
        <p:spPr bwMode="auto">
          <a:xfrm>
            <a:off x="7956550" y="3429000"/>
            <a:ext cx="719138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364163" y="3116263"/>
            <a:ext cx="3960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</a:rPr>
              <a:t>Hay m</a:t>
            </a:r>
            <a:r>
              <a:rPr lang="en-GB" altLang="en-US" sz="2400">
                <a:latin typeface="Calibri" panose="020F0502020204030204" pitchFamily="34" charset="0"/>
                <a:cs typeface="Arial" panose="020B0604020202020204" pitchFamily="34" charset="0"/>
              </a:rPr>
              <a:t>ás</a:t>
            </a:r>
            <a:r>
              <a:rPr lang="en-GB" altLang="en-US" sz="2400">
                <a:latin typeface="Calibri" panose="020F0502020204030204" pitchFamily="34" charset="0"/>
              </a:rPr>
              <a:t> de 20 000 visitantes.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5365750" cy="34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omatina-start_796803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7725"/>
            <a:ext cx="5364163" cy="34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AutoShape 7">
            <a:hlinkClick r:id="" action="ppaction://noaction" highlightClick="1">
              <a:snd r:embed="rId5" name="5.wav"/>
            </a:hlinkClick>
          </p:cNvPr>
          <p:cNvSpPr>
            <a:spLocks noChangeArrowheads="1"/>
          </p:cNvSpPr>
          <p:nvPr/>
        </p:nvSpPr>
        <p:spPr bwMode="auto">
          <a:xfrm>
            <a:off x="8101013" y="3933825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06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200400"/>
            <a:ext cx="56007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473700" y="1052513"/>
            <a:ext cx="3275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</a:rPr>
              <a:t>Mucha gente lleva </a:t>
            </a:r>
            <a:br>
              <a:rPr lang="en-GB" altLang="en-US" sz="2400">
                <a:latin typeface="Calibri" panose="020F0502020204030204" pitchFamily="34" charset="0"/>
              </a:rPr>
            </a:br>
            <a:r>
              <a:rPr lang="en-GB" altLang="en-US" sz="2400">
                <a:latin typeface="Calibri" panose="020F0502020204030204" pitchFamily="34" charset="0"/>
              </a:rPr>
              <a:t>gafas de natación.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12775" y="4551363"/>
            <a:ext cx="2519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</a:rPr>
              <a:t>La calle es un río </a:t>
            </a:r>
            <a:br>
              <a:rPr lang="en-GB" altLang="en-US" sz="2400">
                <a:latin typeface="Calibri" panose="020F0502020204030204" pitchFamily="34" charset="0"/>
              </a:rPr>
            </a:br>
            <a:r>
              <a:rPr lang="en-GB" altLang="en-US" sz="2400">
                <a:latin typeface="Calibri" panose="020F0502020204030204" pitchFamily="34" charset="0"/>
              </a:rPr>
              <a:t>de tomates.</a:t>
            </a:r>
          </a:p>
        </p:txBody>
      </p:sp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2411413" y="476250"/>
            <a:ext cx="3097212" cy="1223963"/>
            <a:chOff x="1519" y="300"/>
            <a:chExt cx="1951" cy="771"/>
          </a:xfrm>
        </p:grpSpPr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 flipH="1" flipV="1">
              <a:off x="2200" y="346"/>
              <a:ext cx="1270" cy="725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 flipH="1" flipV="1">
              <a:off x="1519" y="300"/>
              <a:ext cx="1905" cy="771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372" name="AutoShape 12">
            <a:hlinkClick r:id="" action="ppaction://noaction" highlightClick="1">
              <a:snd r:embed="rId5" name="6.1.wav"/>
            </a:hlinkClick>
          </p:cNvPr>
          <p:cNvSpPr>
            <a:spLocks noChangeArrowheads="1"/>
          </p:cNvSpPr>
          <p:nvPr/>
        </p:nvSpPr>
        <p:spPr bwMode="auto">
          <a:xfrm>
            <a:off x="8316913" y="1125538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73" name="AutoShape 13">
            <a:hlinkClick r:id="" action="ppaction://noaction" highlightClick="1">
              <a:snd r:embed="rId6" name="6.2.wav"/>
            </a:hlinkClick>
          </p:cNvPr>
          <p:cNvSpPr>
            <a:spLocks noChangeArrowheads="1"/>
          </p:cNvSpPr>
          <p:nvPr/>
        </p:nvSpPr>
        <p:spPr bwMode="auto">
          <a:xfrm>
            <a:off x="323850" y="5445125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75d7cd64f7521fa894136d56cef1e6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>
            <a:fillRect/>
          </a:stretch>
        </p:blipFill>
        <p:spPr bwMode="auto">
          <a:xfrm>
            <a:off x="-36513" y="-100013"/>
            <a:ext cx="5734051" cy="69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867400" y="2924175"/>
            <a:ext cx="302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latin typeface="Calibri" panose="020F0502020204030204" pitchFamily="34" charset="0"/>
                <a:cs typeface="Arial" panose="020B0604020202020204" pitchFamily="34" charset="0"/>
              </a:rPr>
              <a:t>¡Es muy divertido!</a:t>
            </a:r>
          </a:p>
        </p:txBody>
      </p:sp>
      <p:sp>
        <p:nvSpPr>
          <p:cNvPr id="6155" name="AutoShape 11">
            <a:hlinkClick r:id="" action="ppaction://noaction" highlightClick="1">
              <a:snd r:embed="rId4" name="7.wav"/>
            </a:hlinkClick>
          </p:cNvPr>
          <p:cNvSpPr>
            <a:spLocks noChangeArrowheads="1"/>
          </p:cNvSpPr>
          <p:nvPr/>
        </p:nvSpPr>
        <p:spPr bwMode="auto">
          <a:xfrm>
            <a:off x="7956550" y="1989138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626</Words>
  <Application>Microsoft Office PowerPoint</Application>
  <PresentationFormat>On-screen Show (4:3)</PresentationFormat>
  <Paragraphs>72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Default Design</vt:lpstr>
      <vt:lpstr>Hoy vamos 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COMBERTON VILLAGE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I.T.SUPPORT</dc:creator>
  <cp:lastModifiedBy>55WD</cp:lastModifiedBy>
  <cp:revision>29</cp:revision>
  <dcterms:created xsi:type="dcterms:W3CDTF">2010-03-08T03:56:06Z</dcterms:created>
  <dcterms:modified xsi:type="dcterms:W3CDTF">2016-03-21T16:00:25Z</dcterms:modified>
</cp:coreProperties>
</file>