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
  </p:notesMasterIdLst>
  <p:sldIdLst>
    <p:sldId id="264" r:id="rId3"/>
    <p:sldId id="265" r:id="rId4"/>
    <p:sldId id="257" r:id="rId5"/>
    <p:sldId id="258" r:id="rId6"/>
    <p:sldId id="259" r:id="rId7"/>
    <p:sldId id="260" r:id="rId8"/>
    <p:sldId id="261" r:id="rId9"/>
    <p:sldId id="262"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681" autoAdjust="0"/>
  </p:normalViewPr>
  <p:slideViewPr>
    <p:cSldViewPr snapToGrid="0">
      <p:cViewPr varScale="1">
        <p:scale>
          <a:sx n="93" d="100"/>
          <a:sy n="93" d="100"/>
        </p:scale>
        <p:origin x="21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82875-B7CC-42D2-B4E7-632BA712F21C}" type="datetimeFigureOut">
              <a:rPr lang="en-GB" smtClean="0"/>
              <a:t>21/03/2016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75528-495D-4352-9B04-741B0B78873B}" type="slidenum">
              <a:rPr lang="en-GB" smtClean="0"/>
              <a:t>‹#›</a:t>
            </a:fld>
            <a:endParaRPr lang="en-GB"/>
          </a:p>
        </p:txBody>
      </p:sp>
    </p:spTree>
    <p:extLst>
      <p:ext uri="{BB962C8B-B14F-4D97-AF65-F5344CB8AC3E}">
        <p14:creationId xmlns:p14="http://schemas.microsoft.com/office/powerpoint/2010/main" val="181361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3CAB7-1DFB-4505-967C-E4802D2CC80C}" type="slidenum">
              <a:rPr lang="en-GB" altLang="en-US">
                <a:solidFill>
                  <a:srgbClr val="000000"/>
                </a:solidFill>
              </a:rPr>
              <a:pPr/>
              <a:t>3</a:t>
            </a:fld>
            <a:endParaRPr lang="en-GB" altLang="en-US">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pPr>
              <a:spcBef>
                <a:spcPct val="50000"/>
              </a:spcBef>
            </a:pPr>
            <a:r>
              <a:rPr lang="en-GB" altLang="en-US" b="1"/>
              <a:t>La fiesta de las Fallas dura cinco días en marzo: </a:t>
            </a:r>
            <a:r>
              <a:rPr lang="en-GB" altLang="en-US"/>
              <a:t>The ‘las fallas’ festival lasts 5 days in March.</a:t>
            </a:r>
            <a:endParaRPr lang="en-GB" altLang="en-US" b="1"/>
          </a:p>
          <a:p>
            <a:pPr>
              <a:spcBef>
                <a:spcPct val="50000"/>
              </a:spcBef>
            </a:pPr>
            <a:r>
              <a:rPr lang="en-GB" altLang="en-US" b="1"/>
              <a:t>Hay dos millones de visitantes: </a:t>
            </a:r>
            <a:r>
              <a:rPr lang="en-GB" altLang="en-US"/>
              <a:t>There are 2 million visitors.</a:t>
            </a:r>
            <a:endParaRPr lang="en-GB" altLang="en-US" b="1"/>
          </a:p>
          <a:p>
            <a:pPr>
              <a:spcBef>
                <a:spcPct val="50000"/>
              </a:spcBef>
            </a:pPr>
            <a:r>
              <a:rPr lang="en-GB" altLang="en-US" b="1"/>
              <a:t>Es una fiesta muy ruidosa y peligrosa: </a:t>
            </a:r>
            <a:r>
              <a:rPr lang="en-GB" altLang="en-US"/>
              <a:t>It is a very noisy and dangerous festival.</a:t>
            </a:r>
            <a:endParaRPr lang="en-GB" altLang="en-US" b="1"/>
          </a:p>
          <a:p>
            <a:endParaRPr lang="en-GB" altLang="en-US" b="1"/>
          </a:p>
        </p:txBody>
      </p:sp>
    </p:spTree>
    <p:extLst>
      <p:ext uri="{BB962C8B-B14F-4D97-AF65-F5344CB8AC3E}">
        <p14:creationId xmlns:p14="http://schemas.microsoft.com/office/powerpoint/2010/main" val="228484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5B93F-0E87-488B-B932-E69F91619A5D}" type="slidenum">
              <a:rPr lang="en-GB" altLang="en-US">
                <a:solidFill>
                  <a:srgbClr val="000000"/>
                </a:solidFill>
              </a:rPr>
              <a:pPr/>
              <a:t>4</a:t>
            </a:fld>
            <a:endParaRPr lang="en-GB" altLang="en-US">
              <a:solidFill>
                <a:srgbClr val="000000"/>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GB" altLang="en-US"/>
              <a:t>This is a video with information about Las Fallas festival in English. I’ve added this because much of the terminology for this festival is in Valencian rather than Castillian and it is useful for the pupils to hear about the key words before I try to introduce them. Click on video at any time to pause. Click again to re-start.</a:t>
            </a:r>
          </a:p>
        </p:txBody>
      </p:sp>
    </p:spTree>
    <p:extLst>
      <p:ext uri="{BB962C8B-B14F-4D97-AF65-F5344CB8AC3E}">
        <p14:creationId xmlns:p14="http://schemas.microsoft.com/office/powerpoint/2010/main" val="21383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5B0FE-94F5-4719-9796-05C38DB458DD}" type="slidenum">
              <a:rPr lang="en-GB" altLang="en-US">
                <a:solidFill>
                  <a:srgbClr val="000000"/>
                </a:solidFill>
              </a:rPr>
              <a:pPr/>
              <a:t>6</a:t>
            </a:fld>
            <a:endParaRPr lang="en-GB" altLang="en-US">
              <a:solidFill>
                <a:srgbClr val="000000"/>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pPr>
              <a:spcBef>
                <a:spcPct val="50000"/>
              </a:spcBef>
            </a:pPr>
            <a:r>
              <a:rPr lang="en-GB" altLang="en-US" b="1"/>
              <a:t>Las chicas llevan un traje tradicional</a:t>
            </a:r>
            <a:r>
              <a:rPr lang="en-GB" altLang="en-US"/>
              <a:t>: The girls wear a traditional costume.</a:t>
            </a:r>
          </a:p>
          <a:p>
            <a:pPr>
              <a:spcBef>
                <a:spcPct val="50000"/>
              </a:spcBef>
            </a:pPr>
            <a:r>
              <a:rPr lang="en-GB" altLang="en-US" b="1"/>
              <a:t>Es muy caro</a:t>
            </a:r>
            <a:r>
              <a:rPr lang="en-GB" altLang="en-US"/>
              <a:t>: It’s very expensive.</a:t>
            </a:r>
          </a:p>
          <a:p>
            <a:endParaRPr lang="en-GB" altLang="en-US"/>
          </a:p>
        </p:txBody>
      </p:sp>
    </p:spTree>
    <p:extLst>
      <p:ext uri="{BB962C8B-B14F-4D97-AF65-F5344CB8AC3E}">
        <p14:creationId xmlns:p14="http://schemas.microsoft.com/office/powerpoint/2010/main" val="4037804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6DBE24-DBA8-4618-8661-E2A9FF12849E}" type="slidenum">
              <a:rPr lang="en-GB" altLang="en-US">
                <a:solidFill>
                  <a:srgbClr val="000000"/>
                </a:solidFill>
              </a:rPr>
              <a:pPr/>
              <a:t>7</a:t>
            </a:fld>
            <a:endParaRPr lang="en-GB" altLang="en-US">
              <a:solidFill>
                <a:srgbClr val="000000"/>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GB" altLang="en-US" b="1"/>
              <a:t>NB. The picture which appears on the left should be clicked on to make the video of the firecracker fireworks start. Click on video at any time to stop it.</a:t>
            </a:r>
          </a:p>
          <a:p>
            <a:r>
              <a:rPr lang="en-GB" altLang="en-US" b="1"/>
              <a:t>Hay fuegos artificiales:</a:t>
            </a:r>
            <a:r>
              <a:rPr lang="en-GB" altLang="en-US"/>
              <a:t> There are fireworks.</a:t>
            </a:r>
          </a:p>
          <a:p>
            <a:r>
              <a:rPr lang="en-GB" altLang="en-US" b="1"/>
              <a:t>También hay una pirotecnia con petardos cada día a las dos:</a:t>
            </a:r>
            <a:r>
              <a:rPr lang="en-GB" altLang="en-US"/>
              <a:t> There’s also fireworks with firecrackers every day at 2pm.</a:t>
            </a:r>
          </a:p>
          <a:p>
            <a:r>
              <a:rPr lang="en-GB" altLang="en-US" b="1"/>
              <a:t>¿Te gustan los fuegos artificiales?:</a:t>
            </a:r>
            <a:r>
              <a:rPr lang="en-GB" altLang="en-US"/>
              <a:t> What you do think of fireworks (masculine, plural)?</a:t>
            </a:r>
          </a:p>
        </p:txBody>
      </p:sp>
    </p:spTree>
    <p:extLst>
      <p:ext uri="{BB962C8B-B14F-4D97-AF65-F5344CB8AC3E}">
        <p14:creationId xmlns:p14="http://schemas.microsoft.com/office/powerpoint/2010/main" val="375020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7347A-DB46-485E-B2DE-71B7D8853388}" type="slidenum">
              <a:rPr lang="en-GB" altLang="en-US">
                <a:solidFill>
                  <a:srgbClr val="000000"/>
                </a:solidFill>
              </a:rPr>
              <a:pPr/>
              <a:t>8</a:t>
            </a:fld>
            <a:endParaRPr lang="en-GB" alt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pPr>
              <a:spcBef>
                <a:spcPct val="50000"/>
              </a:spcBef>
            </a:pPr>
            <a:r>
              <a:rPr lang="en-GB" altLang="en-US" b="1"/>
              <a:t>El día 19 de marzo se queman los ninots:</a:t>
            </a:r>
            <a:r>
              <a:rPr lang="en-GB" altLang="en-US"/>
              <a:t> On the 19</a:t>
            </a:r>
            <a:r>
              <a:rPr lang="en-GB" altLang="en-US" baseline="30000"/>
              <a:t>th</a:t>
            </a:r>
            <a:r>
              <a:rPr lang="en-GB" altLang="en-US"/>
              <a:t> March they burn the figures.</a:t>
            </a:r>
          </a:p>
          <a:p>
            <a:r>
              <a:rPr lang="en-GB" altLang="en-US" b="1"/>
              <a:t>¡Es peligroso!:</a:t>
            </a:r>
            <a:r>
              <a:rPr lang="en-GB" altLang="en-US"/>
              <a:t> It’s dangerous.</a:t>
            </a:r>
          </a:p>
        </p:txBody>
      </p:sp>
    </p:spTree>
    <p:extLst>
      <p:ext uri="{BB962C8B-B14F-4D97-AF65-F5344CB8AC3E}">
        <p14:creationId xmlns:p14="http://schemas.microsoft.com/office/powerpoint/2010/main" val="244281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0FD7ED-4599-4491-BABB-7D43EEE03F86}" type="slidenum">
              <a:rPr lang="en-GB" altLang="en-US">
                <a:solidFill>
                  <a:srgbClr val="000000"/>
                </a:solidFill>
              </a:rPr>
              <a:pPr/>
              <a:t>9</a:t>
            </a:fld>
            <a:endParaRPr lang="en-GB" altLang="en-US">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pPr marL="228600" indent="-228600">
              <a:spcBef>
                <a:spcPct val="50000"/>
              </a:spcBef>
            </a:pPr>
            <a:r>
              <a:rPr lang="en-GB" altLang="en-US" b="1"/>
              <a:t>Busca preguntas y respuestas apropiadas:</a:t>
            </a:r>
            <a:r>
              <a:rPr lang="en-GB" altLang="en-US"/>
              <a:t> Look for questions and appropriate answers.</a:t>
            </a:r>
          </a:p>
          <a:p>
            <a:pPr marL="228600" indent="-228600">
              <a:spcBef>
                <a:spcPct val="50000"/>
              </a:spcBef>
              <a:buFontTx/>
              <a:buAutoNum type="arabicPeriod"/>
            </a:pPr>
            <a:r>
              <a:rPr lang="en-GB" altLang="en-US" b="1"/>
              <a:t>¿Cuándo es la fiesta?</a:t>
            </a:r>
            <a:r>
              <a:rPr lang="en-GB" altLang="en-US"/>
              <a:t> When is the festival? </a:t>
            </a:r>
            <a:r>
              <a:rPr lang="en-GB" altLang="en-US" b="1"/>
              <a:t>Es en febrero</a:t>
            </a:r>
            <a:r>
              <a:rPr lang="en-GB" altLang="en-US"/>
              <a:t>: It’s in February.</a:t>
            </a:r>
          </a:p>
          <a:p>
            <a:pPr marL="228600" indent="-228600">
              <a:spcBef>
                <a:spcPct val="50000"/>
              </a:spcBef>
              <a:buFontTx/>
              <a:buAutoNum type="arabicPeriod"/>
            </a:pPr>
            <a:r>
              <a:rPr lang="en-GB" altLang="en-US" b="1"/>
              <a:t> ¿Cuántos días dura la fiesta?: </a:t>
            </a:r>
            <a:r>
              <a:rPr lang="en-GB" altLang="en-US"/>
              <a:t>How many days does the festival last? </a:t>
            </a:r>
            <a:r>
              <a:rPr lang="en-GB" altLang="en-US" b="1"/>
              <a:t>Dura diez d</a:t>
            </a:r>
            <a:r>
              <a:rPr lang="en-GB" altLang="en-US" b="1">
                <a:cs typeface="Arial" panose="020B0604020202020204" pitchFamily="34" charset="0"/>
              </a:rPr>
              <a:t>ías. </a:t>
            </a:r>
            <a:r>
              <a:rPr lang="en-GB" altLang="en-US">
                <a:cs typeface="Arial" panose="020B0604020202020204" pitchFamily="34" charset="0"/>
              </a:rPr>
              <a:t>It lasts 10 days.</a:t>
            </a:r>
          </a:p>
          <a:p>
            <a:pPr marL="228600" indent="-228600">
              <a:spcBef>
                <a:spcPct val="50000"/>
              </a:spcBef>
              <a:buFontTx/>
              <a:buAutoNum type="arabicPeriod"/>
            </a:pPr>
            <a:r>
              <a:rPr lang="en-GB" altLang="en-US"/>
              <a:t> </a:t>
            </a:r>
            <a:r>
              <a:rPr lang="en-GB" altLang="en-US" b="1"/>
              <a:t>¿Dónde está la fiesta?</a:t>
            </a:r>
            <a:r>
              <a:rPr lang="en-GB" altLang="en-US"/>
              <a:t> Where is the festival? </a:t>
            </a:r>
            <a:r>
              <a:rPr lang="en-GB" altLang="en-US" b="1"/>
              <a:t>Está en Cádiz en el sur de España.</a:t>
            </a:r>
            <a:r>
              <a:rPr lang="en-GB" altLang="en-US"/>
              <a:t> It’s in C</a:t>
            </a:r>
            <a:r>
              <a:rPr lang="en-GB" altLang="en-US">
                <a:cs typeface="Arial" panose="020B0604020202020204" pitchFamily="34" charset="0"/>
              </a:rPr>
              <a:t>ádiz in the south of Spain.</a:t>
            </a:r>
          </a:p>
          <a:p>
            <a:pPr marL="228600" indent="-228600">
              <a:spcBef>
                <a:spcPct val="50000"/>
              </a:spcBef>
              <a:buFontTx/>
              <a:buAutoNum type="arabicPeriod"/>
            </a:pPr>
            <a:r>
              <a:rPr lang="en-GB" altLang="en-US"/>
              <a:t> </a:t>
            </a:r>
            <a:r>
              <a:rPr lang="en-GB" altLang="en-US" b="1"/>
              <a:t>¿Qué lleva la gente durante la fiesta?</a:t>
            </a:r>
            <a:r>
              <a:rPr lang="en-GB" altLang="en-US"/>
              <a:t> What do people wear during the festival? </a:t>
            </a:r>
            <a:r>
              <a:rPr lang="en-GB" altLang="en-US" b="1"/>
              <a:t>Lleva disfraces. </a:t>
            </a:r>
            <a:r>
              <a:rPr lang="en-GB" altLang="en-US"/>
              <a:t>They wear fancy dress outfits.</a:t>
            </a:r>
            <a:endParaRPr lang="en-GB" altLang="en-US" b="1"/>
          </a:p>
          <a:p>
            <a:pPr marL="228600" indent="-228600">
              <a:spcBef>
                <a:spcPct val="50000"/>
              </a:spcBef>
              <a:buFontTx/>
              <a:buAutoNum type="arabicPeriod"/>
            </a:pPr>
            <a:r>
              <a:rPr lang="en-GB" altLang="en-US"/>
              <a:t> </a:t>
            </a:r>
            <a:r>
              <a:rPr lang="en-GB" altLang="en-US" b="1"/>
              <a:t>¿Qué hay en el teatro? </a:t>
            </a:r>
            <a:r>
              <a:rPr lang="en-GB" altLang="en-US"/>
              <a:t>What is there in the theatre? </a:t>
            </a:r>
            <a:r>
              <a:rPr lang="en-GB" altLang="en-US" b="1"/>
              <a:t>Hay una competición musical. </a:t>
            </a:r>
            <a:r>
              <a:rPr lang="en-GB" altLang="en-US"/>
              <a:t>There’s a music competition.</a:t>
            </a:r>
            <a:endParaRPr lang="en-GB" altLang="en-US" b="1"/>
          </a:p>
          <a:p>
            <a:pPr marL="228600" indent="-228600">
              <a:spcBef>
                <a:spcPct val="50000"/>
              </a:spcBef>
              <a:buFontTx/>
              <a:buAutoNum type="arabicPeriod"/>
            </a:pPr>
            <a:r>
              <a:rPr lang="en-GB" altLang="en-US"/>
              <a:t> </a:t>
            </a:r>
            <a:r>
              <a:rPr lang="en-GB" altLang="en-US" b="1"/>
              <a:t>¿Qué opinas de los disfraces?</a:t>
            </a:r>
            <a:r>
              <a:rPr lang="en-GB" altLang="en-US"/>
              <a:t> What do you think of the fancy dress outfits? </a:t>
            </a:r>
            <a:r>
              <a:rPr lang="en-GB" altLang="en-US" b="1"/>
              <a:t>Me gustan porque son divertidos. </a:t>
            </a:r>
            <a:r>
              <a:rPr lang="en-GB" altLang="en-US"/>
              <a:t>I like them because they’re fun.</a:t>
            </a:r>
            <a:endParaRPr lang="en-GB" altLang="en-US" b="1"/>
          </a:p>
          <a:p>
            <a:pPr marL="228600" indent="-228600">
              <a:spcBef>
                <a:spcPct val="50000"/>
              </a:spcBef>
              <a:buFontTx/>
              <a:buAutoNum type="arabicPeriod"/>
            </a:pPr>
            <a:r>
              <a:rPr lang="en-GB" altLang="en-US"/>
              <a:t> </a:t>
            </a:r>
            <a:r>
              <a:rPr lang="en-GB" altLang="en-US" b="1"/>
              <a:t>¿Qué opinas de las canciones? </a:t>
            </a:r>
            <a:r>
              <a:rPr lang="en-GB" altLang="en-US"/>
              <a:t>What do you think of the songs? </a:t>
            </a:r>
            <a:r>
              <a:rPr lang="en-GB" altLang="en-US" b="1"/>
              <a:t>Prefiero la música moderna. </a:t>
            </a:r>
            <a:r>
              <a:rPr lang="en-GB" altLang="en-US"/>
              <a:t>I prefer modern music.</a:t>
            </a:r>
            <a:endParaRPr lang="en-GB" altLang="en-US" b="1"/>
          </a:p>
          <a:p>
            <a:pPr marL="228600" indent="-228600">
              <a:spcBef>
                <a:spcPct val="50000"/>
              </a:spcBef>
              <a:buFontTx/>
              <a:buAutoNum type="arabicPeriod"/>
            </a:pPr>
            <a:endParaRPr lang="en-GB" altLang="en-US" b="1"/>
          </a:p>
          <a:p>
            <a:pPr marL="228600" indent="-228600">
              <a:spcBef>
                <a:spcPct val="50000"/>
              </a:spcBef>
              <a:buFontTx/>
              <a:buAutoNum type="arabicPeriod"/>
            </a:pPr>
            <a:endParaRPr lang="en-GB" altLang="en-US" b="1"/>
          </a:p>
          <a:p>
            <a:pPr marL="228600" indent="-228600">
              <a:spcBef>
                <a:spcPct val="50000"/>
              </a:spcBef>
              <a:buFontTx/>
              <a:buAutoNum type="arabicPeriod"/>
            </a:pPr>
            <a:endParaRPr lang="en-GB" altLang="en-US" b="1"/>
          </a:p>
          <a:p>
            <a:pPr marL="228600" indent="-228600">
              <a:spcBef>
                <a:spcPct val="50000"/>
              </a:spcBef>
              <a:buFontTx/>
              <a:buAutoNum type="arabicPeriod"/>
            </a:pPr>
            <a:endParaRPr lang="en-GB" altLang="en-US" b="1"/>
          </a:p>
          <a:p>
            <a:pPr marL="228600" indent="-228600">
              <a:spcBef>
                <a:spcPct val="50000"/>
              </a:spcBef>
              <a:buFontTx/>
              <a:buAutoNum type="arabicPeriod"/>
            </a:pPr>
            <a:endParaRPr lang="en-GB" altLang="en-US" b="1"/>
          </a:p>
          <a:p>
            <a:pPr marL="228600" indent="-228600">
              <a:spcBef>
                <a:spcPct val="50000"/>
              </a:spcBef>
              <a:buFontTx/>
              <a:buAutoNum type="arabicPeriod"/>
            </a:pPr>
            <a:endParaRPr lang="en-GB" altLang="en-US"/>
          </a:p>
          <a:p>
            <a:pPr marL="228600" indent="-228600"/>
            <a:endParaRPr lang="en-GB" altLang="en-US"/>
          </a:p>
        </p:txBody>
      </p:sp>
    </p:spTree>
    <p:extLst>
      <p:ext uri="{BB962C8B-B14F-4D97-AF65-F5344CB8AC3E}">
        <p14:creationId xmlns:p14="http://schemas.microsoft.com/office/powerpoint/2010/main" val="2200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6BFA66C-9713-4D15-8FF4-22B58374C619}" type="datetimeFigureOut">
              <a:rPr lang="en-GB" smtClean="0"/>
              <a:t>21/03/2016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4138011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BFA66C-9713-4D15-8FF4-22B58374C619}" type="datetimeFigureOut">
              <a:rPr lang="en-GB" smtClean="0"/>
              <a:t>21/03/2016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365921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BFA66C-9713-4D15-8FF4-22B58374C619}" type="datetimeFigureOut">
              <a:rPr lang="en-GB" smtClean="0"/>
              <a:t>21/03/2016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182832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9DFFAD-54AB-4DA0-8D3A-EE96EEF507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13220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D72D8B-66B8-4A35-A40D-0F90C0AF8EE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78605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4EA890-C99E-4035-8110-775C49C6B43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71357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056849-3A2E-463D-A0F7-20268AEE5A7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78543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2111333-2749-4668-98CE-186D499B4FE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7240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78F4FB8-A2F1-4FA4-9784-D670742E415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42223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1A7EE17-D7B8-456F-91E2-FF0F11458BB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67113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2EDACA-72CA-48FA-A3D2-C0B8D436F50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9345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BFA66C-9713-4D15-8FF4-22B58374C619}" type="datetimeFigureOut">
              <a:rPr lang="en-GB" smtClean="0"/>
              <a:t>21/03/2016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2785729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1C69B8-F0EE-45C8-B3DD-468978D75FE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3994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11F29E-3CAE-49D8-9E8A-EA117277A29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11118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F277D3-2AD0-4024-B75D-31A5C8DA833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8169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FA66C-9713-4D15-8FF4-22B58374C619}" type="datetimeFigureOut">
              <a:rPr lang="en-GB" smtClean="0"/>
              <a:t>21/03/2016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4257771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BFA66C-9713-4D15-8FF4-22B58374C619}" type="datetimeFigureOut">
              <a:rPr lang="en-GB" smtClean="0"/>
              <a:t>21/03/2016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3372103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BFA66C-9713-4D15-8FF4-22B58374C619}" type="datetimeFigureOut">
              <a:rPr lang="en-GB" smtClean="0"/>
              <a:t>21/03/2016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32858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BFA66C-9713-4D15-8FF4-22B58374C619}" type="datetimeFigureOut">
              <a:rPr lang="en-GB" smtClean="0"/>
              <a:t>21/03/2016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143299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FA66C-9713-4D15-8FF4-22B58374C619}" type="datetimeFigureOut">
              <a:rPr lang="en-GB" smtClean="0"/>
              <a:t>21/03/2016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36545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FA66C-9713-4D15-8FF4-22B58374C619}" type="datetimeFigureOut">
              <a:rPr lang="en-GB" smtClean="0"/>
              <a:t>21/03/2016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295180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FA66C-9713-4D15-8FF4-22B58374C619}" type="datetimeFigureOut">
              <a:rPr lang="en-GB" smtClean="0"/>
              <a:t>21/03/2016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962DA-0F52-45A8-8350-299E9768A69D}" type="slidenum">
              <a:rPr lang="en-GB" smtClean="0"/>
              <a:t>‹#›</a:t>
            </a:fld>
            <a:endParaRPr lang="en-GB"/>
          </a:p>
        </p:txBody>
      </p:sp>
    </p:spTree>
    <p:extLst>
      <p:ext uri="{BB962C8B-B14F-4D97-AF65-F5344CB8AC3E}">
        <p14:creationId xmlns:p14="http://schemas.microsoft.com/office/powerpoint/2010/main" val="2453805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FA66C-9713-4D15-8FF4-22B58374C619}" type="datetimeFigureOut">
              <a:rPr lang="en-GB" smtClean="0"/>
              <a:t>21/03/2016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962DA-0F52-45A8-8350-299E9768A69D}" type="slidenum">
              <a:rPr lang="en-GB" smtClean="0"/>
              <a:t>‹#›</a:t>
            </a:fld>
            <a:endParaRPr lang="en-GB"/>
          </a:p>
        </p:txBody>
      </p:sp>
    </p:spTree>
    <p:extLst>
      <p:ext uri="{BB962C8B-B14F-4D97-AF65-F5344CB8AC3E}">
        <p14:creationId xmlns:p14="http://schemas.microsoft.com/office/powerpoint/2010/main" val="2710744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A49C00-2429-4D7A-A3E2-6553DB7F2160}"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28640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openxmlformats.org/officeDocument/2006/relationships/audio" Target="../media/audio2.wav"/><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 Id="rId5" Type="http://schemas.openxmlformats.org/officeDocument/2006/relationships/audio" Target="../media/audio3.wav"/><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video" Target="file:///D:\KS2_Spanish\yr4spanish\half_term_1\fallas_mascleta.wmv" TargetMode="External"/><Relationship Id="rId6" Type="http://schemas.openxmlformats.org/officeDocument/2006/relationships/image" Target="../media/image13.png"/><Relationship Id="rId5" Type="http://schemas.openxmlformats.org/officeDocument/2006/relationships/audio" Target="../media/audio5.wav"/><Relationship Id="rId10" Type="http://schemas.openxmlformats.org/officeDocument/2006/relationships/image" Target="../media/image15.png"/><Relationship Id="rId4" Type="http://schemas.openxmlformats.org/officeDocument/2006/relationships/image" Target="../media/image12.jpeg"/><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audio" Target="../media/audio8.wav"/><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22.wav"/><Relationship Id="rId1" Type="http://schemas.openxmlformats.org/officeDocument/2006/relationships/slideLayout" Target="../slideLayouts/slideLayout18.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Hoy </a:t>
            </a:r>
            <a:r>
              <a:rPr lang="en-GB" dirty="0" err="1" smtClean="0"/>
              <a:t>vamos</a:t>
            </a:r>
            <a:r>
              <a:rPr lang="en-GB" dirty="0" smtClean="0"/>
              <a:t> a…</a:t>
            </a:r>
            <a:endParaRPr lang="en-GB" dirty="0"/>
          </a:p>
        </p:txBody>
      </p:sp>
      <p:sp>
        <p:nvSpPr>
          <p:cNvPr id="3" name="Content Placeholder 2"/>
          <p:cNvSpPr>
            <a:spLocks noGrp="1"/>
          </p:cNvSpPr>
          <p:nvPr>
            <p:ph idx="1"/>
          </p:nvPr>
        </p:nvSpPr>
        <p:spPr/>
        <p:txBody>
          <a:bodyPr>
            <a:normAutofit/>
          </a:bodyPr>
          <a:lstStyle/>
          <a:p>
            <a:pPr marL="0" indent="0">
              <a:buNone/>
            </a:pPr>
            <a:endParaRPr lang="en-GB" sz="3600" dirty="0"/>
          </a:p>
          <a:p>
            <a:r>
              <a:rPr lang="en-GB" sz="3600" dirty="0" err="1"/>
              <a:t>a</a:t>
            </a:r>
            <a:r>
              <a:rPr lang="en-GB" sz="3600" dirty="0" err="1" smtClean="0"/>
              <a:t>prender</a:t>
            </a:r>
            <a:r>
              <a:rPr lang="en-GB" sz="3600" dirty="0" smtClean="0"/>
              <a:t> </a:t>
            </a:r>
            <a:r>
              <a:rPr lang="en-GB" sz="3600" dirty="0" err="1" smtClean="0"/>
              <a:t>más</a:t>
            </a:r>
            <a:r>
              <a:rPr lang="en-GB" sz="3600" dirty="0" smtClean="0"/>
              <a:t> </a:t>
            </a:r>
            <a:r>
              <a:rPr lang="en-GB" sz="3600" dirty="0" err="1" smtClean="0"/>
              <a:t>información</a:t>
            </a:r>
            <a:r>
              <a:rPr lang="en-GB" sz="3600" dirty="0" smtClean="0"/>
              <a:t> </a:t>
            </a:r>
            <a:r>
              <a:rPr lang="en-GB" sz="3600" dirty="0" err="1" smtClean="0"/>
              <a:t>sobre</a:t>
            </a:r>
            <a:r>
              <a:rPr lang="en-GB" sz="3600" dirty="0" smtClean="0"/>
              <a:t> </a:t>
            </a:r>
            <a:r>
              <a:rPr lang="en-GB" sz="3600" dirty="0" err="1" smtClean="0"/>
              <a:t>una</a:t>
            </a:r>
            <a:r>
              <a:rPr lang="en-GB" sz="3600" dirty="0" smtClean="0"/>
              <a:t> </a:t>
            </a:r>
            <a:r>
              <a:rPr lang="en-GB" sz="3600" b="1" dirty="0" smtClean="0"/>
              <a:t>fiesta </a:t>
            </a:r>
            <a:r>
              <a:rPr lang="en-GB" sz="3600" dirty="0" err="1" smtClean="0"/>
              <a:t>que</a:t>
            </a:r>
            <a:r>
              <a:rPr lang="en-GB" sz="3600" dirty="0" smtClean="0"/>
              <a:t> se llama </a:t>
            </a:r>
            <a:r>
              <a:rPr lang="en-GB" sz="3600" b="1" dirty="0" err="1" smtClean="0"/>
              <a:t>las</a:t>
            </a:r>
            <a:r>
              <a:rPr lang="en-GB" sz="3600" b="1" dirty="0" smtClean="0"/>
              <a:t> </a:t>
            </a:r>
            <a:r>
              <a:rPr lang="en-GB" sz="3600" b="1" dirty="0" err="1" smtClean="0"/>
              <a:t>Fallas</a:t>
            </a:r>
            <a:endParaRPr lang="en-GB" sz="3600" b="1" dirty="0" smtClean="0"/>
          </a:p>
          <a:p>
            <a:endParaRPr lang="en-GB" sz="3600" dirty="0"/>
          </a:p>
          <a:p>
            <a:r>
              <a:rPr lang="en-GB" sz="3600" dirty="0" err="1"/>
              <a:t>a</a:t>
            </a:r>
            <a:r>
              <a:rPr lang="en-GB" sz="3600" dirty="0" err="1" smtClean="0"/>
              <a:t>prender</a:t>
            </a:r>
            <a:r>
              <a:rPr lang="en-GB" sz="3600" b="1" dirty="0" smtClean="0"/>
              <a:t> </a:t>
            </a:r>
            <a:r>
              <a:rPr lang="en-GB" sz="3600" b="1" dirty="0" err="1"/>
              <a:t>n</a:t>
            </a:r>
            <a:r>
              <a:rPr lang="en-GB" sz="3600" b="1" dirty="0" err="1" smtClean="0"/>
              <a:t>uevo</a:t>
            </a:r>
            <a:r>
              <a:rPr lang="en-GB" sz="3600" b="1" dirty="0" smtClean="0"/>
              <a:t> </a:t>
            </a:r>
            <a:r>
              <a:rPr lang="en-GB" sz="3600" b="1" dirty="0" err="1" smtClean="0"/>
              <a:t>vocabulario</a:t>
            </a:r>
            <a:r>
              <a:rPr lang="en-GB" sz="3600" b="1" dirty="0" smtClean="0"/>
              <a:t> </a:t>
            </a:r>
            <a:r>
              <a:rPr lang="en-GB" sz="3600" dirty="0" smtClean="0"/>
              <a:t>para </a:t>
            </a:r>
            <a:r>
              <a:rPr lang="en-GB" sz="3600" dirty="0" err="1" smtClean="0"/>
              <a:t>describir</a:t>
            </a:r>
            <a:r>
              <a:rPr lang="en-GB" sz="3600" dirty="0" smtClean="0"/>
              <a:t> fiestas</a:t>
            </a:r>
            <a:endParaRPr lang="en-GB" sz="3600" dirty="0"/>
          </a:p>
        </p:txBody>
      </p:sp>
      <p:pic>
        <p:nvPicPr>
          <p:cNvPr id="5" name="Picture 4"/>
          <p:cNvPicPr>
            <a:picLocks noChangeAspect="1"/>
          </p:cNvPicPr>
          <p:nvPr/>
        </p:nvPicPr>
        <p:blipFill>
          <a:blip r:embed="rId2"/>
          <a:stretch>
            <a:fillRect/>
          </a:stretch>
        </p:blipFill>
        <p:spPr>
          <a:xfrm>
            <a:off x="7559675" y="151342"/>
            <a:ext cx="1390650" cy="1390650"/>
          </a:xfrm>
          <a:prstGeom prst="rect">
            <a:avLst/>
          </a:prstGeom>
        </p:spPr>
      </p:pic>
    </p:spTree>
    <p:extLst>
      <p:ext uri="{BB962C8B-B14F-4D97-AF65-F5344CB8AC3E}">
        <p14:creationId xmlns:p14="http://schemas.microsoft.com/office/powerpoint/2010/main" val="352750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515923" y="4324751"/>
            <a:ext cx="3253846" cy="1913467"/>
          </a:xfrm>
          <a:prstGeom prst="wedgeRoundRectCallout">
            <a:avLst>
              <a:gd name="adj1" fmla="val 63473"/>
              <a:gd name="adj2" fmla="val -21571"/>
              <a:gd name="adj3" fmla="val 16667"/>
            </a:avLst>
          </a:prstGeom>
          <a:solidFill>
            <a:srgbClr val="FFC000"/>
          </a:solidFill>
          <a:ln w="571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black"/>
                </a:solidFill>
                <a:latin typeface="Arial" panose="020B0604020202020204" pitchFamily="34" charset="0"/>
                <a:cs typeface="Arial" panose="020B0604020202020204" pitchFamily="34" charset="0"/>
              </a:rPr>
              <a:t>¿</a:t>
            </a:r>
            <a:r>
              <a:rPr lang="en-GB" sz="4000" b="1" dirty="0" err="1">
                <a:solidFill>
                  <a:prstClr val="black"/>
                </a:solidFill>
                <a:latin typeface="Arial" panose="020B0604020202020204" pitchFamily="34" charset="0"/>
                <a:cs typeface="Arial" panose="020B0604020202020204" pitchFamily="34" charset="0"/>
              </a:rPr>
              <a:t>Dónde</a:t>
            </a:r>
            <a:r>
              <a:rPr lang="en-GB" sz="4000" b="1" dirty="0">
                <a:solidFill>
                  <a:prstClr val="black"/>
                </a:solidFill>
                <a:latin typeface="Arial" panose="020B0604020202020204" pitchFamily="34" charset="0"/>
                <a:cs typeface="Arial" panose="020B0604020202020204" pitchFamily="34" charset="0"/>
              </a:rPr>
              <a:t> </a:t>
            </a:r>
            <a:r>
              <a:rPr lang="en-GB" sz="4000" b="1" dirty="0" err="1">
                <a:solidFill>
                  <a:prstClr val="black"/>
                </a:solidFill>
                <a:latin typeface="Arial" panose="020B0604020202020204" pitchFamily="34" charset="0"/>
                <a:cs typeface="Arial" panose="020B0604020202020204" pitchFamily="34" charset="0"/>
              </a:rPr>
              <a:t>está</a:t>
            </a:r>
            <a:r>
              <a:rPr lang="en-GB" sz="4000" b="1" dirty="0">
                <a:solidFill>
                  <a:prstClr val="black"/>
                </a:solidFill>
                <a:latin typeface="Arial" panose="020B0604020202020204" pitchFamily="34" charset="0"/>
                <a:cs typeface="Arial" panose="020B0604020202020204" pitchFamily="34" charset="0"/>
              </a:rPr>
              <a:t> </a:t>
            </a:r>
            <a:r>
              <a:rPr lang="en-GB" sz="4000" b="1" dirty="0" smtClean="0">
                <a:solidFill>
                  <a:prstClr val="black"/>
                </a:solidFill>
                <a:latin typeface="Arial" panose="020B0604020202020204" pitchFamily="34" charset="0"/>
                <a:cs typeface="Arial" panose="020B0604020202020204" pitchFamily="34" charset="0"/>
              </a:rPr>
              <a:t>Valencia?</a:t>
            </a:r>
            <a:endParaRPr lang="en-GB" sz="4000" b="1" dirty="0">
              <a:solidFill>
                <a:prstClr val="black"/>
              </a:solidFill>
              <a:latin typeface="Arial" panose="020B0604020202020204" pitchFamily="34" charset="0"/>
              <a:cs typeface="Arial" panose="020B0604020202020204" pitchFamily="34" charset="0"/>
            </a:endParaRPr>
          </a:p>
        </p:txBody>
      </p:sp>
      <p:sp>
        <p:nvSpPr>
          <p:cNvPr id="8" name="Rounded Rectangular Callout 7"/>
          <p:cNvSpPr/>
          <p:nvPr/>
        </p:nvSpPr>
        <p:spPr>
          <a:xfrm>
            <a:off x="5153554" y="4324751"/>
            <a:ext cx="3253846" cy="2025249"/>
          </a:xfrm>
          <a:prstGeom prst="wedgeRoundRectCallout">
            <a:avLst>
              <a:gd name="adj1" fmla="val -63247"/>
              <a:gd name="adj2" fmla="val -24219"/>
              <a:gd name="adj3" fmla="val 16667"/>
            </a:avLst>
          </a:prstGeom>
          <a:solidFill>
            <a:srgbClr val="FFC000"/>
          </a:solidFill>
          <a:ln w="571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prstClr val="black"/>
                </a:solidFill>
                <a:latin typeface="Arial" panose="020B0604020202020204" pitchFamily="34" charset="0"/>
                <a:cs typeface="Arial" panose="020B0604020202020204" pitchFamily="34" charset="0"/>
              </a:rPr>
              <a:t>Está</a:t>
            </a:r>
            <a:r>
              <a:rPr lang="en-GB" sz="4000" b="1" dirty="0">
                <a:solidFill>
                  <a:prstClr val="black"/>
                </a:solidFill>
                <a:latin typeface="Arial" panose="020B0604020202020204" pitchFamily="34" charset="0"/>
                <a:cs typeface="Arial" panose="020B0604020202020204" pitchFamily="34" charset="0"/>
              </a:rPr>
              <a:t> </a:t>
            </a:r>
            <a:r>
              <a:rPr lang="en-GB" sz="4000" b="1" dirty="0" err="1">
                <a:solidFill>
                  <a:prstClr val="black"/>
                </a:solidFill>
                <a:latin typeface="Arial" panose="020B0604020202020204" pitchFamily="34" charset="0"/>
                <a:cs typeface="Arial" panose="020B0604020202020204" pitchFamily="34" charset="0"/>
              </a:rPr>
              <a:t>en</a:t>
            </a:r>
            <a:r>
              <a:rPr lang="en-GB" sz="4000" b="1" dirty="0">
                <a:solidFill>
                  <a:prstClr val="black"/>
                </a:solidFill>
                <a:latin typeface="Arial" panose="020B0604020202020204" pitchFamily="34" charset="0"/>
                <a:cs typeface="Arial" panose="020B0604020202020204" pitchFamily="34" charset="0"/>
              </a:rPr>
              <a:t> el </a:t>
            </a:r>
            <a:r>
              <a:rPr lang="en-GB" sz="4000" b="1" dirty="0" err="1" smtClean="0">
                <a:solidFill>
                  <a:prstClr val="black"/>
                </a:solidFill>
                <a:latin typeface="Arial" panose="020B0604020202020204" pitchFamily="34" charset="0"/>
                <a:cs typeface="Arial" panose="020B0604020202020204" pitchFamily="34" charset="0"/>
              </a:rPr>
              <a:t>este</a:t>
            </a:r>
            <a:r>
              <a:rPr lang="en-GB" sz="4000" b="1" dirty="0" smtClean="0">
                <a:solidFill>
                  <a:prstClr val="black"/>
                </a:solidFill>
                <a:latin typeface="Arial" panose="020B0604020202020204" pitchFamily="34" charset="0"/>
                <a:cs typeface="Arial" panose="020B0604020202020204" pitchFamily="34" charset="0"/>
              </a:rPr>
              <a:t> </a:t>
            </a:r>
            <a:r>
              <a:rPr lang="en-GB" sz="4000" b="1" dirty="0">
                <a:solidFill>
                  <a:prstClr val="black"/>
                </a:solidFill>
                <a:latin typeface="Arial" panose="020B0604020202020204" pitchFamily="34" charset="0"/>
                <a:cs typeface="Arial" panose="020B0604020202020204" pitchFamily="34" charset="0"/>
              </a:rPr>
              <a:t>de </a:t>
            </a:r>
            <a:r>
              <a:rPr lang="en-GB" sz="4000" b="1" dirty="0" err="1">
                <a:solidFill>
                  <a:prstClr val="black"/>
                </a:solidFill>
                <a:latin typeface="Arial" panose="020B0604020202020204" pitchFamily="34" charset="0"/>
                <a:cs typeface="Arial" panose="020B0604020202020204" pitchFamily="34" charset="0"/>
              </a:rPr>
              <a:t>España</a:t>
            </a:r>
            <a:endParaRPr lang="en-GB" sz="400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24" y="601133"/>
            <a:ext cx="7773485" cy="3429479"/>
          </a:xfrm>
          <a:prstGeom prst="rect">
            <a:avLst/>
          </a:prstGeom>
        </p:spPr>
      </p:pic>
    </p:spTree>
    <p:extLst>
      <p:ext uri="{BB962C8B-B14F-4D97-AF65-F5344CB8AC3E}">
        <p14:creationId xmlns:p14="http://schemas.microsoft.com/office/powerpoint/2010/main" val="78998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allas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67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5075238" y="2030413"/>
            <a:ext cx="3384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Hay dos millones de visitantes.</a:t>
            </a:r>
            <a:endParaRPr lang="en-GB" altLang="en-US" sz="2400">
              <a:solidFill>
                <a:srgbClr val="000000"/>
              </a:solidFill>
              <a:latin typeface="Calibri" panose="020F0502020204030204" pitchFamily="34" charset="0"/>
              <a:cs typeface="Arial" panose="020B0604020202020204" pitchFamily="34" charset="0"/>
            </a:endParaRPr>
          </a:p>
        </p:txBody>
      </p:sp>
      <p:sp>
        <p:nvSpPr>
          <p:cNvPr id="38917" name="Text Box 5"/>
          <p:cNvSpPr txBox="1">
            <a:spLocks noChangeArrowheads="1"/>
          </p:cNvSpPr>
          <p:nvPr/>
        </p:nvSpPr>
        <p:spPr bwMode="auto">
          <a:xfrm>
            <a:off x="5040313" y="1268413"/>
            <a:ext cx="3635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La fiesta de las Fallas dura</a:t>
            </a:r>
            <a:r>
              <a:rPr lang="en-GB" altLang="en-US" sz="2400">
                <a:solidFill>
                  <a:srgbClr val="000000"/>
                </a:solidFill>
                <a:latin typeface="Calibri" panose="020F0502020204030204" pitchFamily="34" charset="0"/>
                <a:cs typeface="Arial" panose="020B0604020202020204" pitchFamily="34" charset="0"/>
              </a:rPr>
              <a:t> </a:t>
            </a:r>
            <a:br>
              <a:rPr lang="en-GB" altLang="en-US" sz="2400">
                <a:solidFill>
                  <a:srgbClr val="000000"/>
                </a:solidFill>
                <a:latin typeface="Calibri" panose="020F0502020204030204" pitchFamily="34" charset="0"/>
                <a:cs typeface="Arial" panose="020B0604020202020204" pitchFamily="34" charset="0"/>
              </a:rPr>
            </a:br>
            <a:r>
              <a:rPr lang="en-GB" altLang="en-US" sz="2400">
                <a:solidFill>
                  <a:srgbClr val="000000"/>
                </a:solidFill>
                <a:latin typeface="Calibri" panose="020F0502020204030204" pitchFamily="34" charset="0"/>
                <a:cs typeface="Arial" panose="020B0604020202020204" pitchFamily="34" charset="0"/>
              </a:rPr>
              <a:t>cinco días en marzo.</a:t>
            </a:r>
          </a:p>
        </p:txBody>
      </p:sp>
      <p:sp>
        <p:nvSpPr>
          <p:cNvPr id="38918" name="Text Box 6"/>
          <p:cNvSpPr txBox="1">
            <a:spLocks noChangeArrowheads="1"/>
          </p:cNvSpPr>
          <p:nvPr/>
        </p:nvSpPr>
        <p:spPr bwMode="auto">
          <a:xfrm>
            <a:off x="5076825" y="2817813"/>
            <a:ext cx="3816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Es una fiesta muy ruidosa y peligrosa.</a:t>
            </a:r>
            <a:endParaRPr lang="en-GB" altLang="en-US" sz="2400">
              <a:solidFill>
                <a:srgbClr val="000000"/>
              </a:solidFill>
              <a:latin typeface="Calibri" panose="020F0502020204030204" pitchFamily="34" charset="0"/>
              <a:cs typeface="Arial" panose="020B0604020202020204" pitchFamily="34" charset="0"/>
            </a:endParaRPr>
          </a:p>
        </p:txBody>
      </p:sp>
      <p:pic>
        <p:nvPicPr>
          <p:cNvPr id="38922" name="Picture 10" descr="Fire-Danger-429969"/>
          <p:cNvPicPr>
            <a:picLocks noChangeAspect="1" noChangeArrowheads="1"/>
          </p:cNvPicPr>
          <p:nvPr/>
        </p:nvPicPr>
        <p:blipFill>
          <a:blip r:embed="rId4">
            <a:extLst>
              <a:ext uri="{28A0092B-C50C-407E-A947-70E740481C1C}">
                <a14:useLocalDpi xmlns:a14="http://schemas.microsoft.com/office/drawing/2010/main" val="0"/>
              </a:ext>
            </a:extLst>
          </a:blip>
          <a:srcRect l="2180" t="2180" r="2180" b="2180"/>
          <a:stretch>
            <a:fillRect/>
          </a:stretch>
        </p:blipFill>
        <p:spPr bwMode="auto">
          <a:xfrm>
            <a:off x="6948488" y="4292600"/>
            <a:ext cx="1628775" cy="1628775"/>
          </a:xfrm>
          <a:prstGeom prst="rect">
            <a:avLst/>
          </a:prstGeom>
          <a:noFill/>
          <a:extLst>
            <a:ext uri="{909E8E84-426E-40DD-AFC4-6F175D3DCCD1}">
              <a14:hiddenFill xmlns:a14="http://schemas.microsoft.com/office/drawing/2010/main">
                <a:solidFill>
                  <a:srgbClr val="FFFFFF"/>
                </a:solidFill>
              </a14:hiddenFill>
            </a:ext>
          </a:extLst>
        </p:spPr>
      </p:pic>
      <p:sp>
        <p:nvSpPr>
          <p:cNvPr id="38923" name="Line 11"/>
          <p:cNvSpPr>
            <a:spLocks noChangeShapeType="1"/>
          </p:cNvSpPr>
          <p:nvPr/>
        </p:nvSpPr>
        <p:spPr bwMode="auto">
          <a:xfrm>
            <a:off x="6134100" y="3606800"/>
            <a:ext cx="1081088" cy="8636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endParaRPr>
          </a:p>
        </p:txBody>
      </p:sp>
      <p:sp>
        <p:nvSpPr>
          <p:cNvPr id="38924" name="AutoShape 12">
            <a:hlinkClick r:id="" action="ppaction://noaction" highlightClick="1">
              <a:snd r:embed="rId5" name="fallas.wav"/>
            </a:hlinkClick>
          </p:cNvPr>
          <p:cNvSpPr>
            <a:spLocks noChangeArrowheads="1"/>
          </p:cNvSpPr>
          <p:nvPr/>
        </p:nvSpPr>
        <p:spPr bwMode="auto">
          <a:xfrm>
            <a:off x="7885113" y="260350"/>
            <a:ext cx="863600" cy="863600"/>
          </a:xfrm>
          <a:prstGeom prst="actionButtonSound">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4137148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923"/>
                                        </p:tgtEl>
                                        <p:attrNameLst>
                                          <p:attrName>style.visibility</p:attrName>
                                        </p:attrNameLst>
                                      </p:cBhvr>
                                      <p:to>
                                        <p:strVal val="visible"/>
                                      </p:to>
                                    </p:set>
                                    <p:animEffect transition="in" filter="wipe(up)">
                                      <p:cBhvr>
                                        <p:cTn id="7" dur="500"/>
                                        <p:tgtEl>
                                          <p:spTgt spid="389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38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ext Box 5">
            <a:hlinkClick r:id="" action="ppaction://noaction">
              <a:snd r:embed="rId5" name="info.wav"/>
            </a:hlinkClick>
          </p:cNvPr>
          <p:cNvSpPr txBox="1">
            <a:spLocks noChangeArrowheads="1"/>
          </p:cNvSpPr>
          <p:nvPr/>
        </p:nvSpPr>
        <p:spPr bwMode="auto">
          <a:xfrm>
            <a:off x="1187450" y="5661025"/>
            <a:ext cx="684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a:solidFill>
                  <a:srgbClr val="000000"/>
                </a:solidFill>
                <a:latin typeface="Calibri" panose="020F0502020204030204" pitchFamily="34" charset="0"/>
              </a:rPr>
              <a:t>Escucha la informaci</a:t>
            </a:r>
            <a:r>
              <a:rPr lang="en-GB" altLang="en-US" sz="2400">
                <a:solidFill>
                  <a:srgbClr val="000000"/>
                </a:solidFill>
                <a:latin typeface="Calibri" panose="020F0502020204030204" pitchFamily="34" charset="0"/>
                <a:cs typeface="Arial" panose="020B0604020202020204" pitchFamily="34" charset="0"/>
              </a:rPr>
              <a:t>ón sobre la fiesta en Valencia.</a:t>
            </a:r>
          </a:p>
        </p:txBody>
      </p:sp>
      <p:pic>
        <p:nvPicPr>
          <p:cNvPr id="2" name="fallas_info_ed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22651" y="448733"/>
            <a:ext cx="6333068" cy="4749801"/>
          </a:xfrm>
          <a:prstGeom prst="rect">
            <a:avLst/>
          </a:prstGeom>
        </p:spPr>
      </p:pic>
    </p:spTree>
    <p:extLst>
      <p:ext uri="{BB962C8B-B14F-4D97-AF65-F5344CB8AC3E}">
        <p14:creationId xmlns:p14="http://schemas.microsoft.com/office/powerpoint/2010/main" val="1365831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descr="Las Fallas, Valencia, Spain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431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9403" name="Picture 11" descr="080310-las-fallas-hmed-12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7300"/>
            <a:ext cx="4500563" cy="3087688"/>
          </a:xfrm>
          <a:prstGeom prst="rect">
            <a:avLst/>
          </a:prstGeom>
          <a:noFill/>
          <a:extLst>
            <a:ext uri="{909E8E84-426E-40DD-AFC4-6F175D3DCCD1}">
              <a14:hiddenFill xmlns:a14="http://schemas.microsoft.com/office/drawing/2010/main">
                <a:solidFill>
                  <a:srgbClr val="FFFFFF"/>
                </a:solidFill>
              </a14:hiddenFill>
            </a:ext>
          </a:extLst>
        </p:spPr>
      </p:pic>
      <p:pic>
        <p:nvPicPr>
          <p:cNvPr id="59404" name="Picture 12" descr="Fallas_Valencia_Festiv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2000250"/>
            <a:ext cx="3238500" cy="4857750"/>
          </a:xfrm>
          <a:prstGeom prst="rect">
            <a:avLst/>
          </a:prstGeom>
          <a:noFill/>
          <a:extLst>
            <a:ext uri="{909E8E84-426E-40DD-AFC4-6F175D3DCCD1}">
              <a14:hiddenFill xmlns:a14="http://schemas.microsoft.com/office/drawing/2010/main">
                <a:solidFill>
                  <a:srgbClr val="FFFFFF"/>
                </a:solidFill>
              </a14:hiddenFill>
            </a:ext>
          </a:extLst>
        </p:spPr>
      </p:pic>
      <p:sp>
        <p:nvSpPr>
          <p:cNvPr id="59405" name="Text Box 13"/>
          <p:cNvSpPr txBox="1">
            <a:spLocks noChangeArrowheads="1"/>
          </p:cNvSpPr>
          <p:nvPr/>
        </p:nvSpPr>
        <p:spPr bwMode="auto">
          <a:xfrm>
            <a:off x="3132138" y="188913"/>
            <a:ext cx="5327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Hay muchas figuras de papel maché </a:t>
            </a:r>
            <a:br>
              <a:rPr lang="en-GB" altLang="en-US" sz="2400">
                <a:solidFill>
                  <a:srgbClr val="000000"/>
                </a:solidFill>
                <a:latin typeface="Calibri" panose="020F0502020204030204" pitchFamily="34" charset="0"/>
              </a:rPr>
            </a:br>
            <a:r>
              <a:rPr lang="en-GB" altLang="en-US" sz="2400">
                <a:solidFill>
                  <a:srgbClr val="000000"/>
                </a:solidFill>
                <a:latin typeface="Calibri" panose="020F0502020204030204" pitchFamily="34" charset="0"/>
              </a:rPr>
              <a:t>que se llaman ‘ninots’. </a:t>
            </a:r>
          </a:p>
        </p:txBody>
      </p:sp>
      <p:sp>
        <p:nvSpPr>
          <p:cNvPr id="59406" name="Text Box 14"/>
          <p:cNvSpPr txBox="1">
            <a:spLocks noChangeArrowheads="1"/>
          </p:cNvSpPr>
          <p:nvPr/>
        </p:nvSpPr>
        <p:spPr bwMode="auto">
          <a:xfrm>
            <a:off x="3132138" y="1022350"/>
            <a:ext cx="5327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¡Las figuras son muy grandes!</a:t>
            </a:r>
          </a:p>
        </p:txBody>
      </p:sp>
      <p:sp>
        <p:nvSpPr>
          <p:cNvPr id="59407" name="AutoShape 15">
            <a:hlinkClick r:id="" action="ppaction://noaction" highlightClick="1">
              <a:snd r:embed="rId5" name="fallas1.wav"/>
            </a:hlinkClick>
          </p:cNvPr>
          <p:cNvSpPr>
            <a:spLocks noChangeArrowheads="1"/>
          </p:cNvSpPr>
          <p:nvPr/>
        </p:nvSpPr>
        <p:spPr bwMode="auto">
          <a:xfrm>
            <a:off x="3203575" y="1844675"/>
            <a:ext cx="719138" cy="720725"/>
          </a:xfrm>
          <a:prstGeom prst="actionButtonSound">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4082877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7" name="Picture 7" descr="4467778577_c33c4585e1"/>
          <p:cNvPicPr>
            <a:picLocks noChangeAspect="1" noChangeArrowheads="1"/>
          </p:cNvPicPr>
          <p:nvPr/>
        </p:nvPicPr>
        <p:blipFill>
          <a:blip r:embed="rId3">
            <a:extLst>
              <a:ext uri="{28A0092B-C50C-407E-A947-70E740481C1C}">
                <a14:useLocalDpi xmlns:a14="http://schemas.microsoft.com/office/drawing/2010/main" val="0"/>
              </a:ext>
            </a:extLst>
          </a:blip>
          <a:srcRect b="3189"/>
          <a:stretch>
            <a:fillRect/>
          </a:stretch>
        </p:blipFill>
        <p:spPr bwMode="auto">
          <a:xfrm>
            <a:off x="5138738" y="3195638"/>
            <a:ext cx="4762500" cy="3689350"/>
          </a:xfrm>
          <a:prstGeom prst="rect">
            <a:avLst/>
          </a:prstGeom>
          <a:noFill/>
          <a:extLst>
            <a:ext uri="{909E8E84-426E-40DD-AFC4-6F175D3DCCD1}">
              <a14:hiddenFill xmlns:a14="http://schemas.microsoft.com/office/drawing/2010/main">
                <a:solidFill>
                  <a:srgbClr val="FFFFFF"/>
                </a:solidFill>
              </a14:hiddenFill>
            </a:ext>
          </a:extLst>
        </p:spPr>
      </p:pic>
      <p:pic>
        <p:nvPicPr>
          <p:cNvPr id="87049" name="Picture 9" descr="moda_fall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5524500" cy="6819900"/>
          </a:xfrm>
          <a:prstGeom prst="rect">
            <a:avLst/>
          </a:prstGeom>
          <a:noFill/>
          <a:extLst>
            <a:ext uri="{909E8E84-426E-40DD-AFC4-6F175D3DCCD1}">
              <a14:hiddenFill xmlns:a14="http://schemas.microsoft.com/office/drawing/2010/main">
                <a:solidFill>
                  <a:srgbClr val="FFFFFF"/>
                </a:solidFill>
              </a14:hiddenFill>
            </a:ext>
          </a:extLst>
        </p:spPr>
      </p:pic>
      <p:sp>
        <p:nvSpPr>
          <p:cNvPr id="87050" name="Text Box 10"/>
          <p:cNvSpPr txBox="1">
            <a:spLocks noChangeArrowheads="1"/>
          </p:cNvSpPr>
          <p:nvPr/>
        </p:nvSpPr>
        <p:spPr bwMode="auto">
          <a:xfrm>
            <a:off x="5580063" y="115888"/>
            <a:ext cx="2736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Las chicas llevan </a:t>
            </a:r>
            <a:br>
              <a:rPr lang="en-GB" altLang="en-US" sz="2400">
                <a:solidFill>
                  <a:srgbClr val="000000"/>
                </a:solidFill>
                <a:latin typeface="Calibri" panose="020F0502020204030204" pitchFamily="34" charset="0"/>
              </a:rPr>
            </a:br>
            <a:r>
              <a:rPr lang="en-GB" altLang="en-US" sz="2400">
                <a:solidFill>
                  <a:srgbClr val="000000"/>
                </a:solidFill>
                <a:latin typeface="Calibri" panose="020F0502020204030204" pitchFamily="34" charset="0"/>
              </a:rPr>
              <a:t>un traje tradicional.</a:t>
            </a:r>
          </a:p>
        </p:txBody>
      </p:sp>
      <p:sp>
        <p:nvSpPr>
          <p:cNvPr id="87051" name="Text Box 11"/>
          <p:cNvSpPr txBox="1">
            <a:spLocks noChangeArrowheads="1"/>
          </p:cNvSpPr>
          <p:nvPr/>
        </p:nvSpPr>
        <p:spPr bwMode="auto">
          <a:xfrm>
            <a:off x="5580063" y="1052513"/>
            <a:ext cx="223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¡Es muy caro!</a:t>
            </a:r>
          </a:p>
        </p:txBody>
      </p:sp>
      <p:sp>
        <p:nvSpPr>
          <p:cNvPr id="87052" name="Line 12"/>
          <p:cNvSpPr>
            <a:spLocks noChangeShapeType="1"/>
          </p:cNvSpPr>
          <p:nvPr/>
        </p:nvSpPr>
        <p:spPr bwMode="auto">
          <a:xfrm flipH="1">
            <a:off x="611188" y="1557338"/>
            <a:ext cx="6192837" cy="3455987"/>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endParaRPr>
          </a:p>
        </p:txBody>
      </p:sp>
      <p:sp>
        <p:nvSpPr>
          <p:cNvPr id="87053" name="AutoShape 13">
            <a:hlinkClick r:id="" action="ppaction://noaction" highlightClick="1">
              <a:snd r:embed="rId5" name="fallas2.wav"/>
            </a:hlinkClick>
          </p:cNvPr>
          <p:cNvSpPr>
            <a:spLocks noChangeArrowheads="1"/>
          </p:cNvSpPr>
          <p:nvPr/>
        </p:nvSpPr>
        <p:spPr bwMode="auto">
          <a:xfrm>
            <a:off x="8172450" y="188913"/>
            <a:ext cx="720725" cy="647700"/>
          </a:xfrm>
          <a:prstGeom prst="actionButtonSound">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endParaRPr>
          </a:p>
        </p:txBody>
      </p:sp>
      <p:pic>
        <p:nvPicPr>
          <p:cNvPr id="87055" name="Picture 15" descr="_graphics-euro-dollar-golden-3d-signs-preview1-by-dragon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950" y="1412875"/>
            <a:ext cx="1852613" cy="1692275"/>
          </a:xfrm>
          <a:prstGeom prst="rect">
            <a:avLst/>
          </a:prstGeom>
          <a:noFill/>
          <a:extLst>
            <a:ext uri="{909E8E84-426E-40DD-AFC4-6F175D3DCCD1}">
              <a14:hiddenFill xmlns:a14="http://schemas.microsoft.com/office/drawing/2010/main">
                <a:solidFill>
                  <a:srgbClr val="FFFFFF"/>
                </a:solidFill>
              </a14:hiddenFill>
            </a:ext>
          </a:extLst>
        </p:spPr>
      </p:pic>
      <p:sp>
        <p:nvSpPr>
          <p:cNvPr id="87056" name="Line 16"/>
          <p:cNvSpPr>
            <a:spLocks noChangeShapeType="1"/>
          </p:cNvSpPr>
          <p:nvPr/>
        </p:nvSpPr>
        <p:spPr bwMode="auto">
          <a:xfrm>
            <a:off x="6778625" y="1544638"/>
            <a:ext cx="431800" cy="4318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2459887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7052"/>
                                        </p:tgtEl>
                                        <p:attrNameLst>
                                          <p:attrName>style.visibility</p:attrName>
                                        </p:attrNameLst>
                                      </p:cBhvr>
                                      <p:to>
                                        <p:strVal val="visible"/>
                                      </p:to>
                                    </p:set>
                                    <p:animEffect transition="in" filter="wipe(right)">
                                      <p:cBhvr>
                                        <p:cTn id="7" dur="500"/>
                                        <p:tgtEl>
                                          <p:spTgt spid="8705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7056"/>
                                        </p:tgtEl>
                                        <p:attrNameLst>
                                          <p:attrName>style.visibility</p:attrName>
                                        </p:attrNameLst>
                                      </p:cBhvr>
                                      <p:to>
                                        <p:strVal val="visible"/>
                                      </p:to>
                                    </p:set>
                                    <p:animEffect transition="in" filter="wipe(up)">
                                      <p:cBhvr>
                                        <p:cTn id="10" dur="500"/>
                                        <p:tgtEl>
                                          <p:spTgt spid="87056"/>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87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2" grpId="0" animBg="1"/>
      <p:bldP spid="870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DSC_29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836613"/>
            <a:ext cx="3181350" cy="4752975"/>
          </a:xfrm>
          <a:prstGeom prst="rect">
            <a:avLst/>
          </a:prstGeom>
          <a:noFill/>
          <a:extLst>
            <a:ext uri="{909E8E84-426E-40DD-AFC4-6F175D3DCCD1}">
              <a14:hiddenFill xmlns:a14="http://schemas.microsoft.com/office/drawing/2010/main">
                <a:solidFill>
                  <a:srgbClr val="FFFFFF"/>
                </a:solidFill>
              </a14:hiddenFill>
            </a:ext>
          </a:extLst>
        </p:spPr>
      </p:pic>
      <p:sp>
        <p:nvSpPr>
          <p:cNvPr id="84997" name="Text Box 5">
            <a:hlinkClick r:id="" action="ppaction://noaction">
              <a:snd r:embed="rId5" name="fuegosar.wav"/>
            </a:hlinkClick>
          </p:cNvPr>
          <p:cNvSpPr txBox="1">
            <a:spLocks noChangeArrowheads="1"/>
          </p:cNvSpPr>
          <p:nvPr/>
        </p:nvSpPr>
        <p:spPr bwMode="auto">
          <a:xfrm>
            <a:off x="5364163" y="307975"/>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a:solidFill>
                  <a:srgbClr val="000000"/>
                </a:solidFill>
                <a:latin typeface="Calibri" panose="020F0502020204030204" pitchFamily="34" charset="0"/>
              </a:rPr>
              <a:t>Hay fuegos artificiales. </a:t>
            </a:r>
          </a:p>
        </p:txBody>
      </p:sp>
      <p:pic>
        <p:nvPicPr>
          <p:cNvPr id="84998" name="fallas_mascleta.wmv">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539750" y="849313"/>
            <a:ext cx="4537075" cy="3402012"/>
          </a:xfrm>
          <a:prstGeom prst="rect">
            <a:avLst/>
          </a:prstGeom>
          <a:noFill/>
          <a:extLst>
            <a:ext uri="{909E8E84-426E-40DD-AFC4-6F175D3DCCD1}">
              <a14:hiddenFill xmlns:a14="http://schemas.microsoft.com/office/drawing/2010/main">
                <a:solidFill>
                  <a:srgbClr val="FFFFFF"/>
                </a:solidFill>
              </a14:hiddenFill>
            </a:ext>
          </a:extLst>
        </p:spPr>
      </p:pic>
      <p:sp>
        <p:nvSpPr>
          <p:cNvPr id="84999" name="Text Box 7">
            <a:hlinkClick r:id="" action="ppaction://noaction">
              <a:snd r:embed="rId7" name="piro.wav"/>
            </a:hlinkClick>
          </p:cNvPr>
          <p:cNvSpPr txBox="1">
            <a:spLocks noChangeArrowheads="1"/>
          </p:cNvSpPr>
          <p:nvPr/>
        </p:nvSpPr>
        <p:spPr bwMode="auto">
          <a:xfrm>
            <a:off x="301625" y="4365625"/>
            <a:ext cx="477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a:solidFill>
                  <a:srgbClr val="000000"/>
                </a:solidFill>
                <a:latin typeface="Calibri" panose="020F0502020204030204" pitchFamily="34" charset="0"/>
              </a:rPr>
              <a:t>También hay una pirotecnia con </a:t>
            </a:r>
            <a:br>
              <a:rPr lang="en-GB" altLang="en-US" sz="2400">
                <a:solidFill>
                  <a:srgbClr val="000000"/>
                </a:solidFill>
                <a:latin typeface="Calibri" panose="020F0502020204030204" pitchFamily="34" charset="0"/>
              </a:rPr>
            </a:br>
            <a:r>
              <a:rPr lang="en-GB" altLang="en-US" sz="2400">
                <a:solidFill>
                  <a:srgbClr val="000000"/>
                </a:solidFill>
                <a:latin typeface="Calibri" panose="020F0502020204030204" pitchFamily="34" charset="0"/>
              </a:rPr>
              <a:t>petardos cada día a las dos. </a:t>
            </a:r>
          </a:p>
        </p:txBody>
      </p:sp>
      <p:pic>
        <p:nvPicPr>
          <p:cNvPr id="85001" name="Picture 9" descr="200_17507_md"/>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0363" y="5157788"/>
            <a:ext cx="1049337" cy="1052512"/>
          </a:xfrm>
          <a:prstGeom prst="rect">
            <a:avLst/>
          </a:prstGeom>
          <a:noFill/>
          <a:extLst>
            <a:ext uri="{909E8E84-426E-40DD-AFC4-6F175D3DCCD1}">
              <a14:hiddenFill xmlns:a14="http://schemas.microsoft.com/office/drawing/2010/main">
                <a:solidFill>
                  <a:srgbClr val="FFFFFF"/>
                </a:solidFill>
              </a14:hiddenFill>
            </a:ext>
          </a:extLst>
        </p:spPr>
      </p:pic>
      <p:sp>
        <p:nvSpPr>
          <p:cNvPr id="85002" name="Text Box 10">
            <a:hlinkClick r:id="" action="ppaction://noaction">
              <a:snd r:embed="rId9" name="gustan.wav"/>
            </a:hlinkClick>
          </p:cNvPr>
          <p:cNvSpPr txBox="1">
            <a:spLocks noChangeArrowheads="1"/>
          </p:cNvSpPr>
          <p:nvPr/>
        </p:nvSpPr>
        <p:spPr bwMode="auto">
          <a:xfrm>
            <a:off x="539750" y="260350"/>
            <a:ext cx="439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a:solidFill>
                  <a:srgbClr val="000000"/>
                </a:solidFill>
                <a:latin typeface="Calibri" panose="020F0502020204030204" pitchFamily="34" charset="0"/>
              </a:rPr>
              <a:t>¿Te gustan los fuegos artificiales? </a:t>
            </a:r>
          </a:p>
        </p:txBody>
      </p:sp>
      <p:pic>
        <p:nvPicPr>
          <p:cNvPr id="85006" name="Picture 14" descr="firecracker-3"/>
          <p:cNvPicPr>
            <a:picLocks noChangeAspect="1" noChangeArrowheads="1"/>
          </p:cNvPicPr>
          <p:nvPr/>
        </p:nvPicPr>
        <p:blipFill>
          <a:blip r:embed="rId10">
            <a:clrChange>
              <a:clrFrom>
                <a:srgbClr val="FDFFFC"/>
              </a:clrFrom>
              <a:clrTo>
                <a:srgbClr val="FDFFFC">
                  <a:alpha val="0"/>
                </a:srgbClr>
              </a:clrTo>
            </a:clrChange>
            <a:extLst>
              <a:ext uri="{28A0092B-C50C-407E-A947-70E740481C1C}">
                <a14:useLocalDpi xmlns:a14="http://schemas.microsoft.com/office/drawing/2010/main" val="0"/>
              </a:ext>
            </a:extLst>
          </a:blip>
          <a:srcRect/>
          <a:stretch>
            <a:fillRect/>
          </a:stretch>
        </p:blipFill>
        <p:spPr bwMode="auto">
          <a:xfrm>
            <a:off x="107950" y="5229225"/>
            <a:ext cx="1871663" cy="1574800"/>
          </a:xfrm>
          <a:prstGeom prst="rect">
            <a:avLst/>
          </a:prstGeom>
          <a:noFill/>
          <a:extLst>
            <a:ext uri="{909E8E84-426E-40DD-AFC4-6F175D3DCCD1}">
              <a14:hiddenFill xmlns:a14="http://schemas.microsoft.com/office/drawing/2010/main">
                <a:solidFill>
                  <a:srgbClr val="FFFFFF"/>
                </a:solidFill>
              </a14:hiddenFill>
            </a:ext>
          </a:extLst>
        </p:spPr>
      </p:pic>
      <p:sp>
        <p:nvSpPr>
          <p:cNvPr id="85007" name="Text Box 15"/>
          <p:cNvSpPr txBox="1">
            <a:spLocks noChangeArrowheads="1"/>
          </p:cNvSpPr>
          <p:nvPr/>
        </p:nvSpPr>
        <p:spPr bwMode="auto">
          <a:xfrm>
            <a:off x="1979613" y="6165850"/>
            <a:ext cx="172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Calibri" panose="020F0502020204030204" pitchFamily="34" charset="0"/>
              </a:rPr>
              <a:t>un petardo</a:t>
            </a:r>
          </a:p>
        </p:txBody>
      </p:sp>
      <p:sp>
        <p:nvSpPr>
          <p:cNvPr id="85008" name="Line 16"/>
          <p:cNvSpPr>
            <a:spLocks noChangeShapeType="1"/>
          </p:cNvSpPr>
          <p:nvPr/>
        </p:nvSpPr>
        <p:spPr bwMode="auto">
          <a:xfrm flipH="1" flipV="1">
            <a:off x="1835150" y="5805488"/>
            <a:ext cx="792163" cy="36036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1542757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0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9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0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00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499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mediacall" presetSubtype="0" fill="hold" nodeType="withEffect">
                                  <p:stCondLst>
                                    <p:cond delay="0"/>
                                  </p:stCondLst>
                                  <p:childTnLst>
                                    <p:cmd type="call" cmd="togglePause">
                                      <p:cBhvr>
                                        <p:cTn id="25" dur="1" fill="hold"/>
                                        <p:tgtEl>
                                          <p:spTgt spid="84998"/>
                                        </p:tgtEl>
                                      </p:cBhvr>
                                    </p:cmd>
                                  </p:childTnLst>
                                </p:cTn>
                              </p:par>
                            </p:childTnLst>
                          </p:cTn>
                        </p:par>
                      </p:childTnLst>
                    </p:cTn>
                  </p:par>
                </p:childTnLst>
              </p:cTn>
              <p:nextCondLst>
                <p:cond evt="onClick" delay="0">
                  <p:tgtEl>
                    <p:spTgt spid="84998"/>
                  </p:tgtEl>
                </p:cond>
              </p:nextCondLst>
            </p:seq>
            <p:video>
              <p:cMediaNode>
                <p:cTn id="26" fill="hold" display="0">
                  <p:stCondLst>
                    <p:cond delay="indefinite"/>
                  </p:stCondLst>
                  <p:endCondLst>
                    <p:cond evt="onNext" delay="0">
                      <p:tgtEl>
                        <p:sldTgt/>
                      </p:tgtEl>
                    </p:cond>
                    <p:cond evt="onPrev" delay="0">
                      <p:tgtEl>
                        <p:sldTgt/>
                      </p:tgtEl>
                    </p:cond>
                  </p:endCondLst>
                </p:cTn>
                <p:tgtEl>
                  <p:spTgt spid="84998"/>
                </p:tgtEl>
              </p:cMediaNode>
            </p:video>
          </p:childTnLst>
        </p:cTn>
      </p:par>
    </p:tnLst>
    <p:bldLst>
      <p:bldP spid="84999" grpId="0"/>
      <p:bldP spid="85002" grpId="0"/>
      <p:bldP spid="85007" grpId="0"/>
      <p:bldP spid="850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Fallas_Val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0525"/>
            <a:ext cx="5111750" cy="3759200"/>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099"/>
          <a:stretch>
            <a:fillRect/>
          </a:stretch>
        </p:blipFill>
        <p:spPr bwMode="auto">
          <a:xfrm rot="191940">
            <a:off x="5940425" y="3933825"/>
            <a:ext cx="2870200" cy="2744788"/>
          </a:xfrm>
          <a:prstGeom prst="rect">
            <a:avLst/>
          </a:prstGeom>
          <a:noFill/>
          <a:extLst>
            <a:ext uri="{909E8E84-426E-40DD-AFC4-6F175D3DCCD1}">
              <a14:hiddenFill xmlns:a14="http://schemas.microsoft.com/office/drawing/2010/main">
                <a:solidFill>
                  <a:srgbClr val="FFFFFF"/>
                </a:solidFill>
              </a14:hiddenFill>
            </a:ext>
          </a:extLst>
        </p:spPr>
      </p:pic>
      <p:sp>
        <p:nvSpPr>
          <p:cNvPr id="41992" name="Text Box 8"/>
          <p:cNvSpPr txBox="1">
            <a:spLocks noChangeArrowheads="1"/>
          </p:cNvSpPr>
          <p:nvPr/>
        </p:nvSpPr>
        <p:spPr bwMode="auto">
          <a:xfrm>
            <a:off x="82550" y="4365625"/>
            <a:ext cx="5905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rPr>
              <a:t>El d</a:t>
            </a:r>
            <a:r>
              <a:rPr lang="en-GB" altLang="en-US" sz="2400">
                <a:solidFill>
                  <a:srgbClr val="000000"/>
                </a:solidFill>
                <a:cs typeface="Arial" panose="020B0604020202020204" pitchFamily="34" charset="0"/>
              </a:rPr>
              <a:t>ía 19 de marzo se queman los ninots.</a:t>
            </a:r>
          </a:p>
        </p:txBody>
      </p:sp>
      <p:sp>
        <p:nvSpPr>
          <p:cNvPr id="41996" name="Text Box 12"/>
          <p:cNvSpPr txBox="1">
            <a:spLocks noChangeArrowheads="1"/>
          </p:cNvSpPr>
          <p:nvPr/>
        </p:nvSpPr>
        <p:spPr bwMode="auto">
          <a:xfrm>
            <a:off x="3609975" y="5084763"/>
            <a:ext cx="2185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cs typeface="Arial" panose="020B0604020202020204" pitchFamily="34" charset="0"/>
              </a:rPr>
              <a:t>¡</a:t>
            </a:r>
            <a:r>
              <a:rPr lang="en-GB" altLang="en-US" sz="2400">
                <a:solidFill>
                  <a:srgbClr val="000000"/>
                </a:solidFill>
              </a:rPr>
              <a:t>Es peligroso!</a:t>
            </a:r>
            <a:endParaRPr lang="en-GB" altLang="en-US" sz="2400">
              <a:solidFill>
                <a:srgbClr val="000000"/>
              </a:solidFill>
              <a:cs typeface="Arial" panose="020B0604020202020204" pitchFamily="34" charset="0"/>
            </a:endParaRPr>
          </a:p>
        </p:txBody>
      </p:sp>
      <p:sp>
        <p:nvSpPr>
          <p:cNvPr id="41997" name="AutoShape 13">
            <a:hlinkClick r:id="" action="ppaction://noaction" highlightClick="1">
              <a:snd r:embed="rId5" name="peli.wav"/>
            </a:hlinkClick>
          </p:cNvPr>
          <p:cNvSpPr>
            <a:spLocks noChangeArrowheads="1"/>
          </p:cNvSpPr>
          <p:nvPr/>
        </p:nvSpPr>
        <p:spPr bwMode="auto">
          <a:xfrm>
            <a:off x="179388" y="5084763"/>
            <a:ext cx="720725" cy="720725"/>
          </a:xfrm>
          <a:prstGeom prst="actionButtonSound">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endParaRPr>
          </a:p>
        </p:txBody>
      </p:sp>
    </p:spTree>
    <p:extLst>
      <p:ext uri="{BB962C8B-B14F-4D97-AF65-F5344CB8AC3E}">
        <p14:creationId xmlns:p14="http://schemas.microsoft.com/office/powerpoint/2010/main" val="3763474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nvGraphicFramePr>
        <p:xfrm>
          <a:off x="539750" y="981075"/>
          <a:ext cx="8496300" cy="4391026"/>
        </p:xfrm>
        <a:graphic>
          <a:graphicData uri="http://schemas.openxmlformats.org/drawingml/2006/table">
            <a:tbl>
              <a:tblPr/>
              <a:tblGrid>
                <a:gridCol w="4448175"/>
                <a:gridCol w="4048125"/>
              </a:tblGrid>
              <a:tr h="628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2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2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9116" name="Text Box 28">
            <a:hlinkClick r:id="" action="ppaction://noaction">
              <a:snd r:embed="rId3" name="a.wav"/>
            </a:hlinkClick>
          </p:cNvPr>
          <p:cNvSpPr txBox="1">
            <a:spLocks noChangeArrowheads="1"/>
          </p:cNvSpPr>
          <p:nvPr/>
        </p:nvSpPr>
        <p:spPr bwMode="auto">
          <a:xfrm>
            <a:off x="611188" y="1117600"/>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a. ¿Cuándo es la fiesta?</a:t>
            </a:r>
          </a:p>
        </p:txBody>
      </p:sp>
      <p:sp>
        <p:nvSpPr>
          <p:cNvPr id="89117" name="Text Box 29">
            <a:hlinkClick r:id="" action="ppaction://noaction">
              <a:snd r:embed="rId4" name="b.wav"/>
            </a:hlinkClick>
          </p:cNvPr>
          <p:cNvSpPr txBox="1">
            <a:spLocks noChangeArrowheads="1"/>
          </p:cNvSpPr>
          <p:nvPr/>
        </p:nvSpPr>
        <p:spPr bwMode="auto">
          <a:xfrm>
            <a:off x="611188" y="1728788"/>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b. ¿Cuántos días dura la fiesta?</a:t>
            </a:r>
          </a:p>
        </p:txBody>
      </p:sp>
      <p:sp>
        <p:nvSpPr>
          <p:cNvPr id="89118" name="Text Box 30">
            <a:hlinkClick r:id="" action="ppaction://noaction">
              <a:snd r:embed="rId5" name="c.wav"/>
            </a:hlinkClick>
          </p:cNvPr>
          <p:cNvSpPr txBox="1">
            <a:spLocks noChangeArrowheads="1"/>
          </p:cNvSpPr>
          <p:nvPr/>
        </p:nvSpPr>
        <p:spPr bwMode="auto">
          <a:xfrm>
            <a:off x="606425" y="2362200"/>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c. ¿Dónde está la fiesta?</a:t>
            </a:r>
          </a:p>
        </p:txBody>
      </p:sp>
      <p:sp>
        <p:nvSpPr>
          <p:cNvPr id="89119" name="Text Box 31">
            <a:hlinkClick r:id="" action="ppaction://noaction">
              <a:snd r:embed="rId6" name="d.wav"/>
            </a:hlinkClick>
          </p:cNvPr>
          <p:cNvSpPr txBox="1">
            <a:spLocks noChangeArrowheads="1"/>
          </p:cNvSpPr>
          <p:nvPr/>
        </p:nvSpPr>
        <p:spPr bwMode="auto">
          <a:xfrm>
            <a:off x="619125" y="2990850"/>
            <a:ext cx="4240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d. </a:t>
            </a:r>
            <a:r>
              <a:rPr lang="en-GB" altLang="en-US">
                <a:solidFill>
                  <a:srgbClr val="000000"/>
                </a:solidFill>
                <a:latin typeface="Calibri" panose="020F0502020204030204" pitchFamily="34" charset="0"/>
                <a:cs typeface="Arial" panose="020B0604020202020204" pitchFamily="34" charset="0"/>
              </a:rPr>
              <a:t>¿Qué llevan las chicas durante la fiesta?</a:t>
            </a:r>
          </a:p>
        </p:txBody>
      </p:sp>
      <p:sp>
        <p:nvSpPr>
          <p:cNvPr id="89120" name="Text Box 32">
            <a:hlinkClick r:id="" action="ppaction://noaction">
              <a:snd r:embed="rId7" name="e.wav"/>
            </a:hlinkClick>
          </p:cNvPr>
          <p:cNvSpPr txBox="1">
            <a:spLocks noChangeArrowheads="1"/>
          </p:cNvSpPr>
          <p:nvPr/>
        </p:nvSpPr>
        <p:spPr bwMode="auto">
          <a:xfrm>
            <a:off x="657225" y="3638550"/>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e. ¿Qué hay cada día a las dos?</a:t>
            </a:r>
          </a:p>
        </p:txBody>
      </p:sp>
      <p:sp>
        <p:nvSpPr>
          <p:cNvPr id="89121" name="Text Box 33">
            <a:hlinkClick r:id="" action="ppaction://noaction">
              <a:snd r:embed="rId8" name="f.wav"/>
            </a:hlinkClick>
          </p:cNvPr>
          <p:cNvSpPr txBox="1">
            <a:spLocks noChangeArrowheads="1"/>
          </p:cNvSpPr>
          <p:nvPr/>
        </p:nvSpPr>
        <p:spPr bwMode="auto">
          <a:xfrm>
            <a:off x="611188" y="4260850"/>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f. ¿Qué opinas de la fiesta?</a:t>
            </a:r>
          </a:p>
        </p:txBody>
      </p:sp>
      <p:sp>
        <p:nvSpPr>
          <p:cNvPr id="89122" name="Text Box 34">
            <a:hlinkClick r:id="" action="ppaction://noaction">
              <a:snd r:embed="rId9" name="g.wav"/>
            </a:hlinkClick>
          </p:cNvPr>
          <p:cNvSpPr txBox="1">
            <a:spLocks noChangeArrowheads="1"/>
          </p:cNvSpPr>
          <p:nvPr/>
        </p:nvSpPr>
        <p:spPr bwMode="auto">
          <a:xfrm>
            <a:off x="611188" y="4881563"/>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g. ¿Qué pasa el día 19 de marzo?</a:t>
            </a:r>
          </a:p>
        </p:txBody>
      </p:sp>
      <p:sp>
        <p:nvSpPr>
          <p:cNvPr id="89123" name="Text Box 35">
            <a:hlinkClick r:id="" action="ppaction://noaction">
              <a:snd r:embed="rId10" name="1.wav"/>
            </a:hlinkClick>
          </p:cNvPr>
          <p:cNvSpPr txBox="1">
            <a:spLocks noChangeArrowheads="1"/>
          </p:cNvSpPr>
          <p:nvPr/>
        </p:nvSpPr>
        <p:spPr bwMode="auto">
          <a:xfrm>
            <a:off x="5003800" y="1125538"/>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1. Dura cinco días.</a:t>
            </a:r>
          </a:p>
        </p:txBody>
      </p:sp>
      <p:sp>
        <p:nvSpPr>
          <p:cNvPr id="89124" name="Text Box 36">
            <a:hlinkClick r:id="" action="ppaction://noaction">
              <a:snd r:embed="rId11" name="2.wav"/>
            </a:hlinkClick>
          </p:cNvPr>
          <p:cNvSpPr txBox="1">
            <a:spLocks noChangeArrowheads="1"/>
          </p:cNvSpPr>
          <p:nvPr/>
        </p:nvSpPr>
        <p:spPr bwMode="auto">
          <a:xfrm>
            <a:off x="5003800" y="1736725"/>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2. Hay una pirotecnia con petardos.</a:t>
            </a:r>
          </a:p>
        </p:txBody>
      </p:sp>
      <p:sp>
        <p:nvSpPr>
          <p:cNvPr id="89125" name="Text Box 37">
            <a:hlinkClick r:id="" action="ppaction://noaction">
              <a:snd r:embed="rId12" name="3.wav"/>
            </a:hlinkClick>
          </p:cNvPr>
          <p:cNvSpPr txBox="1">
            <a:spLocks noChangeArrowheads="1"/>
          </p:cNvSpPr>
          <p:nvPr/>
        </p:nvSpPr>
        <p:spPr bwMode="auto">
          <a:xfrm>
            <a:off x="4973638" y="2370138"/>
            <a:ext cx="4325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3. </a:t>
            </a:r>
            <a:r>
              <a:rPr lang="en-GB" altLang="en-US">
                <a:solidFill>
                  <a:srgbClr val="000000"/>
                </a:solidFill>
                <a:latin typeface="Calibri" panose="020F0502020204030204" pitchFamily="34" charset="0"/>
                <a:cs typeface="Arial" panose="020B0604020202020204" pitchFamily="34" charset="0"/>
              </a:rPr>
              <a:t>Me parece emocionante pero peligrosa.</a:t>
            </a:r>
          </a:p>
        </p:txBody>
      </p:sp>
      <p:sp>
        <p:nvSpPr>
          <p:cNvPr id="89126" name="Text Box 38">
            <a:hlinkClick r:id="" action="ppaction://noaction">
              <a:snd r:embed="rId13" name="4.wav"/>
            </a:hlinkClick>
          </p:cNvPr>
          <p:cNvSpPr txBox="1">
            <a:spLocks noChangeArrowheads="1"/>
          </p:cNvSpPr>
          <p:nvPr/>
        </p:nvSpPr>
        <p:spPr bwMode="auto">
          <a:xfrm>
            <a:off x="5011738" y="2998788"/>
            <a:ext cx="4240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4. Se queman los ninots.</a:t>
            </a:r>
          </a:p>
        </p:txBody>
      </p:sp>
      <p:sp>
        <p:nvSpPr>
          <p:cNvPr id="89127" name="Text Box 39">
            <a:hlinkClick r:id="" action="ppaction://noaction">
              <a:snd r:embed="rId14" name="5.wav"/>
            </a:hlinkClick>
          </p:cNvPr>
          <p:cNvSpPr txBox="1">
            <a:spLocks noChangeArrowheads="1"/>
          </p:cNvSpPr>
          <p:nvPr/>
        </p:nvSpPr>
        <p:spPr bwMode="auto">
          <a:xfrm>
            <a:off x="5049838" y="3646488"/>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5. </a:t>
            </a:r>
            <a:r>
              <a:rPr lang="en-GB" altLang="en-US">
                <a:solidFill>
                  <a:srgbClr val="000000"/>
                </a:solidFill>
                <a:latin typeface="Calibri" panose="020F0502020204030204" pitchFamily="34" charset="0"/>
              </a:rPr>
              <a:t>Est</a:t>
            </a:r>
            <a:r>
              <a:rPr lang="en-GB" altLang="en-US">
                <a:solidFill>
                  <a:srgbClr val="000000"/>
                </a:solidFill>
                <a:latin typeface="Calibri" panose="020F0502020204030204" pitchFamily="34" charset="0"/>
                <a:cs typeface="Arial" panose="020B0604020202020204" pitchFamily="34" charset="0"/>
              </a:rPr>
              <a:t>á en Valencia en el este de España</a:t>
            </a:r>
            <a:r>
              <a:rPr lang="en-GB" altLang="en-US">
                <a:solidFill>
                  <a:srgbClr val="000000"/>
                </a:solidFill>
                <a:latin typeface="Calibri" panose="020F0502020204030204" pitchFamily="34" charset="0"/>
              </a:rPr>
              <a:t>.</a:t>
            </a:r>
          </a:p>
        </p:txBody>
      </p:sp>
      <p:sp>
        <p:nvSpPr>
          <p:cNvPr id="89128" name="Text Box 40">
            <a:hlinkClick r:id="" action="ppaction://noaction">
              <a:snd r:embed="rId15" name="6.wav"/>
            </a:hlinkClick>
          </p:cNvPr>
          <p:cNvSpPr txBox="1">
            <a:spLocks noChangeArrowheads="1"/>
          </p:cNvSpPr>
          <p:nvPr/>
        </p:nvSpPr>
        <p:spPr bwMode="auto">
          <a:xfrm>
            <a:off x="5003800" y="4268788"/>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6. Es en marzo.</a:t>
            </a:r>
          </a:p>
        </p:txBody>
      </p:sp>
      <p:sp>
        <p:nvSpPr>
          <p:cNvPr id="89129" name="Text Box 41">
            <a:hlinkClick r:id="" action="ppaction://noaction">
              <a:snd r:embed="rId16" name="7.wav"/>
            </a:hlinkClick>
          </p:cNvPr>
          <p:cNvSpPr txBox="1">
            <a:spLocks noChangeArrowheads="1"/>
          </p:cNvSpPr>
          <p:nvPr/>
        </p:nvSpPr>
        <p:spPr bwMode="auto">
          <a:xfrm>
            <a:off x="5003800" y="4889500"/>
            <a:ext cx="410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Calibri" panose="020F0502020204030204" pitchFamily="34" charset="0"/>
                <a:cs typeface="Arial" panose="020B0604020202020204" pitchFamily="34" charset="0"/>
              </a:rPr>
              <a:t>7. Llevan un traje tradicional.</a:t>
            </a:r>
          </a:p>
        </p:txBody>
      </p:sp>
      <p:sp>
        <p:nvSpPr>
          <p:cNvPr id="89130" name="Text Box 42">
            <a:hlinkClick r:id="" action="ppaction://noaction">
              <a:snd r:embed="rId17" name="busca.wav"/>
            </a:hlinkClick>
          </p:cNvPr>
          <p:cNvSpPr txBox="1">
            <a:spLocks noChangeArrowheads="1"/>
          </p:cNvSpPr>
          <p:nvPr/>
        </p:nvSpPr>
        <p:spPr bwMode="auto">
          <a:xfrm>
            <a:off x="468313" y="450850"/>
            <a:ext cx="6048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b="1">
                <a:solidFill>
                  <a:srgbClr val="000000"/>
                </a:solidFill>
                <a:latin typeface="Calibri" panose="020F0502020204030204" pitchFamily="34" charset="0"/>
                <a:cs typeface="Arial" panose="020B0604020202020204" pitchFamily="34" charset="0"/>
              </a:rPr>
              <a:t>Busca preguntas y respuestas apropiadas.</a:t>
            </a:r>
            <a:endParaRPr lang="en-GB" altLang="en-US" sz="2400" b="1">
              <a:solidFill>
                <a:srgbClr val="000000"/>
              </a:solidFill>
              <a:latin typeface="Calibri" panose="020F0502020204030204" pitchFamily="34" charset="0"/>
            </a:endParaRPr>
          </a:p>
        </p:txBody>
      </p:sp>
      <p:sp>
        <p:nvSpPr>
          <p:cNvPr id="89131" name="Rectangle 43"/>
          <p:cNvSpPr>
            <a:spLocks noChangeArrowheads="1"/>
          </p:cNvSpPr>
          <p:nvPr/>
        </p:nvSpPr>
        <p:spPr bwMode="auto">
          <a:xfrm>
            <a:off x="58738" y="1052513"/>
            <a:ext cx="468312" cy="504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2400">
                <a:solidFill>
                  <a:srgbClr val="FFFFFF"/>
                </a:solidFill>
                <a:latin typeface="Calibri" panose="020F0502020204030204" pitchFamily="34" charset="0"/>
              </a:rPr>
              <a:t>6</a:t>
            </a:r>
          </a:p>
        </p:txBody>
      </p:sp>
      <p:sp>
        <p:nvSpPr>
          <p:cNvPr id="89132" name="Rectangle 44"/>
          <p:cNvSpPr>
            <a:spLocks noChangeArrowheads="1"/>
          </p:cNvSpPr>
          <p:nvPr/>
        </p:nvSpPr>
        <p:spPr bwMode="auto">
          <a:xfrm>
            <a:off x="60325" y="1641475"/>
            <a:ext cx="468313" cy="504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2400">
                <a:solidFill>
                  <a:srgbClr val="FFFFFF"/>
                </a:solidFill>
                <a:latin typeface="Calibri" panose="020F0502020204030204" pitchFamily="34" charset="0"/>
              </a:rPr>
              <a:t>1</a:t>
            </a:r>
          </a:p>
        </p:txBody>
      </p:sp>
      <p:sp>
        <p:nvSpPr>
          <p:cNvPr id="89133" name="Rectangle 45"/>
          <p:cNvSpPr>
            <a:spLocks noChangeArrowheads="1"/>
          </p:cNvSpPr>
          <p:nvPr/>
        </p:nvSpPr>
        <p:spPr bwMode="auto">
          <a:xfrm>
            <a:off x="82550" y="2276475"/>
            <a:ext cx="468313" cy="504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2400">
                <a:solidFill>
                  <a:srgbClr val="FFFFFF"/>
                </a:solidFill>
                <a:latin typeface="Calibri" panose="020F0502020204030204" pitchFamily="34" charset="0"/>
              </a:rPr>
              <a:t>5</a:t>
            </a:r>
          </a:p>
        </p:txBody>
      </p:sp>
      <p:sp>
        <p:nvSpPr>
          <p:cNvPr id="89134" name="Rectangle 46"/>
          <p:cNvSpPr>
            <a:spLocks noChangeArrowheads="1"/>
          </p:cNvSpPr>
          <p:nvPr/>
        </p:nvSpPr>
        <p:spPr bwMode="auto">
          <a:xfrm>
            <a:off x="71438" y="2924175"/>
            <a:ext cx="468312" cy="504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2400">
                <a:solidFill>
                  <a:srgbClr val="FFFFFF"/>
                </a:solidFill>
                <a:latin typeface="Calibri" panose="020F0502020204030204" pitchFamily="34" charset="0"/>
              </a:rPr>
              <a:t>7</a:t>
            </a:r>
          </a:p>
        </p:txBody>
      </p:sp>
      <p:sp>
        <p:nvSpPr>
          <p:cNvPr id="89135" name="Rectangle 47"/>
          <p:cNvSpPr>
            <a:spLocks noChangeArrowheads="1"/>
          </p:cNvSpPr>
          <p:nvPr/>
        </p:nvSpPr>
        <p:spPr bwMode="auto">
          <a:xfrm>
            <a:off x="82550" y="3551238"/>
            <a:ext cx="468313" cy="504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2400">
                <a:solidFill>
                  <a:srgbClr val="FFFFFF"/>
                </a:solidFill>
                <a:latin typeface="Calibri" panose="020F0502020204030204" pitchFamily="34" charset="0"/>
              </a:rPr>
              <a:t>2</a:t>
            </a:r>
          </a:p>
        </p:txBody>
      </p:sp>
      <p:sp>
        <p:nvSpPr>
          <p:cNvPr id="89136" name="Rectangle 48"/>
          <p:cNvSpPr>
            <a:spLocks noChangeArrowheads="1"/>
          </p:cNvSpPr>
          <p:nvPr/>
        </p:nvSpPr>
        <p:spPr bwMode="auto">
          <a:xfrm>
            <a:off x="82550" y="4149725"/>
            <a:ext cx="468313" cy="504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2400">
                <a:solidFill>
                  <a:srgbClr val="FFFFFF"/>
                </a:solidFill>
                <a:latin typeface="Calibri" panose="020F0502020204030204" pitchFamily="34" charset="0"/>
              </a:rPr>
              <a:t>3</a:t>
            </a:r>
          </a:p>
        </p:txBody>
      </p:sp>
      <p:sp>
        <p:nvSpPr>
          <p:cNvPr id="89137" name="Rectangle 49"/>
          <p:cNvSpPr>
            <a:spLocks noChangeArrowheads="1"/>
          </p:cNvSpPr>
          <p:nvPr/>
        </p:nvSpPr>
        <p:spPr bwMode="auto">
          <a:xfrm>
            <a:off x="71438" y="4800600"/>
            <a:ext cx="468312" cy="50482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GB" altLang="en-US" sz="2400">
                <a:solidFill>
                  <a:srgbClr val="FFFFFF"/>
                </a:solidFill>
                <a:latin typeface="Calibri" panose="020F0502020204030204" pitchFamily="34" charset="0"/>
              </a:rPr>
              <a:t>4</a:t>
            </a:r>
          </a:p>
        </p:txBody>
      </p:sp>
    </p:spTree>
    <p:extLst>
      <p:ext uri="{BB962C8B-B14F-4D97-AF65-F5344CB8AC3E}">
        <p14:creationId xmlns:p14="http://schemas.microsoft.com/office/powerpoint/2010/main" val="522686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1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1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1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1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1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1" grpId="0" animBg="1"/>
      <p:bldP spid="89132" grpId="0" animBg="1"/>
      <p:bldP spid="89133" grpId="0" animBg="1"/>
      <p:bldP spid="89134" grpId="0" animBg="1"/>
      <p:bldP spid="89135" grpId="0" animBg="1"/>
      <p:bldP spid="89136" grpId="0" animBg="1"/>
      <p:bldP spid="8913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TotalTime>
  <Words>694</Words>
  <Application>Microsoft Office PowerPoint</Application>
  <PresentationFormat>On-screen Show (4:3)</PresentationFormat>
  <Paragraphs>74</Paragraphs>
  <Slides>9</Slides>
  <Notes>6</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Calibri Light</vt:lpstr>
      <vt:lpstr>Office Theme</vt:lpstr>
      <vt:lpstr>Default Design</vt:lpstr>
      <vt:lpstr>Hoy vamos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Hoy vamos a…</dc:title>
  <dc:creator>55WD</dc:creator>
  <cp:lastModifiedBy>55WD</cp:lastModifiedBy>
  <cp:revision>2</cp:revision>
  <dcterms:created xsi:type="dcterms:W3CDTF">2014-09-02T06:35:22Z</dcterms:created>
  <dcterms:modified xsi:type="dcterms:W3CDTF">2016-03-21T15:57:03Z</dcterms:modified>
</cp:coreProperties>
</file>