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5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843EC-D161-48CC-8743-5F59F60CADCA}" type="datetimeFigureOut">
              <a:rPr lang="en-GB" smtClean="0"/>
              <a:t>02/09/2014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D27A1-29B4-4F8E-AEB1-1069175E30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103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9872B3-0F76-4FF6-B6FA-8E8C008FD678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b="1"/>
              <a:t>Fiestas</a:t>
            </a:r>
            <a:r>
              <a:rPr lang="en-GB" altLang="en-US"/>
              <a:t>: festivals</a:t>
            </a:r>
          </a:p>
          <a:p>
            <a:r>
              <a:rPr lang="en-GB" altLang="en-US"/>
              <a:t>In this lesson pupils will get an overview of 5 Spanish festivals, going into some detail on 3 (leaving the other 2 for future lessons).</a:t>
            </a:r>
          </a:p>
        </p:txBody>
      </p:sp>
    </p:spTree>
    <p:extLst>
      <p:ext uri="{BB962C8B-B14F-4D97-AF65-F5344CB8AC3E}">
        <p14:creationId xmlns:p14="http://schemas.microsoft.com/office/powerpoint/2010/main" val="364557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A06A82-DBAD-4BF6-A6FF-2C494105F6AF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b="1"/>
              <a:t>España es famosa por sus fiestas:</a:t>
            </a:r>
            <a:r>
              <a:rPr lang="en-GB" altLang="en-US"/>
              <a:t> Spain is famous for its festivals</a:t>
            </a:r>
          </a:p>
          <a:p>
            <a:r>
              <a:rPr lang="en-GB" altLang="en-US" b="1"/>
              <a:t>Fiestas celebran la tradición y la cultura española: </a:t>
            </a:r>
            <a:r>
              <a:rPr lang="en-GB" altLang="en-US"/>
              <a:t>Festivals celebrate Spanish tradition and culture</a:t>
            </a:r>
          </a:p>
          <a:p>
            <a:r>
              <a:rPr lang="en-GB" altLang="en-US" b="1"/>
              <a:t>En muchas fiestas la gente baila, canta y toca instrumentos:</a:t>
            </a:r>
            <a:r>
              <a:rPr lang="en-GB" altLang="en-US"/>
              <a:t> In lots of festivals people dance, sing and play instruments.</a:t>
            </a:r>
          </a:p>
          <a:p>
            <a:pPr>
              <a:spcBef>
                <a:spcPct val="50000"/>
              </a:spcBef>
            </a:pPr>
            <a:r>
              <a:rPr lang="en-GB" altLang="en-US" b="1"/>
              <a:t>En muchas fiestas también hay fuegos artificiales:</a:t>
            </a:r>
            <a:r>
              <a:rPr lang="en-GB" altLang="en-US"/>
              <a:t> In lots of festivals there are also fireworks.</a:t>
            </a:r>
          </a:p>
          <a:p>
            <a:pPr>
              <a:spcBef>
                <a:spcPct val="50000"/>
              </a:spcBef>
            </a:pPr>
            <a:r>
              <a:rPr lang="en-GB" altLang="en-US"/>
              <a:t>I have included arrows to pictures to help to explain what the new words mean. The next slide will check for understanding.</a:t>
            </a:r>
          </a:p>
        </p:txBody>
      </p:sp>
    </p:spTree>
    <p:extLst>
      <p:ext uri="{BB962C8B-B14F-4D97-AF65-F5344CB8AC3E}">
        <p14:creationId xmlns:p14="http://schemas.microsoft.com/office/powerpoint/2010/main" val="1465225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71A147-7EF3-4F02-A9F4-B32E7EFA6289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b="1"/>
              <a:t>Empareja la frase con la foto más apropiada: </a:t>
            </a:r>
            <a:r>
              <a:rPr lang="en-GB" altLang="en-US"/>
              <a:t>Match the sentence with the most appropriate photo</a:t>
            </a:r>
            <a:r>
              <a:rPr lang="en-GB" altLang="en-US" i="1"/>
              <a:t>.</a:t>
            </a:r>
          </a:p>
          <a:p>
            <a:r>
              <a:rPr lang="en-GB" altLang="en-US"/>
              <a:t>Answers are revealed on mouse-clicks.</a:t>
            </a:r>
          </a:p>
        </p:txBody>
      </p:sp>
    </p:spTree>
    <p:extLst>
      <p:ext uri="{BB962C8B-B14F-4D97-AF65-F5344CB8AC3E}">
        <p14:creationId xmlns:p14="http://schemas.microsoft.com/office/powerpoint/2010/main" val="277627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B9DD19-59DF-4529-AEEF-D66397F34452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b="1"/>
              <a:t>¿Cómo se llaman las fiestas?: </a:t>
            </a:r>
            <a:r>
              <a:rPr lang="en-GB" altLang="en-US"/>
              <a:t>What are the festivals called?</a:t>
            </a:r>
          </a:p>
          <a:p>
            <a:r>
              <a:rPr lang="en-GB" altLang="en-US"/>
              <a:t>Click on audio boxes 1-5 to hear audio. </a:t>
            </a:r>
          </a:p>
          <a:p>
            <a:r>
              <a:rPr lang="en-GB" altLang="en-US"/>
              <a:t>1. </a:t>
            </a:r>
            <a:r>
              <a:rPr lang="en-GB" altLang="en-US" b="1"/>
              <a:t>En la foto hay una persona en un r</a:t>
            </a:r>
            <a:r>
              <a:rPr lang="en-GB" altLang="en-US" b="1">
                <a:cs typeface="Arial" panose="020B0604020202020204" pitchFamily="34" charset="0"/>
              </a:rPr>
              <a:t>ío de tomatoes. Me parece una fiesta muy divertida</a:t>
            </a:r>
            <a:r>
              <a:rPr lang="en-GB" altLang="en-US">
                <a:cs typeface="Arial" panose="020B0604020202020204" pitchFamily="34" charset="0"/>
              </a:rPr>
              <a:t>: In the photo there is a person in a river of tomatoes.</a:t>
            </a:r>
          </a:p>
          <a:p>
            <a:r>
              <a:rPr lang="en-GB" altLang="en-US">
                <a:cs typeface="Arial" panose="020B0604020202020204" pitchFamily="34" charset="0"/>
              </a:rPr>
              <a:t>2. </a:t>
            </a:r>
            <a:r>
              <a:rPr lang="en-GB" altLang="en-US" b="1">
                <a:cs typeface="Arial" panose="020B0604020202020204" pitchFamily="34" charset="0"/>
              </a:rPr>
              <a:t>En la foto hay un grupo de hombres. Llevan trajes de muchos colores y sombreros también. Veo los colores naranja, verde, amarillo, negro y blanco. Veo una guitarra también</a:t>
            </a:r>
            <a:r>
              <a:rPr lang="en-GB" altLang="en-US">
                <a:cs typeface="Arial" panose="020B0604020202020204" pitchFamily="34" charset="0"/>
              </a:rPr>
              <a:t>: In the photo there is a group of men. They’re wearing colourful outfits and hats too. I see the colours orange, green, yellow, black and white. I see a guitar too.</a:t>
            </a:r>
          </a:p>
          <a:p>
            <a:r>
              <a:rPr lang="en-GB" altLang="en-US">
                <a:cs typeface="Arial" panose="020B0604020202020204" pitchFamily="34" charset="0"/>
              </a:rPr>
              <a:t>3. </a:t>
            </a:r>
            <a:r>
              <a:rPr lang="en-GB" altLang="en-US" b="1">
                <a:cs typeface="Arial" panose="020B0604020202020204" pitchFamily="34" charset="0"/>
              </a:rPr>
              <a:t>En la foto veo mucha gente y cinco toros negros. Mucha gente lleva blanco y rojo y me parece muy peligroso</a:t>
            </a:r>
            <a:r>
              <a:rPr lang="en-GB" altLang="en-US">
                <a:cs typeface="Arial" panose="020B0604020202020204" pitchFamily="34" charset="0"/>
              </a:rPr>
              <a:t>: In the photo I see a lot of people and five black bulls. Lots of people are wearing white and red and it seems very dangerous to me.</a:t>
            </a:r>
          </a:p>
          <a:p>
            <a:r>
              <a:rPr lang="en-GB" altLang="en-US">
                <a:cs typeface="Arial" panose="020B0604020202020204" pitchFamily="34" charset="0"/>
              </a:rPr>
              <a:t>4. </a:t>
            </a:r>
            <a:r>
              <a:rPr lang="en-GB" altLang="en-US" b="1">
                <a:cs typeface="Arial" panose="020B0604020202020204" pitchFamily="34" charset="0"/>
              </a:rPr>
              <a:t>En la foto hay un grupo de mujeres que bailan. Llevan trajes coloridos. Veo un traje azul y otro blanco de lunares azules. Esta mujer también lleva un pañuelo rojo</a:t>
            </a:r>
            <a:r>
              <a:rPr lang="en-GB" altLang="en-US">
                <a:cs typeface="Arial" panose="020B0604020202020204" pitchFamily="34" charset="0"/>
              </a:rPr>
              <a:t>: In the photo there is a group of women who are dancing. They are wearing colourful dresses. I see a blue dress and another white one with blue polkadots. That woman is wearing a red scarf as well.</a:t>
            </a:r>
          </a:p>
          <a:p>
            <a:r>
              <a:rPr lang="en-GB" altLang="en-US">
                <a:cs typeface="Arial" panose="020B0604020202020204" pitchFamily="34" charset="0"/>
              </a:rPr>
              <a:t>5. En la foto veo una figura muy grande pero no veo mucha gente.</a:t>
            </a:r>
          </a:p>
          <a:p>
            <a:r>
              <a:rPr lang="en-GB" altLang="en-US"/>
              <a:t>Pupils must find the corresponding letter (I’ve used the 5 vowels as a revision of them) which represents the photo. Answers revealed on clicks in number order 1-5. Then the names of the festivals are revealed on the next clicks and have audio attached.</a:t>
            </a:r>
            <a:endParaRPr lang="en-GB" altLang="en-US" b="1"/>
          </a:p>
        </p:txBody>
      </p:sp>
    </p:spTree>
    <p:extLst>
      <p:ext uri="{BB962C8B-B14F-4D97-AF65-F5344CB8AC3E}">
        <p14:creationId xmlns:p14="http://schemas.microsoft.com/office/powerpoint/2010/main" val="3719495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9920-3EB0-41AE-A349-69FCE2867EE8}" type="datetimeFigureOut">
              <a:rPr lang="en-GB" smtClean="0"/>
              <a:t>02/09/2014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CA18-2E0B-4A2F-A683-0236B44A5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694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9920-3EB0-41AE-A349-69FCE2867EE8}" type="datetimeFigureOut">
              <a:rPr lang="en-GB" smtClean="0"/>
              <a:t>02/09/2014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CA18-2E0B-4A2F-A683-0236B44A5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06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9920-3EB0-41AE-A349-69FCE2867EE8}" type="datetimeFigureOut">
              <a:rPr lang="en-GB" smtClean="0"/>
              <a:t>02/09/2014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CA18-2E0B-4A2F-A683-0236B44A5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340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9920-3EB0-41AE-A349-69FCE2867EE8}" type="datetimeFigureOut">
              <a:rPr lang="en-GB" smtClean="0"/>
              <a:t>02/09/2014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CA18-2E0B-4A2F-A683-0236B44A5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898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9920-3EB0-41AE-A349-69FCE2867EE8}" type="datetimeFigureOut">
              <a:rPr lang="en-GB" smtClean="0"/>
              <a:t>02/09/2014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CA18-2E0B-4A2F-A683-0236B44A5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21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9920-3EB0-41AE-A349-69FCE2867EE8}" type="datetimeFigureOut">
              <a:rPr lang="en-GB" smtClean="0"/>
              <a:t>02/09/2014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CA18-2E0B-4A2F-A683-0236B44A5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923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9920-3EB0-41AE-A349-69FCE2867EE8}" type="datetimeFigureOut">
              <a:rPr lang="en-GB" smtClean="0"/>
              <a:t>02/09/2014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CA18-2E0B-4A2F-A683-0236B44A5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5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9920-3EB0-41AE-A349-69FCE2867EE8}" type="datetimeFigureOut">
              <a:rPr lang="en-GB" smtClean="0"/>
              <a:t>02/09/2014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CA18-2E0B-4A2F-A683-0236B44A5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02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9920-3EB0-41AE-A349-69FCE2867EE8}" type="datetimeFigureOut">
              <a:rPr lang="en-GB" smtClean="0"/>
              <a:t>02/09/2014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CA18-2E0B-4A2F-A683-0236B44A5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84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9920-3EB0-41AE-A349-69FCE2867EE8}" type="datetimeFigureOut">
              <a:rPr lang="en-GB" smtClean="0"/>
              <a:t>02/09/2014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CA18-2E0B-4A2F-A683-0236B44A5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254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9920-3EB0-41AE-A349-69FCE2867EE8}" type="datetimeFigureOut">
              <a:rPr lang="en-GB" smtClean="0"/>
              <a:t>02/09/2014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CA18-2E0B-4A2F-A683-0236B44A5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5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49920-3EB0-41AE-A349-69FCE2867EE8}" type="datetimeFigureOut">
              <a:rPr lang="en-GB" smtClean="0"/>
              <a:t>02/09/2014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CCA18-2E0B-4A2F-A683-0236B44A5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108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audio" Target="../media/audio4.wav"/><Relationship Id="rId12" Type="http://schemas.openxmlformats.org/officeDocument/2006/relationships/audio" Target="../media/audio8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11" Type="http://schemas.openxmlformats.org/officeDocument/2006/relationships/audio" Target="../media/audio7.wav"/><Relationship Id="rId5" Type="http://schemas.openxmlformats.org/officeDocument/2006/relationships/audio" Target="../media/audio2.wav"/><Relationship Id="rId10" Type="http://schemas.openxmlformats.org/officeDocument/2006/relationships/audio" Target="../media/audio6.wav"/><Relationship Id="rId4" Type="http://schemas.openxmlformats.org/officeDocument/2006/relationships/audio" Target="../media/audio1.wav"/><Relationship Id="rId9" Type="http://schemas.openxmlformats.org/officeDocument/2006/relationships/audio" Target="../media/audio5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audio" Target="../media/audio9.wav"/><Relationship Id="rId12" Type="http://schemas.openxmlformats.org/officeDocument/2006/relationships/audio" Target="../media/audio10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11" Type="http://schemas.openxmlformats.org/officeDocument/2006/relationships/image" Target="../media/image8.png"/><Relationship Id="rId5" Type="http://schemas.openxmlformats.org/officeDocument/2006/relationships/audio" Target="../media/audio2.wav"/><Relationship Id="rId10" Type="http://schemas.openxmlformats.org/officeDocument/2006/relationships/image" Target="../media/image7.jpeg"/><Relationship Id="rId4" Type="http://schemas.openxmlformats.org/officeDocument/2006/relationships/audio" Target="../media/audio1.wav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audio" Target="../media/audio15.wav"/><Relationship Id="rId18" Type="http://schemas.openxmlformats.org/officeDocument/2006/relationships/audio" Target="../media/audio20.wav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12" Type="http://schemas.openxmlformats.org/officeDocument/2006/relationships/audio" Target="../media/audio14.wav"/><Relationship Id="rId17" Type="http://schemas.openxmlformats.org/officeDocument/2006/relationships/audio" Target="../media/audio19.wav"/><Relationship Id="rId2" Type="http://schemas.openxmlformats.org/officeDocument/2006/relationships/notesSlide" Target="../notesSlides/notesSlide4.xml"/><Relationship Id="rId16" Type="http://schemas.openxmlformats.org/officeDocument/2006/relationships/audio" Target="../media/audio18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z.about.com/d/gospain/1/0/j/C/-/-/feriasevilla_ElleCarreras.jpg" TargetMode="External"/><Relationship Id="rId11" Type="http://schemas.openxmlformats.org/officeDocument/2006/relationships/audio" Target="../media/audio13.wav"/><Relationship Id="rId5" Type="http://schemas.openxmlformats.org/officeDocument/2006/relationships/image" Target="../media/image12.png"/><Relationship Id="rId15" Type="http://schemas.openxmlformats.org/officeDocument/2006/relationships/audio" Target="../media/audio17.wav"/><Relationship Id="rId10" Type="http://schemas.openxmlformats.org/officeDocument/2006/relationships/audio" Target="../media/audio12.wav"/><Relationship Id="rId4" Type="http://schemas.openxmlformats.org/officeDocument/2006/relationships/image" Target="../media/image11.jpeg"/><Relationship Id="rId9" Type="http://schemas.openxmlformats.org/officeDocument/2006/relationships/audio" Target="../media/audio11.wav"/><Relationship Id="rId14" Type="http://schemas.openxmlformats.org/officeDocument/2006/relationships/audio" Target="../media/audio1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41" name="Group 9"/>
          <p:cNvGrpSpPr>
            <a:grpSpLocks/>
          </p:cNvGrpSpPr>
          <p:nvPr/>
        </p:nvGrpSpPr>
        <p:grpSpPr bwMode="auto">
          <a:xfrm>
            <a:off x="755650" y="1036638"/>
            <a:ext cx="7948613" cy="4192587"/>
            <a:chOff x="476" y="653"/>
            <a:chExt cx="5007" cy="2641"/>
          </a:xfrm>
        </p:grpSpPr>
        <p:pic>
          <p:nvPicPr>
            <p:cNvPr id="69638" name="Picture 6" descr="banner_mexico_fiesta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653"/>
              <a:ext cx="5007" cy="2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639" name="Rectangle 7"/>
            <p:cNvSpPr>
              <a:spLocks noChangeArrowheads="1"/>
            </p:cNvSpPr>
            <p:nvPr/>
          </p:nvSpPr>
          <p:spPr bwMode="auto">
            <a:xfrm>
              <a:off x="1655" y="1525"/>
              <a:ext cx="1633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9640" name="Rectangle 8"/>
            <p:cNvSpPr>
              <a:spLocks noChangeArrowheads="1"/>
            </p:cNvSpPr>
            <p:nvPr/>
          </p:nvSpPr>
          <p:spPr bwMode="auto">
            <a:xfrm>
              <a:off x="4150" y="3022"/>
              <a:ext cx="318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6645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Hoy </a:t>
            </a:r>
            <a:r>
              <a:rPr lang="en-GB" dirty="0" err="1" smtClean="0"/>
              <a:t>vamos</a:t>
            </a:r>
            <a:r>
              <a:rPr lang="en-GB" dirty="0" smtClean="0"/>
              <a:t> a…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3600" dirty="0"/>
          </a:p>
          <a:p>
            <a:r>
              <a:rPr lang="en-GB" sz="3600" dirty="0" err="1"/>
              <a:t>a</a:t>
            </a:r>
            <a:r>
              <a:rPr lang="en-GB" sz="3600" dirty="0" err="1" smtClean="0"/>
              <a:t>prender</a:t>
            </a:r>
            <a:r>
              <a:rPr lang="en-GB" sz="3600" dirty="0" smtClean="0"/>
              <a:t> </a:t>
            </a:r>
            <a:r>
              <a:rPr lang="en-GB" sz="3600" dirty="0" err="1" smtClean="0"/>
              <a:t>más</a:t>
            </a:r>
            <a:r>
              <a:rPr lang="en-GB" sz="3600" dirty="0" smtClean="0"/>
              <a:t> </a:t>
            </a:r>
            <a:r>
              <a:rPr lang="en-GB" sz="3600" dirty="0" err="1" smtClean="0"/>
              <a:t>sobre</a:t>
            </a:r>
            <a:r>
              <a:rPr lang="en-GB" sz="3600" dirty="0" smtClean="0"/>
              <a:t> </a:t>
            </a:r>
            <a:r>
              <a:rPr lang="en-GB" sz="3600" b="1" dirty="0" smtClean="0"/>
              <a:t>fiestas</a:t>
            </a:r>
            <a:r>
              <a:rPr lang="en-GB" sz="3600" dirty="0" smtClean="0"/>
              <a:t> </a:t>
            </a:r>
            <a:r>
              <a:rPr lang="en-GB" sz="3600" dirty="0" err="1" smtClean="0"/>
              <a:t>españolas</a:t>
            </a:r>
            <a:endParaRPr lang="en-GB" sz="3600" dirty="0" smtClean="0"/>
          </a:p>
          <a:p>
            <a:endParaRPr lang="en-GB" sz="3600" dirty="0"/>
          </a:p>
          <a:p>
            <a:r>
              <a:rPr lang="en-GB" sz="3600" dirty="0" err="1"/>
              <a:t>e</a:t>
            </a:r>
            <a:r>
              <a:rPr lang="en-GB" sz="3600" dirty="0" err="1" smtClean="0"/>
              <a:t>scuchar</a:t>
            </a:r>
            <a:r>
              <a:rPr lang="en-GB" sz="3600" dirty="0" smtClean="0"/>
              <a:t> y </a:t>
            </a:r>
            <a:r>
              <a:rPr lang="en-GB" sz="3600" dirty="0" err="1" smtClean="0"/>
              <a:t>comprender</a:t>
            </a:r>
            <a:r>
              <a:rPr lang="en-GB" sz="3600" dirty="0" smtClean="0"/>
              <a:t> un </a:t>
            </a:r>
            <a:r>
              <a:rPr lang="en-GB" sz="3600" dirty="0" err="1" smtClean="0"/>
              <a:t>texto</a:t>
            </a:r>
            <a:r>
              <a:rPr lang="en-GB" sz="3600" dirty="0" smtClean="0"/>
              <a:t> </a:t>
            </a:r>
            <a:r>
              <a:rPr lang="en-GB" sz="3600" dirty="0" err="1" smtClean="0"/>
              <a:t>sobre</a:t>
            </a:r>
            <a:r>
              <a:rPr lang="en-GB" sz="3600" dirty="0" smtClean="0"/>
              <a:t> fiestas </a:t>
            </a:r>
            <a:r>
              <a:rPr lang="en-GB" sz="3600" dirty="0" err="1" smtClean="0"/>
              <a:t>en</a:t>
            </a:r>
            <a:r>
              <a:rPr lang="en-GB" sz="3600" dirty="0" smtClean="0"/>
              <a:t> </a:t>
            </a:r>
            <a:r>
              <a:rPr lang="en-GB" sz="3600" dirty="0" err="1" smtClean="0"/>
              <a:t>España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82187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4967288" y="4581525"/>
            <a:ext cx="4176712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GB" altLang="en-US">
              <a:cs typeface="Arial" panose="020B0604020202020204" pitchFamily="34" charset="0"/>
            </a:endParaRPr>
          </a:p>
        </p:txBody>
      </p:sp>
      <p:grpSp>
        <p:nvGrpSpPr>
          <p:cNvPr id="58374" name="Group 6"/>
          <p:cNvGrpSpPr>
            <a:grpSpLocks/>
          </p:cNvGrpSpPr>
          <p:nvPr/>
        </p:nvGrpSpPr>
        <p:grpSpPr bwMode="auto">
          <a:xfrm>
            <a:off x="71438" y="-458788"/>
            <a:ext cx="4140200" cy="5832476"/>
            <a:chOff x="22" y="-70"/>
            <a:chExt cx="2789" cy="3682"/>
          </a:xfrm>
        </p:grpSpPr>
        <p:pic>
          <p:nvPicPr>
            <p:cNvPr id="58370" name="Picture 2" descr="scan00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775"/>
            <a:stretch>
              <a:fillRect/>
            </a:stretch>
          </p:blipFill>
          <p:spPr bwMode="auto">
            <a:xfrm>
              <a:off x="22" y="-70"/>
              <a:ext cx="2789" cy="3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372" name="Rectangle 4"/>
            <p:cNvSpPr>
              <a:spLocks noChangeArrowheads="1"/>
            </p:cNvSpPr>
            <p:nvPr/>
          </p:nvSpPr>
          <p:spPr bwMode="auto">
            <a:xfrm>
              <a:off x="295" y="3385"/>
              <a:ext cx="1587" cy="2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8373" name="Rectangle 5"/>
            <p:cNvSpPr>
              <a:spLocks noChangeArrowheads="1"/>
            </p:cNvSpPr>
            <p:nvPr/>
          </p:nvSpPr>
          <p:spPr bwMode="auto">
            <a:xfrm rot="980741">
              <a:off x="703" y="2764"/>
              <a:ext cx="182" cy="5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8375" name="Text Box 7">
            <a:hlinkClick r:id="" action="ppaction://noaction">
              <a:snd r:embed="rId4" name="a.wav"/>
            </a:hlinkClick>
          </p:cNvPr>
          <p:cNvSpPr txBox="1">
            <a:spLocks noChangeArrowheads="1"/>
          </p:cNvSpPr>
          <p:nvPr/>
        </p:nvSpPr>
        <p:spPr bwMode="auto">
          <a:xfrm>
            <a:off x="4643438" y="1268413"/>
            <a:ext cx="4500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>
                <a:latin typeface="Calibri" panose="020F0502020204030204" pitchFamily="34" charset="0"/>
              </a:rPr>
              <a:t>España es famosa por sus fiestas. </a:t>
            </a:r>
          </a:p>
        </p:txBody>
      </p:sp>
      <p:sp>
        <p:nvSpPr>
          <p:cNvPr id="58376" name="Text Box 8">
            <a:hlinkClick r:id="" action="ppaction://noaction">
              <a:snd r:embed="rId5" name="b.wav"/>
            </a:hlinkClick>
          </p:cNvPr>
          <p:cNvSpPr txBox="1">
            <a:spLocks noChangeArrowheads="1"/>
          </p:cNvSpPr>
          <p:nvPr/>
        </p:nvSpPr>
        <p:spPr bwMode="auto">
          <a:xfrm>
            <a:off x="4643438" y="1916113"/>
            <a:ext cx="43211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>
                <a:latin typeface="Calibri" panose="020F0502020204030204" pitchFamily="34" charset="0"/>
              </a:rPr>
              <a:t>Fiestas celebran la tradición y </a:t>
            </a:r>
            <a:br>
              <a:rPr lang="en-GB" altLang="en-US" sz="2400" b="1">
                <a:latin typeface="Calibri" panose="020F0502020204030204" pitchFamily="34" charset="0"/>
              </a:rPr>
            </a:br>
            <a:r>
              <a:rPr lang="en-GB" altLang="en-US" sz="2400" b="1">
                <a:latin typeface="Calibri" panose="020F0502020204030204" pitchFamily="34" charset="0"/>
              </a:rPr>
              <a:t>la cultura española.</a:t>
            </a:r>
          </a:p>
        </p:txBody>
      </p:sp>
      <p:sp>
        <p:nvSpPr>
          <p:cNvPr id="58377" name="Text Box 9">
            <a:hlinkClick r:id="" action="ppaction://noaction">
              <a:snd r:embed="rId6" name="c.wav"/>
            </a:hlinkClick>
          </p:cNvPr>
          <p:cNvSpPr txBox="1">
            <a:spLocks noChangeArrowheads="1"/>
          </p:cNvSpPr>
          <p:nvPr/>
        </p:nvSpPr>
        <p:spPr bwMode="auto">
          <a:xfrm>
            <a:off x="4643438" y="2967038"/>
            <a:ext cx="43211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>
                <a:latin typeface="Calibri" panose="020F0502020204030204" pitchFamily="34" charset="0"/>
              </a:rPr>
              <a:t>En muchas fiestas la gente baila, canta y toca instrumentos.</a:t>
            </a:r>
          </a:p>
        </p:txBody>
      </p:sp>
      <p:sp>
        <p:nvSpPr>
          <p:cNvPr id="58378" name="Text Box 10">
            <a:hlinkClick r:id="" action="ppaction://noaction">
              <a:snd r:embed="rId7" name="d.wav"/>
            </a:hlinkClick>
          </p:cNvPr>
          <p:cNvSpPr txBox="1">
            <a:spLocks noChangeArrowheads="1"/>
          </p:cNvSpPr>
          <p:nvPr/>
        </p:nvSpPr>
        <p:spPr bwMode="auto">
          <a:xfrm>
            <a:off x="4643438" y="4046538"/>
            <a:ext cx="43211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>
                <a:latin typeface="Calibri" panose="020F0502020204030204" pitchFamily="34" charset="0"/>
                <a:cs typeface="Arial" panose="020B0604020202020204" pitchFamily="34" charset="0"/>
              </a:rPr>
              <a:t>En muchas fiestas también hay fuegos artificiales.</a:t>
            </a:r>
          </a:p>
        </p:txBody>
      </p:sp>
      <p:pic>
        <p:nvPicPr>
          <p:cNvPr id="58379" name="Picture 1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7"/>
          <a:stretch>
            <a:fillRect/>
          </a:stretch>
        </p:blipFill>
        <p:spPr bwMode="auto">
          <a:xfrm rot="-176262">
            <a:off x="-3175" y="3860800"/>
            <a:ext cx="1838325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81" name="Line 13"/>
          <p:cNvSpPr>
            <a:spLocks noChangeShapeType="1"/>
          </p:cNvSpPr>
          <p:nvPr/>
        </p:nvSpPr>
        <p:spPr bwMode="auto">
          <a:xfrm flipH="1" flipV="1">
            <a:off x="2484438" y="4797425"/>
            <a:ext cx="719137" cy="863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8382" name="Text Box 14">
            <a:hlinkClick r:id="" action="ppaction://noaction">
              <a:snd r:embed="rId9" name="baila.wav"/>
            </a:hlinkClick>
          </p:cNvPr>
          <p:cNvSpPr txBox="1">
            <a:spLocks noChangeArrowheads="1"/>
          </p:cNvSpPr>
          <p:nvPr/>
        </p:nvSpPr>
        <p:spPr bwMode="auto">
          <a:xfrm>
            <a:off x="2916238" y="5589588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i="1">
                <a:latin typeface="Calibri" panose="020F0502020204030204" pitchFamily="34" charset="0"/>
              </a:rPr>
              <a:t>baila</a:t>
            </a:r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 flipH="1" flipV="1">
            <a:off x="1331913" y="5300663"/>
            <a:ext cx="503237" cy="649287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8384" name="Text Box 16">
            <a:hlinkClick r:id="" action="ppaction://noaction">
              <a:snd r:embed="rId10" name="canta.wav"/>
            </a:hlinkClick>
          </p:cNvPr>
          <p:cNvSpPr txBox="1">
            <a:spLocks noChangeArrowheads="1"/>
          </p:cNvSpPr>
          <p:nvPr/>
        </p:nvSpPr>
        <p:spPr bwMode="auto">
          <a:xfrm>
            <a:off x="1547813" y="5876925"/>
            <a:ext cx="1008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i="1">
                <a:latin typeface="Calibri" panose="020F0502020204030204" pitchFamily="34" charset="0"/>
              </a:rPr>
              <a:t>canta</a:t>
            </a:r>
          </a:p>
        </p:txBody>
      </p:sp>
      <p:sp>
        <p:nvSpPr>
          <p:cNvPr id="58385" name="Line 17"/>
          <p:cNvSpPr>
            <a:spLocks noChangeShapeType="1"/>
          </p:cNvSpPr>
          <p:nvPr/>
        </p:nvSpPr>
        <p:spPr bwMode="auto">
          <a:xfrm flipH="1" flipV="1">
            <a:off x="3924300" y="4076700"/>
            <a:ext cx="431800" cy="9366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8386" name="Text Box 18">
            <a:hlinkClick r:id="" action="ppaction://noaction">
              <a:snd r:embed="rId11" name="toca.wav"/>
            </a:hlinkClick>
          </p:cNvPr>
          <p:cNvSpPr txBox="1">
            <a:spLocks noChangeArrowheads="1"/>
          </p:cNvSpPr>
          <p:nvPr/>
        </p:nvSpPr>
        <p:spPr bwMode="auto">
          <a:xfrm>
            <a:off x="3635375" y="5038725"/>
            <a:ext cx="2735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i="1">
                <a:latin typeface="Calibri" panose="020F0502020204030204" pitchFamily="34" charset="0"/>
              </a:rPr>
              <a:t>toca un instrumento</a:t>
            </a:r>
          </a:p>
        </p:txBody>
      </p:sp>
      <p:sp>
        <p:nvSpPr>
          <p:cNvPr id="58387" name="Line 19"/>
          <p:cNvSpPr>
            <a:spLocks noChangeShapeType="1"/>
          </p:cNvSpPr>
          <p:nvPr/>
        </p:nvSpPr>
        <p:spPr bwMode="auto">
          <a:xfrm flipH="1">
            <a:off x="4067175" y="765175"/>
            <a:ext cx="1152525" cy="71438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8388" name="Text Box 20">
            <a:hlinkClick r:id="" action="ppaction://noaction">
              <a:snd r:embed="rId12" name="fuegos.wav"/>
            </a:hlinkClick>
          </p:cNvPr>
          <p:cNvSpPr txBox="1">
            <a:spLocks noChangeArrowheads="1"/>
          </p:cNvSpPr>
          <p:nvPr/>
        </p:nvSpPr>
        <p:spPr bwMode="auto">
          <a:xfrm>
            <a:off x="5216525" y="523875"/>
            <a:ext cx="2447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i="1">
                <a:latin typeface="Calibri" panose="020F0502020204030204" pitchFamily="34" charset="0"/>
              </a:rPr>
              <a:t>fuegos artificiales</a:t>
            </a:r>
          </a:p>
        </p:txBody>
      </p:sp>
    </p:spTree>
    <p:extLst>
      <p:ext uri="{BB962C8B-B14F-4D97-AF65-F5344CB8AC3E}">
        <p14:creationId xmlns:p14="http://schemas.microsoft.com/office/powerpoint/2010/main" val="372347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/>
      <p:bldP spid="58376" grpId="0"/>
      <p:bldP spid="58377" grpId="0"/>
      <p:bldP spid="58378" grpId="0"/>
      <p:bldP spid="58381" grpId="0" animBg="1"/>
      <p:bldP spid="58382" grpId="0"/>
      <p:bldP spid="58383" grpId="0" animBg="1"/>
      <p:bldP spid="58384" grpId="0"/>
      <p:bldP spid="58385" grpId="0" animBg="1"/>
      <p:bldP spid="58386" grpId="0"/>
      <p:bldP spid="58387" grpId="0" animBg="1"/>
      <p:bldP spid="583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0" name="Picture 20" descr="Spanish%20Fl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298700"/>
            <a:ext cx="3379787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4" name="Text Box 4">
            <a:hlinkClick r:id="" action="ppaction://noaction">
              <a:snd r:embed="rId4" name="a.wav"/>
            </a:hlinkClick>
          </p:cNvPr>
          <p:cNvSpPr txBox="1">
            <a:spLocks noChangeArrowheads="1"/>
          </p:cNvSpPr>
          <p:nvPr/>
        </p:nvSpPr>
        <p:spPr bwMode="auto">
          <a:xfrm>
            <a:off x="684213" y="6284913"/>
            <a:ext cx="8424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>
                <a:latin typeface="Calibri" panose="020F0502020204030204" pitchFamily="34" charset="0"/>
              </a:rPr>
              <a:t>4. España es famosa por sus fiestas. </a:t>
            </a:r>
          </a:p>
        </p:txBody>
      </p:sp>
      <p:sp>
        <p:nvSpPr>
          <p:cNvPr id="81925" name="Text Box 5">
            <a:hlinkClick r:id="" action="ppaction://noaction">
              <a:snd r:embed="rId5" name="b.wav"/>
            </a:hlinkClick>
          </p:cNvPr>
          <p:cNvSpPr txBox="1">
            <a:spLocks noChangeArrowheads="1"/>
          </p:cNvSpPr>
          <p:nvPr/>
        </p:nvSpPr>
        <p:spPr bwMode="auto">
          <a:xfrm>
            <a:off x="696913" y="5754688"/>
            <a:ext cx="8424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>
                <a:latin typeface="Calibri" panose="020F0502020204030204" pitchFamily="34" charset="0"/>
              </a:rPr>
              <a:t>3. Fiestas celebran la tradición y la cultura española.</a:t>
            </a:r>
          </a:p>
        </p:txBody>
      </p:sp>
      <p:sp>
        <p:nvSpPr>
          <p:cNvPr id="81926" name="Text Box 6">
            <a:hlinkClick r:id="" action="ppaction://noaction">
              <a:snd r:embed="rId6" name="c.wav"/>
            </a:hlinkClick>
          </p:cNvPr>
          <p:cNvSpPr txBox="1">
            <a:spLocks noChangeArrowheads="1"/>
          </p:cNvSpPr>
          <p:nvPr/>
        </p:nvSpPr>
        <p:spPr bwMode="auto">
          <a:xfrm>
            <a:off x="687388" y="5175250"/>
            <a:ext cx="8424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>
                <a:latin typeface="Calibri" panose="020F0502020204030204" pitchFamily="34" charset="0"/>
              </a:rPr>
              <a:t>2. En muchas fiestas la gente baila, canta y toca instrumentos.</a:t>
            </a:r>
          </a:p>
        </p:txBody>
      </p:sp>
      <p:sp>
        <p:nvSpPr>
          <p:cNvPr id="81927" name="Text Box 7">
            <a:hlinkClick r:id="" action="ppaction://noaction">
              <a:snd r:embed="rId7" name="e.wav"/>
            </a:hlinkClick>
          </p:cNvPr>
          <p:cNvSpPr txBox="1">
            <a:spLocks noChangeArrowheads="1"/>
          </p:cNvSpPr>
          <p:nvPr/>
        </p:nvSpPr>
        <p:spPr bwMode="auto">
          <a:xfrm>
            <a:off x="684213" y="4586288"/>
            <a:ext cx="8424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>
                <a:latin typeface="Calibri" panose="020F0502020204030204" pitchFamily="34" charset="0"/>
                <a:cs typeface="Arial" panose="020B0604020202020204" pitchFamily="34" charset="0"/>
              </a:rPr>
              <a:t>1. En muchas fiestas hay fuegos artificiales.</a:t>
            </a:r>
          </a:p>
        </p:txBody>
      </p:sp>
      <p:pic>
        <p:nvPicPr>
          <p:cNvPr id="81928" name="Picture 8" descr="colorful-fireworks-on-whit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682625"/>
            <a:ext cx="2592387" cy="226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2" name="Picture 12" descr="Cinc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2" b="23622"/>
          <a:stretch>
            <a:fillRect/>
          </a:stretch>
        </p:blipFill>
        <p:spPr bwMode="auto">
          <a:xfrm>
            <a:off x="5329238" y="188913"/>
            <a:ext cx="3635375" cy="191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6" name="Picture 16" descr="SB-00110-C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0" b="7559"/>
          <a:stretch>
            <a:fillRect/>
          </a:stretch>
        </p:blipFill>
        <p:spPr bwMode="auto">
          <a:xfrm>
            <a:off x="250825" y="631825"/>
            <a:ext cx="2449513" cy="30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8" name="Picture 18" descr="festival-of-colors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" t="31236" r="1413"/>
          <a:stretch>
            <a:fillRect/>
          </a:stretch>
        </p:blipFill>
        <p:spPr bwMode="auto">
          <a:xfrm>
            <a:off x="6221413" y="3076575"/>
            <a:ext cx="2238375" cy="1431925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1" name="Text Box 21">
            <a:hlinkClick r:id="" action="ppaction://noaction">
              <a:snd r:embed="rId12" name="f.wav"/>
            </a:hlinkClick>
          </p:cNvPr>
          <p:cNvSpPr txBox="1">
            <a:spLocks noChangeArrowheads="1"/>
          </p:cNvSpPr>
          <p:nvPr/>
        </p:nvSpPr>
        <p:spPr bwMode="auto">
          <a:xfrm>
            <a:off x="73025" y="39688"/>
            <a:ext cx="6083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>
                <a:latin typeface="Calibri" panose="020F0502020204030204" pitchFamily="34" charset="0"/>
              </a:rPr>
              <a:t>Empareja la frase con la foto más apropiada. </a:t>
            </a:r>
          </a:p>
        </p:txBody>
      </p:sp>
      <p:pic>
        <p:nvPicPr>
          <p:cNvPr id="81943" name="Picture 23" descr="n138349025901_690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93" r="22678" b="9448"/>
          <a:stretch>
            <a:fillRect/>
          </a:stretch>
        </p:blipFill>
        <p:spPr bwMode="auto">
          <a:xfrm>
            <a:off x="6588125" y="2436813"/>
            <a:ext cx="1471613" cy="64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4" name="Text Box 24"/>
          <p:cNvSpPr txBox="1">
            <a:spLocks noChangeArrowheads="1"/>
          </p:cNvSpPr>
          <p:nvPr/>
        </p:nvSpPr>
        <p:spPr bwMode="auto">
          <a:xfrm>
            <a:off x="50800" y="633413"/>
            <a:ext cx="395288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1945" name="Text Box 25"/>
          <p:cNvSpPr txBox="1">
            <a:spLocks noChangeArrowheads="1"/>
          </p:cNvSpPr>
          <p:nvPr/>
        </p:nvSpPr>
        <p:spPr bwMode="auto">
          <a:xfrm>
            <a:off x="2700338" y="2324100"/>
            <a:ext cx="395287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1946" name="Text Box 26"/>
          <p:cNvSpPr txBox="1">
            <a:spLocks noChangeArrowheads="1"/>
          </p:cNvSpPr>
          <p:nvPr/>
        </p:nvSpPr>
        <p:spPr bwMode="auto">
          <a:xfrm>
            <a:off x="5508625" y="620713"/>
            <a:ext cx="395288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1947" name="Text Box 27"/>
          <p:cNvSpPr txBox="1">
            <a:spLocks noChangeArrowheads="1"/>
          </p:cNvSpPr>
          <p:nvPr/>
        </p:nvSpPr>
        <p:spPr bwMode="auto">
          <a:xfrm>
            <a:off x="5580063" y="2289175"/>
            <a:ext cx="395287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1952" name="Rectangle 32"/>
          <p:cNvSpPr>
            <a:spLocks noChangeArrowheads="1"/>
          </p:cNvSpPr>
          <p:nvPr/>
        </p:nvSpPr>
        <p:spPr bwMode="auto">
          <a:xfrm>
            <a:off x="107950" y="4568825"/>
            <a:ext cx="504825" cy="5032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400" b="1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81953" name="Rectangle 33"/>
          <p:cNvSpPr>
            <a:spLocks noChangeArrowheads="1"/>
          </p:cNvSpPr>
          <p:nvPr/>
        </p:nvSpPr>
        <p:spPr bwMode="auto">
          <a:xfrm>
            <a:off x="107950" y="5159375"/>
            <a:ext cx="504825" cy="5032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400" b="1">
                <a:solidFill>
                  <a:schemeClr val="bg1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81954" name="Rectangle 34"/>
          <p:cNvSpPr>
            <a:spLocks noChangeArrowheads="1"/>
          </p:cNvSpPr>
          <p:nvPr/>
        </p:nvSpPr>
        <p:spPr bwMode="auto">
          <a:xfrm>
            <a:off x="107950" y="5734050"/>
            <a:ext cx="504825" cy="5032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400" b="1">
                <a:solidFill>
                  <a:schemeClr val="bg1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81955" name="Rectangle 35"/>
          <p:cNvSpPr>
            <a:spLocks noChangeArrowheads="1"/>
          </p:cNvSpPr>
          <p:nvPr/>
        </p:nvSpPr>
        <p:spPr bwMode="auto">
          <a:xfrm>
            <a:off x="107950" y="6310313"/>
            <a:ext cx="504825" cy="5032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400" b="1">
                <a:solidFill>
                  <a:schemeClr val="bg1"/>
                </a:solidFill>
                <a:latin typeface="Calibri" panose="020F0502020204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1236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2" grpId="0" animBg="1"/>
      <p:bldP spid="81953" grpId="0" animBg="1"/>
      <p:bldP spid="81954" grpId="0" animBg="1"/>
      <p:bldP spid="819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6" name="Picture 8" descr="bulls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148138"/>
            <a:ext cx="3613150" cy="23764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2" name="Picture 4" descr="carrusel-de-cor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549275"/>
            <a:ext cx="3563937" cy="24018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8" r="6058"/>
          <a:stretch>
            <a:fillRect/>
          </a:stretch>
        </p:blipFill>
        <p:spPr bwMode="auto">
          <a:xfrm>
            <a:off x="2484438" y="2420938"/>
            <a:ext cx="3563937" cy="25098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323850" y="-26988"/>
            <a:ext cx="5616575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>
                <a:latin typeface="Calibri" panose="020F0502020204030204" pitchFamily="34" charset="0"/>
              </a:rPr>
              <a:t>¿Qué foto es? Cómo se llaman las fiestas?</a:t>
            </a:r>
          </a:p>
        </p:txBody>
      </p:sp>
      <p:pic>
        <p:nvPicPr>
          <p:cNvPr id="68614" name="Picture 6" descr="feriasevilla_ElleCarreras">
            <a:hlinkClick r:id="rId6" tooltip="View Full-Siz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227513"/>
            <a:ext cx="3563937" cy="23701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3" name="Picture 5" descr="Las Fallas, Valencia, Spain phot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549275"/>
            <a:ext cx="3563938" cy="23796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250825" y="536575"/>
            <a:ext cx="433388" cy="431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400">
                <a:solidFill>
                  <a:schemeClr val="bg1"/>
                </a:solidFill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5292725" y="536575"/>
            <a:ext cx="433388" cy="431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400">
                <a:solidFill>
                  <a:schemeClr val="bg1"/>
                </a:solidFill>
                <a:latin typeface="Calibri" panose="020F0502020204030204" pitchFamily="34" charset="0"/>
              </a:rPr>
              <a:t>e</a:t>
            </a:r>
          </a:p>
        </p:txBody>
      </p:sp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2471738" y="2408238"/>
            <a:ext cx="433387" cy="431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400">
                <a:solidFill>
                  <a:schemeClr val="bg1"/>
                </a:solidFill>
                <a:latin typeface="Calibri" panose="020F0502020204030204" pitchFamily="34" charset="0"/>
              </a:rPr>
              <a:t>i</a:t>
            </a:r>
          </a:p>
        </p:txBody>
      </p:sp>
      <p:sp>
        <p:nvSpPr>
          <p:cNvPr id="68621" name="Rectangle 13"/>
          <p:cNvSpPr>
            <a:spLocks noChangeArrowheads="1"/>
          </p:cNvSpPr>
          <p:nvPr/>
        </p:nvSpPr>
        <p:spPr bwMode="auto">
          <a:xfrm>
            <a:off x="263525" y="4187825"/>
            <a:ext cx="433388" cy="431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400">
                <a:solidFill>
                  <a:schemeClr val="bg1"/>
                </a:solidFill>
                <a:latin typeface="Calibri" panose="020F0502020204030204" pitchFamily="34" charset="0"/>
              </a:rPr>
              <a:t>o</a:t>
            </a:r>
          </a:p>
        </p:txBody>
      </p:sp>
      <p:sp>
        <p:nvSpPr>
          <p:cNvPr id="68622" name="Rectangle 14"/>
          <p:cNvSpPr>
            <a:spLocks noChangeArrowheads="1"/>
          </p:cNvSpPr>
          <p:nvPr/>
        </p:nvSpPr>
        <p:spPr bwMode="auto">
          <a:xfrm>
            <a:off x="8472488" y="6092825"/>
            <a:ext cx="433387" cy="431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400">
                <a:solidFill>
                  <a:schemeClr val="bg1"/>
                </a:solidFill>
                <a:latin typeface="Calibri" panose="020F0502020204030204" pitchFamily="34" charset="0"/>
              </a:rPr>
              <a:t>u</a:t>
            </a:r>
          </a:p>
        </p:txBody>
      </p:sp>
      <p:sp>
        <p:nvSpPr>
          <p:cNvPr id="68623" name="Text Box 15">
            <a:hlinkClick r:id="" action="ppaction://noaction">
              <a:snd r:embed="rId9" name="a.wav"/>
            </a:hlinkClick>
          </p:cNvPr>
          <p:cNvSpPr txBox="1">
            <a:spLocks noChangeArrowheads="1"/>
          </p:cNvSpPr>
          <p:nvPr/>
        </p:nvSpPr>
        <p:spPr bwMode="auto">
          <a:xfrm>
            <a:off x="263525" y="2492375"/>
            <a:ext cx="1296988" cy="482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>
                <a:latin typeface="Calibri" panose="020F0502020204030204" pitchFamily="34" charset="0"/>
              </a:rPr>
              <a:t>Carnaval</a:t>
            </a:r>
          </a:p>
        </p:txBody>
      </p:sp>
      <p:sp>
        <p:nvSpPr>
          <p:cNvPr id="68624" name="Text Box 16">
            <a:hlinkClick r:id="" action="ppaction://noaction">
              <a:snd r:embed="rId10" name="b.wav"/>
            </a:hlinkClick>
          </p:cNvPr>
          <p:cNvSpPr txBox="1">
            <a:spLocks noChangeArrowheads="1"/>
          </p:cNvSpPr>
          <p:nvPr/>
        </p:nvSpPr>
        <p:spPr bwMode="auto">
          <a:xfrm>
            <a:off x="7431088" y="523875"/>
            <a:ext cx="1441450" cy="482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>
                <a:latin typeface="Calibri" panose="020F0502020204030204" pitchFamily="34" charset="0"/>
              </a:rPr>
              <a:t>Las Fallas</a:t>
            </a:r>
          </a:p>
        </p:txBody>
      </p:sp>
      <p:sp>
        <p:nvSpPr>
          <p:cNvPr id="68625" name="Text Box 17">
            <a:hlinkClick r:id="" action="ppaction://noaction">
              <a:snd r:embed="rId11" name="c.wav"/>
            </a:hlinkClick>
          </p:cNvPr>
          <p:cNvSpPr txBox="1">
            <a:spLocks noChangeArrowheads="1"/>
          </p:cNvSpPr>
          <p:nvPr/>
        </p:nvSpPr>
        <p:spPr bwMode="auto">
          <a:xfrm>
            <a:off x="4271963" y="4449763"/>
            <a:ext cx="1800225" cy="482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>
                <a:latin typeface="Calibri" panose="020F0502020204030204" pitchFamily="34" charset="0"/>
              </a:rPr>
              <a:t>La Tomatina</a:t>
            </a:r>
          </a:p>
        </p:txBody>
      </p:sp>
      <p:sp>
        <p:nvSpPr>
          <p:cNvPr id="68626" name="Text Box 18">
            <a:hlinkClick r:id="" action="ppaction://noaction">
              <a:snd r:embed="rId12" name="d.wav"/>
            </a:hlinkClick>
          </p:cNvPr>
          <p:cNvSpPr txBox="1">
            <a:spLocks noChangeArrowheads="1"/>
          </p:cNvSpPr>
          <p:nvPr/>
        </p:nvSpPr>
        <p:spPr bwMode="auto">
          <a:xfrm>
            <a:off x="273050" y="6140450"/>
            <a:ext cx="2303463" cy="482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>
                <a:latin typeface="Calibri" panose="020F0502020204030204" pitchFamily="34" charset="0"/>
              </a:rPr>
              <a:t>La Feria de abril</a:t>
            </a:r>
          </a:p>
        </p:txBody>
      </p:sp>
      <p:sp>
        <p:nvSpPr>
          <p:cNvPr id="68627" name="Text Box 19">
            <a:hlinkClick r:id="" action="ppaction://noaction">
              <a:snd r:embed="rId13" name="e.wav"/>
            </a:hlinkClick>
          </p:cNvPr>
          <p:cNvSpPr txBox="1">
            <a:spLocks noChangeArrowheads="1"/>
          </p:cNvSpPr>
          <p:nvPr/>
        </p:nvSpPr>
        <p:spPr bwMode="auto">
          <a:xfrm>
            <a:off x="5270500" y="6072188"/>
            <a:ext cx="1677988" cy="482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>
                <a:latin typeface="Calibri" panose="020F0502020204030204" pitchFamily="34" charset="0"/>
              </a:rPr>
              <a:t>San Fermín</a:t>
            </a:r>
          </a:p>
        </p:txBody>
      </p:sp>
      <p:sp>
        <p:nvSpPr>
          <p:cNvPr id="68629" name="AutoShape 21">
            <a:hlinkClick r:id="" action="ppaction://noaction" highlightClick="1">
              <a:snd r:embed="rId14" name="tomatina.wav"/>
            </a:hlinkClick>
          </p:cNvPr>
          <p:cNvSpPr>
            <a:spLocks noChangeArrowheads="1"/>
          </p:cNvSpPr>
          <p:nvPr/>
        </p:nvSpPr>
        <p:spPr bwMode="auto">
          <a:xfrm>
            <a:off x="3995738" y="549275"/>
            <a:ext cx="503237" cy="503238"/>
          </a:xfrm>
          <a:prstGeom prst="actionButtonBlank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400" b="1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68630" name="AutoShape 22">
            <a:hlinkClick r:id="" action="ppaction://noaction" highlightClick="1">
              <a:snd r:embed="rId15" name="carnaval.wav"/>
            </a:hlinkClick>
          </p:cNvPr>
          <p:cNvSpPr>
            <a:spLocks noChangeArrowheads="1"/>
          </p:cNvSpPr>
          <p:nvPr/>
        </p:nvSpPr>
        <p:spPr bwMode="auto">
          <a:xfrm>
            <a:off x="3995738" y="1125538"/>
            <a:ext cx="503237" cy="503237"/>
          </a:xfrm>
          <a:prstGeom prst="actionButtonBlank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400" b="1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68631" name="AutoShape 23">
            <a:hlinkClick r:id="" action="ppaction://noaction" highlightClick="1">
              <a:snd r:embed="rId16" name="sanfermines.wav"/>
            </a:hlinkClick>
          </p:cNvPr>
          <p:cNvSpPr>
            <a:spLocks noChangeArrowheads="1"/>
          </p:cNvSpPr>
          <p:nvPr/>
        </p:nvSpPr>
        <p:spPr bwMode="auto">
          <a:xfrm>
            <a:off x="3995738" y="1700213"/>
            <a:ext cx="503237" cy="503237"/>
          </a:xfrm>
          <a:prstGeom prst="actionButtonBlank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400" b="1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68632" name="AutoShape 24">
            <a:hlinkClick r:id="" action="ppaction://noaction" highlightClick="1">
              <a:snd r:embed="rId17" name="4.wav"/>
            </a:hlinkClick>
          </p:cNvPr>
          <p:cNvSpPr>
            <a:spLocks noChangeArrowheads="1"/>
          </p:cNvSpPr>
          <p:nvPr/>
        </p:nvSpPr>
        <p:spPr bwMode="auto">
          <a:xfrm>
            <a:off x="3995738" y="5302250"/>
            <a:ext cx="503237" cy="503238"/>
          </a:xfrm>
          <a:prstGeom prst="actionButtonBlank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400" b="1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68633" name="AutoShape 25">
            <a:hlinkClick r:id="" action="ppaction://noaction" highlightClick="1">
              <a:snd r:embed="rId18" name="fallas.wav"/>
            </a:hlinkClick>
          </p:cNvPr>
          <p:cNvSpPr>
            <a:spLocks noChangeArrowheads="1"/>
          </p:cNvSpPr>
          <p:nvPr/>
        </p:nvSpPr>
        <p:spPr bwMode="auto">
          <a:xfrm>
            <a:off x="3995738" y="5878513"/>
            <a:ext cx="503237" cy="503237"/>
          </a:xfrm>
          <a:prstGeom prst="actionButtonBlank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400" b="1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68634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13263" y="549275"/>
            <a:ext cx="503237" cy="503238"/>
          </a:xfrm>
          <a:prstGeom prst="actionButtonBlank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400" b="1">
                <a:solidFill>
                  <a:schemeClr val="bg1"/>
                </a:solidFill>
                <a:latin typeface="Calibri" panose="020F0502020204030204" pitchFamily="34" charset="0"/>
              </a:rPr>
              <a:t>i</a:t>
            </a:r>
          </a:p>
        </p:txBody>
      </p:sp>
      <p:sp>
        <p:nvSpPr>
          <p:cNvPr id="68635" name="AutoShape 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22788" y="1125538"/>
            <a:ext cx="503237" cy="503237"/>
          </a:xfrm>
          <a:prstGeom prst="actionButtonBlank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400" b="1">
                <a:solidFill>
                  <a:schemeClr val="bg1"/>
                </a:solidFill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68636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25963" y="1701800"/>
            <a:ext cx="503237" cy="503238"/>
          </a:xfrm>
          <a:prstGeom prst="actionButtonBlank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400" b="1">
                <a:solidFill>
                  <a:schemeClr val="bg1"/>
                </a:solidFill>
                <a:latin typeface="Calibri" panose="020F0502020204030204" pitchFamily="34" charset="0"/>
              </a:rPr>
              <a:t>u</a:t>
            </a:r>
          </a:p>
        </p:txBody>
      </p:sp>
      <p:sp>
        <p:nvSpPr>
          <p:cNvPr id="68637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46600" y="5302250"/>
            <a:ext cx="503238" cy="503238"/>
          </a:xfrm>
          <a:prstGeom prst="actionButtonBlank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400" b="1">
                <a:solidFill>
                  <a:schemeClr val="bg1"/>
                </a:solidFill>
                <a:latin typeface="Calibri" panose="020F0502020204030204" pitchFamily="34" charset="0"/>
              </a:rPr>
              <a:t>o</a:t>
            </a:r>
          </a:p>
        </p:txBody>
      </p:sp>
      <p:sp>
        <p:nvSpPr>
          <p:cNvPr id="68638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59300" y="5878513"/>
            <a:ext cx="503238" cy="503237"/>
          </a:xfrm>
          <a:prstGeom prst="actionButtonBlank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400" b="1">
                <a:solidFill>
                  <a:schemeClr val="bg1"/>
                </a:solidFill>
                <a:latin typeface="Calibri" panose="020F0502020204030204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74781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3" grpId="0" animBg="1"/>
      <p:bldP spid="68624" grpId="0" animBg="1"/>
      <p:bldP spid="68625" grpId="0" animBg="1"/>
      <p:bldP spid="68626" grpId="0" animBg="1"/>
      <p:bldP spid="68627" grpId="0" animBg="1"/>
      <p:bldP spid="68634" grpId="0" animBg="1"/>
      <p:bldP spid="68635" grpId="0" animBg="1"/>
      <p:bldP spid="68636" grpId="0" animBg="1"/>
      <p:bldP spid="68637" grpId="0" animBg="1"/>
      <p:bldP spid="6863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636</Words>
  <Application>Microsoft Office PowerPoint</Application>
  <PresentationFormat>On-screen Show (4:3)</PresentationFormat>
  <Paragraphs>68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Hoy vamos a…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55WD</dc:creator>
  <cp:lastModifiedBy>55WD</cp:lastModifiedBy>
  <cp:revision>2</cp:revision>
  <dcterms:created xsi:type="dcterms:W3CDTF">2014-09-02T18:26:09Z</dcterms:created>
  <dcterms:modified xsi:type="dcterms:W3CDTF">2014-09-02T18:28:39Z</dcterms:modified>
</cp:coreProperties>
</file>