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60" r:id="rId2"/>
    <p:sldId id="265" r:id="rId3"/>
    <p:sldId id="261" r:id="rId4"/>
    <p:sldId id="266" r:id="rId5"/>
    <p:sldId id="262" r:id="rId6"/>
    <p:sldId id="263" r:id="rId7"/>
    <p:sldId id="264" r:id="rId8"/>
    <p:sldId id="269" r:id="rId9"/>
    <p:sldId id="271" r:id="rId10"/>
    <p:sldId id="270" r:id="rId11"/>
    <p:sldId id="257" r:id="rId12"/>
    <p:sldId id="259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7734" autoAdjust="0"/>
  </p:normalViewPr>
  <p:slideViewPr>
    <p:cSldViewPr snapToGrid="0">
      <p:cViewPr varScale="1">
        <p:scale>
          <a:sx n="76" d="100"/>
          <a:sy n="76" d="100"/>
        </p:scale>
        <p:origin x="267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BE9F1A-6BB5-45FB-BBEA-CA2B7B960352}" type="datetimeFigureOut">
              <a:rPr lang="en-GB" smtClean="0"/>
              <a:t>07/09/2014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E7538-A830-49B5-9D72-3A14AC28BF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513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Questions 1 and 2 are revision.</a:t>
            </a:r>
            <a:br>
              <a:rPr lang="en-GB" dirty="0" smtClean="0"/>
            </a:br>
            <a:r>
              <a:rPr lang="en-GB" dirty="0" smtClean="0"/>
              <a:t>Questions 3 &amp; 4 target the new learning for this lesson.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Use Qs 1&amp;</a:t>
            </a:r>
            <a:r>
              <a:rPr lang="en-GB" baseline="0" dirty="0" smtClean="0"/>
              <a:t> 2 as a warm up.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D0FD9-ABD2-4B68-8F77-0D18082AB1A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6687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71313B-5EE6-403F-A728-43515EC465D2}" type="slidenum">
              <a:rPr lang="en-GB" altLang="en-US"/>
              <a:pPr/>
              <a:t>11</a:t>
            </a:fld>
            <a:endParaRPr lang="en-GB" altLang="en-US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Alternative Listening task</a:t>
            </a:r>
            <a:br>
              <a:rPr lang="en-US" altLang="en-US" dirty="0" smtClean="0"/>
            </a:br>
            <a:r>
              <a:rPr lang="en-US" altLang="en-US" dirty="0" smtClean="0"/>
              <a:t>Click on the tape icon</a:t>
            </a:r>
            <a:r>
              <a:rPr lang="en-US" altLang="en-US" baseline="0" dirty="0" smtClean="0"/>
              <a:t> for the audio.  Click on the letter to reveal the text.</a:t>
            </a:r>
            <a:br>
              <a:rPr lang="en-US" altLang="en-US" baseline="0" dirty="0" smtClean="0"/>
            </a:br>
            <a:r>
              <a:rPr lang="en-US" altLang="en-US" baseline="0" dirty="0" smtClean="0"/>
              <a:t>Students should listen twice and then a third time with the text.</a:t>
            </a:r>
            <a:br>
              <a:rPr lang="en-US" altLang="en-US" baseline="0" dirty="0" smtClean="0"/>
            </a:br>
            <a:r>
              <a:rPr lang="en-US" altLang="en-US" baseline="0" dirty="0" smtClean="0"/>
              <a:t/>
            </a:r>
            <a:br>
              <a:rPr lang="en-US" altLang="en-US" baseline="0" dirty="0" smtClean="0"/>
            </a:br>
            <a:r>
              <a:rPr lang="en-US" altLang="en-US" baseline="0" dirty="0" smtClean="0"/>
              <a:t>They should then tell you everything they can about the place described.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19428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071993-5A14-4167-99F4-99F7A0866723}" type="slidenum">
              <a:rPr lang="en-GB" altLang="en-US"/>
              <a:pPr/>
              <a:t>12</a:t>
            </a:fld>
            <a:endParaRPr lang="en-GB" alt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Alternative </a:t>
            </a:r>
            <a:r>
              <a:rPr lang="en-US" altLang="en-US" smtClean="0"/>
              <a:t>Reading Task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81519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I am going to ask students to find their opposite pair.  </a:t>
            </a:r>
          </a:p>
          <a:p>
            <a:r>
              <a:rPr lang="en-GB" baseline="0" dirty="0" smtClean="0"/>
              <a:t>They are all opposites except </a:t>
            </a:r>
            <a:r>
              <a:rPr lang="en-GB" baseline="0" dirty="0" err="1" smtClean="0"/>
              <a:t>conocido</a:t>
            </a:r>
            <a:r>
              <a:rPr lang="en-GB" baseline="0" dirty="0" smtClean="0"/>
              <a:t> and </a:t>
            </a:r>
            <a:r>
              <a:rPr lang="en-GB" baseline="0" dirty="0" err="1" smtClean="0"/>
              <a:t>famoso</a:t>
            </a:r>
            <a:r>
              <a:rPr lang="en-GB" baseline="0" dirty="0" smtClean="0"/>
              <a:t> which are synonyms.</a:t>
            </a:r>
          </a:p>
          <a:p>
            <a:endParaRPr lang="en-GB" baseline="0" dirty="0" smtClean="0"/>
          </a:p>
          <a:p>
            <a:r>
              <a:rPr lang="en-GB" baseline="0" dirty="0" smtClean="0"/>
              <a:t>There is quite a lot of unknown language here.</a:t>
            </a:r>
            <a:br>
              <a:rPr lang="en-GB" baseline="0" dirty="0" smtClean="0"/>
            </a:br>
            <a:r>
              <a:rPr lang="en-GB" baseline="0" dirty="0" smtClean="0"/>
              <a:t>Students do know:</a:t>
            </a:r>
            <a:br>
              <a:rPr lang="en-GB" baseline="0" dirty="0" smtClean="0"/>
            </a:br>
            <a:r>
              <a:rPr lang="en-GB" baseline="0" dirty="0" err="1" smtClean="0"/>
              <a:t>aburrido</a:t>
            </a:r>
            <a:r>
              <a:rPr lang="en-GB" baseline="0" dirty="0" smtClean="0"/>
              <a:t> / </a:t>
            </a:r>
            <a:r>
              <a:rPr lang="en-GB" baseline="0" dirty="0" err="1" smtClean="0"/>
              <a:t>divertido</a:t>
            </a:r>
            <a:r>
              <a:rPr lang="en-GB" baseline="0" dirty="0" smtClean="0"/>
              <a:t/>
            </a:r>
            <a:br>
              <a:rPr lang="en-GB" baseline="0" dirty="0" smtClean="0"/>
            </a:br>
            <a:r>
              <a:rPr lang="en-GB" baseline="0" dirty="0" err="1" smtClean="0"/>
              <a:t>pequeño</a:t>
            </a:r>
            <a:r>
              <a:rPr lang="en-GB" baseline="0" dirty="0" smtClean="0"/>
              <a:t> / </a:t>
            </a:r>
            <a:r>
              <a:rPr lang="en-GB" baseline="0" dirty="0" err="1" smtClean="0"/>
              <a:t>grando</a:t>
            </a:r>
            <a:r>
              <a:rPr lang="en-GB" baseline="0" dirty="0" smtClean="0"/>
              <a:t/>
            </a:r>
            <a:br>
              <a:rPr lang="en-GB" baseline="0" dirty="0" smtClean="0"/>
            </a:br>
            <a:r>
              <a:rPr lang="en-GB" baseline="0" dirty="0" smtClean="0"/>
              <a:t/>
            </a:r>
            <a:br>
              <a:rPr lang="en-GB" baseline="0" dirty="0" smtClean="0"/>
            </a:br>
            <a:r>
              <a:rPr lang="en-GB" baseline="0" dirty="0" smtClean="0"/>
              <a:t>they can guess:</a:t>
            </a:r>
            <a:br>
              <a:rPr lang="en-GB" baseline="0" dirty="0" smtClean="0"/>
            </a:br>
            <a:r>
              <a:rPr lang="en-GB" baseline="0" dirty="0" err="1" smtClean="0"/>
              <a:t>antiguo</a:t>
            </a:r>
            <a:r>
              <a:rPr lang="en-GB" baseline="0" dirty="0" smtClean="0"/>
              <a:t> / modern</a:t>
            </a:r>
            <a:br>
              <a:rPr lang="en-GB" baseline="0" dirty="0" smtClean="0"/>
            </a:br>
            <a:r>
              <a:rPr lang="en-GB" baseline="0" dirty="0" err="1" smtClean="0"/>
              <a:t>turístico</a:t>
            </a:r>
            <a:r>
              <a:rPr lang="en-GB" baseline="0" dirty="0" smtClean="0"/>
              <a:t> / industrial</a:t>
            </a:r>
            <a:br>
              <a:rPr lang="en-GB" baseline="0" dirty="0" smtClean="0"/>
            </a:br>
            <a:r>
              <a:rPr lang="en-GB" baseline="0" dirty="0" smtClean="0"/>
              <a:t/>
            </a:r>
            <a:br>
              <a:rPr lang="en-GB" baseline="0" dirty="0" smtClean="0"/>
            </a:br>
            <a:r>
              <a:rPr lang="en-GB" baseline="0" dirty="0" smtClean="0"/>
              <a:t>Then they may get stuck and could use dictionaries or you could go through the answers with them at this point.</a:t>
            </a:r>
            <a:br>
              <a:rPr lang="en-GB" baseline="0" dirty="0" smtClean="0"/>
            </a:br>
            <a:r>
              <a:rPr lang="en-GB" baseline="0" dirty="0" smtClean="0"/>
              <a:t>But remember that they have the </a:t>
            </a:r>
            <a:r>
              <a:rPr lang="en-GB" baseline="0" dirty="0" err="1" smtClean="0"/>
              <a:t>proforma</a:t>
            </a:r>
            <a:r>
              <a:rPr lang="en-GB" baseline="0" dirty="0" smtClean="0"/>
              <a:t> with the example and the first column filled in.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D0FD9-ABD2-4B68-8F77-0D18082AB1A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2476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Sheet for students to use.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D0FD9-ABD2-4B68-8F77-0D18082AB1A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3066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sheet with </a:t>
            </a:r>
            <a:r>
              <a:rPr lang="en-GB" dirty="0" smtClean="0"/>
              <a:t>answers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D0FD9-ABD2-4B68-8F77-0D18082AB1A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3931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Pupils give pairs of numbers and</a:t>
            </a:r>
            <a:r>
              <a:rPr lang="en-GB" baseline="0" dirty="0" smtClean="0"/>
              <a:t> then say the adjective:</a:t>
            </a:r>
          </a:p>
          <a:p>
            <a:r>
              <a:rPr lang="en-GB" baseline="0" dirty="0" smtClean="0"/>
              <a:t>E.g. dos </a:t>
            </a:r>
            <a:r>
              <a:rPr lang="en-GB" baseline="0" dirty="0" err="1" smtClean="0"/>
              <a:t>más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nueve</a:t>
            </a:r>
            <a:r>
              <a:rPr lang="en-GB" baseline="0" dirty="0" smtClean="0"/>
              <a:t>…</a:t>
            </a:r>
            <a:r>
              <a:rPr lang="en-GB" baseline="0" dirty="0" err="1" smtClean="0"/>
              <a:t>aburrido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E7538-A830-49B5-9D72-3A14AC28BFD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776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Students nominate a number and identify the adjective.  Some are easier than others.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D0FD9-ABD2-4B68-8F77-0D18082AB1A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3338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042FBD-3868-4831-A02B-CB1D8F8EAA84}" type="slidenum">
              <a:rPr lang="en-GB"/>
              <a:pPr/>
              <a:t>8</a:t>
            </a:fld>
            <a:endParaRPr lang="en-GB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Revise the opinion</a:t>
            </a:r>
            <a:r>
              <a:rPr lang="en-GB" baseline="0" dirty="0" smtClean="0"/>
              <a:t> verbs.</a:t>
            </a:r>
            <a:endParaRPr lang="en-GB" dirty="0" smtClean="0"/>
          </a:p>
          <a:p>
            <a:r>
              <a:rPr lang="en-GB" dirty="0" smtClean="0"/>
              <a:t>Me </a:t>
            </a:r>
            <a:r>
              <a:rPr lang="en-GB" dirty="0" err="1"/>
              <a:t>gusta</a:t>
            </a:r>
            <a:r>
              <a:rPr lang="en-GB" dirty="0"/>
              <a:t> = I like, no me </a:t>
            </a:r>
            <a:r>
              <a:rPr lang="en-GB" dirty="0" err="1"/>
              <a:t>gusta</a:t>
            </a:r>
            <a:r>
              <a:rPr lang="en-GB" dirty="0"/>
              <a:t> = I don’t like, me </a:t>
            </a:r>
            <a:r>
              <a:rPr lang="en-GB" dirty="0" err="1"/>
              <a:t>encanta</a:t>
            </a:r>
            <a:r>
              <a:rPr lang="en-GB" dirty="0"/>
              <a:t> = I love, </a:t>
            </a:r>
            <a:r>
              <a:rPr lang="en-GB" dirty="0" err="1"/>
              <a:t>odio</a:t>
            </a:r>
            <a:r>
              <a:rPr lang="en-GB" dirty="0"/>
              <a:t> = I hate </a:t>
            </a:r>
          </a:p>
          <a:p>
            <a:r>
              <a:rPr lang="en-GB" dirty="0"/>
              <a:t>The picture appears first on mouse click and then the opinion. </a:t>
            </a:r>
          </a:p>
          <a:p>
            <a:r>
              <a:rPr lang="en-GB" dirty="0"/>
              <a:t>Allow pupils to repeat the Spanish several times so that they become familiar with it. </a:t>
            </a:r>
          </a:p>
        </p:txBody>
      </p:sp>
    </p:spTree>
    <p:extLst>
      <p:ext uri="{BB962C8B-B14F-4D97-AF65-F5344CB8AC3E}">
        <p14:creationId xmlns:p14="http://schemas.microsoft.com/office/powerpoint/2010/main" val="1762434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Students need to use the adjectives they have learnt.</a:t>
            </a:r>
            <a:br>
              <a:rPr lang="en-GB" dirty="0" smtClean="0"/>
            </a:br>
            <a:r>
              <a:rPr lang="en-GB" dirty="0" smtClean="0"/>
              <a:t>They could</a:t>
            </a:r>
            <a:r>
              <a:rPr lang="en-GB" baseline="0" dirty="0" smtClean="0"/>
              <a:t> also say </a:t>
            </a:r>
            <a:r>
              <a:rPr lang="en-GB" baseline="0" dirty="0" err="1" smtClean="0"/>
              <a:t>porque</a:t>
            </a:r>
            <a:r>
              <a:rPr lang="en-GB" baseline="0" dirty="0" smtClean="0"/>
              <a:t> ‘hay’ from previous lessons with places in the town.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C81C8-4E3A-4567-8FD2-142B641DBC1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4828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Students practise, and at the end of the lesson, a few display</a:t>
            </a:r>
            <a:r>
              <a:rPr lang="en-GB" baseline="0" dirty="0" smtClean="0"/>
              <a:t> their learning to </a:t>
            </a:r>
            <a:r>
              <a:rPr lang="en-GB" baseline="0" smtClean="0"/>
              <a:t>the class.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C81C8-4E3A-4567-8FD2-142B641DBC1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4276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ACCD-9293-4CE0-ABFF-549979C83C98}" type="datetimeFigureOut">
              <a:rPr lang="en-GB" smtClean="0"/>
              <a:t>07/09/2014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0B512-2482-4DEE-96AC-5416D5F9F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876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ACCD-9293-4CE0-ABFF-549979C83C98}" type="datetimeFigureOut">
              <a:rPr lang="en-GB" smtClean="0"/>
              <a:t>07/09/2014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0B512-2482-4DEE-96AC-5416D5F9F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91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ACCD-9293-4CE0-ABFF-549979C83C98}" type="datetimeFigureOut">
              <a:rPr lang="en-GB" smtClean="0"/>
              <a:t>07/09/2014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0B512-2482-4DEE-96AC-5416D5F9F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3625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ACCD-9293-4CE0-ABFF-549979C83C98}" type="datetimeFigureOut">
              <a:rPr lang="en-GB" smtClean="0"/>
              <a:t>07/09/2014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0B512-2482-4DEE-96AC-5416D5F9F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922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ACCD-9293-4CE0-ABFF-549979C83C98}" type="datetimeFigureOut">
              <a:rPr lang="en-GB" smtClean="0"/>
              <a:t>07/09/2014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0B512-2482-4DEE-96AC-5416D5F9F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992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ACCD-9293-4CE0-ABFF-549979C83C98}" type="datetimeFigureOut">
              <a:rPr lang="en-GB" smtClean="0"/>
              <a:t>07/09/2014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0B512-2482-4DEE-96AC-5416D5F9F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929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ACCD-9293-4CE0-ABFF-549979C83C98}" type="datetimeFigureOut">
              <a:rPr lang="en-GB" smtClean="0"/>
              <a:t>07/09/2014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0B512-2482-4DEE-96AC-5416D5F9F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8595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ACCD-9293-4CE0-ABFF-549979C83C98}" type="datetimeFigureOut">
              <a:rPr lang="en-GB" smtClean="0"/>
              <a:t>07/09/2014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0B512-2482-4DEE-96AC-5416D5F9F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585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ACCD-9293-4CE0-ABFF-549979C83C98}" type="datetimeFigureOut">
              <a:rPr lang="en-GB" smtClean="0"/>
              <a:t>07/09/2014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0B512-2482-4DEE-96AC-5416D5F9F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1014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ACCD-9293-4CE0-ABFF-549979C83C98}" type="datetimeFigureOut">
              <a:rPr lang="en-GB" smtClean="0"/>
              <a:t>07/09/2014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0B512-2482-4DEE-96AC-5416D5F9F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3082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ACCD-9293-4CE0-ABFF-549979C83C98}" type="datetimeFigureOut">
              <a:rPr lang="en-GB" smtClean="0"/>
              <a:t>07/09/2014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0B512-2482-4DEE-96AC-5416D5F9F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045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0ACCD-9293-4CE0-ABFF-549979C83C98}" type="datetimeFigureOut">
              <a:rPr lang="en-GB" smtClean="0"/>
              <a:t>07/09/2014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0B512-2482-4DEE-96AC-5416D5F9F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97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audio" Target="../media/audio5.wav"/><Relationship Id="rId5" Type="http://schemas.openxmlformats.org/officeDocument/2006/relationships/image" Target="../media/image8.png"/><Relationship Id="rId10" Type="http://schemas.openxmlformats.org/officeDocument/2006/relationships/audio" Target="../media/audio8.wav"/><Relationship Id="rId4" Type="http://schemas.openxmlformats.org/officeDocument/2006/relationships/oleObject" Target="../embeddings/oleObject1.bin"/><Relationship Id="rId9" Type="http://schemas.openxmlformats.org/officeDocument/2006/relationships/audio" Target="../media/audio7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audio" Target="../media/audio2.wav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Text Box 6"/>
          <p:cNvSpPr txBox="1">
            <a:spLocks noChangeArrowheads="1"/>
          </p:cNvSpPr>
          <p:nvPr/>
        </p:nvSpPr>
        <p:spPr bwMode="auto">
          <a:xfrm rot="-743329">
            <a:off x="5434904" y="763654"/>
            <a:ext cx="30241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 dirty="0">
                <a:latin typeface="Calibri" pitchFamily="34" charset="0"/>
                <a:cs typeface="Arial" charset="0"/>
              </a:rPr>
              <a:t>¿</a:t>
            </a:r>
            <a:r>
              <a:rPr lang="en-GB" sz="3200" dirty="0" err="1">
                <a:latin typeface="Calibri" pitchFamily="34" charset="0"/>
                <a:cs typeface="Arial" charset="0"/>
              </a:rPr>
              <a:t>Dónde</a:t>
            </a:r>
            <a:r>
              <a:rPr lang="en-GB" sz="3200" dirty="0">
                <a:latin typeface="Calibri" pitchFamily="34" charset="0"/>
                <a:cs typeface="Arial" charset="0"/>
              </a:rPr>
              <a:t> </a:t>
            </a:r>
            <a:r>
              <a:rPr lang="en-GB" sz="3200" dirty="0" err="1">
                <a:latin typeface="Calibri" pitchFamily="34" charset="0"/>
                <a:cs typeface="Arial" charset="0"/>
              </a:rPr>
              <a:t>vives</a:t>
            </a:r>
            <a:r>
              <a:rPr lang="en-GB" sz="3200" dirty="0">
                <a:latin typeface="Calibri" pitchFamily="34" charset="0"/>
                <a:cs typeface="Arial" charset="0"/>
              </a:rPr>
              <a:t>?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 rot="987126">
            <a:off x="5366920" y="2354190"/>
            <a:ext cx="30241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 dirty="0">
                <a:latin typeface="Calibri" pitchFamily="34" charset="0"/>
                <a:cs typeface="Arial" charset="0"/>
              </a:rPr>
              <a:t>¿</a:t>
            </a:r>
            <a:r>
              <a:rPr lang="en-GB" sz="3200" dirty="0" err="1">
                <a:latin typeface="Calibri" pitchFamily="34" charset="0"/>
                <a:cs typeface="Arial" charset="0"/>
              </a:rPr>
              <a:t>Qué</a:t>
            </a:r>
            <a:r>
              <a:rPr lang="en-GB" sz="3200" dirty="0">
                <a:latin typeface="Calibri" pitchFamily="34" charset="0"/>
                <a:cs typeface="Arial" charset="0"/>
              </a:rPr>
              <a:t> hay </a:t>
            </a:r>
            <a:r>
              <a:rPr lang="en-GB" sz="3200" dirty="0" err="1">
                <a:latin typeface="Calibri" pitchFamily="34" charset="0"/>
                <a:cs typeface="Arial" charset="0"/>
              </a:rPr>
              <a:t>allí</a:t>
            </a:r>
            <a:r>
              <a:rPr lang="en-GB" sz="3200" dirty="0">
                <a:latin typeface="Calibri" pitchFamily="34" charset="0"/>
                <a:cs typeface="Arial" charset="0"/>
              </a:rPr>
              <a:t>?</a:t>
            </a: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 rot="21049051">
            <a:off x="966166" y="3773569"/>
            <a:ext cx="302418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dirty="0">
                <a:latin typeface="Calibri" pitchFamily="34" charset="0"/>
                <a:cs typeface="Arial" charset="0"/>
              </a:rPr>
              <a:t>¿</a:t>
            </a:r>
            <a:r>
              <a:rPr lang="en-GB" sz="3200" dirty="0" err="1">
                <a:latin typeface="Calibri" pitchFamily="34" charset="0"/>
                <a:cs typeface="Arial" charset="0"/>
              </a:rPr>
              <a:t>Qué</a:t>
            </a:r>
            <a:r>
              <a:rPr lang="en-GB" sz="3200" dirty="0">
                <a:latin typeface="Calibri" pitchFamily="34" charset="0"/>
                <a:cs typeface="Arial" charset="0"/>
              </a:rPr>
              <a:t> </a:t>
            </a:r>
            <a:r>
              <a:rPr lang="en-GB" sz="3200" dirty="0" err="1">
                <a:latin typeface="Calibri" pitchFamily="34" charset="0"/>
                <a:cs typeface="Arial" charset="0"/>
              </a:rPr>
              <a:t>opinas</a:t>
            </a:r>
            <a:r>
              <a:rPr lang="en-GB" sz="3200" dirty="0">
                <a:latin typeface="Calibri" pitchFamily="34" charset="0"/>
                <a:cs typeface="Arial" charset="0"/>
              </a:rPr>
              <a:t> de </a:t>
            </a:r>
            <a:r>
              <a:rPr lang="en-GB" sz="3200" dirty="0" err="1">
                <a:latin typeface="Calibri" pitchFamily="34" charset="0"/>
                <a:cs typeface="Arial" charset="0"/>
              </a:rPr>
              <a:t>tu</a:t>
            </a:r>
            <a:r>
              <a:rPr lang="en-GB" sz="3200" dirty="0">
                <a:latin typeface="Calibri" pitchFamily="34" charset="0"/>
                <a:cs typeface="Arial" charset="0"/>
              </a:rPr>
              <a:t> barrio?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42" y="218127"/>
            <a:ext cx="4351634" cy="3318823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8" y="3462976"/>
            <a:ext cx="3600450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 rot="21049051">
            <a:off x="432765" y="5565802"/>
            <a:ext cx="30241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dirty="0" smtClean="0">
                <a:latin typeface="Calibri" pitchFamily="34" charset="0"/>
                <a:cs typeface="Arial" charset="0"/>
              </a:rPr>
              <a:t>¿</a:t>
            </a:r>
            <a:r>
              <a:rPr lang="en-GB" sz="3200" dirty="0" err="1" smtClean="0">
                <a:latin typeface="Calibri" pitchFamily="34" charset="0"/>
                <a:cs typeface="Arial" charset="0"/>
              </a:rPr>
              <a:t>Por</a:t>
            </a:r>
            <a:r>
              <a:rPr lang="en-GB" sz="3200" dirty="0" smtClean="0">
                <a:latin typeface="Calibri" pitchFamily="34" charset="0"/>
                <a:cs typeface="Arial" charset="0"/>
              </a:rPr>
              <a:t> </a:t>
            </a:r>
            <a:r>
              <a:rPr lang="en-GB" sz="3200" dirty="0" err="1" smtClean="0">
                <a:latin typeface="Calibri" pitchFamily="34" charset="0"/>
                <a:cs typeface="Arial" charset="0"/>
              </a:rPr>
              <a:t>qué</a:t>
            </a:r>
            <a:r>
              <a:rPr lang="en-GB" sz="3200" dirty="0" smtClean="0">
                <a:latin typeface="Calibri" pitchFamily="34" charset="0"/>
                <a:cs typeface="Arial" charset="0"/>
              </a:rPr>
              <a:t>?</a:t>
            </a:r>
            <a:endParaRPr lang="en-GB" sz="3200" dirty="0">
              <a:latin typeface="Calibri" pitchFamily="34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78159" y="891028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84374" y="1814358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1730" y="3850513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3317" y="5476742"/>
            <a:ext cx="71254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58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883" y="2773073"/>
            <a:ext cx="4762500" cy="3343275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4120739" y="237506"/>
            <a:ext cx="3574473" cy="2375065"/>
          </a:xfrm>
          <a:prstGeom prst="wedgeRoundRectCallout">
            <a:avLst>
              <a:gd name="adj1" fmla="val -12860"/>
              <a:gd name="adj2" fmla="val 77000"/>
              <a:gd name="adj3" fmla="val 16667"/>
            </a:avLst>
          </a:prstGeom>
          <a:solidFill>
            <a:srgbClr val="8EA4C8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smtClean="0"/>
              <a:t>¿T_ _____ </a:t>
            </a:r>
            <a:r>
              <a:rPr lang="en-GB" sz="6000" b="1" dirty="0"/>
              <a:t>C</a:t>
            </a:r>
            <a:r>
              <a:rPr lang="en-GB" sz="6000" b="1" dirty="0" smtClean="0"/>
              <a:t>____?</a:t>
            </a:r>
            <a:endParaRPr lang="en-GB" sz="6000" b="1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283030" y="152399"/>
            <a:ext cx="3574473" cy="2375065"/>
          </a:xfrm>
          <a:prstGeom prst="wedgeRoundRectCallout">
            <a:avLst>
              <a:gd name="adj1" fmla="val 34316"/>
              <a:gd name="adj2" fmla="val 70000"/>
              <a:gd name="adj3" fmla="val 16667"/>
            </a:avLst>
          </a:prstGeom>
          <a:solidFill>
            <a:srgbClr val="8EA4C8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b="1" dirty="0" smtClean="0"/>
              <a:t>..… </a:t>
            </a:r>
            <a:r>
              <a:rPr lang="en-GB" sz="6600" b="1" dirty="0" smtClean="0"/>
              <a:t>…</a:t>
            </a:r>
            <a:endParaRPr lang="en-GB" sz="6600" b="1" dirty="0"/>
          </a:p>
        </p:txBody>
      </p:sp>
    </p:spTree>
    <p:extLst>
      <p:ext uri="{BB962C8B-B14F-4D97-AF65-F5344CB8AC3E}">
        <p14:creationId xmlns:p14="http://schemas.microsoft.com/office/powerpoint/2010/main" val="153318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539750" y="-92075"/>
            <a:ext cx="7962900" cy="6400800"/>
            <a:chOff x="552" y="144"/>
            <a:chExt cx="5016" cy="4032"/>
          </a:xfrm>
        </p:grpSpPr>
        <p:graphicFrame>
          <p:nvGraphicFramePr>
            <p:cNvPr id="3075" name="Object 3"/>
            <p:cNvGraphicFramePr>
              <a:graphicFrameLocks noChangeAspect="1"/>
            </p:cNvGraphicFramePr>
            <p:nvPr/>
          </p:nvGraphicFramePr>
          <p:xfrm>
            <a:off x="552" y="240"/>
            <a:ext cx="4656" cy="36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8" name="Bitmap Image" r:id="rId4" imgW="16838095" imgH="13114286" progId="Paint.Picture">
                    <p:embed/>
                  </p:oleObj>
                </mc:Choice>
                <mc:Fallback>
                  <p:oleObj name="Bitmap Image" r:id="rId4" imgW="16838095" imgH="13114286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2" y="240"/>
                          <a:ext cx="4656" cy="36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76" name="Rectangle 4"/>
            <p:cNvSpPr>
              <a:spLocks noChangeArrowheads="1"/>
            </p:cNvSpPr>
            <p:nvPr/>
          </p:nvSpPr>
          <p:spPr bwMode="auto">
            <a:xfrm>
              <a:off x="4320" y="2784"/>
              <a:ext cx="1200" cy="12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77" name="Rectangle 5"/>
            <p:cNvSpPr>
              <a:spLocks noChangeArrowheads="1"/>
            </p:cNvSpPr>
            <p:nvPr/>
          </p:nvSpPr>
          <p:spPr bwMode="auto">
            <a:xfrm>
              <a:off x="3456" y="3696"/>
              <a:ext cx="1824" cy="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78" name="Rectangle 6"/>
            <p:cNvSpPr>
              <a:spLocks noChangeArrowheads="1"/>
            </p:cNvSpPr>
            <p:nvPr/>
          </p:nvSpPr>
          <p:spPr bwMode="auto">
            <a:xfrm>
              <a:off x="4848" y="144"/>
              <a:ext cx="720" cy="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79" name="Rectangle 7"/>
            <p:cNvSpPr>
              <a:spLocks noChangeArrowheads="1"/>
            </p:cNvSpPr>
            <p:nvPr/>
          </p:nvSpPr>
          <p:spPr bwMode="auto">
            <a:xfrm>
              <a:off x="4992" y="2016"/>
              <a:ext cx="336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080" name="AutoShape 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380288" y="260350"/>
            <a:ext cx="719137" cy="647700"/>
          </a:xfrm>
          <a:prstGeom prst="actionButtonBlank">
            <a:avLst/>
          </a:prstGeom>
          <a:solidFill>
            <a:srgbClr val="FF0000"/>
          </a:solidFill>
          <a:ln w="38100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2800">
                <a:latin typeface="Stencil" panose="040409050D0802020404" pitchFamily="82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81" name="AutoShape 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380288" y="981075"/>
            <a:ext cx="719137" cy="647700"/>
          </a:xfrm>
          <a:prstGeom prst="actionButtonBlank">
            <a:avLst/>
          </a:prstGeom>
          <a:solidFill>
            <a:srgbClr val="FF0000"/>
          </a:solidFill>
          <a:ln w="38100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2800">
                <a:latin typeface="Stencil" panose="040409050D0802020404" pitchFamily="82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082" name="AutoShape 1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380288" y="1700213"/>
            <a:ext cx="719137" cy="647700"/>
          </a:xfrm>
          <a:prstGeom prst="actionButtonBlank">
            <a:avLst/>
          </a:prstGeom>
          <a:solidFill>
            <a:srgbClr val="FF0000"/>
          </a:solidFill>
          <a:ln w="38100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2800">
                <a:latin typeface="Stencil" panose="040409050D0802020404" pitchFamily="82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083" name="AutoShape 1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380288" y="2420938"/>
            <a:ext cx="719137" cy="647700"/>
          </a:xfrm>
          <a:prstGeom prst="actionButtonBlank">
            <a:avLst/>
          </a:prstGeom>
          <a:solidFill>
            <a:srgbClr val="FF0000"/>
          </a:solidFill>
          <a:ln w="38100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2800">
                <a:latin typeface="Stencil" panose="040409050D0802020404" pitchFamily="82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250825" y="5453063"/>
            <a:ext cx="8642350" cy="12160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400">
                <a:cs typeface="Arial" panose="020B0604020202020204" pitchFamily="34" charset="0"/>
              </a:rPr>
              <a:t>Es una ciudad industrial.  Est</a:t>
            </a:r>
            <a:r>
              <a:rPr lang="en-US" altLang="en-US" sz="2400">
                <a:cs typeface="Arial" panose="020B0604020202020204" pitchFamily="34" charset="0"/>
              </a:rPr>
              <a:t>á en el norte del país.  Tiene un puerto y muchas fábricas.  Pero también tiene un museo muy famoso.</a:t>
            </a:r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250825" y="5368925"/>
            <a:ext cx="8677275" cy="14446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900">
                <a:cs typeface="Arial" panose="020B0604020202020204" pitchFamily="34" charset="0"/>
              </a:rPr>
              <a:t>Es un pueblo antiguo y muy hist</a:t>
            </a:r>
            <a:r>
              <a:rPr lang="en-US" altLang="en-US" sz="2900">
                <a:cs typeface="Arial" panose="020B0604020202020204" pitchFamily="34" charset="0"/>
              </a:rPr>
              <a:t>órico.  Es pequeño y tranquilo.  Tiene un castillo.  Está al norte de Madrid.</a:t>
            </a: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250825" y="5229225"/>
            <a:ext cx="8677275" cy="15811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400">
                <a:cs typeface="Arial" panose="020B0604020202020204" pitchFamily="34" charset="0"/>
              </a:rPr>
              <a:t>Es la capital de Espa</a:t>
            </a:r>
            <a:r>
              <a:rPr lang="en-US" altLang="en-US" sz="2400">
                <a:cs typeface="Arial" panose="020B0604020202020204" pitchFamily="34" charset="0"/>
              </a:rPr>
              <a:t>ña.  Está en el centro del país.  Es una ciudad antigua y moderna.  Es comercial y residencial.  Hay museos importantes y el palacio real.  Tiene un aeropuerto.  También hay mucho tráfico.</a:t>
            </a:r>
          </a:p>
        </p:txBody>
      </p:sp>
      <p:sp>
        <p:nvSpPr>
          <p:cNvPr id="3087" name="Text Box 15"/>
          <p:cNvSpPr txBox="1">
            <a:spLocks noChangeArrowheads="1"/>
          </p:cNvSpPr>
          <p:nvPr/>
        </p:nvSpPr>
        <p:spPr bwMode="auto">
          <a:xfrm>
            <a:off x="250825" y="5229225"/>
            <a:ext cx="8677275" cy="158273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cs typeface="Arial" panose="020B0604020202020204" pitchFamily="34" charset="0"/>
              </a:rPr>
              <a:t>Está en el sur.  Es una ciudad muy bonita.  Tiene monumentos, una catedral y muy cerca hay un parque nacional.  Hay muchos turistas.</a:t>
            </a:r>
          </a:p>
        </p:txBody>
      </p:sp>
      <p:pic>
        <p:nvPicPr>
          <p:cNvPr id="3088" name="Picture 16" descr="HH01079_">
            <a:hlinkClick r:id="" action="ppaction://noaction">
              <a:snd r:embed="rId6" name="a Bilbao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333375"/>
            <a:ext cx="738188" cy="49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7" descr="HH01079_">
            <a:hlinkClick r:id="" action="ppaction://noaction">
              <a:snd r:embed="rId8" name="b Pedraza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058863"/>
            <a:ext cx="738188" cy="49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H01079_">
            <a:hlinkClick r:id="" action="ppaction://noaction">
              <a:snd r:embed="rId9" name="c Madrid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773238"/>
            <a:ext cx="738188" cy="49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19" descr="HH01079_">
            <a:hlinkClick r:id="" action="ppaction://noaction">
              <a:snd r:embed="rId10" name="d Sevilla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2498725"/>
            <a:ext cx="738188" cy="49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2" name="Text Box 20"/>
          <p:cNvSpPr txBox="1">
            <a:spLocks noChangeArrowheads="1"/>
          </p:cNvSpPr>
          <p:nvPr/>
        </p:nvSpPr>
        <p:spPr bwMode="auto">
          <a:xfrm rot="16200000">
            <a:off x="7823993" y="3872707"/>
            <a:ext cx="22336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1600">
                <a:latin typeface="Lucida Handwriting" panose="03010101010101010101" pitchFamily="66" charset="0"/>
                <a:cs typeface="Arial" panose="020B0604020202020204" pitchFamily="34" charset="0"/>
              </a:rPr>
              <a:t>Listos 1 p.88</a:t>
            </a:r>
          </a:p>
        </p:txBody>
      </p:sp>
    </p:spTree>
    <p:extLst>
      <p:ext uri="{BB962C8B-B14F-4D97-AF65-F5344CB8AC3E}">
        <p14:creationId xmlns:p14="http://schemas.microsoft.com/office/powerpoint/2010/main" val="134080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"/>
                  </p:tgtEl>
                </p:cond>
              </p:nextCondLst>
            </p:seq>
          </p:childTnLst>
        </p:cTn>
      </p:par>
    </p:tnLst>
    <p:bldLst>
      <p:bldP spid="3084" grpId="0" animBg="1"/>
      <p:bldP spid="3085" grpId="0" animBg="1"/>
      <p:bldP spid="3086" grpId="0" animBg="1"/>
      <p:bldP spid="308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27397" y="203081"/>
            <a:ext cx="4608513" cy="6524863"/>
          </a:xfrm>
          <a:prstGeom prst="rect">
            <a:avLst/>
          </a:prstGeom>
          <a:noFill/>
          <a:ln w="76200">
            <a:solidFill>
              <a:srgbClr val="FF5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¡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Hola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r>
              <a:rPr lang="es-E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Vivo en Segovia, una ciudad al norte de Madrid cerca de la sierra. </a:t>
            </a:r>
            <a:r>
              <a:rPr lang="es-ES" alt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Hay muchas montañas allí.</a:t>
            </a:r>
            <a:br>
              <a:rPr lang="es-ES" alt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Segovia es </a:t>
            </a:r>
            <a:r>
              <a:rPr lang="es-E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antigua y muy histórica.  Es pequeña y tranquila.  Tiene monumentos importantes como el acueducto </a:t>
            </a:r>
            <a:r>
              <a:rPr lang="es-ES" alt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romano y </a:t>
            </a:r>
            <a:r>
              <a:rPr lang="es-E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S" alt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catedral.  </a:t>
            </a:r>
            <a:r>
              <a:rPr lang="es-E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Hay iglesias muy antiguas y tres plazas.  Hay varios parques y un río.  No hay mucho tráfico pero hay muchos turistas. </a:t>
            </a:r>
            <a:endParaRPr lang="es-ES" alt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alt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Segovia </a:t>
            </a:r>
            <a:r>
              <a:rPr lang="es-E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tiene </a:t>
            </a:r>
            <a:r>
              <a:rPr lang="es-ES" alt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una parte moderna.  </a:t>
            </a:r>
            <a:r>
              <a:rPr lang="es-E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Es residencial y tiene una universidad y un hospital.  Me gusta mucho porque es una ciudad muy bonita.  ¿Cómo es tu ciudad?</a:t>
            </a:r>
          </a:p>
          <a:p>
            <a:r>
              <a:rPr lang="es-E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Un saludo</a:t>
            </a:r>
          </a:p>
          <a:p>
            <a:r>
              <a:rPr lang="es-E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Mateo</a:t>
            </a:r>
            <a:endParaRPr lang="en-US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4685507" y="819319"/>
            <a:ext cx="3702843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2000" dirty="0"/>
              <a:t>a.  Mateo vive </a:t>
            </a:r>
            <a:r>
              <a:rPr lang="en-GB" altLang="en-US" sz="2000" dirty="0" err="1"/>
              <a:t>en</a:t>
            </a:r>
            <a:r>
              <a:rPr lang="en-GB" altLang="en-US" sz="2000" dirty="0"/>
              <a:t> </a:t>
            </a:r>
            <a:r>
              <a:rPr lang="en-GB" altLang="en-US" sz="2000" dirty="0" smtClean="0"/>
              <a:t>Madrid.</a:t>
            </a:r>
            <a:endParaRPr lang="en-US" altLang="en-US" sz="2000" dirty="0"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AutoNum type="alphaLcPeriod" startAt="2"/>
            </a:pPr>
            <a:r>
              <a:rPr lang="en-US" altLang="en-US" sz="2000" dirty="0">
                <a:cs typeface="Arial" panose="020B0604020202020204" pitchFamily="34" charset="0"/>
              </a:rPr>
              <a:t>Segovia </a:t>
            </a:r>
            <a:r>
              <a:rPr lang="en-US" altLang="en-US" sz="2000" dirty="0" err="1" smtClean="0">
                <a:cs typeface="Arial" panose="020B0604020202020204" pitchFamily="34" charset="0"/>
              </a:rPr>
              <a:t>está</a:t>
            </a:r>
            <a:r>
              <a:rPr lang="en-US" altLang="en-US" sz="2000" dirty="0" smtClean="0">
                <a:cs typeface="Arial" panose="020B0604020202020204" pitchFamily="34" charset="0"/>
              </a:rPr>
              <a:t> al </a:t>
            </a:r>
            <a:r>
              <a:rPr lang="en-US" altLang="en-US" sz="2000" dirty="0" err="1" smtClean="0">
                <a:cs typeface="Arial" panose="020B0604020202020204" pitchFamily="34" charset="0"/>
              </a:rPr>
              <a:t>este</a:t>
            </a:r>
            <a:r>
              <a:rPr lang="en-US" altLang="en-US" sz="2000" dirty="0" smtClean="0">
                <a:cs typeface="Arial" panose="020B0604020202020204" pitchFamily="34" charset="0"/>
              </a:rPr>
              <a:t> de Madrid.</a:t>
            </a:r>
            <a:endParaRPr lang="en-US" altLang="en-US" sz="2000" dirty="0"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AutoNum type="alphaLcPeriod" startAt="2"/>
            </a:pPr>
            <a:r>
              <a:rPr lang="en-US" altLang="en-US" sz="2000" dirty="0" err="1">
                <a:cs typeface="Arial" panose="020B0604020202020204" pitchFamily="34" charset="0"/>
              </a:rPr>
              <a:t>Está</a:t>
            </a:r>
            <a:r>
              <a:rPr lang="en-US" altLang="en-US" sz="2000" dirty="0"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cs typeface="Arial" panose="020B0604020202020204" pitchFamily="34" charset="0"/>
              </a:rPr>
              <a:t>cerca</a:t>
            </a:r>
            <a:r>
              <a:rPr lang="en-US" altLang="en-US" sz="2000" dirty="0">
                <a:cs typeface="Arial" panose="020B0604020202020204" pitchFamily="34" charset="0"/>
              </a:rPr>
              <a:t> de </a:t>
            </a:r>
            <a:r>
              <a:rPr lang="en-US" altLang="en-US" sz="2000" dirty="0" err="1">
                <a:cs typeface="Arial" panose="020B0604020202020204" pitchFamily="34" charset="0"/>
              </a:rPr>
              <a:t>las</a:t>
            </a:r>
            <a:r>
              <a:rPr lang="en-US" altLang="en-US" sz="2000" dirty="0"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cs typeface="Arial" panose="020B0604020202020204" pitchFamily="34" charset="0"/>
              </a:rPr>
              <a:t>montañas</a:t>
            </a:r>
            <a:r>
              <a:rPr lang="en-US" altLang="en-US" sz="2000" dirty="0"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50000"/>
              </a:spcBef>
              <a:buFontTx/>
              <a:buAutoNum type="alphaLcPeriod" startAt="2"/>
            </a:pPr>
            <a:r>
              <a:rPr lang="en-US" altLang="en-US" sz="2000" dirty="0">
                <a:cs typeface="Arial" panose="020B0604020202020204" pitchFamily="34" charset="0"/>
              </a:rPr>
              <a:t>Hay </a:t>
            </a:r>
            <a:r>
              <a:rPr lang="en-US" altLang="en-US" sz="2000" dirty="0" err="1">
                <a:cs typeface="Arial" panose="020B0604020202020204" pitchFamily="34" charset="0"/>
              </a:rPr>
              <a:t>varios</a:t>
            </a:r>
            <a:r>
              <a:rPr lang="en-US" altLang="en-US" sz="2000" dirty="0"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cs typeface="Arial" panose="020B0604020202020204" pitchFamily="34" charset="0"/>
              </a:rPr>
              <a:t>parques</a:t>
            </a:r>
            <a:r>
              <a:rPr lang="en-US" altLang="en-US" sz="2000" dirty="0"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50000"/>
              </a:spcBef>
              <a:buFontTx/>
              <a:buAutoNum type="alphaLcPeriod" startAt="2"/>
            </a:pPr>
            <a:r>
              <a:rPr lang="en-US" altLang="en-US" sz="2000" dirty="0" err="1">
                <a:cs typeface="Arial" panose="020B0604020202020204" pitchFamily="34" charset="0"/>
              </a:rPr>
              <a:t>En</a:t>
            </a:r>
            <a:r>
              <a:rPr lang="en-US" altLang="en-US" sz="2000" dirty="0">
                <a:cs typeface="Arial" panose="020B0604020202020204" pitchFamily="34" charset="0"/>
              </a:rPr>
              <a:t> Segovia no hay mucho </a:t>
            </a:r>
            <a:r>
              <a:rPr lang="en-US" altLang="en-US" sz="2000" dirty="0" err="1">
                <a:cs typeface="Arial" panose="020B0604020202020204" pitchFamily="34" charset="0"/>
              </a:rPr>
              <a:t>tráfico</a:t>
            </a:r>
            <a:r>
              <a:rPr lang="en-US" altLang="en-US" sz="2000" dirty="0"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50000"/>
              </a:spcBef>
              <a:buFontTx/>
              <a:buAutoNum type="alphaLcPeriod" startAt="2"/>
            </a:pPr>
            <a:r>
              <a:rPr lang="en-US" altLang="en-US" sz="2000" dirty="0" err="1">
                <a:cs typeface="Arial" panose="020B0604020202020204" pitchFamily="34" charset="0"/>
              </a:rPr>
              <a:t>Es</a:t>
            </a:r>
            <a:r>
              <a:rPr lang="en-US" altLang="en-US" sz="2000" dirty="0"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cs typeface="Arial" panose="020B0604020202020204" pitchFamily="34" charset="0"/>
              </a:rPr>
              <a:t>turística</a:t>
            </a:r>
            <a:r>
              <a:rPr lang="en-US" altLang="en-US" sz="2000" dirty="0"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50000"/>
              </a:spcBef>
              <a:buFontTx/>
              <a:buAutoNum type="alphaLcPeriod" startAt="2"/>
            </a:pPr>
            <a:r>
              <a:rPr lang="en-US" altLang="en-US" sz="2000" dirty="0">
                <a:cs typeface="Arial" panose="020B0604020202020204" pitchFamily="34" charset="0"/>
              </a:rPr>
              <a:t>Segovia </a:t>
            </a:r>
            <a:r>
              <a:rPr lang="en-US" altLang="en-US" sz="2000" dirty="0" err="1">
                <a:cs typeface="Arial" panose="020B0604020202020204" pitchFamily="34" charset="0"/>
              </a:rPr>
              <a:t>es</a:t>
            </a:r>
            <a:r>
              <a:rPr lang="en-US" altLang="en-US" sz="2000" dirty="0"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cs typeface="Arial" panose="020B0604020202020204" pitchFamily="34" charset="0"/>
              </a:rPr>
              <a:t>totalmente</a:t>
            </a:r>
            <a:r>
              <a:rPr lang="en-US" altLang="en-US" sz="2000" dirty="0" smtClean="0"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cs typeface="Arial" panose="020B0604020202020204" pitchFamily="34" charset="0"/>
              </a:rPr>
              <a:t>moderna</a:t>
            </a:r>
            <a:r>
              <a:rPr lang="en-US" altLang="en-US" sz="2000" dirty="0"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50000"/>
              </a:spcBef>
              <a:buFontTx/>
              <a:buAutoNum type="alphaLcPeriod" startAt="2"/>
            </a:pPr>
            <a:r>
              <a:rPr lang="en-US" altLang="en-US" sz="2000" dirty="0">
                <a:cs typeface="Arial" panose="020B0604020202020204" pitchFamily="34" charset="0"/>
              </a:rPr>
              <a:t>El hospital </a:t>
            </a:r>
            <a:r>
              <a:rPr lang="en-US" altLang="en-US" sz="2000" dirty="0" err="1">
                <a:cs typeface="Arial" panose="020B0604020202020204" pitchFamily="34" charset="0"/>
              </a:rPr>
              <a:t>está</a:t>
            </a:r>
            <a:r>
              <a:rPr lang="en-US" altLang="en-US" sz="2000" dirty="0"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cs typeface="Arial" panose="020B0604020202020204" pitchFamily="34" charset="0"/>
              </a:rPr>
              <a:t>en</a:t>
            </a:r>
            <a:r>
              <a:rPr lang="en-US" altLang="en-US" sz="2000" dirty="0">
                <a:cs typeface="Arial" panose="020B0604020202020204" pitchFamily="34" charset="0"/>
              </a:rPr>
              <a:t> el barrio </a:t>
            </a:r>
            <a:r>
              <a:rPr lang="en-US" altLang="en-US" sz="2000" dirty="0" err="1">
                <a:cs typeface="Arial" panose="020B0604020202020204" pitchFamily="34" charset="0"/>
              </a:rPr>
              <a:t>antiguo</a:t>
            </a:r>
            <a:r>
              <a:rPr lang="en-US" altLang="en-US" sz="2000" dirty="0"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50000"/>
              </a:spcBef>
              <a:buFontTx/>
              <a:buAutoNum type="alphaLcPeriod" startAt="2"/>
            </a:pPr>
            <a:r>
              <a:rPr lang="en-US" altLang="en-US" sz="2000" dirty="0">
                <a:cs typeface="Arial" panose="020B0604020202020204" pitchFamily="34" charset="0"/>
              </a:rPr>
              <a:t>A Mateo le </a:t>
            </a:r>
            <a:r>
              <a:rPr lang="en-US" altLang="en-US" sz="2000" dirty="0" err="1">
                <a:cs typeface="Arial" panose="020B0604020202020204" pitchFamily="34" charset="0"/>
              </a:rPr>
              <a:t>gusta</a:t>
            </a:r>
            <a:r>
              <a:rPr lang="en-US" altLang="en-US" sz="2000" dirty="0">
                <a:cs typeface="Arial" panose="020B0604020202020204" pitchFamily="34" charset="0"/>
              </a:rPr>
              <a:t> Segovia </a:t>
            </a:r>
            <a:r>
              <a:rPr lang="en-US" altLang="en-US" sz="2000" dirty="0" err="1">
                <a:cs typeface="Arial" panose="020B0604020202020204" pitchFamily="34" charset="0"/>
              </a:rPr>
              <a:t>porque</a:t>
            </a:r>
            <a:r>
              <a:rPr lang="en-US" altLang="en-US" sz="2000" dirty="0"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cs typeface="Arial" panose="020B0604020202020204" pitchFamily="34" charset="0"/>
              </a:rPr>
              <a:t>es</a:t>
            </a:r>
            <a:r>
              <a:rPr lang="en-US" altLang="en-US" sz="2000" dirty="0">
                <a:cs typeface="Arial" panose="020B0604020202020204" pitchFamily="34" charset="0"/>
              </a:rPr>
              <a:t> industrial.</a:t>
            </a:r>
          </a:p>
        </p:txBody>
      </p:sp>
      <p:sp>
        <p:nvSpPr>
          <p:cNvPr id="13318" name="WordArt 6"/>
          <p:cNvSpPr>
            <a:spLocks noChangeArrowheads="1" noChangeShapeType="1" noTextEdit="1"/>
          </p:cNvSpPr>
          <p:nvPr/>
        </p:nvSpPr>
        <p:spPr bwMode="auto">
          <a:xfrm>
            <a:off x="7705726" y="514351"/>
            <a:ext cx="660400" cy="647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505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m</a:t>
            </a:r>
          </a:p>
        </p:txBody>
      </p:sp>
      <p:sp>
        <p:nvSpPr>
          <p:cNvPr id="13319" name="WordArt 7"/>
          <p:cNvSpPr>
            <a:spLocks noChangeArrowheads="1" noChangeShapeType="1" noTextEdit="1"/>
          </p:cNvSpPr>
          <p:nvPr/>
        </p:nvSpPr>
        <p:spPr bwMode="auto">
          <a:xfrm>
            <a:off x="7806532" y="1247943"/>
            <a:ext cx="660400" cy="647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505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m</a:t>
            </a:r>
          </a:p>
        </p:txBody>
      </p:sp>
      <p:sp>
        <p:nvSpPr>
          <p:cNvPr id="13320" name="WordArt 8"/>
          <p:cNvSpPr>
            <a:spLocks noChangeArrowheads="1" noChangeShapeType="1" noTextEdit="1"/>
          </p:cNvSpPr>
          <p:nvPr/>
        </p:nvSpPr>
        <p:spPr bwMode="auto">
          <a:xfrm>
            <a:off x="7067550" y="1895643"/>
            <a:ext cx="660400" cy="647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505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v</a:t>
            </a:r>
          </a:p>
        </p:txBody>
      </p:sp>
      <p:sp>
        <p:nvSpPr>
          <p:cNvPr id="13321" name="WordArt 9"/>
          <p:cNvSpPr>
            <a:spLocks noChangeArrowheads="1" noChangeShapeType="1" noTextEdit="1"/>
          </p:cNvSpPr>
          <p:nvPr/>
        </p:nvSpPr>
        <p:spPr bwMode="auto">
          <a:xfrm>
            <a:off x="7272338" y="2648117"/>
            <a:ext cx="660400" cy="647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505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v</a:t>
            </a:r>
          </a:p>
        </p:txBody>
      </p:sp>
      <p:sp>
        <p:nvSpPr>
          <p:cNvPr id="13322" name="WordArt 10"/>
          <p:cNvSpPr>
            <a:spLocks noChangeArrowheads="1" noChangeShapeType="1" noTextEdit="1"/>
          </p:cNvSpPr>
          <p:nvPr/>
        </p:nvSpPr>
        <p:spPr bwMode="auto">
          <a:xfrm>
            <a:off x="8101013" y="3141663"/>
            <a:ext cx="660400" cy="647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505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v</a:t>
            </a:r>
          </a:p>
        </p:txBody>
      </p:sp>
      <p:sp>
        <p:nvSpPr>
          <p:cNvPr id="13323" name="WordArt 11"/>
          <p:cNvSpPr>
            <a:spLocks noChangeArrowheads="1" noChangeShapeType="1" noTextEdit="1"/>
          </p:cNvSpPr>
          <p:nvPr/>
        </p:nvSpPr>
        <p:spPr bwMode="auto">
          <a:xfrm>
            <a:off x="6443663" y="3716338"/>
            <a:ext cx="660400" cy="647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505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v</a:t>
            </a:r>
          </a:p>
        </p:txBody>
      </p:sp>
      <p:sp>
        <p:nvSpPr>
          <p:cNvPr id="13324" name="WordArt 12"/>
          <p:cNvSpPr>
            <a:spLocks noChangeArrowheads="1" noChangeShapeType="1" noTextEdit="1"/>
          </p:cNvSpPr>
          <p:nvPr/>
        </p:nvSpPr>
        <p:spPr bwMode="auto">
          <a:xfrm>
            <a:off x="7727950" y="4149725"/>
            <a:ext cx="660400" cy="647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505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m</a:t>
            </a:r>
          </a:p>
        </p:txBody>
      </p:sp>
      <p:sp>
        <p:nvSpPr>
          <p:cNvPr id="13325" name="WordArt 13"/>
          <p:cNvSpPr>
            <a:spLocks noChangeArrowheads="1" noChangeShapeType="1" noTextEdit="1"/>
          </p:cNvSpPr>
          <p:nvPr/>
        </p:nvSpPr>
        <p:spPr bwMode="auto">
          <a:xfrm>
            <a:off x="8304213" y="4868863"/>
            <a:ext cx="660400" cy="647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505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m</a:t>
            </a:r>
          </a:p>
        </p:txBody>
      </p:sp>
      <p:sp>
        <p:nvSpPr>
          <p:cNvPr id="13326" name="WordArt 14"/>
          <p:cNvSpPr>
            <a:spLocks noChangeArrowheads="1" noChangeShapeType="1" noTextEdit="1"/>
          </p:cNvSpPr>
          <p:nvPr/>
        </p:nvSpPr>
        <p:spPr bwMode="auto">
          <a:xfrm>
            <a:off x="8136732" y="5805487"/>
            <a:ext cx="660400" cy="647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505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7821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 animBg="1"/>
      <p:bldP spid="13319" grpId="0" animBg="1"/>
      <p:bldP spid="13320" grpId="0" animBg="1"/>
      <p:bldP spid="13321" grpId="0" animBg="1"/>
      <p:bldP spid="13322" grpId="0" animBg="1"/>
      <p:bldP spid="13323" grpId="0" animBg="1"/>
      <p:bldP spid="13324" grpId="0" animBg="1"/>
      <p:bldP spid="13325" grpId="0" animBg="1"/>
      <p:bldP spid="133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Hoy </a:t>
            </a:r>
            <a:r>
              <a:rPr lang="en-GB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vamos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 a…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escribir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ciudad</a:t>
            </a: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prender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unos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adjetivos</a:t>
            </a: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opiniones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razones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67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6" y="620688"/>
            <a:ext cx="8930106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064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0673222"/>
              </p:ext>
            </p:extLst>
          </p:nvPr>
        </p:nvGraphicFramePr>
        <p:xfrm>
          <a:off x="358697" y="912096"/>
          <a:ext cx="8568951" cy="51125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44216"/>
                <a:gridCol w="2304256"/>
                <a:gridCol w="4320479"/>
              </a:tblGrid>
              <a:tr h="579424">
                <a:tc>
                  <a:txBody>
                    <a:bodyPr/>
                    <a:lstStyle/>
                    <a:p>
                      <a:r>
                        <a:rPr lang="en-GB" sz="2800" dirty="0" err="1" smtClean="0"/>
                        <a:t>sucio</a:t>
                      </a:r>
                      <a:endParaRPr lang="fr-F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err="1" smtClean="0"/>
                        <a:t>limpio</a:t>
                      </a:r>
                      <a:endParaRPr lang="fr-F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i="1" dirty="0" smtClean="0"/>
                        <a:t>dirty / clean</a:t>
                      </a:r>
                      <a:endParaRPr lang="fr-FR" sz="2800" i="1" dirty="0"/>
                    </a:p>
                  </a:txBody>
                  <a:tcPr/>
                </a:tc>
              </a:tr>
              <a:tr h="1056597">
                <a:tc>
                  <a:txBody>
                    <a:bodyPr/>
                    <a:lstStyle/>
                    <a:p>
                      <a:r>
                        <a:rPr lang="en-GB" sz="2800" dirty="0" err="1" smtClean="0"/>
                        <a:t>antiguo</a:t>
                      </a:r>
                      <a:r>
                        <a:rPr lang="en-GB" sz="2800" dirty="0" smtClean="0"/>
                        <a:t> (</a:t>
                      </a:r>
                      <a:r>
                        <a:rPr lang="en-GB" sz="2800" dirty="0" err="1" smtClean="0"/>
                        <a:t>histórico</a:t>
                      </a:r>
                      <a:r>
                        <a:rPr lang="en-GB" sz="2800" dirty="0" smtClean="0"/>
                        <a:t>)</a:t>
                      </a:r>
                      <a:endParaRPr lang="fr-F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800"/>
                    </a:p>
                  </a:txBody>
                  <a:tcPr/>
                </a:tc>
              </a:tr>
              <a:tr h="579424">
                <a:tc>
                  <a:txBody>
                    <a:bodyPr/>
                    <a:lstStyle/>
                    <a:p>
                      <a:r>
                        <a:rPr lang="en-GB" sz="2800" dirty="0" err="1" smtClean="0"/>
                        <a:t>grande</a:t>
                      </a:r>
                      <a:endParaRPr lang="fr-F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800"/>
                    </a:p>
                  </a:txBody>
                  <a:tcPr/>
                </a:tc>
              </a:tr>
              <a:tr h="579424">
                <a:tc>
                  <a:txBody>
                    <a:bodyPr/>
                    <a:lstStyle/>
                    <a:p>
                      <a:r>
                        <a:rPr lang="en-GB" sz="2800" dirty="0" err="1" smtClean="0"/>
                        <a:t>turístico</a:t>
                      </a:r>
                      <a:endParaRPr lang="fr-F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800"/>
                    </a:p>
                  </a:txBody>
                  <a:tcPr/>
                </a:tc>
              </a:tr>
              <a:tr h="579424">
                <a:tc>
                  <a:txBody>
                    <a:bodyPr/>
                    <a:lstStyle/>
                    <a:p>
                      <a:r>
                        <a:rPr lang="en-GB" sz="2800" dirty="0" err="1" smtClean="0"/>
                        <a:t>tranquilo</a:t>
                      </a:r>
                      <a:endParaRPr lang="fr-F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800"/>
                    </a:p>
                  </a:txBody>
                  <a:tcPr/>
                </a:tc>
              </a:tr>
              <a:tr h="579424">
                <a:tc>
                  <a:txBody>
                    <a:bodyPr/>
                    <a:lstStyle/>
                    <a:p>
                      <a:r>
                        <a:rPr lang="en-GB" sz="2800" dirty="0" err="1" smtClean="0"/>
                        <a:t>aburrido</a:t>
                      </a:r>
                      <a:endParaRPr lang="fr-F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800"/>
                    </a:p>
                  </a:txBody>
                  <a:tcPr/>
                </a:tc>
              </a:tr>
              <a:tr h="579424">
                <a:tc>
                  <a:txBody>
                    <a:bodyPr/>
                    <a:lstStyle/>
                    <a:p>
                      <a:r>
                        <a:rPr lang="en-GB" sz="2800" dirty="0" err="1" smtClean="0"/>
                        <a:t>feo</a:t>
                      </a:r>
                      <a:r>
                        <a:rPr lang="en-GB" sz="2800" dirty="0" smtClean="0"/>
                        <a:t> </a:t>
                      </a:r>
                      <a:endParaRPr lang="fr-F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800"/>
                    </a:p>
                  </a:txBody>
                  <a:tcPr/>
                </a:tc>
              </a:tr>
              <a:tr h="579424">
                <a:tc>
                  <a:txBody>
                    <a:bodyPr/>
                    <a:lstStyle/>
                    <a:p>
                      <a:r>
                        <a:rPr lang="en-GB" sz="2800" dirty="0" err="1" smtClean="0"/>
                        <a:t>conocido</a:t>
                      </a:r>
                      <a:endParaRPr lang="fr-F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28247" y="246185"/>
            <a:ext cx="7022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Adjetivos</a:t>
            </a:r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opuestos</a:t>
            </a:r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81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182919"/>
              </p:ext>
            </p:extLst>
          </p:nvPr>
        </p:nvGraphicFramePr>
        <p:xfrm>
          <a:off x="335251" y="912095"/>
          <a:ext cx="8568951" cy="51125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44216"/>
                <a:gridCol w="2304256"/>
                <a:gridCol w="4320479"/>
              </a:tblGrid>
              <a:tr h="579424">
                <a:tc>
                  <a:txBody>
                    <a:bodyPr/>
                    <a:lstStyle/>
                    <a:p>
                      <a:r>
                        <a:rPr lang="en-GB" sz="2800" dirty="0" err="1" smtClean="0"/>
                        <a:t>sucio</a:t>
                      </a:r>
                      <a:endParaRPr lang="fr-F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err="1" smtClean="0"/>
                        <a:t>limpio</a:t>
                      </a:r>
                      <a:endParaRPr lang="fr-F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i="1" dirty="0" smtClean="0"/>
                        <a:t>dirty / clean</a:t>
                      </a:r>
                      <a:endParaRPr lang="fr-FR" sz="2800" i="1" dirty="0"/>
                    </a:p>
                  </a:txBody>
                  <a:tcPr/>
                </a:tc>
              </a:tr>
              <a:tr h="1056597">
                <a:tc>
                  <a:txBody>
                    <a:bodyPr/>
                    <a:lstStyle/>
                    <a:p>
                      <a:r>
                        <a:rPr lang="en-GB" sz="2800" dirty="0" err="1" smtClean="0"/>
                        <a:t>antiguo</a:t>
                      </a:r>
                      <a:r>
                        <a:rPr lang="en-GB" sz="2800" dirty="0" smtClean="0"/>
                        <a:t> (</a:t>
                      </a:r>
                      <a:r>
                        <a:rPr lang="en-GB" sz="2800" dirty="0" err="1" smtClean="0"/>
                        <a:t>histórico</a:t>
                      </a:r>
                      <a:r>
                        <a:rPr lang="en-GB" sz="2800" dirty="0" smtClean="0"/>
                        <a:t>)</a:t>
                      </a:r>
                      <a:endParaRPr lang="fr-F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err="1" smtClean="0"/>
                        <a:t>moderno</a:t>
                      </a:r>
                      <a:endParaRPr lang="fr-F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 err="1" smtClean="0"/>
                        <a:t>old</a:t>
                      </a:r>
                      <a:r>
                        <a:rPr lang="fr-FR" sz="2800" dirty="0" smtClean="0"/>
                        <a:t> / modern</a:t>
                      </a:r>
                      <a:endParaRPr lang="fr-FR" sz="2800" dirty="0"/>
                    </a:p>
                  </a:txBody>
                  <a:tcPr/>
                </a:tc>
              </a:tr>
              <a:tr h="579424">
                <a:tc>
                  <a:txBody>
                    <a:bodyPr/>
                    <a:lstStyle/>
                    <a:p>
                      <a:r>
                        <a:rPr lang="en-GB" sz="2800" dirty="0" err="1" smtClean="0"/>
                        <a:t>grande</a:t>
                      </a:r>
                      <a:endParaRPr lang="fr-F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err="1" smtClean="0"/>
                        <a:t>pequeño</a:t>
                      </a:r>
                      <a:endParaRPr lang="fr-F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 err="1" smtClean="0"/>
                        <a:t>big</a:t>
                      </a:r>
                      <a:r>
                        <a:rPr lang="fr-FR" sz="2800" dirty="0" smtClean="0"/>
                        <a:t> / </a:t>
                      </a:r>
                      <a:r>
                        <a:rPr lang="fr-FR" sz="2800" dirty="0" err="1" smtClean="0"/>
                        <a:t>small</a:t>
                      </a:r>
                      <a:endParaRPr lang="fr-FR" sz="2800" dirty="0"/>
                    </a:p>
                  </a:txBody>
                  <a:tcPr/>
                </a:tc>
              </a:tr>
              <a:tr h="579424">
                <a:tc>
                  <a:txBody>
                    <a:bodyPr/>
                    <a:lstStyle/>
                    <a:p>
                      <a:r>
                        <a:rPr lang="en-GB" sz="2800" dirty="0" err="1" smtClean="0"/>
                        <a:t>turístico</a:t>
                      </a:r>
                      <a:endParaRPr lang="fr-F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industrial</a:t>
                      </a:r>
                      <a:endParaRPr lang="fr-F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 err="1" smtClean="0"/>
                        <a:t>touristy</a:t>
                      </a:r>
                      <a:r>
                        <a:rPr lang="fr-FR" sz="2800" baseline="0" dirty="0" smtClean="0"/>
                        <a:t> / </a:t>
                      </a:r>
                      <a:r>
                        <a:rPr lang="fr-FR" sz="2800" baseline="0" dirty="0" err="1" smtClean="0"/>
                        <a:t>industrial</a:t>
                      </a:r>
                      <a:endParaRPr lang="fr-FR" sz="2800" dirty="0"/>
                    </a:p>
                  </a:txBody>
                  <a:tcPr/>
                </a:tc>
              </a:tr>
              <a:tr h="579424">
                <a:tc>
                  <a:txBody>
                    <a:bodyPr/>
                    <a:lstStyle/>
                    <a:p>
                      <a:r>
                        <a:rPr lang="en-GB" sz="2800" dirty="0" err="1" smtClean="0"/>
                        <a:t>tranquilo</a:t>
                      </a:r>
                      <a:endParaRPr lang="fr-F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err="1" smtClean="0"/>
                        <a:t>ruidoso</a:t>
                      </a:r>
                      <a:endParaRPr lang="fr-F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 smtClean="0"/>
                        <a:t>quiet / </a:t>
                      </a:r>
                      <a:r>
                        <a:rPr lang="fr-FR" sz="2800" dirty="0" err="1" smtClean="0"/>
                        <a:t>noisy</a:t>
                      </a:r>
                      <a:endParaRPr lang="fr-FR" sz="2800" dirty="0"/>
                    </a:p>
                  </a:txBody>
                  <a:tcPr/>
                </a:tc>
              </a:tr>
              <a:tr h="579424">
                <a:tc>
                  <a:txBody>
                    <a:bodyPr/>
                    <a:lstStyle/>
                    <a:p>
                      <a:r>
                        <a:rPr lang="en-GB" sz="2800" dirty="0" err="1" smtClean="0"/>
                        <a:t>aburrido</a:t>
                      </a:r>
                      <a:endParaRPr lang="fr-F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err="1" smtClean="0"/>
                        <a:t>divertido</a:t>
                      </a:r>
                      <a:endParaRPr lang="fr-F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 err="1" smtClean="0"/>
                        <a:t>boring</a:t>
                      </a:r>
                      <a:r>
                        <a:rPr lang="fr-FR" sz="2800" dirty="0" smtClean="0"/>
                        <a:t> / fun</a:t>
                      </a:r>
                      <a:endParaRPr lang="fr-FR" sz="2800" dirty="0"/>
                    </a:p>
                  </a:txBody>
                  <a:tcPr/>
                </a:tc>
              </a:tr>
              <a:tr h="579424">
                <a:tc>
                  <a:txBody>
                    <a:bodyPr/>
                    <a:lstStyle/>
                    <a:p>
                      <a:r>
                        <a:rPr lang="en-GB" sz="2800" dirty="0" err="1" smtClean="0"/>
                        <a:t>feo</a:t>
                      </a:r>
                      <a:r>
                        <a:rPr lang="en-GB" sz="2800" dirty="0" smtClean="0"/>
                        <a:t> </a:t>
                      </a:r>
                      <a:endParaRPr lang="fr-F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bonito</a:t>
                      </a:r>
                      <a:endParaRPr lang="fr-F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 err="1" smtClean="0"/>
                        <a:t>ugly</a:t>
                      </a:r>
                      <a:r>
                        <a:rPr lang="fr-FR" sz="2800" dirty="0" smtClean="0"/>
                        <a:t> / </a:t>
                      </a:r>
                      <a:r>
                        <a:rPr lang="fr-FR" sz="2800" dirty="0" err="1" smtClean="0"/>
                        <a:t>pretty</a:t>
                      </a:r>
                      <a:endParaRPr lang="fr-FR" sz="2800" dirty="0"/>
                    </a:p>
                  </a:txBody>
                  <a:tcPr/>
                </a:tc>
              </a:tr>
              <a:tr h="579424">
                <a:tc>
                  <a:txBody>
                    <a:bodyPr/>
                    <a:lstStyle/>
                    <a:p>
                      <a:r>
                        <a:rPr lang="en-GB" sz="2800" dirty="0" err="1" smtClean="0"/>
                        <a:t>conocido</a:t>
                      </a:r>
                      <a:endParaRPr lang="fr-F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err="1" smtClean="0"/>
                        <a:t>famoso</a:t>
                      </a:r>
                      <a:endParaRPr lang="fr-F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 err="1" smtClean="0"/>
                        <a:t>well-known</a:t>
                      </a:r>
                      <a:r>
                        <a:rPr lang="fr-FR" sz="2800" dirty="0" smtClean="0"/>
                        <a:t> / </a:t>
                      </a:r>
                      <a:r>
                        <a:rPr lang="fr-FR" sz="2800" dirty="0" err="1" smtClean="0"/>
                        <a:t>famous</a:t>
                      </a:r>
                      <a:endParaRPr lang="fr-FR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28247" y="246185"/>
            <a:ext cx="7022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Adjetivos</a:t>
            </a:r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opuestos</a:t>
            </a:r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51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35994" y="-183114"/>
            <a:ext cx="7886700" cy="1325563"/>
          </a:xfrm>
        </p:spPr>
        <p:txBody>
          <a:bodyPr/>
          <a:lstStyle/>
          <a:p>
            <a:pPr eaLnBrk="1" hangingPunct="1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Cómo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donde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vives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47" name="Cloud"/>
          <p:cNvSpPr>
            <a:spLocks noChangeAspect="1" noEditPoints="1" noChangeArrowheads="1"/>
          </p:cNvSpPr>
          <p:nvPr/>
        </p:nvSpPr>
        <p:spPr bwMode="auto">
          <a:xfrm>
            <a:off x="2148623" y="2784476"/>
            <a:ext cx="1516615" cy="919162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en-US" sz="2400"/>
          </a:p>
        </p:txBody>
      </p:sp>
      <p:sp>
        <p:nvSpPr>
          <p:cNvPr id="31748" name="Cloud"/>
          <p:cNvSpPr>
            <a:spLocks noChangeAspect="1" noEditPoints="1" noChangeArrowheads="1"/>
          </p:cNvSpPr>
          <p:nvPr/>
        </p:nvSpPr>
        <p:spPr bwMode="auto">
          <a:xfrm>
            <a:off x="684212" y="1700213"/>
            <a:ext cx="1516615" cy="919162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en-US" sz="2400"/>
          </a:p>
        </p:txBody>
      </p:sp>
      <p:sp>
        <p:nvSpPr>
          <p:cNvPr id="31749" name="Cloud"/>
          <p:cNvSpPr>
            <a:spLocks noChangeAspect="1" noEditPoints="1" noChangeArrowheads="1"/>
          </p:cNvSpPr>
          <p:nvPr/>
        </p:nvSpPr>
        <p:spPr bwMode="auto">
          <a:xfrm>
            <a:off x="2691030" y="4178003"/>
            <a:ext cx="1516615" cy="91916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en-US" sz="2400"/>
          </a:p>
        </p:txBody>
      </p:sp>
      <p:sp>
        <p:nvSpPr>
          <p:cNvPr id="31750" name="Cloud"/>
          <p:cNvSpPr>
            <a:spLocks noChangeAspect="1" noEditPoints="1" noChangeArrowheads="1"/>
          </p:cNvSpPr>
          <p:nvPr/>
        </p:nvSpPr>
        <p:spPr bwMode="auto">
          <a:xfrm>
            <a:off x="356077" y="3703638"/>
            <a:ext cx="1516615" cy="919162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en-US" sz="2400"/>
          </a:p>
        </p:txBody>
      </p:sp>
      <p:sp>
        <p:nvSpPr>
          <p:cNvPr id="31751" name="Cloud"/>
          <p:cNvSpPr>
            <a:spLocks noChangeAspect="1" noEditPoints="1" noChangeArrowheads="1"/>
          </p:cNvSpPr>
          <p:nvPr/>
        </p:nvSpPr>
        <p:spPr bwMode="auto">
          <a:xfrm>
            <a:off x="356077" y="5300663"/>
            <a:ext cx="1516615" cy="919162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en-US" sz="2400"/>
          </a:p>
        </p:txBody>
      </p:sp>
      <p:sp>
        <p:nvSpPr>
          <p:cNvPr id="31752" name="Cloud"/>
          <p:cNvSpPr>
            <a:spLocks noChangeAspect="1" noEditPoints="1" noChangeArrowheads="1"/>
          </p:cNvSpPr>
          <p:nvPr/>
        </p:nvSpPr>
        <p:spPr bwMode="auto">
          <a:xfrm>
            <a:off x="2504956" y="5373689"/>
            <a:ext cx="1516615" cy="919162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en-US" sz="2400"/>
          </a:p>
        </p:txBody>
      </p:sp>
      <p:sp>
        <p:nvSpPr>
          <p:cNvPr id="31753" name="Cloud"/>
          <p:cNvSpPr>
            <a:spLocks noChangeAspect="1" noEditPoints="1" noChangeArrowheads="1"/>
          </p:cNvSpPr>
          <p:nvPr/>
        </p:nvSpPr>
        <p:spPr bwMode="auto">
          <a:xfrm>
            <a:off x="4785837" y="5373688"/>
            <a:ext cx="1516615" cy="91916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en-US" sz="2400"/>
          </a:p>
        </p:txBody>
      </p:sp>
      <p:sp>
        <p:nvSpPr>
          <p:cNvPr id="31754" name="Cloud"/>
          <p:cNvSpPr>
            <a:spLocks noChangeAspect="1" noEditPoints="1" noChangeArrowheads="1"/>
          </p:cNvSpPr>
          <p:nvPr/>
        </p:nvSpPr>
        <p:spPr bwMode="auto">
          <a:xfrm>
            <a:off x="4941669" y="3349450"/>
            <a:ext cx="1516615" cy="919162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en-US" sz="2400"/>
          </a:p>
        </p:txBody>
      </p:sp>
      <p:sp>
        <p:nvSpPr>
          <p:cNvPr id="31755" name="Cloud"/>
          <p:cNvSpPr>
            <a:spLocks noChangeAspect="1" noEditPoints="1" noChangeArrowheads="1"/>
          </p:cNvSpPr>
          <p:nvPr/>
        </p:nvSpPr>
        <p:spPr bwMode="auto">
          <a:xfrm>
            <a:off x="4211637" y="1557338"/>
            <a:ext cx="1516615" cy="919162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en-US" sz="2400"/>
          </a:p>
        </p:txBody>
      </p:sp>
      <p:sp>
        <p:nvSpPr>
          <p:cNvPr id="31756" name="Cloud"/>
          <p:cNvSpPr>
            <a:spLocks noChangeAspect="1" noEditPoints="1" noChangeArrowheads="1"/>
          </p:cNvSpPr>
          <p:nvPr/>
        </p:nvSpPr>
        <p:spPr bwMode="auto">
          <a:xfrm>
            <a:off x="7015801" y="5398998"/>
            <a:ext cx="1516615" cy="919162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en-US" sz="2400"/>
          </a:p>
        </p:txBody>
      </p:sp>
      <p:sp>
        <p:nvSpPr>
          <p:cNvPr id="31757" name="Cloud"/>
          <p:cNvSpPr>
            <a:spLocks noChangeAspect="1" noEditPoints="1" noChangeArrowheads="1"/>
          </p:cNvSpPr>
          <p:nvPr/>
        </p:nvSpPr>
        <p:spPr bwMode="auto">
          <a:xfrm>
            <a:off x="7164387" y="3357562"/>
            <a:ext cx="1516615" cy="91916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en-US" sz="2400"/>
          </a:p>
        </p:txBody>
      </p:sp>
      <p:sp>
        <p:nvSpPr>
          <p:cNvPr id="31758" name="Cloud"/>
          <p:cNvSpPr>
            <a:spLocks noChangeAspect="1" noEditPoints="1" noChangeArrowheads="1"/>
          </p:cNvSpPr>
          <p:nvPr/>
        </p:nvSpPr>
        <p:spPr bwMode="auto">
          <a:xfrm>
            <a:off x="7018854" y="1463888"/>
            <a:ext cx="1516615" cy="91916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en-US" sz="2400"/>
          </a:p>
        </p:txBody>
      </p:sp>
      <p:sp>
        <p:nvSpPr>
          <p:cNvPr id="36879" name="Text Box 15"/>
          <p:cNvSpPr txBox="1">
            <a:spLocks noChangeArrowheads="1"/>
          </p:cNvSpPr>
          <p:nvPr/>
        </p:nvSpPr>
        <p:spPr bwMode="auto">
          <a:xfrm>
            <a:off x="1042988" y="1989138"/>
            <a:ext cx="9629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 dirty="0" err="1" smtClean="0">
                <a:latin typeface="+mn-lt"/>
              </a:rPr>
              <a:t>quilo</a:t>
            </a:r>
            <a:endParaRPr lang="en-GB" sz="2400" dirty="0">
              <a:latin typeface="+mn-lt"/>
            </a:endParaRPr>
          </a:p>
        </p:txBody>
      </p:sp>
      <p:sp>
        <p:nvSpPr>
          <p:cNvPr id="36880" name="Text Box 16"/>
          <p:cNvSpPr txBox="1">
            <a:spLocks noChangeArrowheads="1"/>
          </p:cNvSpPr>
          <p:nvPr/>
        </p:nvSpPr>
        <p:spPr bwMode="auto">
          <a:xfrm>
            <a:off x="2526048" y="2992227"/>
            <a:ext cx="10356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+mn-lt"/>
              </a:rPr>
              <a:t>lim</a:t>
            </a:r>
          </a:p>
        </p:txBody>
      </p:sp>
      <p:sp>
        <p:nvSpPr>
          <p:cNvPr id="36881" name="Text Box 17"/>
          <p:cNvSpPr txBox="1">
            <a:spLocks noChangeArrowheads="1"/>
          </p:cNvSpPr>
          <p:nvPr/>
        </p:nvSpPr>
        <p:spPr bwMode="auto">
          <a:xfrm>
            <a:off x="4572000" y="1773238"/>
            <a:ext cx="8759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+mn-lt"/>
              </a:rPr>
              <a:t>aburr</a:t>
            </a:r>
          </a:p>
        </p:txBody>
      </p:sp>
      <p:sp>
        <p:nvSpPr>
          <p:cNvPr id="36882" name="Text Box 18"/>
          <p:cNvSpPr txBox="1">
            <a:spLocks noChangeArrowheads="1"/>
          </p:cNvSpPr>
          <p:nvPr/>
        </p:nvSpPr>
        <p:spPr bwMode="auto">
          <a:xfrm>
            <a:off x="7436101" y="1668580"/>
            <a:ext cx="9566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 dirty="0" err="1" smtClean="0">
                <a:latin typeface="+mn-lt"/>
              </a:rPr>
              <a:t>guo</a:t>
            </a:r>
            <a:endParaRPr lang="en-GB" sz="2400" dirty="0">
              <a:latin typeface="+mn-lt"/>
            </a:endParaRPr>
          </a:p>
        </p:txBody>
      </p:sp>
      <p:sp>
        <p:nvSpPr>
          <p:cNvPr id="36883" name="Text Box 19"/>
          <p:cNvSpPr txBox="1">
            <a:spLocks noChangeArrowheads="1"/>
          </p:cNvSpPr>
          <p:nvPr/>
        </p:nvSpPr>
        <p:spPr bwMode="auto">
          <a:xfrm>
            <a:off x="571977" y="3919538"/>
            <a:ext cx="11146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+mn-lt"/>
              </a:rPr>
              <a:t>anti</a:t>
            </a:r>
          </a:p>
        </p:txBody>
      </p:sp>
      <p:sp>
        <p:nvSpPr>
          <p:cNvPr id="36884" name="Text Box 20"/>
          <p:cNvSpPr txBox="1">
            <a:spLocks noChangeArrowheads="1"/>
          </p:cNvSpPr>
          <p:nvPr/>
        </p:nvSpPr>
        <p:spPr bwMode="auto">
          <a:xfrm>
            <a:off x="2906931" y="4393903"/>
            <a:ext cx="10338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+mn-lt"/>
              </a:rPr>
              <a:t>trial</a:t>
            </a:r>
          </a:p>
        </p:txBody>
      </p:sp>
      <p:sp>
        <p:nvSpPr>
          <p:cNvPr id="36885" name="Text Box 21"/>
          <p:cNvSpPr txBox="1">
            <a:spLocks noChangeArrowheads="1"/>
          </p:cNvSpPr>
          <p:nvPr/>
        </p:nvSpPr>
        <p:spPr bwMode="auto">
          <a:xfrm>
            <a:off x="5302032" y="3636787"/>
            <a:ext cx="11146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 dirty="0" err="1" smtClean="0">
                <a:latin typeface="+mn-lt"/>
              </a:rPr>
              <a:t>ito</a:t>
            </a:r>
            <a:endParaRPr lang="en-GB" sz="2400" dirty="0">
              <a:latin typeface="+mn-lt"/>
            </a:endParaRPr>
          </a:p>
        </p:txBody>
      </p:sp>
      <p:sp>
        <p:nvSpPr>
          <p:cNvPr id="36886" name="Text Box 22"/>
          <p:cNvSpPr txBox="1">
            <a:spLocks noChangeArrowheads="1"/>
          </p:cNvSpPr>
          <p:nvPr/>
        </p:nvSpPr>
        <p:spPr bwMode="auto">
          <a:xfrm>
            <a:off x="7453312" y="3644900"/>
            <a:ext cx="11146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+mn-lt"/>
              </a:rPr>
              <a:t>tran</a:t>
            </a:r>
          </a:p>
        </p:txBody>
      </p:sp>
      <p:sp>
        <p:nvSpPr>
          <p:cNvPr id="36887" name="Text Box 23"/>
          <p:cNvSpPr txBox="1">
            <a:spLocks noChangeArrowheads="1"/>
          </p:cNvSpPr>
          <p:nvPr/>
        </p:nvSpPr>
        <p:spPr bwMode="auto">
          <a:xfrm>
            <a:off x="714853" y="5589588"/>
            <a:ext cx="9549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 dirty="0" err="1" smtClean="0">
                <a:latin typeface="+mn-lt"/>
              </a:rPr>
              <a:t>ido</a:t>
            </a:r>
            <a:endParaRPr lang="en-GB" sz="2400" dirty="0">
              <a:latin typeface="+mn-lt"/>
            </a:endParaRPr>
          </a:p>
        </p:txBody>
      </p:sp>
      <p:sp>
        <p:nvSpPr>
          <p:cNvPr id="36888" name="Text Box 24"/>
          <p:cNvSpPr txBox="1">
            <a:spLocks noChangeArrowheads="1"/>
          </p:cNvSpPr>
          <p:nvPr/>
        </p:nvSpPr>
        <p:spPr bwMode="auto">
          <a:xfrm>
            <a:off x="2936756" y="5662614"/>
            <a:ext cx="10338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 dirty="0" err="1" smtClean="0">
                <a:latin typeface="+mn-lt"/>
              </a:rPr>
              <a:t>pio</a:t>
            </a:r>
            <a:endParaRPr lang="en-GB" sz="2400" dirty="0">
              <a:latin typeface="+mn-lt"/>
            </a:endParaRPr>
          </a:p>
        </p:txBody>
      </p:sp>
      <p:sp>
        <p:nvSpPr>
          <p:cNvPr id="36889" name="Text Box 25"/>
          <p:cNvSpPr txBox="1">
            <a:spLocks noChangeArrowheads="1"/>
          </p:cNvSpPr>
          <p:nvPr/>
        </p:nvSpPr>
        <p:spPr bwMode="auto">
          <a:xfrm>
            <a:off x="5074763" y="5589588"/>
            <a:ext cx="9549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+mn-lt"/>
              </a:rPr>
              <a:t>indus</a:t>
            </a:r>
          </a:p>
        </p:txBody>
      </p:sp>
      <p:sp>
        <p:nvSpPr>
          <p:cNvPr id="36890" name="Text Box 26"/>
          <p:cNvSpPr txBox="1">
            <a:spLocks noChangeArrowheads="1"/>
          </p:cNvSpPr>
          <p:nvPr/>
        </p:nvSpPr>
        <p:spPr bwMode="auto">
          <a:xfrm>
            <a:off x="7376164" y="5614898"/>
            <a:ext cx="9549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+mn-lt"/>
              </a:rPr>
              <a:t>bon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314520" y="3701554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748864" y="1263135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628664" y="1065808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716873" y="2499573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651931" y="2961238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854915" y="2876909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8061" y="3244057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-1052" y="4836914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07727" y="1392420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893154" y="4935249"/>
            <a:ext cx="9241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612702" y="4713280"/>
            <a:ext cx="9241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751820" y="4774750"/>
            <a:ext cx="9241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370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1714500">
                <a:tc>
                  <a:txBody>
                    <a:bodyPr/>
                    <a:lstStyle/>
                    <a:p>
                      <a:pPr algn="ctr"/>
                      <a:r>
                        <a:rPr lang="en-GB" sz="4000" b="1" dirty="0" err="1" smtClean="0"/>
                        <a:t>sucio</a:t>
                      </a:r>
                      <a:endParaRPr lang="fr-FR" sz="4000" b="1" dirty="0"/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1" dirty="0" err="1" smtClean="0"/>
                        <a:t>limpio</a:t>
                      </a:r>
                      <a:endParaRPr lang="fr-FR" sz="4000" b="1" dirty="0"/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1" dirty="0" err="1" smtClean="0"/>
                        <a:t>antiguo</a:t>
                      </a:r>
                      <a:endParaRPr lang="fr-FR" sz="4000" b="1" dirty="0"/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1" dirty="0" err="1" smtClean="0"/>
                        <a:t>moderno</a:t>
                      </a:r>
                      <a:endParaRPr lang="fr-FR" sz="4000" b="1" dirty="0"/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4500">
                <a:tc>
                  <a:txBody>
                    <a:bodyPr/>
                    <a:lstStyle/>
                    <a:p>
                      <a:pPr algn="ctr"/>
                      <a:r>
                        <a:rPr lang="en-GB" sz="4000" b="1" dirty="0" err="1" smtClean="0"/>
                        <a:t>grande</a:t>
                      </a:r>
                      <a:endParaRPr lang="fr-FR" sz="4000" b="1" dirty="0"/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1" dirty="0" err="1" smtClean="0"/>
                        <a:t>pequeño</a:t>
                      </a:r>
                      <a:endParaRPr lang="fr-FR" sz="4000" b="1" dirty="0"/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1" dirty="0" err="1" smtClean="0"/>
                        <a:t>turístico</a:t>
                      </a:r>
                      <a:endParaRPr lang="fr-FR" sz="4000" b="1" dirty="0"/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1" dirty="0" smtClean="0"/>
                        <a:t>industrial</a:t>
                      </a:r>
                      <a:endParaRPr lang="fr-FR" sz="4000" b="1" dirty="0"/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4500">
                <a:tc>
                  <a:txBody>
                    <a:bodyPr/>
                    <a:lstStyle/>
                    <a:p>
                      <a:pPr algn="ctr"/>
                      <a:r>
                        <a:rPr lang="en-GB" sz="4000" b="1" dirty="0" err="1" smtClean="0"/>
                        <a:t>tranquilo</a:t>
                      </a:r>
                      <a:endParaRPr lang="fr-FR" sz="4000" b="1" dirty="0"/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1" dirty="0" err="1" smtClean="0"/>
                        <a:t>ruidoso</a:t>
                      </a:r>
                      <a:endParaRPr lang="fr-FR" sz="4000" b="1" dirty="0"/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1" dirty="0" err="1" smtClean="0"/>
                        <a:t>aburrido</a:t>
                      </a:r>
                      <a:endParaRPr lang="fr-FR" sz="4000" b="1" dirty="0"/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1" dirty="0" err="1" smtClean="0"/>
                        <a:t>divertido</a:t>
                      </a:r>
                      <a:endParaRPr lang="fr-FR" sz="4000" b="1" dirty="0"/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4500">
                <a:tc>
                  <a:txBody>
                    <a:bodyPr/>
                    <a:lstStyle/>
                    <a:p>
                      <a:pPr algn="ctr"/>
                      <a:r>
                        <a:rPr lang="en-GB" sz="4000" b="1" dirty="0" err="1" smtClean="0"/>
                        <a:t>feo</a:t>
                      </a:r>
                      <a:endParaRPr lang="fr-FR" sz="4000" b="1" dirty="0"/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1" dirty="0" smtClean="0"/>
                        <a:t>bonito</a:t>
                      </a:r>
                      <a:endParaRPr lang="fr-FR" sz="4000" b="1" dirty="0"/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1" dirty="0" err="1" smtClean="0"/>
                        <a:t>conocido</a:t>
                      </a:r>
                      <a:endParaRPr lang="fr-FR" sz="4000" b="1" dirty="0"/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1" dirty="0" err="1" smtClean="0"/>
                        <a:t>famoso</a:t>
                      </a:r>
                      <a:endParaRPr lang="fr-FR" sz="4000" b="1" dirty="0"/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-240446" y="-140843"/>
            <a:ext cx="9241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57277" y="-140843"/>
            <a:ext cx="9241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55000" y="-140843"/>
            <a:ext cx="9241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52723" y="-140843"/>
            <a:ext cx="9241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40446" y="1559004"/>
            <a:ext cx="9241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57277" y="1559004"/>
            <a:ext cx="9241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55000" y="1559004"/>
            <a:ext cx="9241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52723" y="1559004"/>
            <a:ext cx="9241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240446" y="3258851"/>
            <a:ext cx="9241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86231" y="3258851"/>
            <a:ext cx="9241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83954" y="3258851"/>
            <a:ext cx="9241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81677" y="3258851"/>
            <a:ext cx="9241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93784" y="4958698"/>
            <a:ext cx="9241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13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74277" y="4958698"/>
            <a:ext cx="9241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14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483954" y="4958698"/>
            <a:ext cx="9241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15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781677" y="4958698"/>
            <a:ext cx="9241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16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070" y="-358021"/>
            <a:ext cx="2402347" cy="228101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954" y="1341826"/>
            <a:ext cx="2402347" cy="228101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070" y="1505196"/>
            <a:ext cx="2402347" cy="228101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671" y="-82994"/>
            <a:ext cx="2402347" cy="228101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625" y="4741520"/>
            <a:ext cx="2402347" cy="228101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12737"/>
            <a:ext cx="2402347" cy="228101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231" y="5420363"/>
            <a:ext cx="2402347" cy="228101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534" y="1612032"/>
            <a:ext cx="2402347" cy="228101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524" y="-819686"/>
            <a:ext cx="2402347" cy="228101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5" y="3068500"/>
            <a:ext cx="2402347" cy="228101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602" y="52109"/>
            <a:ext cx="2402347" cy="228101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230" y="1621496"/>
            <a:ext cx="2402347" cy="228101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139" y="3720516"/>
            <a:ext cx="2402347" cy="228101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370" y="3720515"/>
            <a:ext cx="2402347" cy="228101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816" y="3258850"/>
            <a:ext cx="2402347" cy="228101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601" y="5096464"/>
            <a:ext cx="2402347" cy="228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7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hlinkClick r:id="" action="ppaction://noaction">
              <a:snd r:embed="rId3" name="megusta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5888"/>
            <a:ext cx="1690688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>
            <a:hlinkClick r:id="" action="ppaction://noaction">
              <a:snd r:embed="rId5" name="nomegusta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00213"/>
            <a:ext cx="1674813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8" name="AutoShape 4">
            <a:hlinkClick r:id="" action="ppaction://noaction">
              <a:snd r:embed="rId7" name="meencanta.wav"/>
            </a:hlinkClick>
          </p:cNvPr>
          <p:cNvSpPr>
            <a:spLocks noChangeArrowheads="1"/>
          </p:cNvSpPr>
          <p:nvPr/>
        </p:nvSpPr>
        <p:spPr bwMode="auto">
          <a:xfrm>
            <a:off x="250825" y="3429000"/>
            <a:ext cx="1728788" cy="1512888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6149" name="Group 5"/>
          <p:cNvGrpSpPr>
            <a:grpSpLocks/>
          </p:cNvGrpSpPr>
          <p:nvPr/>
        </p:nvGrpSpPr>
        <p:grpSpPr bwMode="auto">
          <a:xfrm>
            <a:off x="179388" y="5013325"/>
            <a:ext cx="3313112" cy="1695450"/>
            <a:chOff x="113" y="3158"/>
            <a:chExt cx="2087" cy="1068"/>
          </a:xfrm>
        </p:grpSpPr>
        <p:pic>
          <p:nvPicPr>
            <p:cNvPr id="6150" name="Picture 6">
              <a:hlinkClick r:id="" action="ppaction://noaction">
                <a:snd r:embed="rId8" name="odio.wav"/>
              </a:hlinkClick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3158"/>
              <a:ext cx="1055" cy="10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1" name="Picture 7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5" y="3158"/>
              <a:ext cx="1055" cy="10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152" name="Text Box 8">
            <a:hlinkClick r:id="" action="ppaction://noaction">
              <a:snd r:embed="rId3" name="megusta.wav"/>
            </a:hlinkClick>
          </p:cNvPr>
          <p:cNvSpPr txBox="1">
            <a:spLocks noChangeArrowheads="1"/>
          </p:cNvSpPr>
          <p:nvPr/>
        </p:nvSpPr>
        <p:spPr bwMode="auto">
          <a:xfrm>
            <a:off x="4572000" y="549275"/>
            <a:ext cx="28797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 dirty="0">
                <a:latin typeface="Calibri" pitchFamily="34" charset="0"/>
              </a:rPr>
              <a:t>Me </a:t>
            </a:r>
            <a:r>
              <a:rPr lang="en-GB" sz="2800" dirty="0" err="1">
                <a:latin typeface="Calibri" pitchFamily="34" charset="0"/>
              </a:rPr>
              <a:t>gusta</a:t>
            </a:r>
            <a:r>
              <a:rPr lang="en-GB" sz="2800" dirty="0">
                <a:latin typeface="Calibri" pitchFamily="34" charset="0"/>
              </a:rPr>
              <a:t>…</a:t>
            </a:r>
          </a:p>
        </p:txBody>
      </p:sp>
      <p:sp>
        <p:nvSpPr>
          <p:cNvPr id="6153" name="Text Box 9">
            <a:hlinkClick r:id="" action="ppaction://noaction">
              <a:snd r:embed="rId5" name="nomegusta.wav"/>
            </a:hlinkClick>
          </p:cNvPr>
          <p:cNvSpPr txBox="1">
            <a:spLocks noChangeArrowheads="1"/>
          </p:cNvSpPr>
          <p:nvPr/>
        </p:nvSpPr>
        <p:spPr bwMode="auto">
          <a:xfrm>
            <a:off x="4572000" y="2324100"/>
            <a:ext cx="28797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>
                <a:latin typeface="Calibri" pitchFamily="34" charset="0"/>
              </a:rPr>
              <a:t>No me gusta…</a:t>
            </a:r>
          </a:p>
        </p:txBody>
      </p:sp>
      <p:sp>
        <p:nvSpPr>
          <p:cNvPr id="6154" name="Text Box 10">
            <a:hlinkClick r:id="" action="ppaction://noaction">
              <a:snd r:embed="rId7" name="meencanta.wav"/>
            </a:hlinkClick>
          </p:cNvPr>
          <p:cNvSpPr txBox="1">
            <a:spLocks noChangeArrowheads="1"/>
          </p:cNvSpPr>
          <p:nvPr/>
        </p:nvSpPr>
        <p:spPr bwMode="auto">
          <a:xfrm>
            <a:off x="4572000" y="3979863"/>
            <a:ext cx="28797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>
                <a:latin typeface="Calibri" pitchFamily="34" charset="0"/>
              </a:rPr>
              <a:t>Me encanta…</a:t>
            </a:r>
          </a:p>
        </p:txBody>
      </p:sp>
      <p:sp>
        <p:nvSpPr>
          <p:cNvPr id="6155" name="Text Box 11">
            <a:hlinkClick r:id="" action="ppaction://noaction">
              <a:snd r:embed="rId8" name="odio.wav"/>
            </a:hlinkClick>
          </p:cNvPr>
          <p:cNvSpPr txBox="1">
            <a:spLocks noChangeArrowheads="1"/>
          </p:cNvSpPr>
          <p:nvPr/>
        </p:nvSpPr>
        <p:spPr bwMode="auto">
          <a:xfrm>
            <a:off x="4572000" y="5635625"/>
            <a:ext cx="28797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>
                <a:latin typeface="Calibri" pitchFamily="34" charset="0"/>
              </a:rPr>
              <a:t>Odio…</a:t>
            </a:r>
          </a:p>
        </p:txBody>
      </p:sp>
    </p:spTree>
    <p:extLst>
      <p:ext uri="{BB962C8B-B14F-4D97-AF65-F5344CB8AC3E}">
        <p14:creationId xmlns:p14="http://schemas.microsoft.com/office/powerpoint/2010/main" val="272872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nimBg="1"/>
      <p:bldP spid="6152" grpId="0"/>
      <p:bldP spid="6153" grpId="0"/>
      <p:bldP spid="6154" grpId="0"/>
      <p:bldP spid="615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883" y="2773073"/>
            <a:ext cx="4762500" cy="3343275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4120739" y="237506"/>
            <a:ext cx="3574473" cy="2375065"/>
          </a:xfrm>
          <a:prstGeom prst="wedgeRoundRectCallout">
            <a:avLst>
              <a:gd name="adj1" fmla="val -12860"/>
              <a:gd name="adj2" fmla="val 77000"/>
              <a:gd name="adj3" fmla="val 16667"/>
            </a:avLst>
          </a:prstGeom>
          <a:solidFill>
            <a:srgbClr val="8EA4C8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 smtClean="0"/>
              <a:t>¿</a:t>
            </a:r>
            <a:r>
              <a:rPr lang="en-GB" sz="4800" b="1" dirty="0" err="1" smtClean="0"/>
              <a:t>Te</a:t>
            </a:r>
            <a:r>
              <a:rPr lang="en-GB" sz="4800" b="1" dirty="0" smtClean="0"/>
              <a:t> </a:t>
            </a:r>
            <a:r>
              <a:rPr lang="en-GB" sz="4800" b="1" dirty="0" err="1" smtClean="0"/>
              <a:t>gusta</a:t>
            </a:r>
            <a:r>
              <a:rPr lang="en-GB" sz="4800" b="1" dirty="0" smtClean="0"/>
              <a:t> Cambridge?</a:t>
            </a:r>
            <a:endParaRPr lang="en-GB" sz="4800" b="1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283030" y="152399"/>
            <a:ext cx="3574473" cy="2375065"/>
          </a:xfrm>
          <a:prstGeom prst="wedgeRoundRectCallout">
            <a:avLst>
              <a:gd name="adj1" fmla="val 34316"/>
              <a:gd name="adj2" fmla="val 70000"/>
              <a:gd name="adj3" fmla="val 16667"/>
            </a:avLst>
          </a:prstGeom>
          <a:solidFill>
            <a:srgbClr val="8EA4C8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 err="1" smtClean="0"/>
              <a:t>Sí</a:t>
            </a:r>
            <a:r>
              <a:rPr lang="en-GB" sz="4800" b="1" dirty="0" smtClean="0"/>
              <a:t>, me </a:t>
            </a:r>
            <a:r>
              <a:rPr lang="en-GB" sz="4800" b="1" dirty="0" err="1" smtClean="0"/>
              <a:t>gusta</a:t>
            </a:r>
            <a:r>
              <a:rPr lang="en-GB" sz="4800" b="1" dirty="0" smtClean="0"/>
              <a:t> </a:t>
            </a:r>
            <a:r>
              <a:rPr lang="en-GB" sz="4800" b="1" dirty="0" err="1" smtClean="0"/>
              <a:t>porque</a:t>
            </a:r>
            <a:r>
              <a:rPr lang="en-GB" sz="4800" b="1" dirty="0" smtClean="0"/>
              <a:t> </a:t>
            </a:r>
            <a:r>
              <a:rPr lang="en-GB" sz="4800" b="1" dirty="0" err="1" smtClean="0"/>
              <a:t>es</a:t>
            </a:r>
            <a:r>
              <a:rPr lang="en-GB" sz="4800" b="1" dirty="0" smtClean="0"/>
              <a:t>…</a:t>
            </a:r>
            <a:endParaRPr lang="en-GB" sz="4800" b="1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203533" y="4118654"/>
            <a:ext cx="3574473" cy="2375065"/>
          </a:xfrm>
          <a:prstGeom prst="wedgeRoundRectCallout">
            <a:avLst>
              <a:gd name="adj1" fmla="val 30408"/>
              <a:gd name="adj2" fmla="val -69562"/>
              <a:gd name="adj3" fmla="val 16667"/>
            </a:avLst>
          </a:prstGeom>
          <a:solidFill>
            <a:srgbClr val="8EA4C8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 smtClean="0"/>
              <a:t>No, no me </a:t>
            </a:r>
            <a:r>
              <a:rPr lang="en-GB" sz="4800" b="1" dirty="0" err="1" smtClean="0"/>
              <a:t>gusta</a:t>
            </a:r>
            <a:r>
              <a:rPr lang="en-GB" sz="4800" b="1" dirty="0" smtClean="0"/>
              <a:t> </a:t>
            </a:r>
            <a:r>
              <a:rPr lang="en-GB" sz="4800" b="1" dirty="0" err="1" smtClean="0"/>
              <a:t>porque</a:t>
            </a:r>
            <a:r>
              <a:rPr lang="en-GB" sz="4800" b="1" dirty="0" smtClean="0"/>
              <a:t> …</a:t>
            </a:r>
            <a:endParaRPr lang="en-GB" sz="4800" b="1" dirty="0"/>
          </a:p>
        </p:txBody>
      </p:sp>
    </p:spTree>
    <p:extLst>
      <p:ext uri="{BB962C8B-B14F-4D97-AF65-F5344CB8AC3E}">
        <p14:creationId xmlns:p14="http://schemas.microsoft.com/office/powerpoint/2010/main" val="160607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420</TotalTime>
  <Words>604</Words>
  <Application>Microsoft Office PowerPoint</Application>
  <PresentationFormat>On-screen Show (4:3)</PresentationFormat>
  <Paragraphs>175</Paragraphs>
  <Slides>12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Lucida Handwriting</vt:lpstr>
      <vt:lpstr>Stencil</vt:lpstr>
      <vt:lpstr>Office Theme</vt:lpstr>
      <vt:lpstr>Bitmap Image</vt:lpstr>
      <vt:lpstr>PowerPoint Presentation</vt:lpstr>
      <vt:lpstr>Hoy vamos a…</vt:lpstr>
      <vt:lpstr>PowerPoint Presentation</vt:lpstr>
      <vt:lpstr>PowerPoint Presentation</vt:lpstr>
      <vt:lpstr>PowerPoint Presentation</vt:lpstr>
      <vt:lpstr>¿Cómo es donde vives?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55WD</dc:creator>
  <cp:lastModifiedBy>55WD</cp:lastModifiedBy>
  <cp:revision>13</cp:revision>
  <dcterms:created xsi:type="dcterms:W3CDTF">2014-08-25T18:17:28Z</dcterms:created>
  <dcterms:modified xsi:type="dcterms:W3CDTF">2014-09-07T18:38:49Z</dcterms:modified>
</cp:coreProperties>
</file>