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66" r:id="rId2"/>
    <p:sldId id="273" r:id="rId3"/>
    <p:sldId id="275" r:id="rId4"/>
    <p:sldId id="274" r:id="rId5"/>
    <p:sldId id="272" r:id="rId6"/>
    <p:sldId id="276" r:id="rId7"/>
    <p:sldId id="277" r:id="rId8"/>
    <p:sldId id="279" r:id="rId9"/>
    <p:sldId id="289" r:id="rId10"/>
    <p:sldId id="290" r:id="rId11"/>
    <p:sldId id="292" r:id="rId12"/>
    <p:sldId id="293" r:id="rId13"/>
    <p:sldId id="294" r:id="rId14"/>
    <p:sldId id="271" r:id="rId15"/>
    <p:sldId id="269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51720" autoAdjust="0"/>
  </p:normalViewPr>
  <p:slideViewPr>
    <p:cSldViewPr snapToGrid="0">
      <p:cViewPr varScale="1">
        <p:scale>
          <a:sx n="58" d="100"/>
          <a:sy n="58" d="100"/>
        </p:scale>
        <p:origin x="26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F0323-94C4-4A5E-B582-91E4AC4BABA6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86AE8-B332-40CD-8E59-942BD3F3F5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321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https://www.youtube.com/watch?v=NEI-52a3YTo </a:t>
            </a:r>
          </a:p>
          <a:p>
            <a:r>
              <a:rPr lang="en-GB" dirty="0" smtClean="0"/>
              <a:t>Play students either or both of these video clips (very different views</a:t>
            </a:r>
            <a:r>
              <a:rPr lang="en-GB" baseline="0" dirty="0" smtClean="0"/>
              <a:t> of Cambridge) and giving them a post-it note, ask them to note down words for places in the town.</a:t>
            </a:r>
          </a:p>
          <a:p>
            <a:r>
              <a:rPr lang="en-GB" baseline="0" dirty="0" smtClean="0"/>
              <a:t>Then ask them to spend one more minute thinking about any places in Cambridge that they know but did not see in the videos.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This video = 1min</a:t>
            </a:r>
            <a:br>
              <a:rPr lang="en-GB" baseline="0" dirty="0" smtClean="0"/>
            </a:br>
            <a:r>
              <a:rPr lang="en-GB" baseline="0" dirty="0" smtClean="0"/>
              <a:t>Next slide’s video = 2 min (</a:t>
            </a:r>
            <a:r>
              <a:rPr lang="en-GB" baseline="0" dirty="0" err="1" smtClean="0"/>
              <a:t>parcour</a:t>
            </a:r>
            <a:r>
              <a:rPr lang="en-GB" baseline="0" dirty="0" smtClean="0"/>
              <a:t> video – some teachers might not be ask keen to show this but I think students will be interested!)</a:t>
            </a:r>
            <a:br>
              <a:rPr lang="en-GB" baseline="0" dirty="0" smtClean="0"/>
            </a:b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They will note the words in English.</a:t>
            </a:r>
            <a:br>
              <a:rPr lang="en-GB" baseline="0" dirty="0" smtClean="0"/>
            </a:br>
            <a:r>
              <a:rPr lang="en-GB" baseline="0" dirty="0" smtClean="0"/>
              <a:t>Take some whole class feedback and make a list of the words on a flipchart at the front.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6AE8-B332-40CD-8E59-942BD3F3F51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073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https://www.youtube.com/watch?v=55GnWh4TqY4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6AE8-B332-40CD-8E59-942BD3F3F51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451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Teachers may</a:t>
            </a:r>
            <a:r>
              <a:rPr lang="en-GB" baseline="0" dirty="0" smtClean="0"/>
              <a:t> find it easier to introduce each place in the singular, BUT as our aim is to describe Cambridge AND students already know mucho and </a:t>
            </a:r>
            <a:r>
              <a:rPr lang="en-GB" baseline="0" dirty="0" err="1" smtClean="0"/>
              <a:t>unos</a:t>
            </a:r>
            <a:r>
              <a:rPr lang="en-GB" baseline="0" dirty="0" smtClean="0"/>
              <a:t>/</a:t>
            </a:r>
            <a:r>
              <a:rPr lang="en-GB" baseline="0" dirty="0" err="1" smtClean="0"/>
              <a:t>unas</a:t>
            </a:r>
            <a:r>
              <a:rPr lang="en-GB" baseline="0" dirty="0" smtClean="0"/>
              <a:t> it does make sense to ask them which applies to Cambridge.</a:t>
            </a:r>
            <a:br>
              <a:rPr lang="en-GB" baseline="0" dirty="0" smtClean="0"/>
            </a:br>
            <a:r>
              <a:rPr lang="en-GB" baseline="0" dirty="0" smtClean="0"/>
              <a:t>E.g.  Un cine</a:t>
            </a:r>
            <a:br>
              <a:rPr lang="en-GB" baseline="0" dirty="0" smtClean="0"/>
            </a:br>
            <a:r>
              <a:rPr lang="en-GB" baseline="0" dirty="0" err="1" smtClean="0"/>
              <a:t>En</a:t>
            </a:r>
            <a:r>
              <a:rPr lang="en-GB" baseline="0" dirty="0" smtClean="0"/>
              <a:t> Cambridge hay un cine?  No, hay </a:t>
            </a:r>
            <a:r>
              <a:rPr lang="en-GB" baseline="0" dirty="0" err="1" smtClean="0"/>
              <a:t>uno</a:t>
            </a:r>
            <a:r>
              <a:rPr lang="en-GB" baseline="0" dirty="0" smtClean="0"/>
              <a:t>, dos, </a:t>
            </a:r>
            <a:r>
              <a:rPr lang="en-GB" baseline="0" dirty="0" err="1" smtClean="0"/>
              <a:t>tres</a:t>
            </a:r>
            <a:r>
              <a:rPr lang="en-GB" baseline="0" dirty="0" smtClean="0"/>
              <a:t> (naming them helps e.g. </a:t>
            </a:r>
            <a:r>
              <a:rPr lang="en-GB" baseline="0" dirty="0" err="1" smtClean="0"/>
              <a:t>Cineworld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Vue</a:t>
            </a:r>
            <a:r>
              <a:rPr lang="en-GB" baseline="0" dirty="0" smtClean="0"/>
              <a:t>, Arts cinema) </a:t>
            </a:r>
            <a:r>
              <a:rPr lang="en-GB" baseline="0" dirty="0" err="1" smtClean="0"/>
              <a:t>entonces</a:t>
            </a:r>
            <a:r>
              <a:rPr lang="en-GB" baseline="0" dirty="0" smtClean="0"/>
              <a:t> </a:t>
            </a:r>
            <a:r>
              <a:rPr lang="en-GB" baseline="0" dirty="0" smtClean="0">
                <a:sym typeface="Wingdings" panose="05000000000000000000" pitchFamily="2" charset="2"/>
              </a:rPr>
              <a:t> </a:t>
            </a:r>
            <a:r>
              <a:rPr lang="en-GB" baseline="0" dirty="0" err="1" smtClean="0">
                <a:sym typeface="Wingdings" panose="05000000000000000000" pitchFamily="2" charset="2"/>
              </a:rPr>
              <a:t>unos</a:t>
            </a:r>
            <a:r>
              <a:rPr lang="en-GB" baseline="0" dirty="0" smtClean="0">
                <a:sym typeface="Wingdings" panose="05000000000000000000" pitchFamily="2" charset="2"/>
              </a:rPr>
              <a:t> </a:t>
            </a:r>
            <a:r>
              <a:rPr lang="en-GB" baseline="0" dirty="0" err="1" smtClean="0">
                <a:sym typeface="Wingdings" panose="05000000000000000000" pitchFamily="2" charset="2"/>
              </a:rPr>
              <a:t>cines</a:t>
            </a:r>
            <a:r>
              <a:rPr lang="en-GB" baseline="0" dirty="0" smtClean="0">
                <a:sym typeface="Wingdings" panose="05000000000000000000" pitchFamily="2" charset="2"/>
              </a:rPr>
              <a:t>.</a:t>
            </a:r>
            <a:br>
              <a:rPr lang="en-GB" baseline="0" dirty="0" smtClean="0">
                <a:sym typeface="Wingdings" panose="05000000000000000000" pitchFamily="2" charset="2"/>
              </a:rPr>
            </a:b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un cine (a cinema) or </a:t>
            </a:r>
            <a:r>
              <a:rPr lang="en-GB" dirty="0" err="1" smtClean="0"/>
              <a:t>unos</a:t>
            </a:r>
            <a:r>
              <a:rPr lang="en-GB" dirty="0" smtClean="0"/>
              <a:t> </a:t>
            </a:r>
            <a:r>
              <a:rPr lang="en-GB" dirty="0" err="1" smtClean="0"/>
              <a:t>cines</a:t>
            </a:r>
            <a:r>
              <a:rPr lang="en-GB" dirty="0" smtClean="0"/>
              <a:t> (some cinemas)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 smtClean="0"/>
              <a:t>muchos</a:t>
            </a:r>
            <a:r>
              <a:rPr lang="en-GB" dirty="0" smtClean="0"/>
              <a:t> </a:t>
            </a:r>
            <a:r>
              <a:rPr lang="en-GB" dirty="0" err="1" smtClean="0"/>
              <a:t>parques</a:t>
            </a:r>
            <a:r>
              <a:rPr lang="en-GB" dirty="0" smtClean="0"/>
              <a:t> (lots of parks)</a:t>
            </a:r>
            <a:br>
              <a:rPr lang="en-GB" dirty="0" smtClean="0"/>
            </a:br>
            <a:r>
              <a:rPr lang="en-GB" dirty="0" err="1" smtClean="0"/>
              <a:t>muchos</a:t>
            </a:r>
            <a:r>
              <a:rPr lang="en-GB" dirty="0" smtClean="0"/>
              <a:t> </a:t>
            </a:r>
            <a:r>
              <a:rPr lang="en-GB" dirty="0" err="1" smtClean="0"/>
              <a:t>museos</a:t>
            </a:r>
            <a:r>
              <a:rPr lang="en-GB" dirty="0" smtClean="0"/>
              <a:t> (lots of museums)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un </a:t>
            </a:r>
            <a:r>
              <a:rPr lang="en-GB" dirty="0" err="1" smtClean="0"/>
              <a:t>castillo</a:t>
            </a:r>
            <a:r>
              <a:rPr lang="en-GB" dirty="0" smtClean="0"/>
              <a:t> (a castle)</a:t>
            </a:r>
            <a:br>
              <a:rPr lang="en-GB" dirty="0" smtClean="0"/>
            </a:br>
            <a:r>
              <a:rPr lang="en-GB" dirty="0" err="1" smtClean="0"/>
              <a:t>muchos</a:t>
            </a:r>
            <a:r>
              <a:rPr lang="en-GB" dirty="0" smtClean="0"/>
              <a:t> </a:t>
            </a:r>
            <a:r>
              <a:rPr lang="en-GB" dirty="0" err="1" smtClean="0"/>
              <a:t>restaurantes</a:t>
            </a:r>
            <a:r>
              <a:rPr lang="en-GB" dirty="0" smtClean="0"/>
              <a:t> (lots of restaurants</a:t>
            </a:r>
            <a:br>
              <a:rPr lang="en-GB" dirty="0" smtClean="0"/>
            </a:br>
            <a:r>
              <a:rPr lang="en-GB" dirty="0" smtClean="0"/>
              <a:t>un </a:t>
            </a:r>
            <a:r>
              <a:rPr lang="en-GB" dirty="0" err="1" smtClean="0"/>
              <a:t>polideportivo</a:t>
            </a:r>
            <a:r>
              <a:rPr lang="en-GB" dirty="0" smtClean="0"/>
              <a:t> (a sports centre)</a:t>
            </a:r>
            <a:br>
              <a:rPr lang="en-GB" dirty="0" smtClean="0"/>
            </a:br>
            <a:r>
              <a:rPr lang="en-GB" dirty="0" smtClean="0"/>
              <a:t>un </a:t>
            </a:r>
            <a:r>
              <a:rPr lang="en-GB" dirty="0" err="1" smtClean="0"/>
              <a:t>estadio</a:t>
            </a:r>
            <a:r>
              <a:rPr lang="en-GB" dirty="0" smtClean="0"/>
              <a:t> (a stadium)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un </a:t>
            </a:r>
            <a:r>
              <a:rPr lang="en-GB" dirty="0" err="1" smtClean="0"/>
              <a:t>mercado</a:t>
            </a:r>
            <a:r>
              <a:rPr lang="en-GB" dirty="0" smtClean="0"/>
              <a:t> (a market)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un </a:t>
            </a:r>
            <a:r>
              <a:rPr lang="en-GB" dirty="0" err="1" smtClean="0"/>
              <a:t>centro</a:t>
            </a:r>
            <a:r>
              <a:rPr lang="en-GB" dirty="0" smtClean="0"/>
              <a:t> </a:t>
            </a:r>
            <a:r>
              <a:rPr lang="en-GB" dirty="0" err="1" smtClean="0"/>
              <a:t>comercial</a:t>
            </a:r>
            <a:r>
              <a:rPr lang="en-GB" dirty="0" smtClean="0"/>
              <a:t> (a shopping centre)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universidad</a:t>
            </a:r>
            <a:r>
              <a:rPr lang="en-GB" dirty="0" smtClean="0"/>
              <a:t> (a university)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 smtClean="0"/>
              <a:t>muchas</a:t>
            </a:r>
            <a:r>
              <a:rPr lang="en-GB" dirty="0" smtClean="0"/>
              <a:t> </a:t>
            </a:r>
            <a:r>
              <a:rPr lang="en-GB" dirty="0" err="1" smtClean="0"/>
              <a:t>tiendas</a:t>
            </a:r>
            <a:r>
              <a:rPr lang="en-GB" dirty="0" smtClean="0"/>
              <a:t> (lots of shops)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piscina</a:t>
            </a:r>
            <a:r>
              <a:rPr lang="en-GB" dirty="0" smtClean="0"/>
              <a:t> (a swimming pool)</a:t>
            </a:r>
            <a:r>
              <a:rPr lang="en-GB" baseline="0" dirty="0" smtClean="0"/>
              <a:t> or </a:t>
            </a:r>
            <a:r>
              <a:rPr lang="en-GB" baseline="0" dirty="0" err="1" smtClean="0"/>
              <a:t>unas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piscinas</a:t>
            </a:r>
            <a:r>
              <a:rPr lang="en-GB" baseline="0" dirty="0" smtClean="0"/>
              <a:t> (some swimming pools)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6AE8-B332-40CD-8E59-942BD3F3F51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682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>
                <a:sym typeface="Wingdings" panose="05000000000000000000" pitchFamily="2" charset="2"/>
              </a:rPr>
              <a:t>Pictures are re-ordered here.</a:t>
            </a:r>
            <a:br>
              <a:rPr lang="en-GB" baseline="0" dirty="0" smtClean="0">
                <a:sym typeface="Wingdings" panose="05000000000000000000" pitchFamily="2" charset="2"/>
              </a:rPr>
            </a:br>
            <a:r>
              <a:rPr lang="en-GB" baseline="0" dirty="0" smtClean="0">
                <a:sym typeface="Wingdings" panose="05000000000000000000" pitchFamily="2" charset="2"/>
              </a:rPr>
              <a:t>Elicit through usual routines, then animate the splats to take items away one by one, seeing if students can produce the words themselves.</a:t>
            </a:r>
            <a:br>
              <a:rPr lang="en-GB" baseline="0" dirty="0" smtClean="0">
                <a:sym typeface="Wingdings" panose="05000000000000000000" pitchFamily="2" charset="2"/>
              </a:rPr>
            </a:br>
            <a:r>
              <a:rPr lang="en-GB" baseline="0" dirty="0" smtClean="0">
                <a:sym typeface="Wingdings" panose="05000000000000000000" pitchFamily="2" charset="2"/>
              </a:rPr>
              <a:t/>
            </a:r>
            <a:br>
              <a:rPr lang="en-GB" baseline="0" dirty="0" smtClean="0">
                <a:sym typeface="Wingdings" panose="05000000000000000000" pitchFamily="2" charset="2"/>
              </a:rPr>
            </a:b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un cine (a cinema) or </a:t>
            </a:r>
            <a:r>
              <a:rPr lang="en-GB" dirty="0" err="1" smtClean="0"/>
              <a:t>unos</a:t>
            </a:r>
            <a:r>
              <a:rPr lang="en-GB" dirty="0" smtClean="0"/>
              <a:t> </a:t>
            </a:r>
            <a:r>
              <a:rPr lang="en-GB" dirty="0" err="1" smtClean="0"/>
              <a:t>cines</a:t>
            </a:r>
            <a:r>
              <a:rPr lang="en-GB" dirty="0" smtClean="0"/>
              <a:t> (some cinemas)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 smtClean="0"/>
              <a:t>muchos</a:t>
            </a:r>
            <a:r>
              <a:rPr lang="en-GB" dirty="0" smtClean="0"/>
              <a:t> </a:t>
            </a:r>
            <a:r>
              <a:rPr lang="en-GB" dirty="0" err="1" smtClean="0"/>
              <a:t>parques</a:t>
            </a:r>
            <a:r>
              <a:rPr lang="en-GB" dirty="0" smtClean="0"/>
              <a:t> (lots of parks)</a:t>
            </a:r>
            <a:br>
              <a:rPr lang="en-GB" dirty="0" smtClean="0"/>
            </a:br>
            <a:r>
              <a:rPr lang="en-GB" dirty="0" err="1" smtClean="0"/>
              <a:t>muchos</a:t>
            </a:r>
            <a:r>
              <a:rPr lang="en-GB" dirty="0" smtClean="0"/>
              <a:t> </a:t>
            </a:r>
            <a:r>
              <a:rPr lang="en-GB" dirty="0" err="1" smtClean="0"/>
              <a:t>museos</a:t>
            </a:r>
            <a:r>
              <a:rPr lang="en-GB" dirty="0" smtClean="0"/>
              <a:t> (lots of museums)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un </a:t>
            </a:r>
            <a:r>
              <a:rPr lang="en-GB" dirty="0" err="1" smtClean="0"/>
              <a:t>castillo</a:t>
            </a:r>
            <a:r>
              <a:rPr lang="en-GB" dirty="0" smtClean="0"/>
              <a:t> (a castle)</a:t>
            </a:r>
            <a:br>
              <a:rPr lang="en-GB" dirty="0" smtClean="0"/>
            </a:br>
            <a:r>
              <a:rPr lang="en-GB" dirty="0" err="1" smtClean="0"/>
              <a:t>muchos</a:t>
            </a:r>
            <a:r>
              <a:rPr lang="en-GB" dirty="0" smtClean="0"/>
              <a:t> </a:t>
            </a:r>
            <a:r>
              <a:rPr lang="en-GB" dirty="0" err="1" smtClean="0"/>
              <a:t>restaurantes</a:t>
            </a:r>
            <a:r>
              <a:rPr lang="en-GB" dirty="0" smtClean="0"/>
              <a:t> (lots of restaurants</a:t>
            </a:r>
            <a:br>
              <a:rPr lang="en-GB" dirty="0" smtClean="0"/>
            </a:br>
            <a:r>
              <a:rPr lang="en-GB" dirty="0" smtClean="0"/>
              <a:t>un </a:t>
            </a:r>
            <a:r>
              <a:rPr lang="en-GB" dirty="0" err="1" smtClean="0"/>
              <a:t>polideportivo</a:t>
            </a:r>
            <a:r>
              <a:rPr lang="en-GB" dirty="0" smtClean="0"/>
              <a:t> (a sports centre)</a:t>
            </a:r>
            <a:br>
              <a:rPr lang="en-GB" dirty="0" smtClean="0"/>
            </a:br>
            <a:r>
              <a:rPr lang="en-GB" dirty="0" smtClean="0"/>
              <a:t>un </a:t>
            </a:r>
            <a:r>
              <a:rPr lang="en-GB" dirty="0" err="1" smtClean="0"/>
              <a:t>estadio</a:t>
            </a:r>
            <a:r>
              <a:rPr lang="en-GB" dirty="0" smtClean="0"/>
              <a:t> (a stadium)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un </a:t>
            </a:r>
            <a:r>
              <a:rPr lang="en-GB" dirty="0" err="1" smtClean="0"/>
              <a:t>mercado</a:t>
            </a:r>
            <a:r>
              <a:rPr lang="en-GB" dirty="0" smtClean="0"/>
              <a:t> (a market)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un </a:t>
            </a:r>
            <a:r>
              <a:rPr lang="en-GB" dirty="0" err="1" smtClean="0"/>
              <a:t>centro</a:t>
            </a:r>
            <a:r>
              <a:rPr lang="en-GB" dirty="0" smtClean="0"/>
              <a:t> </a:t>
            </a:r>
            <a:r>
              <a:rPr lang="en-GB" dirty="0" err="1" smtClean="0"/>
              <a:t>comercial</a:t>
            </a:r>
            <a:r>
              <a:rPr lang="en-GB" dirty="0" smtClean="0"/>
              <a:t> (a shopping centre)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universidad</a:t>
            </a:r>
            <a:r>
              <a:rPr lang="en-GB" dirty="0" smtClean="0"/>
              <a:t> (a university)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 smtClean="0"/>
              <a:t>muchas</a:t>
            </a:r>
            <a:r>
              <a:rPr lang="en-GB" dirty="0" smtClean="0"/>
              <a:t> </a:t>
            </a:r>
            <a:r>
              <a:rPr lang="en-GB" dirty="0" err="1" smtClean="0"/>
              <a:t>tiendas</a:t>
            </a:r>
            <a:r>
              <a:rPr lang="en-GB" dirty="0" smtClean="0"/>
              <a:t> (lots of shops)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piscina</a:t>
            </a:r>
            <a:r>
              <a:rPr lang="en-GB" dirty="0" smtClean="0"/>
              <a:t> (a swimming pool)</a:t>
            </a:r>
            <a:r>
              <a:rPr lang="en-GB" baseline="0" dirty="0" smtClean="0"/>
              <a:t> or </a:t>
            </a:r>
            <a:r>
              <a:rPr lang="en-GB" baseline="0" dirty="0" err="1" smtClean="0"/>
              <a:t>unas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piscinas</a:t>
            </a:r>
            <a:r>
              <a:rPr lang="en-GB" baseline="0" dirty="0" smtClean="0"/>
              <a:t> (some swimming pools)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6AE8-B332-40CD-8E59-942BD3F3F51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482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F9F33A7-B63D-4140-AA87-ED47087C792B}" type="slidenum">
              <a:rPr lang="en-GB" altLang="en-US">
                <a:latin typeface="Calibri" panose="020F0502020204030204" pitchFamily="34" charset="0"/>
              </a:rPr>
              <a:pPr eaLnBrk="1" hangingPunct="1"/>
              <a:t>7</a:t>
            </a:fld>
            <a:endParaRPr lang="en-GB" altLang="en-US">
              <a:latin typeface="Calibri" panose="020F0502020204030204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94824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¿</a:t>
            </a:r>
            <a:r>
              <a:rPr lang="en-GB" dirty="0" err="1" smtClean="0"/>
              <a:t>Qué</a:t>
            </a:r>
            <a:r>
              <a:rPr lang="en-GB" dirty="0" smtClean="0"/>
              <a:t> hay </a:t>
            </a:r>
            <a:r>
              <a:rPr lang="en-GB" dirty="0" err="1" smtClean="0"/>
              <a:t>en</a:t>
            </a:r>
            <a:r>
              <a:rPr lang="en-GB" dirty="0" smtClean="0"/>
              <a:t> Cambridge?</a:t>
            </a:r>
            <a:br>
              <a:rPr lang="en-GB" dirty="0" smtClean="0"/>
            </a:br>
            <a:r>
              <a:rPr lang="en-GB" dirty="0" smtClean="0"/>
              <a:t>Hay un </a:t>
            </a:r>
            <a:r>
              <a:rPr lang="en-GB" dirty="0" err="1" smtClean="0"/>
              <a:t>estadio</a:t>
            </a:r>
            <a:r>
              <a:rPr lang="en-GB" dirty="0" smtClean="0"/>
              <a:t> y </a:t>
            </a:r>
            <a:r>
              <a:rPr lang="en-GB" dirty="0" err="1" smtClean="0"/>
              <a:t>muchos</a:t>
            </a:r>
            <a:r>
              <a:rPr lang="en-GB" dirty="0" smtClean="0"/>
              <a:t> </a:t>
            </a:r>
            <a:r>
              <a:rPr lang="en-GB" dirty="0" err="1" smtClean="0"/>
              <a:t>parques</a:t>
            </a:r>
            <a:r>
              <a:rPr lang="en-GB" dirty="0" smtClean="0"/>
              <a:t> </a:t>
            </a:r>
            <a:r>
              <a:rPr lang="en-GB" dirty="0" err="1" smtClean="0"/>
              <a:t>pero</a:t>
            </a:r>
            <a:r>
              <a:rPr lang="en-GB" dirty="0" smtClean="0"/>
              <a:t> no hay un </a:t>
            </a:r>
            <a:r>
              <a:rPr lang="en-GB" dirty="0" err="1" smtClean="0"/>
              <a:t>castillo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6AE8-B332-40CD-8E59-942BD3F3F51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306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slide</a:t>
            </a:r>
            <a:r>
              <a:rPr lang="en-GB" baseline="0" dirty="0" smtClean="0"/>
              <a:t> has pictures of Cambridge.  Some words are known and others are not e.g.</a:t>
            </a:r>
            <a:br>
              <a:rPr lang="en-GB" baseline="0" dirty="0" smtClean="0"/>
            </a:br>
            <a:r>
              <a:rPr lang="en-GB" baseline="0" dirty="0" smtClean="0"/>
              <a:t>un </a:t>
            </a:r>
            <a:r>
              <a:rPr lang="en-GB" baseline="0" dirty="0" err="1" smtClean="0"/>
              <a:t>puente</a:t>
            </a:r>
            <a:r>
              <a:rPr lang="en-GB" baseline="0" dirty="0" smtClean="0"/>
              <a:t>, un </a:t>
            </a:r>
            <a:r>
              <a:rPr lang="en-GB" baseline="0" dirty="0" err="1" smtClean="0"/>
              <a:t>teatreo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una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estación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trenes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una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oficina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turismo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una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iglesia</a:t>
            </a:r>
            <a:r>
              <a:rPr lang="en-GB" baseline="0" dirty="0" smtClean="0"/>
              <a:t>.</a:t>
            </a:r>
            <a:br>
              <a:rPr lang="en-GB" baseline="0" dirty="0" smtClean="0"/>
            </a:b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Explain that students need to use their general knowledge of Cambridge as well as the words that they do know to complete the challenge of naming these well-known places in Cambridge.</a:t>
            </a:r>
            <a:br>
              <a:rPr lang="en-GB" baseline="0" dirty="0" smtClean="0"/>
            </a:br>
            <a:r>
              <a:rPr lang="en-GB" baseline="0" dirty="0" smtClean="0"/>
              <a:t>They will have the sheet of text, which is jumbled up, and need to write the correct descriptor next to each place.</a:t>
            </a:r>
            <a:br>
              <a:rPr lang="en-GB" baseline="0" dirty="0" smtClean="0"/>
            </a:b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They can use dictionaries only if they have used their knowledge and the knowledge of their group.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6AE8-B332-40CD-8E59-942BD3F3F51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239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Print this slide, display</a:t>
            </a:r>
            <a:r>
              <a:rPr lang="en-GB" baseline="0" dirty="0" smtClean="0"/>
              <a:t> slide 16.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6AE8-B332-40CD-8E59-942BD3F3F51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635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EC4CB-BDBA-417B-A6F7-9CDD5D8A844C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304E-CB05-4AAD-846A-3C9CCB42A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772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EC4CB-BDBA-417B-A6F7-9CDD5D8A844C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304E-CB05-4AAD-846A-3C9CCB42A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626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EC4CB-BDBA-417B-A6F7-9CDD5D8A844C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304E-CB05-4AAD-846A-3C9CCB42A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937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EC4CB-BDBA-417B-A6F7-9CDD5D8A844C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304E-CB05-4AAD-846A-3C9CCB42A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130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EC4CB-BDBA-417B-A6F7-9CDD5D8A844C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304E-CB05-4AAD-846A-3C9CCB42A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595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EC4CB-BDBA-417B-A6F7-9CDD5D8A844C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304E-CB05-4AAD-846A-3C9CCB42A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486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EC4CB-BDBA-417B-A6F7-9CDD5D8A844C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304E-CB05-4AAD-846A-3C9CCB42A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067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EC4CB-BDBA-417B-A6F7-9CDD5D8A844C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304E-CB05-4AAD-846A-3C9CCB42A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89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EC4CB-BDBA-417B-A6F7-9CDD5D8A844C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304E-CB05-4AAD-846A-3C9CCB42A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559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EC4CB-BDBA-417B-A6F7-9CDD5D8A844C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304E-CB05-4AAD-846A-3C9CCB42A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661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EC4CB-BDBA-417B-A6F7-9CDD5D8A844C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304E-CB05-4AAD-846A-3C9CCB42A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527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EC4CB-BDBA-417B-A6F7-9CDD5D8A844C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C304E-CB05-4AAD-846A-3C9CCB42A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39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4.gif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8.w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wmf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image" Target="../media/image13.w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.wmf"/><Relationship Id="rId12" Type="http://schemas.openxmlformats.org/officeDocument/2006/relationships/image" Target="../media/image12.png"/><Relationship Id="rId1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1.wmf"/><Relationship Id="rId5" Type="http://schemas.openxmlformats.org/officeDocument/2006/relationships/image" Target="../media/image2.wmf"/><Relationship Id="rId15" Type="http://schemas.openxmlformats.org/officeDocument/2006/relationships/image" Target="../media/image15.gif"/><Relationship Id="rId10" Type="http://schemas.openxmlformats.org/officeDocument/2006/relationships/image" Target="../media/image10.wmf"/><Relationship Id="rId4" Type="http://schemas.openxmlformats.org/officeDocument/2006/relationships/image" Target="../media/image7.png"/><Relationship Id="rId9" Type="http://schemas.openxmlformats.org/officeDocument/2006/relationships/image" Target="../media/image9.jpeg"/><Relationship Id="rId1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image" Target="../media/image13.wmf"/><Relationship Id="rId18" Type="http://schemas.openxmlformats.org/officeDocument/2006/relationships/hyperlink" Target="http://images.google.com/imgres?imgurl=http://www.cambridgenetwork.co.uk/pooled/LOGO/m851.jpg&amp;imgrefurl=http://www.cambridgenetwork.co.uk/pooled/profiles/BF_COMP/view.asp?Q=BF_COMP_851&amp;h=120&amp;w=129&amp;sz=10&amp;tbnid=nDu7MjegB-cUTM:&amp;tbnh=79&amp;tbnw=85&amp;hl=en&amp;start=217&amp;prev=/images?q=splodge&amp;start=200&amp;svnum=10&amp;hl=en&amp;lr=&amp;rls=GGLR,GGLR:2005-49,GGLR:en&amp;sa=N" TargetMode="Externa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.wmf"/><Relationship Id="rId12" Type="http://schemas.openxmlformats.org/officeDocument/2006/relationships/image" Target="../media/image12.png"/><Relationship Id="rId1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1.wmf"/><Relationship Id="rId5" Type="http://schemas.openxmlformats.org/officeDocument/2006/relationships/image" Target="../media/image2.wmf"/><Relationship Id="rId15" Type="http://schemas.openxmlformats.org/officeDocument/2006/relationships/image" Target="../media/image15.gif"/><Relationship Id="rId10" Type="http://schemas.openxmlformats.org/officeDocument/2006/relationships/image" Target="../media/image10.wmf"/><Relationship Id="rId19" Type="http://schemas.openxmlformats.org/officeDocument/2006/relationships/image" Target="../media/image17.jpeg"/><Relationship Id="rId4" Type="http://schemas.openxmlformats.org/officeDocument/2006/relationships/image" Target="../media/image7.png"/><Relationship Id="rId9" Type="http://schemas.openxmlformats.org/officeDocument/2006/relationships/image" Target="../media/image9.jpeg"/><Relationship Id="rId1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6.bin"/><Relationship Id="rId5" Type="http://schemas.openxmlformats.org/officeDocument/2006/relationships/image" Target="../media/image24.jp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23.jpg"/><Relationship Id="rId9" Type="http://schemas.openxmlformats.org/officeDocument/2006/relationships/image" Target="../media/image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49" y="365126"/>
            <a:ext cx="8254093" cy="1325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6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6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US" sz="6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</a:t>
            </a:r>
            <a:r>
              <a:rPr lang="en-US" sz="6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en </a:t>
            </a:r>
            <a:r>
              <a:rPr lang="en-US" sz="6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US" sz="6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ciudad?</a:t>
            </a:r>
          </a:p>
        </p:txBody>
      </p:sp>
      <p:pic>
        <p:nvPicPr>
          <p:cNvPr id="8" name="Picture 4" descr="MCj0286930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54" y="2980456"/>
            <a:ext cx="1812463" cy="184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1540270"/>
              </p:ext>
            </p:extLst>
          </p:nvPr>
        </p:nvGraphicFramePr>
        <p:xfrm>
          <a:off x="6619871" y="2751984"/>
          <a:ext cx="1532650" cy="163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Clip" r:id="rId4" imgW="1349115" imgH="1450639" progId="MS_ClipArt_Gallery.2">
                  <p:embed/>
                </p:oleObj>
              </mc:Choice>
              <mc:Fallback>
                <p:oleObj name="Clip" r:id="rId4" imgW="1349115" imgH="145063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71" y="2751984"/>
                        <a:ext cx="1532650" cy="1639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7"/>
          <a:stretch/>
        </p:blipFill>
        <p:spPr>
          <a:xfrm>
            <a:off x="3626958" y="3067861"/>
            <a:ext cx="2167471" cy="132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2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6"/>
          <a:stretch/>
        </p:blipFill>
        <p:spPr>
          <a:xfrm>
            <a:off x="6494449" y="1387107"/>
            <a:ext cx="2518799" cy="3567279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82385" y="2822153"/>
            <a:ext cx="5812806" cy="3500462"/>
          </a:xfrm>
          <a:prstGeom prst="wedgeRoundRectCallout">
            <a:avLst>
              <a:gd name="adj1" fmla="val 61991"/>
              <a:gd name="adj2" fmla="val -21715"/>
              <a:gd name="adj3" fmla="val 16667"/>
            </a:avLst>
          </a:prstGeom>
          <a:solidFill>
            <a:srgbClr val="FFC000">
              <a:alpha val="74000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0778" y="3507971"/>
            <a:ext cx="45886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GB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unas</a:t>
            </a:r>
            <a:r>
              <a:rPr lang="en-GB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tiendas</a:t>
            </a:r>
            <a:r>
              <a:rPr lang="en-GB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845" y="756283"/>
            <a:ext cx="1452530" cy="1605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38" y="756283"/>
            <a:ext cx="1452530" cy="1605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919" y="1145570"/>
            <a:ext cx="1232530" cy="123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9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6"/>
          <a:stretch/>
        </p:blipFill>
        <p:spPr>
          <a:xfrm>
            <a:off x="6494449" y="1387107"/>
            <a:ext cx="2518799" cy="3567279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82385" y="2822153"/>
            <a:ext cx="5812806" cy="3500462"/>
          </a:xfrm>
          <a:prstGeom prst="wedgeRoundRectCallout">
            <a:avLst>
              <a:gd name="adj1" fmla="val 61991"/>
              <a:gd name="adj2" fmla="val -21715"/>
              <a:gd name="adj3" fmla="val 16667"/>
            </a:avLst>
          </a:prstGeom>
          <a:solidFill>
            <a:srgbClr val="FFC000">
              <a:alpha val="74000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0778" y="3507971"/>
            <a:ext cx="45886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No hay </a:t>
            </a:r>
            <a:r>
              <a:rPr lang="en-GB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playa.</a:t>
            </a:r>
            <a:endParaRPr lang="en-GB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610" y="885915"/>
            <a:ext cx="1379839" cy="13798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19" y="150554"/>
            <a:ext cx="3904904" cy="247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4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6"/>
          <a:stretch/>
        </p:blipFill>
        <p:spPr>
          <a:xfrm>
            <a:off x="6494449" y="1387107"/>
            <a:ext cx="2518799" cy="3567279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82385" y="2822153"/>
            <a:ext cx="5812806" cy="3500462"/>
          </a:xfrm>
          <a:prstGeom prst="wedgeRoundRectCallout">
            <a:avLst>
              <a:gd name="adj1" fmla="val 61991"/>
              <a:gd name="adj2" fmla="val -21715"/>
              <a:gd name="adj3" fmla="val 16667"/>
            </a:avLst>
          </a:prstGeom>
          <a:solidFill>
            <a:srgbClr val="FFC000">
              <a:alpha val="74000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6952" y="2943887"/>
            <a:ext cx="54636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GB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universidad</a:t>
            </a:r>
            <a:r>
              <a:rPr lang="en-GB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y un </a:t>
            </a:r>
            <a:r>
              <a:rPr lang="en-GB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mercado</a:t>
            </a:r>
            <a:r>
              <a:rPr lang="en-GB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pero</a:t>
            </a:r>
            <a:r>
              <a:rPr lang="en-GB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no hay un </a:t>
            </a:r>
            <a:r>
              <a:rPr lang="en-GB" sz="54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astillo</a:t>
            </a:r>
            <a:r>
              <a:rPr lang="en-GB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728" y="491579"/>
            <a:ext cx="878647" cy="878647"/>
          </a:xfrm>
          <a:prstGeom prst="rect">
            <a:avLst/>
          </a:prstGeom>
        </p:spPr>
      </p:pic>
      <p:pic>
        <p:nvPicPr>
          <p:cNvPr id="7" name="Picture 6" descr="npo0000c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045" y="495365"/>
            <a:ext cx="919775" cy="92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5" y="338285"/>
            <a:ext cx="1468351" cy="10488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7"/>
          <a:stretch/>
        </p:blipFill>
        <p:spPr>
          <a:xfrm>
            <a:off x="1973630" y="410279"/>
            <a:ext cx="1799555" cy="10985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52" y="532013"/>
            <a:ext cx="845861" cy="85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8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6"/>
          <a:stretch/>
        </p:blipFill>
        <p:spPr>
          <a:xfrm>
            <a:off x="6494449" y="1387107"/>
            <a:ext cx="2518799" cy="3567279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82385" y="2822153"/>
            <a:ext cx="5812806" cy="3500462"/>
          </a:xfrm>
          <a:prstGeom prst="wedgeRoundRectCallout">
            <a:avLst>
              <a:gd name="adj1" fmla="val 61991"/>
              <a:gd name="adj2" fmla="val -21715"/>
              <a:gd name="adj3" fmla="val 16667"/>
            </a:avLst>
          </a:prstGeom>
          <a:solidFill>
            <a:srgbClr val="FFC000">
              <a:alpha val="74000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6952" y="2943887"/>
            <a:ext cx="54636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GB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muchos</a:t>
            </a:r>
            <a:r>
              <a:rPr lang="en-GB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restaurantes</a:t>
            </a:r>
            <a:r>
              <a:rPr lang="en-GB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unas</a:t>
            </a:r>
            <a:r>
              <a:rPr lang="en-GB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piscinas</a:t>
            </a:r>
            <a:r>
              <a:rPr lang="en-GB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y un </a:t>
            </a:r>
            <a:r>
              <a:rPr lang="en-GB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polideportivo</a:t>
            </a:r>
            <a:r>
              <a:rPr lang="en-GB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028" y="532013"/>
            <a:ext cx="845861" cy="855093"/>
          </a:xfrm>
          <a:prstGeom prst="rect">
            <a:avLst/>
          </a:prstGeom>
        </p:spPr>
      </p:pic>
      <p:pic>
        <p:nvPicPr>
          <p:cNvPr id="14" name="Picture 9" descr="j03703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26" y="318811"/>
            <a:ext cx="1049939" cy="105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4278072" y="664890"/>
            <a:ext cx="2097153" cy="1632858"/>
            <a:chOff x="204" y="255"/>
            <a:chExt cx="2412" cy="1590"/>
          </a:xfrm>
        </p:grpSpPr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55"/>
              <a:ext cx="2412" cy="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482"/>
              <a:ext cx="1155" cy="1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" name="Picture 9" descr="j03703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752" y="335691"/>
            <a:ext cx="1049939" cy="105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j03703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26" y="1491960"/>
            <a:ext cx="1049939" cy="105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j03703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752" y="1508840"/>
            <a:ext cx="1049939" cy="105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MCSO01580_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520" y="528410"/>
            <a:ext cx="1296534" cy="82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MCSO01580_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520" y="1568299"/>
            <a:ext cx="1296534" cy="82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2286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P81521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74" y="404664"/>
            <a:ext cx="1676671" cy="125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PA1727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356" y="4773201"/>
            <a:ext cx="1348883" cy="179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Photograph of the Market Square, Cambridge, Engla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807" y="525999"/>
            <a:ext cx="1775195" cy="122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icsign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945" y="385687"/>
            <a:ext cx="920689" cy="124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am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10" y="5229200"/>
            <a:ext cx="1617106" cy="124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Peas Hill: Arts Theatr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74" y="4725143"/>
            <a:ext cx="1497169" cy="199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P9291648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16" y="2580149"/>
            <a:ext cx="2026009" cy="151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East Road: Warner Village cinema complex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1" b="8063"/>
          <a:stretch>
            <a:fillRect/>
          </a:stretch>
        </p:blipFill>
        <p:spPr bwMode="auto">
          <a:xfrm>
            <a:off x="2394178" y="2682229"/>
            <a:ext cx="2016370" cy="133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university: Trumpington Street: Fitzwilliam Museu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8"/>
          <a:stretch/>
        </p:blipFill>
        <p:spPr bwMode="auto">
          <a:xfrm>
            <a:off x="2552267" y="421770"/>
            <a:ext cx="1600496" cy="133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eiscafe-mulino-0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365" y="4883377"/>
            <a:ext cx="1974260" cy="157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lose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t="23158" r="19335" b="11580"/>
          <a:stretch/>
        </p:blipFill>
        <p:spPr bwMode="auto">
          <a:xfrm>
            <a:off x="81530" y="2698108"/>
            <a:ext cx="2131831" cy="133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corpus_christi_college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" b="22064"/>
          <a:stretch/>
        </p:blipFill>
        <p:spPr bwMode="auto">
          <a:xfrm>
            <a:off x="6939185" y="2715319"/>
            <a:ext cx="2179227" cy="124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42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8864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Qué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hay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tu </a:t>
            </a:r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ciudad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625994"/>
              </p:ext>
            </p:extLst>
          </p:nvPr>
        </p:nvGraphicFramePr>
        <p:xfrm>
          <a:off x="228912" y="692696"/>
          <a:ext cx="8735576" cy="60803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83894"/>
                <a:gridCol w="2183894"/>
                <a:gridCol w="2183894"/>
                <a:gridCol w="2183894"/>
              </a:tblGrid>
              <a:tr h="464411">
                <a:tc>
                  <a:txBody>
                    <a:bodyPr/>
                    <a:lstStyle/>
                    <a:p>
                      <a:r>
                        <a:rPr lang="en-GB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lugar</a:t>
                      </a:r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en-GB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monumento</a:t>
                      </a:r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en-GB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atracción</a:t>
                      </a:r>
                      <a:endParaRPr lang="fr-F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español</a:t>
                      </a:r>
                      <a:endParaRPr lang="fr-F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lugar</a:t>
                      </a:r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en-GB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monumento</a:t>
                      </a:r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en-GB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atracción</a:t>
                      </a:r>
                      <a:endParaRPr lang="fr-F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español</a:t>
                      </a:r>
                      <a:endParaRPr lang="fr-F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90670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90670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90670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90670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90670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90670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 descr="P81521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74" y="1412776"/>
            <a:ext cx="1007516" cy="7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PA1727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79" y="2276872"/>
            <a:ext cx="59419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Photograph of the Market Square, Cambridge, Engla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72" y="3212976"/>
            <a:ext cx="1066719" cy="73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ticsign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57" y="4090988"/>
            <a:ext cx="553244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am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72" y="5013176"/>
            <a:ext cx="97172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Peas Hill: Arts Theatr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00" y="5949280"/>
            <a:ext cx="579066" cy="7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P9291648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712" y="4193201"/>
            <a:ext cx="862782" cy="64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East Road: Warner Village cinema complex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1" b="8063"/>
          <a:stretch>
            <a:fillRect/>
          </a:stretch>
        </p:blipFill>
        <p:spPr bwMode="auto">
          <a:xfrm>
            <a:off x="5128282" y="3213100"/>
            <a:ext cx="1211642" cy="799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university: Trumpington Street: Fitzwilliam Museu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8"/>
          <a:stretch/>
        </p:blipFill>
        <p:spPr bwMode="auto">
          <a:xfrm>
            <a:off x="5203752" y="1368647"/>
            <a:ext cx="961742" cy="79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eiscafe-mulino-0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227" y="5019705"/>
            <a:ext cx="952657" cy="76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los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t="23158" r="8858" b="11580"/>
          <a:stretch>
            <a:fillRect/>
          </a:stretch>
        </p:blipFill>
        <p:spPr bwMode="auto">
          <a:xfrm>
            <a:off x="4933209" y="2284833"/>
            <a:ext cx="1484672" cy="80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corpus_christi_college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64"/>
          <a:stretch/>
        </p:blipFill>
        <p:spPr bwMode="auto">
          <a:xfrm>
            <a:off x="5050324" y="5990740"/>
            <a:ext cx="1367557" cy="75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9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28912" y="188640"/>
          <a:ext cx="8663568" cy="5904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31784"/>
                <a:gridCol w="4331784"/>
              </a:tblGrid>
              <a:tr h="492055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la </a:t>
                      </a:r>
                      <a:r>
                        <a:rPr lang="en-GB" sz="2400" dirty="0" err="1" smtClean="0"/>
                        <a:t>piscina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de Grafton</a:t>
                      </a:r>
                      <a:endParaRPr lang="fr-FR" sz="2400" dirty="0"/>
                    </a:p>
                  </a:txBody>
                  <a:tcPr/>
                </a:tc>
              </a:tr>
              <a:tr h="492055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el </a:t>
                      </a:r>
                      <a:r>
                        <a:rPr lang="en-GB" sz="2400" dirty="0" err="1" smtClean="0"/>
                        <a:t>museo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de Cambridge</a:t>
                      </a:r>
                      <a:endParaRPr lang="fr-FR" sz="2400" dirty="0"/>
                    </a:p>
                  </a:txBody>
                  <a:tcPr/>
                </a:tc>
              </a:tr>
              <a:tr h="492055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la </a:t>
                      </a:r>
                      <a:r>
                        <a:rPr lang="en-GB" sz="2400" dirty="0" err="1" smtClean="0"/>
                        <a:t>oficina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mayor</a:t>
                      </a:r>
                      <a:endParaRPr lang="fr-FR" sz="2400" dirty="0"/>
                    </a:p>
                  </a:txBody>
                  <a:tcPr/>
                </a:tc>
              </a:tr>
              <a:tr h="492055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la </a:t>
                      </a:r>
                      <a:r>
                        <a:rPr lang="en-GB" sz="2400" dirty="0" err="1" smtClean="0"/>
                        <a:t>universidad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de </a:t>
                      </a:r>
                      <a:r>
                        <a:rPr lang="en-GB" sz="2400" dirty="0" err="1" smtClean="0"/>
                        <a:t>trenes</a:t>
                      </a:r>
                      <a:endParaRPr lang="fr-FR" sz="2400" dirty="0"/>
                    </a:p>
                  </a:txBody>
                  <a:tcPr/>
                </a:tc>
              </a:tr>
              <a:tr h="492055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el </a:t>
                      </a:r>
                      <a:r>
                        <a:rPr lang="en-GB" sz="2400" dirty="0" err="1" smtClean="0"/>
                        <a:t>puente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de los </a:t>
                      </a:r>
                      <a:r>
                        <a:rPr lang="en-GB" sz="2400" dirty="0" err="1" smtClean="0"/>
                        <a:t>artes</a:t>
                      </a:r>
                      <a:endParaRPr lang="fr-FR" sz="2400" dirty="0"/>
                    </a:p>
                  </a:txBody>
                  <a:tcPr/>
                </a:tc>
              </a:tr>
              <a:tr h="492055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la plaza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de Fitzwilliam</a:t>
                      </a:r>
                      <a:endParaRPr lang="fr-FR" sz="2400" dirty="0"/>
                    </a:p>
                  </a:txBody>
                  <a:tcPr/>
                </a:tc>
              </a:tr>
              <a:tr h="492055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el </a:t>
                      </a:r>
                      <a:r>
                        <a:rPr lang="en-GB" sz="2400" dirty="0" err="1" smtClean="0"/>
                        <a:t>centro</a:t>
                      </a:r>
                      <a:r>
                        <a:rPr lang="en-GB" sz="2400" dirty="0" smtClean="0"/>
                        <a:t> </a:t>
                      </a:r>
                      <a:r>
                        <a:rPr lang="en-GB" sz="2400" dirty="0" err="1" smtClean="0"/>
                        <a:t>comercial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 smtClean="0"/>
                        <a:t>Vue</a:t>
                      </a:r>
                      <a:endParaRPr lang="fr-FR" sz="2400" dirty="0"/>
                    </a:p>
                  </a:txBody>
                  <a:tcPr/>
                </a:tc>
              </a:tr>
              <a:tr h="492055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la </a:t>
                      </a:r>
                      <a:r>
                        <a:rPr lang="en-GB" sz="2400" dirty="0" err="1" smtClean="0"/>
                        <a:t>iglesia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 smtClean="0"/>
                        <a:t>para</a:t>
                      </a:r>
                      <a:r>
                        <a:rPr lang="en-GB" sz="2400" dirty="0" smtClean="0"/>
                        <a:t> </a:t>
                      </a:r>
                      <a:r>
                        <a:rPr lang="en-GB" sz="2400" dirty="0" err="1" smtClean="0"/>
                        <a:t>todos</a:t>
                      </a:r>
                      <a:r>
                        <a:rPr lang="en-GB" sz="2400" dirty="0" smtClean="0"/>
                        <a:t> los </a:t>
                      </a:r>
                      <a:r>
                        <a:rPr lang="en-GB" sz="2400" dirty="0" err="1" smtClean="0"/>
                        <a:t>bolsillos</a:t>
                      </a:r>
                      <a:endParaRPr lang="fr-FR" sz="2400" dirty="0"/>
                    </a:p>
                  </a:txBody>
                  <a:tcPr/>
                </a:tc>
              </a:tr>
              <a:tr h="492055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la </a:t>
                      </a:r>
                      <a:r>
                        <a:rPr lang="en-GB" sz="2400" dirty="0" err="1" smtClean="0"/>
                        <a:t>estación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 smtClean="0"/>
                        <a:t>matemático</a:t>
                      </a:r>
                      <a:endParaRPr lang="fr-FR" sz="2400" dirty="0"/>
                    </a:p>
                  </a:txBody>
                  <a:tcPr/>
                </a:tc>
              </a:tr>
              <a:tr h="492055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 smtClean="0"/>
                        <a:t>muchos</a:t>
                      </a:r>
                      <a:r>
                        <a:rPr lang="en-GB" sz="2400" dirty="0" smtClean="0"/>
                        <a:t> </a:t>
                      </a:r>
                      <a:r>
                        <a:rPr lang="en-GB" sz="2400" dirty="0" err="1" smtClean="0"/>
                        <a:t>restaurantes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de Jesus Green</a:t>
                      </a:r>
                      <a:endParaRPr lang="fr-FR" sz="2400" dirty="0"/>
                    </a:p>
                  </a:txBody>
                  <a:tcPr/>
                </a:tc>
              </a:tr>
              <a:tr h="492055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el cine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de Santa </a:t>
                      </a:r>
                      <a:r>
                        <a:rPr lang="en-GB" sz="2400" dirty="0" err="1" smtClean="0"/>
                        <a:t>María</a:t>
                      </a:r>
                      <a:endParaRPr lang="fr-FR" sz="2400" dirty="0"/>
                    </a:p>
                  </a:txBody>
                  <a:tcPr/>
                </a:tc>
              </a:tr>
              <a:tr h="492055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el </a:t>
                      </a:r>
                      <a:r>
                        <a:rPr lang="en-GB" sz="2400" dirty="0" err="1" smtClean="0"/>
                        <a:t>teatro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de </a:t>
                      </a:r>
                      <a:r>
                        <a:rPr lang="en-GB" sz="2400" dirty="0" err="1" smtClean="0"/>
                        <a:t>turismo</a:t>
                      </a:r>
                      <a:endParaRPr lang="fr-FR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3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 Cambridge - Teaser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073" y="947651"/>
            <a:ext cx="8067040" cy="453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2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dbye Cambridge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4276" y="1113905"/>
            <a:ext cx="7564581" cy="42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0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Hoy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vamos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a…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prender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vocabulario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describir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la ciudad</a:t>
            </a:r>
          </a:p>
          <a:p>
            <a:pPr>
              <a:lnSpc>
                <a:spcPct val="200000"/>
              </a:lnSpc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ecir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lo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Cambridge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58" y="3858306"/>
            <a:ext cx="3265714" cy="2318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347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695500"/>
              </p:ext>
            </p:extLst>
          </p:nvPr>
        </p:nvGraphicFramePr>
        <p:xfrm>
          <a:off x="382555" y="389294"/>
          <a:ext cx="8406884" cy="60861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1721"/>
                <a:gridCol w="2101721"/>
                <a:gridCol w="2101721"/>
                <a:gridCol w="2101721"/>
              </a:tblGrid>
              <a:tr h="2028717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028717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028717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797" y="4668592"/>
            <a:ext cx="1452530" cy="1605853"/>
          </a:xfrm>
          <a:prstGeom prst="rect">
            <a:avLst/>
          </a:prstGeom>
        </p:spPr>
      </p:pic>
      <p:pic>
        <p:nvPicPr>
          <p:cNvPr id="7" name="Picture 4" descr="MCj0286930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05" y="523006"/>
            <a:ext cx="1812463" cy="184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4203607"/>
              </p:ext>
            </p:extLst>
          </p:nvPr>
        </p:nvGraphicFramePr>
        <p:xfrm>
          <a:off x="2801517" y="660360"/>
          <a:ext cx="1532650" cy="163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Clip" r:id="rId6" imgW="1349115" imgH="1450639" progId="MS_ClipArt_Gallery.2">
                  <p:embed/>
                </p:oleObj>
              </mc:Choice>
              <mc:Fallback>
                <p:oleObj name="Clip" r:id="rId6" imgW="1349115" imgH="145063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1517" y="660360"/>
                        <a:ext cx="1532650" cy="1639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6" descr="MCSO01580_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2" y="4859305"/>
            <a:ext cx="1922107" cy="122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po0000c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441" y="656802"/>
            <a:ext cx="1595391" cy="161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11" descr="MCBD10671_0000[1]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716" y="746450"/>
            <a:ext cx="1970693" cy="147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j037030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00" y="2659252"/>
            <a:ext cx="1672368" cy="167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2640563" y="2659252"/>
            <a:ext cx="2097153" cy="1632858"/>
            <a:chOff x="204" y="255"/>
            <a:chExt cx="2412" cy="1590"/>
          </a:xfrm>
        </p:grpSpPr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55"/>
              <a:ext cx="2412" cy="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482"/>
              <a:ext cx="1155" cy="1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36" y="4803999"/>
            <a:ext cx="2058624" cy="1470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32" y="4926825"/>
            <a:ext cx="1841747" cy="13476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7"/>
          <a:stretch/>
        </p:blipFill>
        <p:spPr>
          <a:xfrm>
            <a:off x="6667355" y="2866284"/>
            <a:ext cx="2167471" cy="1323161"/>
          </a:xfrm>
          <a:prstGeom prst="rect">
            <a:avLst/>
          </a:prstGeom>
        </p:spPr>
      </p:pic>
      <p:pic>
        <p:nvPicPr>
          <p:cNvPr id="17" name="Picture 13" descr="j019440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730" y="2659252"/>
            <a:ext cx="1711611" cy="149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58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82555" y="389294"/>
          <a:ext cx="8406884" cy="60861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1721"/>
                <a:gridCol w="2101721"/>
                <a:gridCol w="2101721"/>
                <a:gridCol w="2101721"/>
              </a:tblGrid>
              <a:tr h="2028717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028717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028717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535" y="603693"/>
            <a:ext cx="1452530" cy="1605853"/>
          </a:xfrm>
          <a:prstGeom prst="rect">
            <a:avLst/>
          </a:prstGeom>
        </p:spPr>
      </p:pic>
      <p:pic>
        <p:nvPicPr>
          <p:cNvPr id="7" name="Picture 4" descr="MCj0286930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13" y="4587019"/>
            <a:ext cx="1812463" cy="184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5"/>
          <p:cNvGraphicFramePr>
            <a:graphicFrameLocks noChangeAspect="1"/>
          </p:cNvGraphicFramePr>
          <p:nvPr>
            <p:extLst/>
          </p:nvPr>
        </p:nvGraphicFramePr>
        <p:xfrm>
          <a:off x="2770223" y="2722047"/>
          <a:ext cx="1532650" cy="163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Clip" r:id="rId6" imgW="1349115" imgH="1450639" progId="MS_ClipArt_Gallery.2">
                  <p:embed/>
                </p:oleObj>
              </mc:Choice>
              <mc:Fallback>
                <p:oleObj name="Clip" r:id="rId6" imgW="1349115" imgH="145063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0223" y="2722047"/>
                        <a:ext cx="1532650" cy="1639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6" descr="MCSO01580_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169" y="932009"/>
            <a:ext cx="1922107" cy="122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po0000c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936" y="2722047"/>
            <a:ext cx="1595391" cy="161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11" descr="MCBD10671_0000[1]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44" y="2722047"/>
            <a:ext cx="1853405" cy="138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j037030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824" y="4855756"/>
            <a:ext cx="1466503" cy="146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553844" y="4691463"/>
            <a:ext cx="2097153" cy="1632858"/>
            <a:chOff x="204" y="255"/>
            <a:chExt cx="2412" cy="1590"/>
          </a:xfrm>
        </p:grpSpPr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55"/>
              <a:ext cx="2412" cy="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482"/>
              <a:ext cx="1155" cy="1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90" y="726743"/>
            <a:ext cx="1801537" cy="12868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72" y="4976701"/>
            <a:ext cx="1841747" cy="13476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7"/>
          <a:stretch/>
        </p:blipFill>
        <p:spPr>
          <a:xfrm>
            <a:off x="6667356" y="2866285"/>
            <a:ext cx="1954064" cy="1192884"/>
          </a:xfrm>
          <a:prstGeom prst="rect">
            <a:avLst/>
          </a:prstGeom>
        </p:spPr>
      </p:pic>
      <p:pic>
        <p:nvPicPr>
          <p:cNvPr id="17" name="Picture 13" descr="j019440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9" y="656802"/>
            <a:ext cx="1711611" cy="149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0" descr="m851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981" y="2554400"/>
            <a:ext cx="1930295" cy="180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0" descr="m851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942" y="503276"/>
            <a:ext cx="1930295" cy="180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0" descr="m851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98" y="4517636"/>
            <a:ext cx="1930295" cy="180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0" descr="m851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366" y="4528732"/>
            <a:ext cx="1930295" cy="180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0" descr="m851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86" y="466806"/>
            <a:ext cx="1930295" cy="180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0" descr="m851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672" y="4566631"/>
            <a:ext cx="1930295" cy="180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0" descr="m851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73" y="2525691"/>
            <a:ext cx="1936022" cy="180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0" descr="m851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790" y="2508323"/>
            <a:ext cx="1930295" cy="182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0" descr="m851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253" y="503276"/>
            <a:ext cx="1945023" cy="180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0" descr="m851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914" y="439948"/>
            <a:ext cx="1945023" cy="180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0" descr="m851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033" y="2525691"/>
            <a:ext cx="1945023" cy="180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0" descr="m851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476" y="4594066"/>
            <a:ext cx="1945023" cy="180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3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a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30956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P42407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4"/>
          <a:stretch>
            <a:fillRect/>
          </a:stretch>
        </p:blipFill>
        <p:spPr bwMode="auto">
          <a:xfrm>
            <a:off x="2987675" y="4149725"/>
            <a:ext cx="306863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P81521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33375"/>
            <a:ext cx="3173413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395288" y="2565400"/>
            <a:ext cx="8280400" cy="157797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GB" sz="4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¿Qué hay en Cambridge?</a:t>
            </a:r>
          </a:p>
        </p:txBody>
      </p:sp>
      <p:pic>
        <p:nvPicPr>
          <p:cNvPr id="24582" name="Picture 6" descr="PA1727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4076700"/>
            <a:ext cx="178276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 descr="P30402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4149725"/>
            <a:ext cx="173672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34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2714612" y="214290"/>
            <a:ext cx="4500594" cy="2286016"/>
          </a:xfrm>
          <a:prstGeom prst="wedgeRoundRectCallout">
            <a:avLst>
              <a:gd name="adj1" fmla="val -67563"/>
              <a:gd name="adj2" fmla="val -23196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4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Q__ h__ e_ C_______?</a:t>
            </a:r>
            <a:endParaRPr lang="es-E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382385" y="2822153"/>
            <a:ext cx="5812806" cy="3500462"/>
          </a:xfrm>
          <a:prstGeom prst="wedgeRoundRectCallout">
            <a:avLst>
              <a:gd name="adj1" fmla="val 70571"/>
              <a:gd name="adj2" fmla="val -11741"/>
              <a:gd name="adj3" fmla="val 16667"/>
            </a:avLst>
          </a:prstGeom>
          <a:solidFill>
            <a:srgbClr val="FFC000">
              <a:alpha val="7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H__         y </a:t>
            </a:r>
            <a:endParaRPr lang="es-ES" sz="4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sz="4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 n_ h__</a:t>
            </a:r>
            <a:endParaRPr lang="es-E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3" y="414323"/>
            <a:ext cx="1790700" cy="1885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06" y="3391284"/>
            <a:ext cx="1933575" cy="2362200"/>
          </a:xfrm>
          <a:prstGeom prst="rect">
            <a:avLst/>
          </a:prstGeom>
        </p:spPr>
      </p:pic>
      <p:pic>
        <p:nvPicPr>
          <p:cNvPr id="10" name="Picture 13" descr="j01944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55" y="3670051"/>
            <a:ext cx="1105429" cy="96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npo0000c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540" y="4621293"/>
            <a:ext cx="939454" cy="9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154580"/>
              </p:ext>
            </p:extLst>
          </p:nvPr>
        </p:nvGraphicFramePr>
        <p:xfrm>
          <a:off x="4830916" y="3835858"/>
          <a:ext cx="673247" cy="719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Clip" r:id="rId8" imgW="1349115" imgH="1450639" progId="MS_ClipArt_Gallery.2">
                  <p:embed/>
                </p:oleObj>
              </mc:Choice>
              <mc:Fallback>
                <p:oleObj name="Clip" r:id="rId8" imgW="1349115" imgH="145063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0916" y="3835858"/>
                        <a:ext cx="673247" cy="7199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252793"/>
              </p:ext>
            </p:extLst>
          </p:nvPr>
        </p:nvGraphicFramePr>
        <p:xfrm>
          <a:off x="5433747" y="3115878"/>
          <a:ext cx="673247" cy="719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Clip" r:id="rId10" imgW="1349115" imgH="1450639" progId="MS_ClipArt_Gallery.2">
                  <p:embed/>
                </p:oleObj>
              </mc:Choice>
              <mc:Fallback>
                <p:oleObj name="Clip" r:id="rId10" imgW="1349115" imgH="145063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3747" y="3115878"/>
                        <a:ext cx="673247" cy="7199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6066319"/>
              </p:ext>
            </p:extLst>
          </p:nvPr>
        </p:nvGraphicFramePr>
        <p:xfrm>
          <a:off x="4672303" y="3010785"/>
          <a:ext cx="673247" cy="719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Clip" r:id="rId11" imgW="1349115" imgH="1450639" progId="MS_ClipArt_Gallery.2">
                  <p:embed/>
                </p:oleObj>
              </mc:Choice>
              <mc:Fallback>
                <p:oleObj name="Clip" r:id="rId11" imgW="1349115" imgH="145063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2303" y="3010785"/>
                        <a:ext cx="673247" cy="7199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02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6"/>
          <a:stretch/>
        </p:blipFill>
        <p:spPr>
          <a:xfrm>
            <a:off x="6494449" y="1387107"/>
            <a:ext cx="2518799" cy="3567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061" y="716918"/>
            <a:ext cx="2392073" cy="175029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82385" y="2822153"/>
            <a:ext cx="5812806" cy="3500462"/>
          </a:xfrm>
          <a:prstGeom prst="wedgeRoundRectCallout">
            <a:avLst>
              <a:gd name="adj1" fmla="val 61991"/>
              <a:gd name="adj2" fmla="val -21715"/>
              <a:gd name="adj3" fmla="val 16667"/>
            </a:avLst>
          </a:prstGeom>
          <a:solidFill>
            <a:srgbClr val="FFC000">
              <a:alpha val="74000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0778" y="3507971"/>
            <a:ext cx="45886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Hay un </a:t>
            </a:r>
            <a:r>
              <a:rPr lang="en-GB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centro</a:t>
            </a:r>
            <a:r>
              <a:rPr lang="en-GB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comercial</a:t>
            </a:r>
            <a:r>
              <a:rPr lang="en-GB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526" y="889140"/>
            <a:ext cx="1232530" cy="123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6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1102</TotalTime>
  <Words>324</Words>
  <Application>Microsoft Office PowerPoint</Application>
  <PresentationFormat>On-screen Show (4:3)</PresentationFormat>
  <Paragraphs>101</Paragraphs>
  <Slides>16</Slides>
  <Notes>8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Tahoma</vt:lpstr>
      <vt:lpstr>Wingdings</vt:lpstr>
      <vt:lpstr>Office Theme</vt:lpstr>
      <vt:lpstr>Clip</vt:lpstr>
      <vt:lpstr> ¿Qué hay en tu ciudad?</vt:lpstr>
      <vt:lpstr>PowerPoint Presentation</vt:lpstr>
      <vt:lpstr>PowerPoint Presentation</vt:lpstr>
      <vt:lpstr>Hoy vamos a…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55WD</cp:lastModifiedBy>
  <cp:revision>25</cp:revision>
  <dcterms:created xsi:type="dcterms:W3CDTF">2014-08-25T18:16:06Z</dcterms:created>
  <dcterms:modified xsi:type="dcterms:W3CDTF">2014-09-07T18:44:30Z</dcterms:modified>
</cp:coreProperties>
</file>