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78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73" r:id="rId18"/>
    <p:sldId id="281" r:id="rId19"/>
    <p:sldId id="282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34" autoAdjust="0"/>
  </p:normalViewPr>
  <p:slideViewPr>
    <p:cSldViewPr>
      <p:cViewPr varScale="1">
        <p:scale>
          <a:sx n="87" d="100"/>
          <a:sy n="87" d="100"/>
        </p:scale>
        <p:origin x="23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694AAC-87A4-4DD0-97B4-B4090E7E37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were introduced to this routine in the summer term of Y3 and in Y4 but may need reminding.</a:t>
            </a:r>
          </a:p>
          <a:p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seven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5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eight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7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nine</a:t>
            </a:r>
            <a:r>
              <a:rPr lang="en-GB" baseline="0" dirty="0" smtClean="0"/>
              <a:t>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ten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0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eleven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4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E3F5-BEF4-4F4C-8DB1-D694917BAD6C}" type="slidenum">
              <a:rPr lang="en-GB"/>
              <a:pPr/>
              <a:t>16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 work: Pupils must </a:t>
            </a:r>
            <a:r>
              <a:rPr lang="en-GB" dirty="0" smtClean="0"/>
              <a:t>say out loud to a partner what time it is </a:t>
            </a:r>
            <a:r>
              <a:rPr lang="en-GB" dirty="0"/>
              <a:t>as the Countdown clock ticks away (click on the COUNTDOWN icon to activate). You may have to click it again as it’s only 30 seconds long – depends how fast the class are! </a:t>
            </a:r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answers are not on the slide, but they are straightforward as they are just the ‘on the hour’ times.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they feed back they should do it in pairs with question and answer.</a:t>
            </a:r>
            <a:br>
              <a:rPr lang="en-GB" baseline="0" dirty="0" smtClean="0"/>
            </a:br>
            <a:r>
              <a:rPr lang="en-GB" baseline="0" dirty="0" err="1" smtClean="0"/>
              <a:t>Qué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?</a:t>
            </a:r>
            <a:br>
              <a:rPr lang="en-GB" baseline="0" dirty="0" smtClean="0"/>
            </a:br>
            <a:r>
              <a:rPr lang="en-GB" baseline="0" dirty="0" smtClean="0"/>
              <a:t>Son </a:t>
            </a:r>
            <a:r>
              <a:rPr lang="en-GB" baseline="0" dirty="0" err="1" smtClean="0"/>
              <a:t>las</a:t>
            </a:r>
            <a:r>
              <a:rPr lang="en-GB" baseline="0" dirty="0" smtClean="0"/>
              <a:t> dos</a:t>
            </a:r>
          </a:p>
          <a:p>
            <a:r>
              <a:rPr lang="en-GB" baseline="0" dirty="0" smtClean="0"/>
              <a:t>Etc…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307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twelve</a:t>
            </a:r>
            <a:r>
              <a:rPr lang="en-GB" baseline="0" dirty="0" smtClean="0"/>
              <a:t> o’clock. It’s a quarter past twelve. </a:t>
            </a:r>
          </a:p>
          <a:p>
            <a:r>
              <a:rPr lang="en-GB" baseline="0" dirty="0" smtClean="0"/>
              <a:t>It’s half past twelve. It’s a quarter to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59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46704-4AAB-438F-ADD9-EC13CA2D4662}" type="slidenum">
              <a:rPr lang="en-GB"/>
              <a:pPr/>
              <a:t>18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Photocopy these for pupils to make their own clock. Pupils will need a butterfly clip to attach the hands so that they can adjust the time according to what they hear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65900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pupils to practise the quarter</a:t>
            </a:r>
            <a:r>
              <a:rPr lang="en-GB" baseline="0" dirty="0" smtClean="0"/>
              <a:t> and half-past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4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https://www.youtube.com/watch?v=XcMMerLAhj8</a:t>
            </a:r>
            <a:br>
              <a:rPr lang="en-GB" dirty="0" smtClean="0"/>
            </a:br>
            <a:r>
              <a:rPr lang="en-GB" dirty="0" smtClean="0"/>
              <a:t>Question</a:t>
            </a:r>
            <a:r>
              <a:rPr lang="en-GB" baseline="0" dirty="0" smtClean="0"/>
              <a:t> words (English and Spanish) set to Jingle bells.</a:t>
            </a:r>
          </a:p>
          <a:p>
            <a:r>
              <a:rPr lang="en-GB" baseline="0" dirty="0" smtClean="0"/>
              <a:t>This video is very basic and the Q words don’t have tildes (!!!) but the repetition is useful.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There is another version of this which is MUCH nicer</a:t>
            </a:r>
            <a:r>
              <a:rPr lang="en-GB" baseline="0" dirty="0" smtClean="0"/>
              <a:t> visually, but unfortunately there’s an error as the original ‘lyricist’ wanted to have ‘Hay’ meaning ‘Is there?’ instead of the ‘Hey’ which this video maker has put.</a:t>
            </a:r>
          </a:p>
          <a:p>
            <a:r>
              <a:rPr lang="en-GB" baseline="0" dirty="0" smtClean="0"/>
              <a:t>It’s still perhaps worth a look as the song is very repetitive and every little helps!</a:t>
            </a:r>
            <a:br>
              <a:rPr lang="en-GB" baseline="0" dirty="0" smtClean="0"/>
            </a:br>
            <a:r>
              <a:rPr lang="en-GB" baseline="0" dirty="0" smtClean="0"/>
              <a:t>https://www.youtube.com/watch?v=IDY3V3OuMEs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A1D2-3F18-4D98-A699-CF0FF77F0E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0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‘What time is it?’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6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one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0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two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2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three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0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four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4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five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9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</a:t>
            </a:r>
            <a:r>
              <a:rPr lang="en-GB" baseline="0" dirty="0" smtClean="0"/>
              <a:t> six o’clock.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94AAC-87A4-4DD0-97B4-B4090E7E375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7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3356-1698-4398-81B0-6D8AC181CC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239C-553B-4584-AB20-EF29250F4B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C7F8C-6508-46A8-9EBE-84D4B66861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0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B4267-8106-4C94-80C6-0B5D16B8EA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8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91C78-1E9A-49C3-A8EA-4CA59BEBB0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A9C0-C006-440F-8385-8EFD8B27BC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DE963-493E-44A6-A064-CA2C354851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9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4297-5D1A-47B2-A4AA-AE816B972E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4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A5ADA-2B35-4383-B039-9A5A8B6070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4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F40-B66D-49F1-BC89-7E156C5433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9166-486B-4210-BC67-9BE27C9BF8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5BA4B2-D195-49C5-A8A4-34ED6726636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audio" Target="../media/audio14.wav"/><Relationship Id="rId9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23.png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audio" Target="../media/audio1.wav"/><Relationship Id="rId5" Type="http://schemas.openxmlformats.org/officeDocument/2006/relationships/image" Target="../media/image25.png"/><Relationship Id="rId10" Type="http://schemas.openxmlformats.org/officeDocument/2006/relationships/audio" Target="../media/audio17.wav"/><Relationship Id="rId4" Type="http://schemas.openxmlformats.org/officeDocument/2006/relationships/image" Target="../media/image24.png"/><Relationship Id="rId9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91" y="2257585"/>
            <a:ext cx="4022018" cy="3314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día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latin typeface="AR CENA" panose="02000000000000000000" pitchFamily="2" charset="0"/>
              </a:rPr>
              <a:t> hoy?</a:t>
            </a:r>
            <a:endParaRPr lang="en-GB" sz="8000" b="1" dirty="0">
              <a:latin typeface="AR CENA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11960" y="2852936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</a:t>
            </a:r>
            <a:r>
              <a:rPr lang="en-GB" sz="3600" b="1" dirty="0" err="1" smtClean="0">
                <a:solidFill>
                  <a:prstClr val="black"/>
                </a:solidFill>
              </a:rPr>
              <a:t>artes</a:t>
            </a:r>
            <a:r>
              <a:rPr lang="en-GB" sz="3600" b="1" dirty="0" smtClean="0">
                <a:solidFill>
                  <a:prstClr val="black"/>
                </a:solidFill>
              </a:rPr>
              <a:t>,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prstClr val="black"/>
                </a:solidFill>
              </a:rPr>
              <a:t>veintitrés</a:t>
            </a:r>
            <a:r>
              <a:rPr lang="en-GB" sz="3600" b="1" dirty="0" smtClean="0">
                <a:solidFill>
                  <a:prstClr val="black"/>
                </a:solidFill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</a:rPr>
              <a:t>de </a:t>
            </a:r>
            <a:r>
              <a:rPr lang="en-GB" sz="3600" b="1" dirty="0" err="1" smtClean="0">
                <a:solidFill>
                  <a:prstClr val="black"/>
                </a:solidFill>
              </a:rPr>
              <a:t>septiembre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11960" y="4627003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fecha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hoy?</a:t>
            </a:r>
            <a:endParaRPr lang="en-GB" sz="8000" b="1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71818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d</a:t>
            </a:r>
            <a:r>
              <a:rPr lang="en-GB" sz="3200" b="1" dirty="0" err="1" smtClean="0">
                <a:solidFill>
                  <a:prstClr val="black"/>
                </a:solidFill>
              </a:rPr>
              <a:t>ía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571818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d</a:t>
            </a:r>
            <a:r>
              <a:rPr lang="en-GB" sz="3200" b="1" dirty="0" err="1" smtClean="0">
                <a:solidFill>
                  <a:prstClr val="black"/>
                </a:solidFill>
              </a:rPr>
              <a:t>ía</a:t>
            </a:r>
            <a:r>
              <a:rPr lang="en-GB" sz="3200" b="1" dirty="0" smtClean="0">
                <a:solidFill>
                  <a:prstClr val="black"/>
                </a:solidFill>
              </a:rPr>
              <a:t> = day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47882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fecha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156593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fecha</a:t>
            </a:r>
            <a:r>
              <a:rPr lang="en-GB" sz="3200" b="1" dirty="0" smtClean="0">
                <a:solidFill>
                  <a:prstClr val="black"/>
                </a:solidFill>
              </a:rPr>
              <a:t> = date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844" y="5508521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mes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5508521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mes</a:t>
            </a:r>
            <a:r>
              <a:rPr lang="en-GB" sz="3200" b="1" dirty="0" smtClean="0">
                <a:solidFill>
                  <a:prstClr val="black"/>
                </a:solidFill>
              </a:rPr>
              <a:t> = month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6075874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hoy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0852" y="6084585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hoy = today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700_17512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49275"/>
            <a:ext cx="51530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>
            <a:hlinkClick r:id="" action="ppaction://noaction">
              <a:snd r:embed="rId4" name="7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siete.</a:t>
            </a:r>
          </a:p>
        </p:txBody>
      </p:sp>
      <p:sp>
        <p:nvSpPr>
          <p:cNvPr id="12293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800_17513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49275"/>
            <a:ext cx="51244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hlinkClick r:id="" action="ppaction://noaction">
              <a:snd r:embed="rId4" name="8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ocho.</a:t>
            </a:r>
          </a:p>
        </p:txBody>
      </p:sp>
      <p:sp>
        <p:nvSpPr>
          <p:cNvPr id="11269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900_17514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49275"/>
            <a:ext cx="5067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hlinkClick r:id="" action="ppaction://noaction">
              <a:snd r:embed="rId4" name="9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nueve.</a:t>
            </a:r>
          </a:p>
        </p:txBody>
      </p:sp>
      <p:sp>
        <p:nvSpPr>
          <p:cNvPr id="10245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1000_17515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76250"/>
            <a:ext cx="50958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hlinkClick r:id="" action="ppaction://noaction">
              <a:snd r:embed="rId4" name="10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diez.</a:t>
            </a:r>
          </a:p>
        </p:txBody>
      </p:sp>
      <p:sp>
        <p:nvSpPr>
          <p:cNvPr id="9221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1100_17516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76250"/>
            <a:ext cx="51244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hlinkClick r:id="" action="ppaction://noaction">
              <a:snd r:embed="rId4" name="11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once.</a:t>
            </a:r>
          </a:p>
        </p:txBody>
      </p:sp>
      <p:sp>
        <p:nvSpPr>
          <p:cNvPr id="8197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2oclock_17494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9275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hlinkClick r:id="" action="ppaction://noaction">
              <a:snd r:embed="rId3" name="12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doce.</a:t>
            </a:r>
          </a:p>
        </p:txBody>
      </p:sp>
      <p:sp>
        <p:nvSpPr>
          <p:cNvPr id="7173" name="Text Box 5">
            <a:hlinkClick r:id="" action="ppaction://noaction">
              <a:snd r:embed="rId4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23850" y="27797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1.</a:t>
            </a:r>
            <a:r>
              <a:rPr lang="en-GB"/>
              <a:t> 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348038" y="27797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2.</a:t>
            </a:r>
            <a:r>
              <a:rPr lang="en-GB"/>
              <a:t> 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445250" y="27797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3.</a:t>
            </a:r>
            <a:r>
              <a:rPr lang="en-GB"/>
              <a:t> 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23850" y="61277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4.</a:t>
            </a:r>
            <a:r>
              <a:rPr lang="en-GB"/>
              <a:t> 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348038" y="61277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5.</a:t>
            </a:r>
            <a:r>
              <a:rPr lang="en-GB"/>
              <a:t> 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445250" y="61277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6.</a:t>
            </a:r>
            <a:r>
              <a:rPr lang="en-GB"/>
              <a:t> </a:t>
            </a:r>
          </a:p>
        </p:txBody>
      </p:sp>
      <p:sp>
        <p:nvSpPr>
          <p:cNvPr id="24598" name="Text Box 22">
            <a:hlinkClick r:id="" action="ppaction://noaction">
              <a:snd r:embed="rId3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4859338" y="9207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¿Qué hora es?</a:t>
            </a:r>
          </a:p>
        </p:txBody>
      </p:sp>
      <p:pic>
        <p:nvPicPr>
          <p:cNvPr id="24599" name="Picture 23" descr="countdown logo.gif">
            <a:hlinkClick r:id="" action="ppaction://noaction">
              <a:snd r:embed="rId4" name="Countdownclock[1]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450"/>
            <a:ext cx="4103688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6" y="1315842"/>
            <a:ext cx="2232248" cy="222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00698"/>
            <a:ext cx="2053738" cy="1373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16221" r="12607" b="18940"/>
          <a:stretch/>
        </p:blipFill>
        <p:spPr>
          <a:xfrm>
            <a:off x="6732241" y="1124744"/>
            <a:ext cx="1872208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0" y="3798385"/>
            <a:ext cx="2670944" cy="200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75" y="387606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0310" r="6531" b="8893"/>
          <a:stretch/>
        </p:blipFill>
        <p:spPr>
          <a:xfrm>
            <a:off x="6228184" y="3876064"/>
            <a:ext cx="2506470" cy="17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966788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/>
          <a:stretch>
            <a:fillRect/>
          </a:stretch>
        </p:blipFill>
        <p:spPr bwMode="auto">
          <a:xfrm>
            <a:off x="5795963" y="998538"/>
            <a:ext cx="191611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862" r="394"/>
          <a:stretch>
            <a:fillRect/>
          </a:stretch>
        </p:blipFill>
        <p:spPr bwMode="auto">
          <a:xfrm>
            <a:off x="1471613" y="3773488"/>
            <a:ext cx="1804987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/>
          <a:stretch>
            <a:fillRect/>
          </a:stretch>
        </p:blipFill>
        <p:spPr bwMode="auto">
          <a:xfrm>
            <a:off x="5810250" y="3787775"/>
            <a:ext cx="1809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9">
            <a:hlinkClick r:id="" action="ppaction://noaction">
              <a:snd r:embed="rId7" name="12.wav"/>
            </a:hlinkClick>
          </p:cNvPr>
          <p:cNvSpPr txBox="1">
            <a:spLocks noChangeArrowheads="1"/>
          </p:cNvSpPr>
          <p:nvPr/>
        </p:nvSpPr>
        <p:spPr bwMode="auto">
          <a:xfrm>
            <a:off x="636588" y="2908300"/>
            <a:ext cx="3600450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Son las doce.</a:t>
            </a:r>
          </a:p>
        </p:txBody>
      </p:sp>
      <p:sp>
        <p:nvSpPr>
          <p:cNvPr id="19466" name="Text Box 10">
            <a:hlinkClick r:id="" action="ppaction://noaction">
              <a:snd r:embed="rId8" name="1215.wav"/>
            </a:hlinkClick>
          </p:cNvPr>
          <p:cNvSpPr txBox="1">
            <a:spLocks noChangeArrowheads="1"/>
          </p:cNvSpPr>
          <p:nvPr/>
        </p:nvSpPr>
        <p:spPr bwMode="auto">
          <a:xfrm>
            <a:off x="4932363" y="2908300"/>
            <a:ext cx="3600450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Son las doce y cuarto.</a:t>
            </a:r>
          </a:p>
        </p:txBody>
      </p:sp>
      <p:sp>
        <p:nvSpPr>
          <p:cNvPr id="19467" name="Text Box 11">
            <a:hlinkClick r:id="" action="ppaction://noaction">
              <a:snd r:embed="rId9" name="1230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5789613"/>
            <a:ext cx="3600450" cy="51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Son las doce y media.</a:t>
            </a:r>
          </a:p>
        </p:txBody>
      </p:sp>
      <p:sp>
        <p:nvSpPr>
          <p:cNvPr id="19468" name="Text Box 12">
            <a:hlinkClick r:id="" action="ppaction://noaction">
              <a:snd r:embed="rId10" name="1245.wav"/>
            </a:hlinkClick>
          </p:cNvPr>
          <p:cNvSpPr txBox="1">
            <a:spLocks noChangeArrowheads="1"/>
          </p:cNvSpPr>
          <p:nvPr/>
        </p:nvSpPr>
        <p:spPr bwMode="auto">
          <a:xfrm>
            <a:off x="4979988" y="5789613"/>
            <a:ext cx="3624262" cy="51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Es la una menos cuarto.</a:t>
            </a:r>
          </a:p>
        </p:txBody>
      </p:sp>
      <p:sp>
        <p:nvSpPr>
          <p:cNvPr id="19469" name="Text Box 13">
            <a:hlinkClick r:id="" action="ppaction://noaction">
              <a:snd r:embed="rId11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7" grpId="0" animBg="1"/>
      <p:bldP spid="194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4042"/>
          <a:stretch>
            <a:fillRect/>
          </a:stretch>
        </p:blipFill>
        <p:spPr bwMode="auto">
          <a:xfrm>
            <a:off x="-280988" y="498475"/>
            <a:ext cx="4838701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4042"/>
          <a:stretch>
            <a:fillRect/>
          </a:stretch>
        </p:blipFill>
        <p:spPr bwMode="auto">
          <a:xfrm>
            <a:off x="4730750" y="498475"/>
            <a:ext cx="48387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4213" y="4868863"/>
            <a:ext cx="79216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4213" y="5661025"/>
            <a:ext cx="79216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651500" y="4868863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651500" y="5661025"/>
            <a:ext cx="79216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31913" y="4221163"/>
            <a:ext cx="165576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300788" y="4221163"/>
            <a:ext cx="165576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835696" y="4808348"/>
            <a:ext cx="1368152" cy="5653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051720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/>
        </p:nvSpPr>
        <p:spPr>
          <a:xfrm>
            <a:off x="6804248" y="4797152"/>
            <a:ext cx="1365194" cy="5653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20272" y="500198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/>
          <p:cNvSpPr/>
          <p:nvPr/>
        </p:nvSpPr>
        <p:spPr>
          <a:xfrm>
            <a:off x="1835696" y="5671972"/>
            <a:ext cx="1800200" cy="5653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51720" y="5877272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ntagon 16"/>
          <p:cNvSpPr/>
          <p:nvPr/>
        </p:nvSpPr>
        <p:spPr>
          <a:xfrm>
            <a:off x="6804248" y="5671972"/>
            <a:ext cx="1872208" cy="5653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020272" y="586654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hlinkClick r:id="" action="ppaction://noaction">
              <a:snd r:embed="rId3" name="practica.wav"/>
            </a:hlinkClick>
          </p:cNvPr>
          <p:cNvSpPr txBox="1">
            <a:spLocks noChangeArrowheads="1"/>
          </p:cNvSpPr>
          <p:nvPr/>
        </p:nvSpPr>
        <p:spPr bwMode="auto">
          <a:xfrm>
            <a:off x="0" y="263804"/>
            <a:ext cx="9361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cs typeface="Arial" charset="0"/>
              </a:rPr>
              <a:t>¿</a:t>
            </a:r>
            <a:r>
              <a:rPr lang="en-GB" sz="3600" b="1" dirty="0" err="1">
                <a:cs typeface="Arial" charset="0"/>
              </a:rPr>
              <a:t>Qué</a:t>
            </a:r>
            <a:r>
              <a:rPr lang="en-GB" sz="3600" b="1" dirty="0">
                <a:cs typeface="Arial" charset="0"/>
              </a:rPr>
              <a:t> </a:t>
            </a:r>
            <a:r>
              <a:rPr lang="en-GB" sz="3600" b="1" dirty="0" err="1">
                <a:cs typeface="Arial" charset="0"/>
              </a:rPr>
              <a:t>hora</a:t>
            </a:r>
            <a:r>
              <a:rPr lang="en-GB" sz="3600" b="1" dirty="0">
                <a:cs typeface="Arial" charset="0"/>
              </a:rPr>
              <a:t> </a:t>
            </a:r>
            <a:r>
              <a:rPr lang="en-GB" sz="3600" b="1" dirty="0" err="1">
                <a:cs typeface="Arial" charset="0"/>
              </a:rPr>
              <a:t>es</a:t>
            </a:r>
            <a:r>
              <a:rPr lang="en-GB" sz="3600" b="1" dirty="0">
                <a:cs typeface="Arial" charset="0"/>
              </a:rPr>
              <a:t>? </a:t>
            </a:r>
            <a:r>
              <a:rPr lang="en-GB" sz="3600" b="1" dirty="0" err="1">
                <a:cs typeface="Arial" charset="0"/>
              </a:rPr>
              <a:t>Practica</a:t>
            </a:r>
            <a:r>
              <a:rPr lang="en-GB" sz="3600" b="1" dirty="0">
                <a:cs typeface="Arial" charset="0"/>
              </a:rPr>
              <a:t> con un amigo.</a:t>
            </a:r>
          </a:p>
        </p:txBody>
      </p:sp>
      <p:sp>
        <p:nvSpPr>
          <p:cNvPr id="3" name="Text Box 20">
            <a:hlinkClick r:id="" action="ppaction://noaction">
              <a:snd r:embed="rId4" name="eg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1331471"/>
            <a:ext cx="64801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Ejemplo: </a:t>
            </a:r>
            <a:endParaRPr lang="en-GB" sz="2800" dirty="0" smtClean="0"/>
          </a:p>
          <a:p>
            <a:pPr>
              <a:spcBef>
                <a:spcPct val="50000"/>
              </a:spcBef>
            </a:pPr>
            <a:r>
              <a:rPr lang="en-GB" sz="2800" dirty="0"/>
              <a:t>	</a:t>
            </a:r>
            <a:r>
              <a:rPr lang="en-GB" sz="2800" dirty="0" smtClean="0"/>
              <a:t>Persona </a:t>
            </a:r>
            <a:r>
              <a:rPr lang="en-GB" sz="2800" dirty="0"/>
              <a:t>A - ¿</a:t>
            </a:r>
            <a:r>
              <a:rPr lang="en-GB" sz="2800" dirty="0" err="1"/>
              <a:t>Qué</a:t>
            </a:r>
            <a:r>
              <a:rPr lang="en-GB" sz="2800" dirty="0"/>
              <a:t> </a:t>
            </a:r>
            <a:r>
              <a:rPr lang="en-GB" sz="2800" dirty="0" err="1"/>
              <a:t>hora</a:t>
            </a:r>
            <a:r>
              <a:rPr lang="en-GB" sz="2800" dirty="0"/>
              <a:t> </a:t>
            </a:r>
            <a:r>
              <a:rPr lang="en-GB" sz="2800" dirty="0" err="1" smtClean="0"/>
              <a:t>es</a:t>
            </a:r>
            <a:r>
              <a:rPr lang="en-GB" sz="2800" dirty="0" smtClean="0"/>
              <a:t>?</a:t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               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 Persona </a:t>
            </a:r>
            <a:r>
              <a:rPr lang="en-GB" sz="2800" dirty="0"/>
              <a:t>B - Son </a:t>
            </a:r>
            <a:r>
              <a:rPr lang="en-GB" sz="2800" dirty="0" err="1"/>
              <a:t>las</a:t>
            </a:r>
            <a:r>
              <a:rPr lang="en-GB" sz="2800" dirty="0"/>
              <a:t> </a:t>
            </a:r>
            <a:r>
              <a:rPr lang="en-GB" sz="2800" dirty="0" err="1" smtClean="0"/>
              <a:t>nueve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	 </a:t>
            </a:r>
            <a:endParaRPr lang="en-GB" sz="2800" dirty="0" smtClean="0"/>
          </a:p>
          <a:p>
            <a:pPr>
              <a:spcBef>
                <a:spcPct val="50000"/>
              </a:spcBef>
            </a:pPr>
            <a:r>
              <a:rPr lang="en-GB" sz="2800" dirty="0"/>
              <a:t>	</a:t>
            </a:r>
            <a:r>
              <a:rPr lang="en-GB" sz="2800" dirty="0" smtClean="0"/>
              <a:t>Persona </a:t>
            </a:r>
            <a:r>
              <a:rPr lang="en-GB" sz="2800" dirty="0"/>
              <a:t>A </a:t>
            </a:r>
          </a:p>
        </p:txBody>
      </p:sp>
      <p:pic>
        <p:nvPicPr>
          <p:cNvPr id="4" name="Picture 5" descr="clock_face_blan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29" y="4293096"/>
            <a:ext cx="2151062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3252997" y="4562737"/>
            <a:ext cx="588963" cy="792162"/>
            <a:chOff x="3053" y="3113"/>
            <a:chExt cx="371" cy="499"/>
          </a:xfrm>
        </p:grpSpPr>
        <p:sp>
          <p:nvSpPr>
            <p:cNvPr id="6" name="Line 60"/>
            <p:cNvSpPr>
              <a:spLocks noChangeShapeType="1"/>
            </p:cNvSpPr>
            <p:nvPr/>
          </p:nvSpPr>
          <p:spPr bwMode="auto">
            <a:xfrm flipH="1">
              <a:off x="3053" y="3612"/>
              <a:ext cx="31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61"/>
            <p:cNvSpPr>
              <a:spLocks noChangeShapeType="1"/>
            </p:cNvSpPr>
            <p:nvPr/>
          </p:nvSpPr>
          <p:spPr bwMode="auto">
            <a:xfrm flipV="1">
              <a:off x="3424" y="3113"/>
              <a:ext cx="0" cy="45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76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anish Interrogatives (Jingle bells)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578" y="532396"/>
            <a:ext cx="7940843" cy="44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324659432_3789a82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49275"/>
            <a:ext cx="6953250" cy="4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>
            <a:hlinkClick r:id="" action="ppaction://noaction">
              <a:snd r:embed="rId4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1258888" y="5300663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100_17506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164137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hlinkClick r:id="" action="ppaction://noaction">
              <a:snd r:embed="rId4" name="1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Es la una.</a:t>
            </a:r>
          </a:p>
        </p:txBody>
      </p:sp>
      <p:sp>
        <p:nvSpPr>
          <p:cNvPr id="3079" name="Text Box 7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200_17507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49275"/>
            <a:ext cx="51054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hlinkClick r:id="" action="ppaction://noaction">
              <a:snd r:embed="rId4" name="2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dos.</a:t>
            </a:r>
          </a:p>
        </p:txBody>
      </p:sp>
      <p:sp>
        <p:nvSpPr>
          <p:cNvPr id="4103" name="Text Box 7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300_17508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527050"/>
            <a:ext cx="5119688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>
            <a:hlinkClick r:id="" action="ppaction://noaction">
              <a:snd r:embed="rId4" name="3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tres.</a:t>
            </a:r>
          </a:p>
        </p:txBody>
      </p:sp>
      <p:sp>
        <p:nvSpPr>
          <p:cNvPr id="5127" name="Text Box 7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400_17509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49275"/>
            <a:ext cx="51244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hlinkClick r:id="" action="ppaction://noaction">
              <a:snd r:embed="rId4" name="4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cuatro.</a:t>
            </a:r>
          </a:p>
        </p:txBody>
      </p:sp>
      <p:sp>
        <p:nvSpPr>
          <p:cNvPr id="15365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500_17510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49275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hlinkClick r:id="" action="ppaction://noaction">
              <a:snd r:embed="rId4" name="5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cinco.</a:t>
            </a:r>
          </a:p>
        </p:txBody>
      </p:sp>
      <p:sp>
        <p:nvSpPr>
          <p:cNvPr id="14341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600_1751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517525"/>
            <a:ext cx="5210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>
            <a:hlinkClick r:id="" action="ppaction://noaction">
              <a:snd r:embed="rId4" name="6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5862638"/>
            <a:ext cx="6337300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Son las seis.</a:t>
            </a:r>
          </a:p>
        </p:txBody>
      </p:sp>
      <p:sp>
        <p:nvSpPr>
          <p:cNvPr id="13317" name="Text Box 5">
            <a:hlinkClick r:id="" action="ppaction://noaction">
              <a:snd r:embed="rId5" name="quehoraes.wav"/>
            </a:hlinkClick>
          </p:cNvPr>
          <p:cNvSpPr txBox="1">
            <a:spLocks noChangeArrowheads="1"/>
          </p:cNvSpPr>
          <p:nvPr/>
        </p:nvSpPr>
        <p:spPr bwMode="auto">
          <a:xfrm>
            <a:off x="-1622425" y="0"/>
            <a:ext cx="662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latin typeface="Calibri" pitchFamily="34" charset="0"/>
                <a:cs typeface="Arial" charset="0"/>
              </a:rPr>
              <a:t>¿Qué hora 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489</Words>
  <Application>Microsoft Office PowerPoint</Application>
  <PresentationFormat>On-screen Show (4:3)</PresentationFormat>
  <Paragraphs>97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 CENA</vt:lpstr>
      <vt:lpstr>Arial</vt:lpstr>
      <vt:lpstr>Calibri</vt:lpstr>
      <vt:lpstr>Default Design</vt:lpstr>
      <vt:lpstr>¿Qué día es hoy?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55WD</cp:lastModifiedBy>
  <cp:revision>31</cp:revision>
  <dcterms:created xsi:type="dcterms:W3CDTF">2009-11-18T01:02:02Z</dcterms:created>
  <dcterms:modified xsi:type="dcterms:W3CDTF">2014-08-23T18:49:05Z</dcterms:modified>
</cp:coreProperties>
</file>