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6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190" autoAdjust="0"/>
  </p:normalViewPr>
  <p:slideViewPr>
    <p:cSldViewPr snapToGrid="0">
      <p:cViewPr varScale="1">
        <p:scale>
          <a:sx n="90" d="100"/>
          <a:sy n="90" d="100"/>
        </p:scale>
        <p:origin x="22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9794E-B6F5-48E8-9C40-4C83A7560638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C86E8-2446-4374-9969-CAFB3DC93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6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 are</a:t>
            </a:r>
            <a:r>
              <a:rPr lang="en-GB" baseline="0" dirty="0" smtClean="0"/>
              <a:t> hopefully now getting practised with their own verses and are beginning to work in groups on a chorus to tie it all together.</a:t>
            </a:r>
            <a:br>
              <a:rPr lang="en-GB" baseline="0" dirty="0" smtClean="0"/>
            </a:br>
            <a:r>
              <a:rPr lang="en-GB" baseline="0" dirty="0" smtClean="0"/>
              <a:t>Give them these messages and show them two examples of rap verses.</a:t>
            </a:r>
            <a:br>
              <a:rPr lang="en-GB" baseline="0" dirty="0" smtClean="0"/>
            </a:br>
            <a:r>
              <a:rPr lang="en-GB" baseline="0" dirty="0" smtClean="0"/>
              <a:t>(Tell them these were written by older pupils to encourage them that they are doing really well </a:t>
            </a:r>
            <a:r>
              <a:rPr lang="en-GB" baseline="0" dirty="0" smtClean="0">
                <a:sym typeface="Wingdings" panose="05000000000000000000" pitchFamily="2" charset="2"/>
              </a:rPr>
              <a:t> )</a:t>
            </a:r>
          </a:p>
          <a:p>
            <a:r>
              <a:rPr lang="en-GB" baseline="0" dirty="0" smtClean="0">
                <a:sym typeface="Wingdings" panose="05000000000000000000" pitchFamily="2" charset="2"/>
              </a:rPr>
              <a:t>Hopefully you and they will feel that they are working towards a group performance in front of the class. </a:t>
            </a:r>
            <a:br>
              <a:rPr lang="en-GB" baseline="0" dirty="0" smtClean="0">
                <a:sym typeface="Wingdings" panose="05000000000000000000" pitchFamily="2" charset="2"/>
              </a:rPr>
            </a:br>
            <a:r>
              <a:rPr lang="en-GB" baseline="0" dirty="0" smtClean="0">
                <a:sym typeface="Wingdings" panose="05000000000000000000" pitchFamily="2" charset="2"/>
              </a:rPr>
              <a:t>If so, they will eventually need the feedback slide to help them make positive comments on each </a:t>
            </a:r>
            <a:r>
              <a:rPr lang="en-GB" baseline="0" smtClean="0">
                <a:sym typeface="Wingdings" panose="05000000000000000000" pitchFamily="2" charset="2"/>
              </a:rPr>
              <a:t>other’s performances.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86E8-2446-4374-9969-CAFB3DC935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00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Display</a:t>
            </a:r>
            <a:r>
              <a:rPr lang="en-GB" baseline="0" dirty="0" smtClean="0"/>
              <a:t> this slide when pupils are working / practising in their groups.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CFFEC-933A-4790-BA64-8D1B5BF59A45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91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think that </a:t>
            </a:r>
            <a:br>
              <a:rPr lang="en-GB" dirty="0" smtClean="0"/>
            </a:br>
            <a:r>
              <a:rPr lang="en-GB" dirty="0" smtClean="0"/>
              <a:t>your presentation, rhythm, beat, words, music, sequencing, pronunciation</a:t>
            </a:r>
          </a:p>
          <a:p>
            <a:r>
              <a:rPr lang="en-GB" dirty="0" smtClean="0"/>
              <a:t>was</a:t>
            </a:r>
            <a:br>
              <a:rPr lang="en-GB" dirty="0" smtClean="0"/>
            </a:br>
            <a:r>
              <a:rPr lang="en-GB" dirty="0" smtClean="0"/>
              <a:t>very, quite, relatively, not very</a:t>
            </a:r>
            <a:br>
              <a:rPr lang="en-GB" dirty="0" smtClean="0"/>
            </a:br>
            <a:r>
              <a:rPr lang="en-GB" dirty="0" smtClean="0"/>
              <a:t>creative, effective, secure, fun, fast, slow, imaginative, organized, interesting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86E8-2446-4374-9969-CAFB3DC935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5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1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3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7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884E-3EBE-4E32-BC92-1F811C0509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4F71F-7C4C-487B-8CF0-F2A886562E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035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8133-9D0B-499F-A2F8-55D16D9023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3F3D8-36EA-4E4B-BAB9-A0DDAD481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006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40CA-90F6-4DA8-A779-F4C5D0A01E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0AA89-9B88-4D9E-9572-730319D8E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921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475D-9034-4502-8A18-7F07C756E0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8ABFF-6E9E-4A22-925A-2E5427F89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23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63F3-192E-4380-981C-5D9018482D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17F49-0AFF-4524-B024-2480E836A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360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120B-DFE7-4CAD-B3DC-3FAB2965EA1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527BB-42BD-4884-B5FF-DEA186A63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783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66A7B-A6B2-434A-BC2D-67C9946E13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78F5B-28C4-4AFF-AA38-646758595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192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B8B9-4484-4FBA-BD49-278BD116279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4C677-3F18-4332-84C4-AA05D03A1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22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438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1B47-963F-4E98-8C04-35D4A60D19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49F22-A9C0-487C-B4D4-4238D2986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477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947A-4C61-4602-B9DB-EBF18D289B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39D2E-63EF-41B6-B183-BC90759EC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57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D50C-F28F-47E4-94CB-FF44E6F66E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BB88-7E1C-4E11-99CF-4D5B94384F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9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8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6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8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05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1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3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62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78431-8620-4745-9A7D-444C89EF20CA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F9C52-62EF-44C6-A924-70DEE4FAB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8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6D9924-CA7D-4DD0-AD79-DFB79B33E7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E5D796-D269-481E-89E1-B932DB6185D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48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rapper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88" y="150204"/>
            <a:ext cx="1120245" cy="108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6171" y="217937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6600" dirty="0" err="1" smtClean="0">
                <a:latin typeface="AR ESSENCE" panose="02000000000000000000" pitchFamily="2" charset="0"/>
              </a:rPr>
              <a:t>Mi</a:t>
            </a:r>
            <a:r>
              <a:rPr lang="en-GB" altLang="en-US" sz="6600" dirty="0" smtClean="0">
                <a:latin typeface="AR ESSENCE" panose="02000000000000000000" pitchFamily="2" charset="0"/>
              </a:rPr>
              <a:t> rap </a:t>
            </a:r>
            <a:r>
              <a:rPr lang="en-GB" altLang="en-US" sz="6600" dirty="0" err="1" smtClean="0">
                <a:latin typeface="AR ESSENCE" panose="02000000000000000000" pitchFamily="2" charset="0"/>
              </a:rPr>
              <a:t>español</a:t>
            </a:r>
            <a:endParaRPr lang="en-US" altLang="en-US" sz="6600" dirty="0" smtClean="0">
              <a:latin typeface="AR ESSENCE" panose="020000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4000" y="2432232"/>
            <a:ext cx="835533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 memorable</a:t>
            </a:r>
            <a:r>
              <a:rPr lang="en-GB" dirty="0"/>
              <a:t>, catchy chorus (repeated a lot)</a:t>
            </a:r>
          </a:p>
          <a:p>
            <a:r>
              <a:rPr lang="en-GB" dirty="0" smtClean="0"/>
              <a:t>lyrics/words </a:t>
            </a:r>
            <a:r>
              <a:rPr lang="en-GB" dirty="0"/>
              <a:t>that </a:t>
            </a:r>
            <a:r>
              <a:rPr lang="en-GB" dirty="0" smtClean="0"/>
              <a:t>repeat within a line (to make them fit better)</a:t>
            </a:r>
            <a:endParaRPr lang="en-GB" dirty="0"/>
          </a:p>
          <a:p>
            <a:r>
              <a:rPr lang="en-GB" dirty="0"/>
              <a:t>words that you are confident with (keep it straightforward)</a:t>
            </a:r>
            <a:endParaRPr lang="fr-FR" dirty="0"/>
          </a:p>
          <a:p>
            <a:r>
              <a:rPr lang="en-GB" dirty="0" smtClean="0"/>
              <a:t>a </a:t>
            </a:r>
            <a:r>
              <a:rPr lang="en-GB" dirty="0"/>
              <a:t>clear strong rhythm for rap</a:t>
            </a:r>
          </a:p>
          <a:p>
            <a:r>
              <a:rPr lang="en-GB" dirty="0"/>
              <a:t>a good fit between words and music</a:t>
            </a:r>
          </a:p>
          <a:p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4000" y="1231903"/>
            <a:ext cx="7405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Remember!  </a:t>
            </a:r>
            <a:br>
              <a:rPr lang="en-GB" sz="3600" b="1" dirty="0" smtClean="0"/>
            </a:br>
            <a:r>
              <a:rPr lang="en-GB" sz="3600" b="1" dirty="0" smtClean="0"/>
              <a:t>A good rap has…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20593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52701" y="1980883"/>
            <a:ext cx="588665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latin typeface="Segoe Print" pitchFamily="2" charset="0"/>
              </a:rPr>
              <a:t>Me </a:t>
            </a:r>
            <a:r>
              <a:rPr lang="en-GB" sz="2000" b="1" dirty="0" err="1" smtClean="0">
                <a:latin typeface="Segoe Print" pitchFamily="2" charset="0"/>
              </a:rPr>
              <a:t>llamo</a:t>
            </a:r>
            <a:r>
              <a:rPr lang="en-GB" sz="2000" b="1" dirty="0" smtClean="0">
                <a:latin typeface="Segoe Print" pitchFamily="2" charset="0"/>
              </a:rPr>
              <a:t> </a:t>
            </a:r>
            <a:r>
              <a:rPr lang="en-GB" sz="2000" b="1" dirty="0">
                <a:latin typeface="Segoe Print" pitchFamily="2" charset="0"/>
              </a:rPr>
              <a:t>Savannah y no </a:t>
            </a:r>
            <a:r>
              <a:rPr lang="en-GB" sz="2000" b="1" dirty="0" err="1">
                <a:latin typeface="Segoe Print" pitchFamily="2" charset="0"/>
              </a:rPr>
              <a:t>tengo</a:t>
            </a:r>
            <a:r>
              <a:rPr lang="en-GB" sz="2000" b="1" dirty="0">
                <a:latin typeface="Segoe Print" pitchFamily="2" charset="0"/>
              </a:rPr>
              <a:t> </a:t>
            </a:r>
            <a:r>
              <a:rPr lang="en-GB" sz="2000" b="1" dirty="0" err="1">
                <a:latin typeface="Segoe Print" pitchFamily="2" charset="0"/>
              </a:rPr>
              <a:t>hermanos</a:t>
            </a:r>
            <a:r>
              <a:rPr lang="en-GB" sz="2000" b="1" dirty="0">
                <a:latin typeface="Segoe Print" pitchFamily="2" charset="0"/>
              </a:rPr>
              <a:t/>
            </a:r>
            <a:br>
              <a:rPr lang="en-GB" sz="2000" b="1" dirty="0">
                <a:latin typeface="Segoe Print" pitchFamily="2" charset="0"/>
              </a:rPr>
            </a:br>
            <a:r>
              <a:rPr lang="en-GB" sz="2000" b="1" dirty="0" err="1">
                <a:latin typeface="Segoe Print" pitchFamily="2" charset="0"/>
              </a:rPr>
              <a:t>Tengo</a:t>
            </a:r>
            <a:r>
              <a:rPr lang="en-GB" sz="2000" b="1" dirty="0">
                <a:latin typeface="Segoe Print" pitchFamily="2" charset="0"/>
              </a:rPr>
              <a:t> el </a:t>
            </a:r>
            <a:r>
              <a:rPr lang="en-GB" sz="2000" b="1" dirty="0" err="1">
                <a:latin typeface="Segoe Print" pitchFamily="2" charset="0"/>
              </a:rPr>
              <a:t>pelo</a:t>
            </a:r>
            <a:r>
              <a:rPr lang="en-GB" sz="2000" b="1" dirty="0">
                <a:latin typeface="Segoe Print" pitchFamily="2" charset="0"/>
              </a:rPr>
              <a:t> </a:t>
            </a:r>
            <a:r>
              <a:rPr lang="en-GB" sz="2000" b="1" dirty="0" err="1">
                <a:latin typeface="Segoe Print" pitchFamily="2" charset="0"/>
              </a:rPr>
              <a:t>marr</a:t>
            </a: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ón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> y los </a:t>
            </a: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ojos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> </a:t>
            </a: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castaños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/>
            </a:r>
            <a:br>
              <a:rPr lang="en-GB" sz="2000" b="1" dirty="0">
                <a:latin typeface="Segoe Print" pitchFamily="2" charset="0"/>
                <a:cs typeface="Arial" pitchFamily="34" charset="0"/>
              </a:rPr>
            </a:br>
            <a:r>
              <a:rPr lang="en-GB" sz="2000" b="1" dirty="0">
                <a:latin typeface="Segoe Print" pitchFamily="2" charset="0"/>
                <a:cs typeface="Arial" pitchFamily="34" charset="0"/>
              </a:rPr>
              <a:t>Rosa </a:t>
            </a: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es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> mi </a:t>
            </a: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color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> </a:t>
            </a: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favorito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/>
            </a:r>
            <a:br>
              <a:rPr lang="en-GB" sz="2000" b="1" dirty="0">
                <a:latin typeface="Segoe Print" pitchFamily="2" charset="0"/>
                <a:cs typeface="Arial" pitchFamily="34" charset="0"/>
              </a:rPr>
            </a:b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Bailar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> y </a:t>
            </a: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correr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> me </a:t>
            </a:r>
            <a:r>
              <a:rPr lang="en-GB" sz="2000" b="1" dirty="0" err="1">
                <a:latin typeface="Segoe Print" pitchFamily="2" charset="0"/>
                <a:cs typeface="Arial" pitchFamily="34" charset="0"/>
              </a:rPr>
              <a:t>gustan</a:t>
            </a:r>
            <a:r>
              <a:rPr lang="en-GB" sz="2000" b="1" dirty="0">
                <a:latin typeface="Segoe Print" pitchFamily="2" charset="0"/>
                <a:cs typeface="Arial" pitchFamily="34" charset="0"/>
              </a:rPr>
              <a:t> </a:t>
            </a:r>
            <a:r>
              <a:rPr lang="en-GB" sz="2000" b="1" dirty="0" smtClean="0">
                <a:latin typeface="Segoe Print" pitchFamily="2" charset="0"/>
                <a:cs typeface="Arial" pitchFamily="34" charset="0"/>
              </a:rPr>
              <a:t>mucho.</a:t>
            </a:r>
            <a:endParaRPr lang="en-GB" sz="2000" b="1" dirty="0"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52701" y="3985567"/>
            <a:ext cx="552170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latin typeface="Segoe Print" pitchFamily="2" charset="0"/>
              </a:rPr>
              <a:t>Me </a:t>
            </a:r>
            <a:r>
              <a:rPr lang="en-GB" sz="2000" b="1" dirty="0" err="1" smtClean="0">
                <a:latin typeface="Segoe Print" pitchFamily="2" charset="0"/>
              </a:rPr>
              <a:t>llamo</a:t>
            </a:r>
            <a:r>
              <a:rPr lang="en-GB" sz="2000" b="1" dirty="0" smtClean="0">
                <a:latin typeface="Segoe Print" pitchFamily="2" charset="0"/>
              </a:rPr>
              <a:t> Aaron </a:t>
            </a:r>
            <a:r>
              <a:rPr lang="en-GB" sz="2000" b="1" dirty="0">
                <a:latin typeface="Segoe Print" pitchFamily="2" charset="0"/>
              </a:rPr>
              <a:t>y soy </a:t>
            </a:r>
            <a:r>
              <a:rPr lang="en-GB" sz="2000" b="1" dirty="0" err="1">
                <a:latin typeface="Segoe Print" pitchFamily="2" charset="0"/>
              </a:rPr>
              <a:t>deportista</a:t>
            </a:r>
            <a:r>
              <a:rPr lang="en-GB" sz="2000" b="1" dirty="0">
                <a:latin typeface="Segoe Print" pitchFamily="2" charset="0"/>
              </a:rPr>
              <a:t/>
            </a:r>
            <a:br>
              <a:rPr lang="en-GB" sz="2000" b="1" dirty="0">
                <a:latin typeface="Segoe Print" pitchFamily="2" charset="0"/>
              </a:rPr>
            </a:br>
            <a:r>
              <a:rPr lang="en-GB" sz="2000" b="1" dirty="0">
                <a:latin typeface="Segoe Print" pitchFamily="2" charset="0"/>
              </a:rPr>
              <a:t>Me </a:t>
            </a:r>
            <a:r>
              <a:rPr lang="en-GB" sz="2000" b="1" dirty="0" err="1" smtClean="0">
                <a:latin typeface="Segoe Print" pitchFamily="2" charset="0"/>
              </a:rPr>
              <a:t>gustaría</a:t>
            </a:r>
            <a:r>
              <a:rPr lang="en-GB" sz="2000" b="1" dirty="0" smtClean="0">
                <a:latin typeface="Segoe Print" pitchFamily="2" charset="0"/>
              </a:rPr>
              <a:t> </a:t>
            </a:r>
            <a:r>
              <a:rPr lang="en-GB" sz="2000" b="1" dirty="0" err="1">
                <a:latin typeface="Segoe Print" pitchFamily="2" charset="0"/>
              </a:rPr>
              <a:t>ser</a:t>
            </a:r>
            <a:r>
              <a:rPr lang="en-GB" sz="2000" b="1" dirty="0">
                <a:latin typeface="Segoe Print" pitchFamily="2" charset="0"/>
              </a:rPr>
              <a:t> </a:t>
            </a:r>
            <a:r>
              <a:rPr lang="en-GB" sz="2000" b="1" dirty="0" err="1">
                <a:latin typeface="Segoe Print" pitchFamily="2" charset="0"/>
              </a:rPr>
              <a:t>futbolista</a:t>
            </a:r>
            <a:r>
              <a:rPr lang="en-GB" sz="2000" b="1" dirty="0">
                <a:latin typeface="Segoe Print" pitchFamily="2" charset="0"/>
              </a:rPr>
              <a:t/>
            </a:r>
            <a:br>
              <a:rPr lang="en-GB" sz="2000" b="1" dirty="0">
                <a:latin typeface="Segoe Print" pitchFamily="2" charset="0"/>
              </a:rPr>
            </a:br>
            <a:r>
              <a:rPr lang="en-GB" sz="2000" b="1" dirty="0" err="1">
                <a:latin typeface="Segoe Print" pitchFamily="2" charset="0"/>
              </a:rPr>
              <a:t>Mi</a:t>
            </a:r>
            <a:r>
              <a:rPr lang="en-GB" sz="2000" b="1" dirty="0">
                <a:latin typeface="Segoe Print" pitchFamily="2" charset="0"/>
              </a:rPr>
              <a:t> </a:t>
            </a:r>
            <a:r>
              <a:rPr lang="en-GB" sz="2000" b="1" dirty="0" err="1">
                <a:latin typeface="Segoe Print" pitchFamily="2" charset="0"/>
              </a:rPr>
              <a:t>equipo</a:t>
            </a:r>
            <a:r>
              <a:rPr lang="en-GB" sz="2000" b="1" dirty="0">
                <a:latin typeface="Segoe Print" pitchFamily="2" charset="0"/>
              </a:rPr>
              <a:t> Liverpool </a:t>
            </a:r>
            <a:r>
              <a:rPr lang="en-GB" sz="2000" b="1" dirty="0" err="1">
                <a:latin typeface="Segoe Print" pitchFamily="2" charset="0"/>
              </a:rPr>
              <a:t>es</a:t>
            </a:r>
            <a:r>
              <a:rPr lang="en-GB" sz="2000" b="1" dirty="0">
                <a:latin typeface="Segoe Print" pitchFamily="2" charset="0"/>
              </a:rPr>
              <a:t> mi </a:t>
            </a:r>
            <a:r>
              <a:rPr lang="en-GB" sz="2000" b="1" dirty="0" err="1">
                <a:latin typeface="Segoe Print" pitchFamily="2" charset="0"/>
              </a:rPr>
              <a:t>favorito</a:t>
            </a:r>
            <a:r>
              <a:rPr lang="en-GB" sz="2000" b="1" dirty="0">
                <a:latin typeface="Segoe Print" pitchFamily="2" charset="0"/>
              </a:rPr>
              <a:t/>
            </a:r>
            <a:br>
              <a:rPr lang="en-GB" sz="2000" b="1" dirty="0">
                <a:latin typeface="Segoe Print" pitchFamily="2" charset="0"/>
              </a:rPr>
            </a:br>
            <a:r>
              <a:rPr lang="en-GB" sz="2000" b="1" dirty="0">
                <a:latin typeface="Segoe Print" pitchFamily="2" charset="0"/>
              </a:rPr>
              <a:t>e Ica </a:t>
            </a:r>
            <a:r>
              <a:rPr lang="en-GB" sz="2000" b="1" dirty="0" err="1">
                <a:latin typeface="Segoe Print" pitchFamily="2" charset="0"/>
              </a:rPr>
              <a:t>Casias</a:t>
            </a:r>
            <a:r>
              <a:rPr lang="en-GB" sz="2000" b="1" dirty="0">
                <a:latin typeface="Segoe Print" pitchFamily="2" charset="0"/>
              </a:rPr>
              <a:t> me </a:t>
            </a:r>
            <a:r>
              <a:rPr lang="en-GB" sz="2000" b="1" dirty="0" err="1">
                <a:latin typeface="Segoe Print" pitchFamily="2" charset="0"/>
              </a:rPr>
              <a:t>gusta</a:t>
            </a:r>
            <a:r>
              <a:rPr lang="en-GB" sz="2000" b="1" dirty="0">
                <a:latin typeface="Segoe Print" pitchFamily="2" charset="0"/>
              </a:rPr>
              <a:t> </a:t>
            </a:r>
            <a:r>
              <a:rPr lang="en-GB" sz="2000" b="1" dirty="0" smtClean="0">
                <a:latin typeface="Segoe Print" pitchFamily="2" charset="0"/>
              </a:rPr>
              <a:t>mucho.</a:t>
            </a:r>
            <a:endParaRPr lang="en-GB" sz="2000" b="1" dirty="0">
              <a:latin typeface="Segoe Print" pitchFamily="2" charset="0"/>
            </a:endParaRPr>
          </a:p>
        </p:txBody>
      </p:sp>
      <p:pic>
        <p:nvPicPr>
          <p:cNvPr id="4" name="Picture 3" descr="rappe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88" y="150204"/>
            <a:ext cx="1120245" cy="108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6171" y="217937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6600" dirty="0" smtClean="0">
                <a:latin typeface="AR ESSENCE" panose="02000000000000000000" pitchFamily="2" charset="0"/>
              </a:rPr>
              <a:t>Dos </a:t>
            </a:r>
            <a:r>
              <a:rPr lang="en-GB" altLang="en-US" sz="6600" dirty="0" err="1" smtClean="0">
                <a:latin typeface="AR ESSENCE" panose="02000000000000000000" pitchFamily="2" charset="0"/>
              </a:rPr>
              <a:t>ejemplos</a:t>
            </a:r>
            <a:endParaRPr lang="en-US" altLang="en-US" sz="6600" dirty="0" smtClean="0"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39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600" dirty="0" err="1" smtClean="0">
                <a:latin typeface="AR ESSENCE" panose="02000000000000000000" pitchFamily="2" charset="0"/>
              </a:rPr>
              <a:t>Mi</a:t>
            </a:r>
            <a:r>
              <a:rPr lang="en-GB" altLang="en-US" sz="6600" dirty="0" smtClean="0">
                <a:latin typeface="AR ESSENCE" panose="02000000000000000000" pitchFamily="2" charset="0"/>
              </a:rPr>
              <a:t> </a:t>
            </a:r>
            <a:r>
              <a:rPr lang="en-GB" altLang="en-US" sz="6600" dirty="0" smtClean="0">
                <a:latin typeface="AR ESSENCE" panose="02000000000000000000" pitchFamily="2" charset="0"/>
              </a:rPr>
              <a:t>rap</a:t>
            </a:r>
            <a:endParaRPr lang="en-US" altLang="en-US" sz="6600" dirty="0" smtClean="0">
              <a:latin typeface="AR ESSENCE" panose="02000000000000000000" pitchFamily="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55330" cy="4525963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Write a rap introduction about you, your likes and dislikes (this year you have learned about foods, meals, sports, music and instruments)</a:t>
            </a:r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Write 4 lines (try to make them quite long)</a:t>
            </a:r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Try to include rhyme if you can</a:t>
            </a:r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More importantly, think abou</a:t>
            </a:r>
            <a:r>
              <a:rPr lang="en-GB" altLang="en-US" sz="2800" dirty="0" smtClean="0"/>
              <a:t>t the rhythm</a:t>
            </a:r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Say the words over and over to a steady beat</a:t>
            </a:r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94335" y="5281881"/>
            <a:ext cx="83553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prstClr val="black"/>
                </a:solidFill>
              </a:rPr>
              <a:t>When you have your </a:t>
            </a:r>
            <a:r>
              <a:rPr lang="en-GB" altLang="en-US" sz="2000" dirty="0" smtClean="0">
                <a:solidFill>
                  <a:prstClr val="black"/>
                </a:solidFill>
              </a:rPr>
              <a:t>individual rap verse, </a:t>
            </a:r>
            <a:r>
              <a:rPr lang="en-GB" altLang="en-US" sz="2000" dirty="0">
                <a:solidFill>
                  <a:prstClr val="black"/>
                </a:solidFill>
              </a:rPr>
              <a:t>join together with  2 or 3 others and try to come up with a short catchy chorus that can go in between your verbs – it makes sense to you simple questions, repeated (e.g. </a:t>
            </a:r>
            <a:r>
              <a:rPr lang="en-GB" altLang="en-US" sz="2000" dirty="0" err="1">
                <a:solidFill>
                  <a:prstClr val="black"/>
                </a:solidFill>
              </a:rPr>
              <a:t>Cómo</a:t>
            </a:r>
            <a:r>
              <a:rPr lang="en-GB" altLang="en-US" sz="2000" dirty="0">
                <a:solidFill>
                  <a:prstClr val="black"/>
                </a:solidFill>
              </a:rPr>
              <a:t> </a:t>
            </a:r>
            <a:r>
              <a:rPr lang="en-GB" altLang="en-US" sz="2000" dirty="0" err="1">
                <a:solidFill>
                  <a:prstClr val="black"/>
                </a:solidFill>
              </a:rPr>
              <a:t>te</a:t>
            </a:r>
            <a:r>
              <a:rPr lang="en-GB" altLang="en-US" sz="2000" dirty="0">
                <a:solidFill>
                  <a:prstClr val="black"/>
                </a:solidFill>
              </a:rPr>
              <a:t> llamas / </a:t>
            </a:r>
            <a:r>
              <a:rPr lang="en-GB" altLang="en-US" sz="2000" dirty="0" err="1">
                <a:solidFill>
                  <a:prstClr val="black"/>
                </a:solidFill>
              </a:rPr>
              <a:t>Cómo</a:t>
            </a:r>
            <a:r>
              <a:rPr lang="en-GB" altLang="en-US" sz="2000" dirty="0">
                <a:solidFill>
                  <a:prstClr val="black"/>
                </a:solidFill>
              </a:rPr>
              <a:t> </a:t>
            </a:r>
            <a:r>
              <a:rPr lang="en-GB" altLang="en-US" sz="2000" dirty="0" err="1">
                <a:solidFill>
                  <a:prstClr val="black"/>
                </a:solidFill>
              </a:rPr>
              <a:t>eres</a:t>
            </a:r>
            <a:r>
              <a:rPr lang="en-GB" altLang="en-US" sz="2000" dirty="0">
                <a:solidFill>
                  <a:prstClr val="black"/>
                </a:solidFill>
              </a:rPr>
              <a:t> / </a:t>
            </a:r>
            <a:r>
              <a:rPr lang="en-GB" altLang="en-US" sz="2000" dirty="0" err="1">
                <a:solidFill>
                  <a:prstClr val="black"/>
                </a:solidFill>
              </a:rPr>
              <a:t>Qué</a:t>
            </a:r>
            <a:r>
              <a:rPr lang="en-GB" altLang="en-US" sz="2000" dirty="0">
                <a:solidFill>
                  <a:prstClr val="black"/>
                </a:solidFill>
              </a:rPr>
              <a:t> </a:t>
            </a:r>
            <a:r>
              <a:rPr lang="en-GB" altLang="en-US" sz="2000" dirty="0" err="1">
                <a:solidFill>
                  <a:prstClr val="black"/>
                </a:solidFill>
              </a:rPr>
              <a:t>te</a:t>
            </a:r>
            <a:r>
              <a:rPr lang="en-GB" altLang="en-US" sz="2000" dirty="0">
                <a:solidFill>
                  <a:prstClr val="black"/>
                </a:solidFill>
              </a:rPr>
              <a:t> </a:t>
            </a:r>
            <a:r>
              <a:rPr lang="en-GB" altLang="en-US" sz="2000" dirty="0" err="1">
                <a:solidFill>
                  <a:prstClr val="black"/>
                </a:solidFill>
              </a:rPr>
              <a:t>gusta</a:t>
            </a:r>
            <a:r>
              <a:rPr lang="en-GB" altLang="en-US" sz="2000" dirty="0">
                <a:solidFill>
                  <a:prstClr val="black"/>
                </a:solidFill>
              </a:rPr>
              <a:t>?)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02" y="217937"/>
            <a:ext cx="1242138" cy="120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useful-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8"/>
            <a:ext cx="965200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428750" y="571500"/>
            <a:ext cx="6429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3600" dirty="0" err="1">
                <a:latin typeface="AR ESSENCE" panose="02000000000000000000" pitchFamily="2" charset="0"/>
              </a:rPr>
              <a:t>Pienso</a:t>
            </a:r>
            <a:r>
              <a:rPr lang="en-GB" altLang="en-US" sz="3600" dirty="0">
                <a:latin typeface="AR ESSENCE" panose="02000000000000000000" pitchFamily="2" charset="0"/>
              </a:rPr>
              <a:t> que...</a:t>
            </a:r>
            <a:endParaRPr lang="en-US" altLang="en-US" sz="3600" dirty="0">
              <a:latin typeface="AR ESSENCE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1468" y="2204864"/>
          <a:ext cx="3071813" cy="3581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813"/>
              </a:tblGrid>
              <a:tr h="490934"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tu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presentación</a:t>
                      </a:r>
                      <a:r>
                        <a:rPr lang="en-GB" sz="2400" baseline="0" dirty="0" smtClean="0"/>
                        <a:t> 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5150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el </a:t>
                      </a:r>
                      <a:r>
                        <a:rPr lang="en-GB" sz="2400" dirty="0" err="1" smtClean="0"/>
                        <a:t>ritmo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5150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el ‘beat’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5150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letra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5150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música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5150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 </a:t>
                      </a:r>
                      <a:r>
                        <a:rPr lang="en-GB" sz="2400" dirty="0" err="1" smtClean="0"/>
                        <a:t>secuencia</a:t>
                      </a:r>
                      <a:endParaRPr lang="en-US" sz="2400" dirty="0"/>
                    </a:p>
                  </a:txBody>
                  <a:tcPr marL="91439" marR="91439"/>
                </a:tc>
              </a:tr>
              <a:tr h="5150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 </a:t>
                      </a:r>
                      <a:r>
                        <a:rPr lang="en-GB" sz="2400" dirty="0" err="1" smtClean="0"/>
                        <a:t>pronunciación</a:t>
                      </a:r>
                      <a:endParaRPr lang="en-US" sz="2400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4118" name="TextBox 4"/>
          <p:cNvSpPr txBox="1">
            <a:spLocks noChangeArrowheads="1"/>
          </p:cNvSpPr>
          <p:nvPr/>
        </p:nvSpPr>
        <p:spPr bwMode="auto">
          <a:xfrm>
            <a:off x="3143250" y="3357563"/>
            <a:ext cx="20002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6600" dirty="0" err="1">
                <a:latin typeface="AR ESSENCE" panose="02000000000000000000" pitchFamily="2" charset="0"/>
              </a:rPr>
              <a:t>fue</a:t>
            </a:r>
            <a:endParaRPr lang="en-US" altLang="en-US" sz="6600" dirty="0">
              <a:latin typeface="AR ESSENCE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78245"/>
              </p:ext>
            </p:extLst>
          </p:nvPr>
        </p:nvGraphicFramePr>
        <p:xfrm>
          <a:off x="6893718" y="1396472"/>
          <a:ext cx="1928813" cy="4577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13"/>
              </a:tblGrid>
              <a:tr h="45717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creativo</a:t>
                      </a:r>
                      <a:r>
                        <a:rPr lang="en-GB" sz="2400" dirty="0" smtClean="0"/>
                        <a:t>/a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  <a:tr h="5149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efectivo</a:t>
                      </a:r>
                      <a:r>
                        <a:rPr lang="en-GB" sz="2400" dirty="0" smtClean="0"/>
                        <a:t>/a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  <a:tr h="5149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seguro</a:t>
                      </a:r>
                      <a:r>
                        <a:rPr lang="en-GB" sz="2400" dirty="0" smtClean="0"/>
                        <a:t>/a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  <a:tr h="5149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divertido</a:t>
                      </a:r>
                      <a:r>
                        <a:rPr lang="en-GB" sz="2400" dirty="0" smtClean="0"/>
                        <a:t>/a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  <a:tr h="5149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rápido/a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  <a:tr h="5149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lento/a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  <a:tr h="5149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imaginativo</a:t>
                      </a:r>
                      <a:r>
                        <a:rPr lang="en-GB" sz="2400" dirty="0" smtClean="0"/>
                        <a:t>/a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  <a:tr h="5149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organizado/a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  <a:tr h="5149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interesante</a:t>
                      </a:r>
                      <a:endParaRPr lang="en-US" sz="2400" dirty="0"/>
                    </a:p>
                  </a:txBody>
                  <a:tcPr marL="91439" marR="91439" marT="45717" marB="45717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625" y="2786063"/>
          <a:ext cx="1714500" cy="2001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</a:tblGrid>
              <a:tr h="45710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muy</a:t>
                      </a:r>
                      <a:endParaRPr lang="en-US" sz="2400" dirty="0"/>
                    </a:p>
                  </a:txBody>
                  <a:tcPr marL="91439" marR="91439" marT="45710" marB="45710"/>
                </a:tc>
              </a:tr>
              <a:tr h="51491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bastante</a:t>
                      </a:r>
                      <a:endParaRPr lang="en-US" sz="2400" dirty="0"/>
                    </a:p>
                  </a:txBody>
                  <a:tcPr marL="91439" marR="91439" marT="45710" marB="45710"/>
                </a:tc>
              </a:tr>
              <a:tr h="5149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relativamente</a:t>
                      </a:r>
                      <a:endParaRPr lang="en-US" sz="2000" dirty="0"/>
                    </a:p>
                  </a:txBody>
                  <a:tcPr marL="91439" marR="91439" marT="45710" marB="45710"/>
                </a:tc>
              </a:tr>
              <a:tr h="51491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poco</a:t>
                      </a:r>
                      <a:endParaRPr lang="en-US" sz="2400" dirty="0"/>
                    </a:p>
                  </a:txBody>
                  <a:tcPr marL="91439" marR="91439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77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266</Words>
  <Application>Microsoft Office PowerPoint</Application>
  <PresentationFormat>On-screen Show (4:3)</PresentationFormat>
  <Paragraphs>47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 ESSENCE</vt:lpstr>
      <vt:lpstr>Arial</vt:lpstr>
      <vt:lpstr>Calibri</vt:lpstr>
      <vt:lpstr>Calibri Light</vt:lpstr>
      <vt:lpstr>Segoe Print</vt:lpstr>
      <vt:lpstr>Wingdings</vt:lpstr>
      <vt:lpstr>Office Theme</vt:lpstr>
      <vt:lpstr>1_Office Theme</vt:lpstr>
      <vt:lpstr>PowerPoint Presentation</vt:lpstr>
      <vt:lpstr>PowerPoint Presentation</vt:lpstr>
      <vt:lpstr>Mi rap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55WD</cp:lastModifiedBy>
  <cp:revision>4</cp:revision>
  <dcterms:created xsi:type="dcterms:W3CDTF">2016-04-04T17:27:17Z</dcterms:created>
  <dcterms:modified xsi:type="dcterms:W3CDTF">2016-04-05T18:44:52Z</dcterms:modified>
</cp:coreProperties>
</file>