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265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223" autoAdjust="0"/>
  </p:normalViewPr>
  <p:slideViewPr>
    <p:cSldViewPr snapToGrid="0">
      <p:cViewPr>
        <p:scale>
          <a:sx n="75" d="100"/>
          <a:sy n="75" d="100"/>
        </p:scale>
        <p:origin x="267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D2579-1F6E-4714-A086-6934076E00B7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E705-5E66-4777-A747-B994D87F71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91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Quick revision:  Use numbers to elicit the instruments with the correct indefinite article (un / </a:t>
            </a:r>
            <a:r>
              <a:rPr lang="en-GB" dirty="0" err="1" smtClean="0"/>
              <a:t>una</a:t>
            </a:r>
            <a:r>
              <a:rPr lang="en-GB" dirty="0" smtClean="0"/>
              <a:t>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621A6-C81B-42E2-AE11-8AEB743D0B65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</a:t>
            </a:r>
            <a:r>
              <a:rPr lang="en-GB" baseline="0" dirty="0" smtClean="0"/>
              <a:t> are going to identify 7 more instruments (which they are then going to look up in dictionaries – paper or online).</a:t>
            </a:r>
            <a:br>
              <a:rPr lang="en-GB" baseline="0" dirty="0" smtClean="0"/>
            </a:br>
            <a:r>
              <a:rPr lang="en-GB" baseline="0" dirty="0" smtClean="0"/>
              <a:t>They should write down the English as they hear / see each instrument in the video on the following slide.</a:t>
            </a:r>
            <a:br>
              <a:rPr lang="en-GB" baseline="0" dirty="0" smtClean="0"/>
            </a:br>
            <a:r>
              <a:rPr lang="en-GB" baseline="0" dirty="0" smtClean="0"/>
              <a:t>Tell them you will go through their English spelling afterwards, they should just do their best at this point.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621A6-C81B-42E2-AE11-8AEB743D0B65}" type="slidenum">
              <a:rPr lang="en-GB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6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answers are:</a:t>
            </a:r>
            <a:br>
              <a:rPr lang="en-GB" dirty="0" smtClean="0"/>
            </a:br>
            <a:r>
              <a:rPr lang="en-GB" dirty="0" smtClean="0"/>
              <a:t>1 harp</a:t>
            </a:r>
            <a:br>
              <a:rPr lang="en-GB" dirty="0" smtClean="0"/>
            </a:br>
            <a:r>
              <a:rPr lang="en-GB" dirty="0" smtClean="0"/>
              <a:t>2 violin</a:t>
            </a:r>
            <a:br>
              <a:rPr lang="en-GB" dirty="0" smtClean="0"/>
            </a:br>
            <a:r>
              <a:rPr lang="en-GB" dirty="0" smtClean="0"/>
              <a:t>3 cello</a:t>
            </a:r>
            <a:br>
              <a:rPr lang="en-GB" dirty="0" smtClean="0"/>
            </a:br>
            <a:r>
              <a:rPr lang="en-GB" dirty="0" smtClean="0"/>
              <a:t>4 xylophone</a:t>
            </a:r>
            <a:br>
              <a:rPr lang="en-GB" dirty="0" smtClean="0"/>
            </a:br>
            <a:r>
              <a:rPr lang="en-GB" dirty="0" smtClean="0"/>
              <a:t>5</a:t>
            </a:r>
            <a:r>
              <a:rPr lang="en-GB" baseline="0" dirty="0" smtClean="0"/>
              <a:t> clarinet</a:t>
            </a:r>
            <a:br>
              <a:rPr lang="en-GB" baseline="0" dirty="0" smtClean="0"/>
            </a:br>
            <a:r>
              <a:rPr lang="en-GB" baseline="0" dirty="0" smtClean="0"/>
              <a:t>6 double bass</a:t>
            </a:r>
            <a:br>
              <a:rPr lang="en-GB" baseline="0" dirty="0" smtClean="0"/>
            </a:br>
            <a:r>
              <a:rPr lang="en-GB" baseline="0" dirty="0" smtClean="0"/>
              <a:t>7 cymbal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621A6-C81B-42E2-AE11-8AEB743D0B65}" type="slidenum">
              <a:rPr lang="en-GB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2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Elicit</a:t>
            </a:r>
            <a:r>
              <a:rPr lang="en-GB" baseline="0" dirty="0" smtClean="0"/>
              <a:t> the answers, asking pupils to check their spelling carefully because they are going to use dictionaries to find these words in Spanish.</a:t>
            </a:r>
            <a:br>
              <a:rPr lang="en-GB" baseline="0" dirty="0" smtClean="0"/>
            </a:br>
            <a:r>
              <a:rPr lang="en-GB" baseline="0" dirty="0" smtClean="0"/>
              <a:t>Then ask them to number the words (to the left) in alphabetical order 1-7.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621A6-C81B-42E2-AE11-8AEB743D0B65}" type="slidenum">
              <a:rPr lang="en-GB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are going to use an English-Spanish dictionary to look for vocabulary in Spanish.</a:t>
            </a:r>
          </a:p>
          <a:p>
            <a:r>
              <a:rPr lang="en-GB" dirty="0" smtClean="0"/>
              <a:t>It’s possible to use a traditional</a:t>
            </a:r>
            <a:r>
              <a:rPr lang="en-GB" baseline="0" dirty="0" smtClean="0"/>
              <a:t> dictionary or an online dictionary.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C20BF-C186-481E-96D0-A966025D3224}" type="slidenum">
              <a:rPr lang="en-GB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54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are going to look for Spanish</a:t>
            </a:r>
            <a:r>
              <a:rPr lang="en-GB" baseline="0" dirty="0" smtClean="0"/>
              <a:t> vocabulary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C20BF-C186-481E-96D0-A966025D3224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87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</a:t>
            </a:r>
            <a:r>
              <a:rPr lang="en-GB" baseline="0" dirty="0" smtClean="0"/>
              <a:t> do you pronounce the Spanish vocabulary?</a:t>
            </a:r>
          </a:p>
          <a:p>
            <a:r>
              <a:rPr lang="en-GB" baseline="0" dirty="0" smtClean="0"/>
              <a:t>Use the phonetics! But if it’s necessary, click here… to check.</a:t>
            </a:r>
          </a:p>
          <a:p>
            <a:r>
              <a:rPr lang="en-GB" baseline="0" dirty="0" smtClean="0"/>
              <a:t>I have circled in red what you would click on to hear the word pronounced. </a:t>
            </a:r>
          </a:p>
          <a:p>
            <a:r>
              <a:rPr lang="en-GB" baseline="0" dirty="0" smtClean="0"/>
              <a:t>Once again, clicking on the icon will take you to the live web page so that you can hear the audio.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C20BF-C186-481E-96D0-A966025D3224}" type="slidenum">
              <a:rPr lang="en-GB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2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Model how to write the word into the list and</a:t>
            </a:r>
            <a:r>
              <a:rPr lang="en-GB" baseline="0" dirty="0" smtClean="0"/>
              <a:t> how to include the gender.</a:t>
            </a:r>
            <a:br>
              <a:rPr lang="en-GB" baseline="0" dirty="0" smtClean="0"/>
            </a:br>
            <a:r>
              <a:rPr lang="en-GB" baseline="0" dirty="0" smtClean="0"/>
              <a:t>NB:  Remind them how the gender link to the words for a / them i.e. m = un / el and f =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/ la</a:t>
            </a:r>
          </a:p>
          <a:p>
            <a:r>
              <a:rPr lang="en-GB" baseline="0" dirty="0" smtClean="0"/>
              <a:t>They need to be really secure with this concept.</a:t>
            </a:r>
          </a:p>
          <a:p>
            <a:r>
              <a:rPr lang="en-GB" baseline="0" dirty="0" smtClean="0"/>
              <a:t>Get pupils to look up the remainder of the words and then check them with them.</a:t>
            </a:r>
            <a:br>
              <a:rPr lang="en-GB" baseline="0" dirty="0" smtClean="0"/>
            </a:br>
            <a:r>
              <a:rPr lang="en-GB" baseline="0" dirty="0" smtClean="0"/>
              <a:t>Ask them to identify which ones are cognates.</a:t>
            </a:r>
            <a:br>
              <a:rPr lang="en-GB" baseline="0" dirty="0" smtClean="0"/>
            </a:br>
            <a:r>
              <a:rPr lang="en-GB" baseline="0" dirty="0" smtClean="0"/>
              <a:t>Ask them to pronounce the words – click on the instrument picture to hear each one.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621A6-C81B-42E2-AE11-8AEB743D0B65}" type="slidenum">
              <a:rPr lang="en-GB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9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may be a good time to set this task from </a:t>
            </a:r>
            <a:r>
              <a:rPr lang="en-GB" smtClean="0"/>
              <a:t>the workbook.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9E705-5E66-4777-A747-B994D87F71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0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96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1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865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2B99-D03C-4311-827A-E134B6590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ACE95-D65D-4C9C-A087-F59BC5B76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72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9A739-681F-4834-BC78-EB9DCC52E2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BAB0A-A787-4589-B780-E2ADF2718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200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0B46-E65A-4813-8996-060EA0727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1C435-5D09-4A48-B9B3-6ECB25D94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615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2FB5-1EBB-4906-8636-AB4856E0E7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1D920-7F15-4A8C-A3CB-4DBF4F4DEE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899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6C0CB-9016-4435-97D1-CE6F459213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31456-CFE7-48A5-BF18-3077D2A49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534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1346-03BF-45E5-AA43-B21F32C29D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658D1-11DA-416E-A446-5A17C45FA2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949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EBDEA-F6EF-4BB6-9DD0-C5A007FE34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229C2-F552-45B7-ABA2-C2423C6EA8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518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25193-02FC-45FB-9AAC-646CAA3538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ABFE8-6683-4FDF-9B3B-67D943428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84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753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8EDA5-7D89-489B-A2EB-E9B57299A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11171-1842-4C43-98D0-D9A078AF2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377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DE00A-6DCB-4FDC-AFFE-206EFB5D6B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979FA-87CE-4D26-9E09-50C9B9486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436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C1319-F810-4505-9D24-A2BD0BC207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116BF-CFD9-421D-9C98-8C5FDB5FC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633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81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9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97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09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61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2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7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57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24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02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68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51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59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1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9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3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35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2EE0-8181-43FD-B520-C6F33FCA4998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A93C0-4D41-4C4D-AA8A-2A339ABE4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37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F735DA-FD65-4DFB-B6FF-BD7EABD457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51EFC-2C82-44CB-9AEA-E2DD12613A7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54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0CA97-F352-4E35-9E4B-A7A0794DE6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129C7-99A6-41E4-B428-73A41685ED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1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hyperlink" Target="http://www.amazon.es/gp/product/images/B008LQ9NQ2/ref=dp_image_z_0?ie=UTF8&amp;n=818936031&amp;s=digital-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http://www.wordreference.com/es/translation.asp?tranword=cello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hyperlink" Target="http://www.wordreference.com/es/en/translation.asp?spen=violoncel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hlinkClick r:id="" action="ppaction://noaction">
              <a:snd r:embed="rId2" name="megusta.wav"/>
            </a:hlinkClick>
          </p:cNvPr>
          <p:cNvSpPr txBox="1">
            <a:spLocks noChangeArrowheads="1"/>
          </p:cNvSpPr>
          <p:nvPr/>
        </p:nvSpPr>
        <p:spPr bwMode="auto">
          <a:xfrm>
            <a:off x="104073" y="218962"/>
            <a:ext cx="886212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6600" b="1" dirty="0">
                <a:solidFill>
                  <a:prstClr val="black"/>
                </a:solidFill>
              </a:rPr>
              <a:t>¿</a:t>
            </a:r>
            <a:r>
              <a:rPr lang="en-GB" sz="6600" b="1" dirty="0" err="1">
                <a:solidFill>
                  <a:prstClr val="black"/>
                </a:solidFill>
              </a:rPr>
              <a:t>Qué</a:t>
            </a:r>
            <a:r>
              <a:rPr lang="en-GB" sz="6600" b="1" dirty="0">
                <a:solidFill>
                  <a:prstClr val="black"/>
                </a:solidFill>
              </a:rPr>
              <a:t> </a:t>
            </a:r>
            <a:r>
              <a:rPr lang="en-GB" sz="6600" b="1" dirty="0" err="1" smtClean="0">
                <a:solidFill>
                  <a:prstClr val="black"/>
                </a:solidFill>
              </a:rPr>
              <a:t>más</a:t>
            </a:r>
            <a:r>
              <a:rPr lang="en-GB" sz="6600" b="1" dirty="0" smtClean="0">
                <a:solidFill>
                  <a:prstClr val="black"/>
                </a:solidFill>
              </a:rPr>
              <a:t> </a:t>
            </a:r>
            <a:r>
              <a:rPr lang="en-GB" sz="6600" b="1" dirty="0" err="1" smtClean="0">
                <a:solidFill>
                  <a:prstClr val="black"/>
                </a:solidFill>
              </a:rPr>
              <a:t>instrumentos</a:t>
            </a:r>
            <a:r>
              <a:rPr lang="en-GB" sz="6600" b="1" dirty="0" smtClean="0">
                <a:solidFill>
                  <a:prstClr val="black"/>
                </a:solidFill>
              </a:rPr>
              <a:t> hay?</a:t>
            </a:r>
            <a:endParaRPr lang="en-GB" sz="6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40" y="2435754"/>
            <a:ext cx="6346410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772011"/>
              </p:ext>
            </p:extLst>
          </p:nvPr>
        </p:nvGraphicFramePr>
        <p:xfrm>
          <a:off x="865612" y="1471696"/>
          <a:ext cx="7271132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113"/>
                <a:gridCol w="2853368"/>
                <a:gridCol w="369065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46113" y="2068750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6113" y="2720888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6113" y="3392157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7131" y="3976932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xylophone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131" y="4629070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7131" y="5281208"/>
            <a:ext cx="264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bass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6113" y="5909230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cymbal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0289" y="322287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6832" y="45569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6832" y="57633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6832" y="516016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6832" y="19909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6832" y="26063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2357" y="38737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67922" y="3422934"/>
            <a:ext cx="327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violoncello (n</a:t>
            </a:r>
            <a:r>
              <a:rPr lang="en-GB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5652" y="4746025"/>
            <a:ext cx="327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clarinete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01176" y="6006051"/>
            <a:ext cx="3811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platillo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cimbal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01176" y="5336813"/>
            <a:ext cx="327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contrabajo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7922" y="2114532"/>
            <a:ext cx="327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3211" y="2751665"/>
            <a:ext cx="327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violín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67922" y="4050365"/>
            <a:ext cx="327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xilófono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5" y="123071"/>
            <a:ext cx="904231" cy="13308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2740">
            <a:off x="2760405" y="321321"/>
            <a:ext cx="1230535" cy="9001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1443">
            <a:off x="1775816" y="265783"/>
            <a:ext cx="558601" cy="950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115" y="426121"/>
            <a:ext cx="1305124" cy="8930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"/>
          <a:stretch/>
        </p:blipFill>
        <p:spPr>
          <a:xfrm>
            <a:off x="5645353" y="339408"/>
            <a:ext cx="1528605" cy="8639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4758">
            <a:off x="6923338" y="372443"/>
            <a:ext cx="1306836" cy="15666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32" y="315565"/>
            <a:ext cx="1146023" cy="6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75" y="248952"/>
            <a:ext cx="4645025" cy="64741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244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866" y="491068"/>
          <a:ext cx="8695266" cy="62907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8422"/>
                <a:gridCol w="2898422"/>
                <a:gridCol w="2898422"/>
              </a:tblGrid>
              <a:tr h="2096911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10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11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12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</a:tr>
              <a:tr h="2096911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13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14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15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</a:tr>
              <a:tr h="2096911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16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17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ntigoni Med"/>
                        </a:rPr>
                        <a:t>18</a:t>
                      </a:r>
                      <a:endParaRPr lang="en-GB" sz="3200" b="1" dirty="0">
                        <a:latin typeface="Antigoni Med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4756">
            <a:off x="3991042" y="4521712"/>
            <a:ext cx="1306723" cy="2621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30" y="4882745"/>
            <a:ext cx="1759758" cy="189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/>
        </p:blipFill>
        <p:spPr>
          <a:xfrm>
            <a:off x="6724781" y="2768705"/>
            <a:ext cx="1519930" cy="17354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5" y="699156"/>
            <a:ext cx="2211308" cy="1452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9159">
            <a:off x="6014821" y="1173488"/>
            <a:ext cx="2747438" cy="1250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7" y="3223683"/>
            <a:ext cx="2413002" cy="1315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4" y="4828575"/>
            <a:ext cx="1576445" cy="1953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8859">
            <a:off x="3212266" y="261358"/>
            <a:ext cx="2328239" cy="232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10" y="3223683"/>
            <a:ext cx="2544152" cy="11599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14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7908" y="196161"/>
          <a:ext cx="4028502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6314"/>
                <a:gridCol w="20821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816207" y="196161"/>
          <a:ext cx="4028502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6314"/>
                <a:gridCol w="20821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7908" y="3752773"/>
          <a:ext cx="4028502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6314"/>
                <a:gridCol w="20821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16207" y="3752773"/>
          <a:ext cx="4028502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6314"/>
                <a:gridCol w="20821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0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s_Instrumentos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88126" y="989375"/>
          <a:ext cx="6907575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113"/>
                <a:gridCol w="2853368"/>
                <a:gridCol w="332709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68627" y="1586429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8627" y="2238567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8627" y="2909836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9645" y="3494611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xylophone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9645" y="4146749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9645" y="4798887"/>
            <a:ext cx="264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bass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8627" y="5426909"/>
            <a:ext cx="233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cymbal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2803" y="27405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69346" y="40746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9346" y="528103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69346" y="467784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69346" y="15086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69346" y="212403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54871" y="339146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66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5240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88640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prstClr val="black"/>
                </a:solidFill>
              </a:rPr>
              <a:t>Vamos</a:t>
            </a:r>
            <a:r>
              <a:rPr lang="en-GB" sz="3000" dirty="0">
                <a:solidFill>
                  <a:prstClr val="black"/>
                </a:solidFill>
              </a:rPr>
              <a:t> a </a:t>
            </a:r>
            <a:r>
              <a:rPr lang="en-GB" sz="3000" dirty="0" err="1">
                <a:solidFill>
                  <a:prstClr val="black"/>
                </a:solidFill>
              </a:rPr>
              <a:t>usar</a:t>
            </a:r>
            <a:r>
              <a:rPr lang="en-GB" sz="3000" dirty="0">
                <a:solidFill>
                  <a:prstClr val="black"/>
                </a:solidFill>
              </a:rPr>
              <a:t> un </a:t>
            </a:r>
            <a:r>
              <a:rPr lang="en-GB" sz="3000" dirty="0" err="1">
                <a:solidFill>
                  <a:prstClr val="black"/>
                </a:solidFill>
              </a:rPr>
              <a:t>diccionario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inglés</a:t>
            </a:r>
            <a:r>
              <a:rPr lang="en-GB" sz="3000" dirty="0" err="1">
                <a:solidFill>
                  <a:prstClr val="black"/>
                </a:solidFill>
              </a:rPr>
              <a:t>-</a:t>
            </a:r>
            <a:r>
              <a:rPr lang="en-GB" sz="3000" dirty="0" err="1">
                <a:solidFill>
                  <a:prstClr val="black"/>
                </a:solidFill>
              </a:rPr>
              <a:t>español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GB" sz="3000" dirty="0">
                <a:solidFill>
                  <a:prstClr val="black"/>
                </a:solidFill>
              </a:rPr>
              <a:t>para </a:t>
            </a:r>
            <a:r>
              <a:rPr lang="en-GB" sz="3000" dirty="0" err="1">
                <a:solidFill>
                  <a:prstClr val="black"/>
                </a:solidFill>
              </a:rPr>
              <a:t>buscar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vocabulario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en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español</a:t>
            </a:r>
            <a:r>
              <a:rPr lang="en-GB" sz="3000" dirty="0">
                <a:solidFill>
                  <a:prstClr val="black"/>
                </a:solidFill>
              </a:rPr>
              <a:t>.</a:t>
            </a:r>
            <a:endParaRPr lang="en-GB" sz="30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r="16115" b="7625"/>
          <a:stretch/>
        </p:blipFill>
        <p:spPr bwMode="auto">
          <a:xfrm>
            <a:off x="467544" y="2904024"/>
            <a:ext cx="2797791" cy="382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6144384"/>
            <a:ext cx="2304256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AutoShape 5" descr="Gran Diccionario Collins de Inglés - Español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3500" y="-1279525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9841" r="26924" b="24674"/>
          <a:stretch/>
        </p:blipFill>
        <p:spPr bwMode="auto">
          <a:xfrm>
            <a:off x="3635896" y="2615992"/>
            <a:ext cx="5319958" cy="412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1333217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prstClr val="black"/>
                </a:solidFill>
              </a:rPr>
              <a:t>Es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posible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usar</a:t>
            </a:r>
            <a:r>
              <a:rPr lang="en-GB" sz="3000" dirty="0">
                <a:solidFill>
                  <a:prstClr val="black"/>
                </a:solidFill>
              </a:rPr>
              <a:t> un </a:t>
            </a:r>
            <a:r>
              <a:rPr lang="en-GB" sz="3000" dirty="0" err="1">
                <a:solidFill>
                  <a:prstClr val="black"/>
                </a:solidFill>
              </a:rPr>
              <a:t>diccionario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tradicional</a:t>
            </a:r>
            <a:r>
              <a:rPr lang="en-GB" sz="3000" dirty="0">
                <a:solidFill>
                  <a:prstClr val="black"/>
                </a:solidFill>
              </a:rPr>
              <a:t> o un </a:t>
            </a:r>
            <a:r>
              <a:rPr lang="en-GB" sz="3000" dirty="0" err="1">
                <a:solidFill>
                  <a:prstClr val="black"/>
                </a:solidFill>
              </a:rPr>
              <a:t>diccionario</a:t>
            </a:r>
            <a:r>
              <a:rPr lang="en-GB" sz="3000" dirty="0">
                <a:solidFill>
                  <a:prstClr val="black"/>
                </a:solidFill>
              </a:rPr>
              <a:t> online.</a:t>
            </a:r>
            <a:endParaRPr lang="en-GB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3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84881"/>
            <a:ext cx="896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prstClr val="black"/>
                </a:solidFill>
              </a:rPr>
              <a:t>Vamos</a:t>
            </a:r>
            <a:r>
              <a:rPr lang="en-GB" sz="3000" dirty="0">
                <a:solidFill>
                  <a:prstClr val="black"/>
                </a:solidFill>
              </a:rPr>
              <a:t> a </a:t>
            </a:r>
            <a:r>
              <a:rPr lang="en-GB" sz="3000" dirty="0" err="1">
                <a:solidFill>
                  <a:prstClr val="black"/>
                </a:solidFill>
              </a:rPr>
              <a:t>buscar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vocabulario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español</a:t>
            </a:r>
            <a:r>
              <a:rPr lang="en-GB" sz="3000" dirty="0">
                <a:solidFill>
                  <a:prstClr val="black"/>
                </a:solidFill>
              </a:rPr>
              <a:t>.</a:t>
            </a:r>
            <a:endParaRPr lang="en-GB" sz="3000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90114" y="1349202"/>
            <a:ext cx="6506222" cy="2619828"/>
            <a:chOff x="1090114" y="3861048"/>
            <a:chExt cx="6506222" cy="2619828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6" t="28694" r="26255" b="37784"/>
            <a:stretch/>
          </p:blipFill>
          <p:spPr bwMode="auto">
            <a:xfrm>
              <a:off x="1090114" y="3929074"/>
              <a:ext cx="6497782" cy="2452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 rot="10800000">
              <a:off x="5690187" y="5458872"/>
              <a:ext cx="1296144" cy="64807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69707" y="3861048"/>
              <a:ext cx="6226629" cy="261982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7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48" y="1723599"/>
            <a:ext cx="7146293" cy="4791419"/>
          </a:xfrm>
          <a:prstGeom prst="rect">
            <a:avLst/>
          </a:prstGeom>
        </p:spPr>
      </p:pic>
      <p:pic>
        <p:nvPicPr>
          <p:cNvPr id="2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17232"/>
            <a:ext cx="122413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806082" y="4251511"/>
            <a:ext cx="2232248" cy="7560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0"/>
            <a:ext cx="4090005" cy="15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50" y="2167696"/>
            <a:ext cx="7141527" cy="447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896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prstClr val="black"/>
                </a:solidFill>
              </a:rPr>
              <a:t>¿</a:t>
            </a:r>
            <a:r>
              <a:rPr lang="en-GB" sz="3000" dirty="0" err="1">
                <a:solidFill>
                  <a:prstClr val="black"/>
                </a:solidFill>
              </a:rPr>
              <a:t>Cómo</a:t>
            </a:r>
            <a:r>
              <a:rPr lang="en-GB" sz="3000" dirty="0">
                <a:solidFill>
                  <a:prstClr val="black"/>
                </a:solidFill>
              </a:rPr>
              <a:t> se </a:t>
            </a:r>
            <a:r>
              <a:rPr lang="en-GB" sz="3000" dirty="0" err="1">
                <a:solidFill>
                  <a:prstClr val="black"/>
                </a:solidFill>
              </a:rPr>
              <a:t>pronuncia</a:t>
            </a:r>
            <a:r>
              <a:rPr lang="en-GB" sz="3000" dirty="0">
                <a:solidFill>
                  <a:prstClr val="black"/>
                </a:solidFill>
              </a:rPr>
              <a:t> el </a:t>
            </a:r>
            <a:r>
              <a:rPr lang="en-GB" sz="3000" dirty="0" err="1">
                <a:solidFill>
                  <a:prstClr val="black"/>
                </a:solidFill>
              </a:rPr>
              <a:t>vocabulario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español</a:t>
            </a:r>
            <a:r>
              <a:rPr lang="en-GB" sz="3000" dirty="0">
                <a:solidFill>
                  <a:prstClr val="black"/>
                </a:solidFill>
              </a:rPr>
              <a:t>?</a:t>
            </a:r>
            <a:endParaRPr lang="en-GB" sz="3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908720"/>
            <a:ext cx="896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prstClr val="black"/>
                </a:solidFill>
              </a:rPr>
              <a:t>¡</a:t>
            </a:r>
            <a:r>
              <a:rPr lang="en-GB" sz="3000" dirty="0" err="1">
                <a:solidFill>
                  <a:prstClr val="black"/>
                </a:solidFill>
              </a:rPr>
              <a:t>Usa</a:t>
            </a:r>
            <a:r>
              <a:rPr lang="en-GB" sz="3000" dirty="0">
                <a:solidFill>
                  <a:prstClr val="black"/>
                </a:solidFill>
              </a:rPr>
              <a:t> la </a:t>
            </a:r>
            <a:r>
              <a:rPr lang="en-GB" sz="3000" dirty="0" err="1">
                <a:solidFill>
                  <a:prstClr val="black"/>
                </a:solidFill>
              </a:rPr>
              <a:t>fonética</a:t>
            </a:r>
            <a:r>
              <a:rPr lang="en-GB" sz="3000" dirty="0">
                <a:solidFill>
                  <a:prstClr val="black"/>
                </a:solidFill>
              </a:rPr>
              <a:t>! </a:t>
            </a:r>
            <a:r>
              <a:rPr lang="en-GB" sz="3000" dirty="0" err="1">
                <a:solidFill>
                  <a:prstClr val="black"/>
                </a:solidFill>
              </a:rPr>
              <a:t>Pero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si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es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necesario</a:t>
            </a:r>
            <a:r>
              <a:rPr lang="en-GB" sz="3000" dirty="0">
                <a:solidFill>
                  <a:prstClr val="black"/>
                </a:solidFill>
              </a:rPr>
              <a:t>, </a:t>
            </a:r>
            <a:r>
              <a:rPr lang="en-GB" sz="3000" dirty="0" err="1">
                <a:solidFill>
                  <a:prstClr val="black"/>
                </a:solidFill>
              </a:rPr>
              <a:t>haz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clic</a:t>
            </a:r>
            <a:r>
              <a:rPr lang="en-GB" sz="3000" dirty="0">
                <a:solidFill>
                  <a:prstClr val="black"/>
                </a:solidFill>
              </a:rPr>
              <a:t> </a:t>
            </a:r>
            <a:r>
              <a:rPr lang="en-GB" sz="3000" dirty="0" err="1">
                <a:solidFill>
                  <a:prstClr val="black"/>
                </a:solidFill>
              </a:rPr>
              <a:t>aquí</a:t>
            </a:r>
            <a:r>
              <a:rPr lang="en-GB" sz="3000" dirty="0">
                <a:solidFill>
                  <a:prstClr val="black"/>
                </a:solidFill>
              </a:rPr>
              <a:t>…</a:t>
            </a:r>
            <a:endParaRPr lang="en-GB" sz="3000" dirty="0">
              <a:solidFill>
                <a:prstClr val="black"/>
              </a:solidFill>
            </a:endParaRPr>
          </a:p>
        </p:txBody>
      </p:sp>
      <p:pic>
        <p:nvPicPr>
          <p:cNvPr id="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52" y="5517232"/>
            <a:ext cx="122413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104414" y="2167696"/>
            <a:ext cx="2232248" cy="7560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1538208"/>
            <a:ext cx="27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prstClr val="black"/>
                </a:solidFill>
              </a:rPr>
              <a:t>… para </a:t>
            </a:r>
            <a:r>
              <a:rPr lang="en-GB" sz="3000" dirty="0" err="1">
                <a:solidFill>
                  <a:prstClr val="black"/>
                </a:solidFill>
              </a:rPr>
              <a:t>verificar</a:t>
            </a:r>
            <a:r>
              <a:rPr lang="en-GB" sz="3000" dirty="0">
                <a:solidFill>
                  <a:prstClr val="black"/>
                </a:solidFill>
              </a:rPr>
              <a:t>.</a:t>
            </a:r>
            <a:endParaRPr lang="en-GB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350</Words>
  <Application>Microsoft Office PowerPoint</Application>
  <PresentationFormat>On-screen Show (4:3)</PresentationFormat>
  <Paragraphs>88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Antigoni Med</vt:lpstr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4</cp:revision>
  <dcterms:created xsi:type="dcterms:W3CDTF">2016-04-04T09:54:53Z</dcterms:created>
  <dcterms:modified xsi:type="dcterms:W3CDTF">2016-04-04T10:16:12Z</dcterms:modified>
</cp:coreProperties>
</file>