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9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0"/>
  </p:notesMasterIdLst>
  <p:sldIdLst>
    <p:sldId id="256" r:id="rId3"/>
    <p:sldId id="259" r:id="rId4"/>
    <p:sldId id="263" r:id="rId5"/>
    <p:sldId id="260" r:id="rId6"/>
    <p:sldId id="258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7378" autoAdjust="0"/>
  </p:normalViewPr>
  <p:slideViewPr>
    <p:cSldViewPr snapToGrid="0">
      <p:cViewPr>
        <p:scale>
          <a:sx n="66" d="100"/>
          <a:sy n="66" d="100"/>
        </p:scale>
        <p:origin x="238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240BC-203A-4E62-9770-8E871254828A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7AEE8-F414-40E0-ABDE-C592C4758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39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There are 30 secs of each type of music to play to the students.  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As they listen they should identify the type of music they think it is,</a:t>
            </a:r>
            <a:r>
              <a:rPr lang="en-GB" altLang="en-US" baseline="0" dirty="0" smtClean="0"/>
              <a:t> and also write in their own opinion (me </a:t>
            </a:r>
            <a:r>
              <a:rPr lang="en-GB" altLang="en-US" baseline="0" dirty="0" err="1" smtClean="0"/>
              <a:t>gusta</a:t>
            </a:r>
            <a:r>
              <a:rPr lang="en-GB" altLang="en-US" baseline="0" dirty="0" smtClean="0"/>
              <a:t>, me </a:t>
            </a:r>
            <a:r>
              <a:rPr lang="en-GB" altLang="en-US" baseline="0" dirty="0" err="1" smtClean="0"/>
              <a:t>encanta</a:t>
            </a:r>
            <a:r>
              <a:rPr lang="en-GB" altLang="en-US" baseline="0" dirty="0" smtClean="0"/>
              <a:t>, no me </a:t>
            </a:r>
            <a:r>
              <a:rPr lang="en-GB" altLang="en-US" baseline="0" dirty="0" err="1" smtClean="0"/>
              <a:t>gusta</a:t>
            </a:r>
            <a:r>
              <a:rPr lang="en-GB" altLang="en-US" baseline="0" dirty="0" smtClean="0"/>
              <a:t>, </a:t>
            </a:r>
            <a:r>
              <a:rPr lang="en-GB" altLang="en-US" baseline="0" dirty="0" err="1" smtClean="0"/>
              <a:t>odio</a:t>
            </a:r>
            <a:r>
              <a:rPr lang="en-GB" altLang="en-US" baseline="0" dirty="0" smtClean="0"/>
              <a:t>)</a:t>
            </a:r>
          </a:p>
          <a:p>
            <a:pPr>
              <a:spcBef>
                <a:spcPct val="0"/>
              </a:spcBef>
            </a:pPr>
            <a:r>
              <a:rPr lang="en-GB" altLang="en-US" baseline="0" dirty="0" smtClean="0"/>
              <a:t>The types of music are animated to appear one by one.  Teachers may want to feed back after each excerpt, asking:</a:t>
            </a:r>
            <a:br>
              <a:rPr lang="en-GB" altLang="en-US" baseline="0" dirty="0" smtClean="0"/>
            </a:br>
            <a:r>
              <a:rPr lang="en-GB" altLang="en-US" baseline="0" dirty="0" err="1" smtClean="0"/>
              <a:t>Qué</a:t>
            </a:r>
            <a:r>
              <a:rPr lang="en-GB" altLang="en-US" baseline="0" dirty="0" smtClean="0"/>
              <a:t> </a:t>
            </a:r>
            <a:r>
              <a:rPr lang="en-GB" altLang="en-US" baseline="0" dirty="0" err="1" smtClean="0"/>
              <a:t>tipo</a:t>
            </a:r>
            <a:r>
              <a:rPr lang="en-GB" altLang="en-US" baseline="0" dirty="0" smtClean="0"/>
              <a:t> de </a:t>
            </a:r>
            <a:r>
              <a:rPr lang="en-GB" altLang="en-US" baseline="0" dirty="0" err="1" smtClean="0"/>
              <a:t>música</a:t>
            </a:r>
            <a:r>
              <a:rPr lang="en-GB" altLang="en-US" baseline="0" dirty="0" smtClean="0"/>
              <a:t> </a:t>
            </a:r>
            <a:r>
              <a:rPr lang="en-GB" altLang="en-US" baseline="0" dirty="0" err="1" smtClean="0"/>
              <a:t>es</a:t>
            </a:r>
            <a:r>
              <a:rPr lang="en-GB" altLang="en-US" baseline="0" dirty="0" smtClean="0"/>
              <a:t>?  </a:t>
            </a:r>
            <a:r>
              <a:rPr lang="en-GB" altLang="en-US" baseline="0" dirty="0" err="1" smtClean="0"/>
              <a:t>Es</a:t>
            </a:r>
            <a:r>
              <a:rPr lang="en-GB" altLang="en-US" baseline="0" dirty="0" smtClean="0"/>
              <a:t> …</a:t>
            </a:r>
            <a:br>
              <a:rPr lang="en-GB" altLang="en-US" baseline="0" dirty="0" smtClean="0"/>
            </a:br>
            <a:r>
              <a:rPr lang="en-GB" altLang="en-US" baseline="0" dirty="0" err="1" smtClean="0"/>
              <a:t>Te</a:t>
            </a:r>
            <a:r>
              <a:rPr lang="en-GB" altLang="en-US" baseline="0" dirty="0" smtClean="0"/>
              <a:t> </a:t>
            </a:r>
            <a:r>
              <a:rPr lang="en-GB" altLang="en-US" baseline="0" dirty="0" err="1" smtClean="0"/>
              <a:t>gusta</a:t>
            </a:r>
            <a:r>
              <a:rPr lang="en-GB" altLang="en-US" baseline="0" dirty="0" smtClean="0"/>
              <a:t> la </a:t>
            </a:r>
            <a:r>
              <a:rPr lang="en-GB" altLang="en-US" baseline="0" dirty="0" err="1" smtClean="0"/>
              <a:t>música</a:t>
            </a:r>
            <a:r>
              <a:rPr lang="en-GB" altLang="en-US" baseline="0" dirty="0" smtClean="0"/>
              <a:t> reggae?</a:t>
            </a:r>
            <a:br>
              <a:rPr lang="en-GB" altLang="en-US" baseline="0" dirty="0" smtClean="0"/>
            </a:br>
            <a:r>
              <a:rPr lang="en-GB" altLang="en-US" baseline="0" dirty="0" smtClean="0"/>
              <a:t>If you use the noun ‘la </a:t>
            </a:r>
            <a:r>
              <a:rPr lang="en-GB" altLang="en-US" baseline="0" dirty="0" err="1" smtClean="0"/>
              <a:t>música</a:t>
            </a:r>
            <a:r>
              <a:rPr lang="en-GB" altLang="en-US" baseline="0" dirty="0" smtClean="0"/>
              <a:t>’ in front of each type it keeps the gender / definite article the same (la) which </a:t>
            </a:r>
            <a:r>
              <a:rPr lang="en-GB" altLang="en-US" baseline="0" dirty="0" smtClean="0"/>
              <a:t>is one way to do it.</a:t>
            </a:r>
          </a:p>
          <a:p>
            <a:pPr>
              <a:spcBef>
                <a:spcPct val="0"/>
              </a:spcBef>
            </a:pPr>
            <a:r>
              <a:rPr lang="en-GB" altLang="en-US" baseline="0" dirty="0" smtClean="0"/>
              <a:t>On the other hand, the types that are essentially an English word (reggae, hip hop, rock, jazz, pop) can all just be ‘el + word’</a:t>
            </a:r>
          </a:p>
          <a:p>
            <a:pPr>
              <a:spcBef>
                <a:spcPct val="0"/>
              </a:spcBef>
            </a:pPr>
            <a:r>
              <a:rPr lang="en-GB" altLang="en-US" baseline="0" dirty="0" smtClean="0"/>
              <a:t>el jazz, el rock </a:t>
            </a:r>
            <a:r>
              <a:rPr lang="en-GB" altLang="en-US" baseline="0" dirty="0" err="1" smtClean="0"/>
              <a:t>etc</a:t>
            </a:r>
            <a:r>
              <a:rPr lang="en-GB" altLang="en-US" baseline="0" dirty="0" smtClean="0"/>
              <a:t>… This is what I’ve done when you click on the words after they have appeared in the answer column.</a:t>
            </a:r>
            <a:endParaRPr lang="en-US" altLang="en-US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DB8BDB1-3D41-40FE-B34E-8D6310C3606E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591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on each picture to hear the audio for each type of music.</a:t>
            </a:r>
            <a:br>
              <a:rPr lang="en-GB" dirty="0" smtClean="0"/>
            </a:br>
            <a:r>
              <a:rPr lang="en-GB" dirty="0" smtClean="0"/>
              <a:t>Slide to practise the new words.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7AEE8-F414-40E0-ABDE-C592C475882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707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A talk routine for giving and asking for opinions. </a:t>
            </a:r>
            <a:br>
              <a:rPr lang="en-US" altLang="en-US" dirty="0" smtClean="0"/>
            </a:br>
            <a:r>
              <a:rPr lang="en-US" altLang="en-US" dirty="0" smtClean="0"/>
              <a:t>Pupils will need</a:t>
            </a:r>
            <a:r>
              <a:rPr lang="en-US" altLang="en-US" baseline="0" dirty="0" smtClean="0"/>
              <a:t> to </a:t>
            </a:r>
            <a:r>
              <a:rPr lang="en-US" altLang="en-US" baseline="0" dirty="0" err="1" smtClean="0"/>
              <a:t>practise</a:t>
            </a:r>
            <a:r>
              <a:rPr lang="en-US" altLang="en-US" baseline="0" dirty="0" smtClean="0"/>
              <a:t> these first, just like any another language, especially the me too, me neither.</a:t>
            </a:r>
          </a:p>
          <a:p>
            <a:pPr>
              <a:spcBef>
                <a:spcPct val="0"/>
              </a:spcBef>
            </a:pPr>
            <a:r>
              <a:rPr lang="en-US" altLang="en-US" baseline="0" dirty="0" smtClean="0"/>
              <a:t>When they are confident with having the same opinion as the person who starts (I like </a:t>
            </a:r>
            <a:r>
              <a:rPr lang="en-US" altLang="en-US" baseline="0" dirty="0" smtClean="0">
                <a:sym typeface="Wingdings" panose="05000000000000000000" pitchFamily="2" charset="2"/>
              </a:rPr>
              <a:t> me, too.  I don’t like  me, neither.) introduce them to the either of giving an alternative opinion, using ‘</a:t>
            </a:r>
            <a:r>
              <a:rPr lang="en-US" altLang="en-US" baseline="0" dirty="0" err="1" smtClean="0">
                <a:sym typeface="Wingdings" panose="05000000000000000000" pitchFamily="2" charset="2"/>
              </a:rPr>
              <a:t>estás</a:t>
            </a:r>
            <a:r>
              <a:rPr lang="en-US" altLang="en-US" baseline="0" dirty="0" smtClean="0">
                <a:sym typeface="Wingdings" panose="05000000000000000000" pitchFamily="2" charset="2"/>
              </a:rPr>
              <a:t> loco/</a:t>
            </a:r>
            <a:r>
              <a:rPr lang="en-US" altLang="en-US" baseline="0" dirty="0" err="1" smtClean="0">
                <a:sym typeface="Wingdings" panose="05000000000000000000" pitchFamily="2" charset="2"/>
              </a:rPr>
              <a:t>loca</a:t>
            </a:r>
            <a:r>
              <a:rPr lang="en-US" altLang="en-US" baseline="0" dirty="0" smtClean="0">
                <a:sym typeface="Wingdings" panose="05000000000000000000" pitchFamily="2" charset="2"/>
              </a:rPr>
              <a:t> (are you mad?) followed by the alternative ‘me </a:t>
            </a:r>
            <a:r>
              <a:rPr lang="en-US" altLang="en-US" baseline="0" dirty="0" err="1" smtClean="0">
                <a:sym typeface="Wingdings" panose="05000000000000000000" pitchFamily="2" charset="2"/>
              </a:rPr>
              <a:t>gusta</a:t>
            </a:r>
            <a:r>
              <a:rPr lang="en-US" altLang="en-US" baseline="0" dirty="0" smtClean="0">
                <a:sym typeface="Wingdings" panose="05000000000000000000" pitchFamily="2" charset="2"/>
              </a:rPr>
              <a:t>’ or ‘no me </a:t>
            </a:r>
            <a:r>
              <a:rPr lang="en-US" altLang="en-US" baseline="0" dirty="0" err="1" smtClean="0">
                <a:sym typeface="Wingdings" panose="05000000000000000000" pitchFamily="2" charset="2"/>
              </a:rPr>
              <a:t>gusta</a:t>
            </a:r>
            <a:r>
              <a:rPr lang="en-US" altLang="en-US" baseline="0" dirty="0" smtClean="0">
                <a:sym typeface="Wingdings" panose="05000000000000000000" pitchFamily="2" charset="2"/>
              </a:rPr>
              <a:t>’.</a:t>
            </a:r>
          </a:p>
          <a:p>
            <a:pPr>
              <a:spcBef>
                <a:spcPct val="0"/>
              </a:spcBef>
            </a:pPr>
            <a:endParaRPr lang="en-US" altLang="en-US" baseline="0" dirty="0" smtClean="0"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</a:pPr>
            <a:r>
              <a:rPr lang="en-US" altLang="en-US" baseline="0" dirty="0" smtClean="0">
                <a:sym typeface="Wingdings" panose="05000000000000000000" pitchFamily="2" charset="2"/>
              </a:rPr>
              <a:t>Click on each phrase to hear it.  NB: None of the sound icons shows when in presentation mode.</a:t>
            </a:r>
            <a:r>
              <a:rPr lang="en-US" altLang="en-US" baseline="0" dirty="0" smtClean="0">
                <a:sym typeface="Wingdings" panose="05000000000000000000" pitchFamily="2" charset="2"/>
              </a:rPr>
              <a:t/>
            </a:r>
            <a:br>
              <a:rPr lang="en-US" altLang="en-US" baseline="0" dirty="0" smtClean="0">
                <a:sym typeface="Wingdings" panose="05000000000000000000" pitchFamily="2" charset="2"/>
              </a:rPr>
            </a:br>
            <a:r>
              <a:rPr lang="en-US" altLang="en-US" baseline="0" dirty="0" smtClean="0">
                <a:sym typeface="Wingdings" panose="05000000000000000000" pitchFamily="2" charset="2"/>
              </a:rPr>
              <a:t/>
            </a:r>
            <a:br>
              <a:rPr lang="en-US" altLang="en-US" baseline="0" dirty="0" smtClean="0">
                <a:sym typeface="Wingdings" panose="05000000000000000000" pitchFamily="2" charset="2"/>
              </a:rPr>
            </a:br>
            <a:r>
              <a:rPr lang="en-US" altLang="en-US" baseline="0" dirty="0" smtClean="0">
                <a:sym typeface="Wingdings" panose="05000000000000000000" pitchFamily="2" charset="2"/>
              </a:rPr>
              <a:t>They should </a:t>
            </a:r>
            <a:r>
              <a:rPr lang="en-US" altLang="en-US" baseline="0" dirty="0" err="1" smtClean="0">
                <a:sym typeface="Wingdings" panose="05000000000000000000" pitchFamily="2" charset="2"/>
              </a:rPr>
              <a:t>practise</a:t>
            </a:r>
            <a:r>
              <a:rPr lang="en-US" altLang="en-US" baseline="0" dirty="0" smtClean="0">
                <a:sym typeface="Wingdings" panose="05000000000000000000" pitchFamily="2" charset="2"/>
              </a:rPr>
              <a:t> in pairs, talking about the different types of music.</a:t>
            </a:r>
            <a:br>
              <a:rPr lang="en-US" altLang="en-US" baseline="0" dirty="0" smtClean="0">
                <a:sym typeface="Wingdings" panose="05000000000000000000" pitchFamily="2" charset="2"/>
              </a:rPr>
            </a:br>
            <a:r>
              <a:rPr lang="en-US" altLang="en-US" baseline="0" dirty="0" smtClean="0">
                <a:sym typeface="Wingdings" panose="05000000000000000000" pitchFamily="2" charset="2"/>
              </a:rPr>
              <a:t>OR, use the following slide with different musical acts they may know! (Labelled for teachers, more than anything else!)</a:t>
            </a:r>
            <a:endParaRPr lang="en-US" altLang="en-US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8F1FD70-F50A-4CC3-9316-FDC8B5784CDC}" type="slidenum">
              <a:rPr lang="en-US" altLang="en-US">
                <a:solidFill>
                  <a:prstClr val="black"/>
                </a:solidFill>
              </a:rPr>
              <a:pPr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02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Pupils conclude the lesson by writing a summary of their likes and dislikes</a:t>
            </a:r>
            <a:r>
              <a:rPr lang="en-GB" baseline="0" dirty="0" smtClean="0"/>
              <a:t> – if they don’t like pop music at all, they can write instead about the types of music they like and dislike.</a:t>
            </a:r>
            <a:br>
              <a:rPr lang="en-GB" baseline="0" dirty="0" smtClean="0"/>
            </a:br>
            <a:r>
              <a:rPr lang="en-GB" baseline="0" dirty="0" smtClean="0"/>
              <a:t>They could then practise giving their opinions orally, doing look, cover, say and check until they can speak confidently, and from memory.</a:t>
            </a:r>
            <a:br>
              <a:rPr lang="en-GB" baseline="0" dirty="0" smtClean="0"/>
            </a:br>
            <a:r>
              <a:rPr lang="en-GB" baseline="0" dirty="0" smtClean="0"/>
              <a:t>Click on the text to hear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7AEE8-F414-40E0-ABDE-C592C475882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450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Pupils can also complete p.39 from their booklets – for homework or during the week at some point.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7AEE8-F414-40E0-ABDE-C592C475882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536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FA72-56EA-458B-A353-5FF0CA892012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3D8D-8DDA-4ED6-A809-9767E487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391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FA72-56EA-458B-A353-5FF0CA892012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3D8D-8DDA-4ED6-A809-9767E487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63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FA72-56EA-458B-A353-5FF0CA892012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3D8D-8DDA-4ED6-A809-9767E487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9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12B99-D03C-4311-827A-E134B65902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ACE95-D65D-4C9C-A087-F59BC5B76E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508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9A739-681F-4834-BC78-EB9DCC52E2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BAB0A-A787-4589-B780-E2ADF2718E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235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0B46-E65A-4813-8996-060EA0727C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1C435-5D09-4A48-B9B3-6ECB25D94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264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82FB5-1EBB-4906-8636-AB4856E0E7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1D920-7F15-4A8C-A3CB-4DBF4F4DEE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220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6C0CB-9016-4435-97D1-CE6F459213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31456-CFE7-48A5-BF18-3077D2A494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894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61346-03BF-45E5-AA43-B21F32C29D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658D1-11DA-416E-A446-5A17C45FA2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898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EBDEA-F6EF-4BB6-9DD0-C5A007FE34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229C2-F552-45B7-ABA2-C2423C6EA8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661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25193-02FC-45FB-9AAC-646CAA3538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ABFE8-6683-4FDF-9B3B-67D9434281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05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FA72-56EA-458B-A353-5FF0CA892012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3D8D-8DDA-4ED6-A809-9767E487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128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8EDA5-7D89-489B-A2EB-E9B57299A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11171-1842-4C43-98D0-D9A078AF26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03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DE00A-6DCB-4FDC-AFFE-206EFB5D6B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979FA-87CE-4D26-9E09-50C9B94860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097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C1319-F810-4505-9D24-A2BD0BC207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116BF-CFD9-421D-9C98-8C5FDB5FC9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432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FA72-56EA-458B-A353-5FF0CA892012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3D8D-8DDA-4ED6-A809-9767E487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69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FA72-56EA-458B-A353-5FF0CA892012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3D8D-8DDA-4ED6-A809-9767E487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1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FA72-56EA-458B-A353-5FF0CA892012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3D8D-8DDA-4ED6-A809-9767E487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10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FA72-56EA-458B-A353-5FF0CA892012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3D8D-8DDA-4ED6-A809-9767E487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77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FA72-56EA-458B-A353-5FF0CA892012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3D8D-8DDA-4ED6-A809-9767E487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989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FA72-56EA-458B-A353-5FF0CA892012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3D8D-8DDA-4ED6-A809-9767E487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24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FA72-56EA-458B-A353-5FF0CA892012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3D8D-8DDA-4ED6-A809-9767E487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87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3FA72-56EA-458B-A353-5FF0CA892012}" type="datetimeFigureOut">
              <a:rPr lang="en-GB" smtClean="0"/>
              <a:t>04/04/2016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43D8D-8DDA-4ED6-A809-9767E487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20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F735DA-FD65-4DFB-B6FF-BD7EABD457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551EFC-2C82-44CB-9AEA-E2DD12613A7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42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audio" Target="../media/audio2.wav"/><Relationship Id="rId18" Type="http://schemas.openxmlformats.org/officeDocument/2006/relationships/audio" Target="../media/audio7.wav"/><Relationship Id="rId3" Type="http://schemas.microsoft.com/office/2007/relationships/media" Target="../media/media3.MP3"/><Relationship Id="rId7" Type="http://schemas.microsoft.com/office/2007/relationships/media" Target="../media/media7.MP3"/><Relationship Id="rId12" Type="http://schemas.openxmlformats.org/officeDocument/2006/relationships/audio" Target="../media/audio1.wav"/><Relationship Id="rId17" Type="http://schemas.openxmlformats.org/officeDocument/2006/relationships/audio" Target="../media/audio6.wav"/><Relationship Id="rId2" Type="http://schemas.microsoft.com/office/2007/relationships/media" Target="../media/media2.MP3"/><Relationship Id="rId16" Type="http://schemas.openxmlformats.org/officeDocument/2006/relationships/audio" Target="../media/audio5.wav"/><Relationship Id="rId20" Type="http://schemas.openxmlformats.org/officeDocument/2006/relationships/image" Target="../media/image2.png"/><Relationship Id="rId1" Type="http://schemas.openxmlformats.org/officeDocument/2006/relationships/audio" Target="NULL" TargetMode="External"/><Relationship Id="rId6" Type="http://schemas.microsoft.com/office/2007/relationships/media" Target="../media/media6.MP3"/><Relationship Id="rId11" Type="http://schemas.openxmlformats.org/officeDocument/2006/relationships/notesSlide" Target="../notesSlides/notesSlide1.xml"/><Relationship Id="rId5" Type="http://schemas.microsoft.com/office/2007/relationships/media" Target="../media/media5.MP3"/><Relationship Id="rId15" Type="http://schemas.openxmlformats.org/officeDocument/2006/relationships/audio" Target="../media/audio4.wav"/><Relationship Id="rId10" Type="http://schemas.openxmlformats.org/officeDocument/2006/relationships/slideLayout" Target="../slideLayouts/slideLayout7.xml"/><Relationship Id="rId19" Type="http://schemas.openxmlformats.org/officeDocument/2006/relationships/audio" Target="../media/audio8.wav"/><Relationship Id="rId4" Type="http://schemas.microsoft.com/office/2007/relationships/media" Target="../media/media4.MP3"/><Relationship Id="rId9" Type="http://schemas.microsoft.com/office/2007/relationships/media" Target="../media/media9.MP3"/><Relationship Id="rId1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notesSlide" Target="../notesSlides/notesSlide2.xml"/><Relationship Id="rId18" Type="http://schemas.openxmlformats.org/officeDocument/2006/relationships/image" Target="../media/image7.jpg"/><Relationship Id="rId3" Type="http://schemas.microsoft.com/office/2007/relationships/media" Target="../media/media11.MP3"/><Relationship Id="rId21" Type="http://schemas.openxmlformats.org/officeDocument/2006/relationships/image" Target="../media/image10.jpg"/><Relationship Id="rId7" Type="http://schemas.microsoft.com/office/2007/relationships/media" Target="../media/media5.MP3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6.jpeg"/><Relationship Id="rId2" Type="http://schemas.microsoft.com/office/2007/relationships/media" Target="../media/media10.MP3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microsoft.com/office/2007/relationships/media" Target="../media/media9.MP3"/><Relationship Id="rId5" Type="http://schemas.microsoft.com/office/2007/relationships/media" Target="../media/media3.MP3"/><Relationship Id="rId15" Type="http://schemas.openxmlformats.org/officeDocument/2006/relationships/image" Target="../media/image4.jpg"/><Relationship Id="rId23" Type="http://schemas.openxmlformats.org/officeDocument/2006/relationships/image" Target="../media/image2.png"/><Relationship Id="rId10" Type="http://schemas.microsoft.com/office/2007/relationships/media" Target="../media/media8.MP3"/><Relationship Id="rId19" Type="http://schemas.openxmlformats.org/officeDocument/2006/relationships/image" Target="../media/image8.jpeg"/><Relationship Id="rId4" Type="http://schemas.microsoft.com/office/2007/relationships/media" Target="../media/media2.MP3"/><Relationship Id="rId9" Type="http://schemas.microsoft.com/office/2007/relationships/media" Target="../media/media7.MP3"/><Relationship Id="rId14" Type="http://schemas.openxmlformats.org/officeDocument/2006/relationships/image" Target="../media/image3.png"/><Relationship Id="rId22" Type="http://schemas.openxmlformats.org/officeDocument/2006/relationships/audio" Target="../media/audio9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18.MP3"/><Relationship Id="rId13" Type="http://schemas.openxmlformats.org/officeDocument/2006/relationships/image" Target="../media/image12.png"/><Relationship Id="rId3" Type="http://schemas.microsoft.com/office/2007/relationships/media" Target="../media/media13.MP3"/><Relationship Id="rId7" Type="http://schemas.microsoft.com/office/2007/relationships/media" Target="../media/media17.MP3"/><Relationship Id="rId12" Type="http://schemas.openxmlformats.org/officeDocument/2006/relationships/image" Target="../media/image11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microsoft.com/office/2007/relationships/media" Target="../media/media16.MP3"/><Relationship Id="rId11" Type="http://schemas.openxmlformats.org/officeDocument/2006/relationships/notesSlide" Target="../notesSlides/notesSlide3.xml"/><Relationship Id="rId5" Type="http://schemas.microsoft.com/office/2007/relationships/media" Target="../media/media15.MP3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4" Type="http://schemas.microsoft.com/office/2007/relationships/media" Target="../media/media14.MP3"/><Relationship Id="rId9" Type="http://schemas.microsoft.com/office/2007/relationships/media" Target="../media/media19.MP3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media" Target="../media/media21.MP3"/><Relationship Id="rId7" Type="http://schemas.openxmlformats.org/officeDocument/2006/relationships/audio" Target="../media/audio9.wav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21.MP3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612" y="1702610"/>
            <a:ext cx="5369983" cy="4741581"/>
          </a:xfrm>
          <a:prstGeom prst="rect">
            <a:avLst/>
          </a:prstGeom>
        </p:spPr>
      </p:pic>
      <p:pic>
        <p:nvPicPr>
          <p:cNvPr id="2" name="R09_019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4914" y="54293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857" y="333829"/>
            <a:ext cx="84618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/>
              <a:t>¿</a:t>
            </a:r>
            <a:r>
              <a:rPr lang="en-GB" sz="6600" b="1" dirty="0" err="1" smtClean="0"/>
              <a:t>Te</a:t>
            </a:r>
            <a:r>
              <a:rPr lang="en-GB" sz="6600" b="1" dirty="0" smtClean="0"/>
              <a:t> </a:t>
            </a:r>
            <a:r>
              <a:rPr lang="en-GB" sz="6600" b="1" dirty="0" err="1" smtClean="0"/>
              <a:t>gusta</a:t>
            </a:r>
            <a:r>
              <a:rPr lang="en-GB" sz="6600" b="1" dirty="0" smtClean="0"/>
              <a:t> la </a:t>
            </a:r>
            <a:r>
              <a:rPr lang="en-GB" sz="6600" b="1" dirty="0" err="1" smtClean="0"/>
              <a:t>música</a:t>
            </a:r>
            <a:r>
              <a:rPr lang="en-GB" sz="6600" b="1" dirty="0" smtClean="0"/>
              <a:t>?</a:t>
            </a:r>
            <a:endParaRPr lang="en-GB" sz="6600" b="1" dirty="0"/>
          </a:p>
        </p:txBody>
      </p:sp>
    </p:spTree>
    <p:extLst>
      <p:ext uri="{BB962C8B-B14F-4D97-AF65-F5344CB8AC3E}">
        <p14:creationId xmlns:p14="http://schemas.microsoft.com/office/powerpoint/2010/main" val="4376871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151251"/>
              </p:ext>
            </p:extLst>
          </p:nvPr>
        </p:nvGraphicFramePr>
        <p:xfrm>
          <a:off x="250824" y="5505451"/>
          <a:ext cx="8569325" cy="1171575"/>
        </p:xfrm>
        <a:graphic>
          <a:graphicData uri="http://schemas.openxmlformats.org/drawingml/2006/table">
            <a:tbl>
              <a:tblPr/>
              <a:tblGrid>
                <a:gridCol w="2143125"/>
                <a:gridCol w="2141538"/>
                <a:gridCol w="2143125"/>
                <a:gridCol w="2141537"/>
              </a:tblGrid>
              <a:tr h="5852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 Hop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Reggae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Clásica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Folclórica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6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Jazz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Rock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Tradicional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17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772524"/>
              </p:ext>
            </p:extLst>
          </p:nvPr>
        </p:nvGraphicFramePr>
        <p:xfrm>
          <a:off x="357188" y="115890"/>
          <a:ext cx="8462961" cy="511209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79532"/>
                <a:gridCol w="1481255"/>
                <a:gridCol w="2751087"/>
                <a:gridCol w="2751087"/>
              </a:tblGrid>
              <a:tr h="757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Ejemplo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Clase</a:t>
                      </a:r>
                      <a:r>
                        <a:rPr kumimoji="0" lang="en-GB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kumimoji="0" lang="en-GB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música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opinión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7" marB="45717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443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</a:tr>
              <a:tr h="5443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</a:tr>
              <a:tr h="5443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</a:tr>
              <a:tr h="5443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</a:tr>
              <a:tr h="5443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</a:tr>
              <a:tr h="5443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</a:tr>
              <a:tr h="5443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</a:tr>
              <a:tr h="5443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ntigoni" pitchFamily="34" charset="0"/>
                      </a:endParaRPr>
                    </a:p>
                  </a:txBody>
                  <a:tcPr marT="45717" marB="45717" anchor="ctr" horzOverflow="overflow"/>
                </a:tc>
              </a:tr>
            </a:tbl>
          </a:graphicData>
        </a:graphic>
      </p:graphicFrame>
      <p:sp>
        <p:nvSpPr>
          <p:cNvPr id="4" name="Action Button: Sound 3">
            <a:hlinkClick r:id="" action="ppaction://noaction" highlightClick="1">
              <a:snd r:embed="rId12" name="Reggae.wav"/>
            </a:hlinkClick>
          </p:cNvPr>
          <p:cNvSpPr/>
          <p:nvPr/>
        </p:nvSpPr>
        <p:spPr>
          <a:xfrm>
            <a:off x="2143123" y="915006"/>
            <a:ext cx="500063" cy="500062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Action Button: Sound 4">
            <a:hlinkClick r:id="" action="ppaction://noaction" highlightClick="1">
              <a:snd r:embed="rId13" name="Hip hop.wav"/>
            </a:hlinkClick>
          </p:cNvPr>
          <p:cNvSpPr/>
          <p:nvPr/>
        </p:nvSpPr>
        <p:spPr>
          <a:xfrm>
            <a:off x="2143123" y="1441106"/>
            <a:ext cx="500063" cy="500062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Action Button: Sound 5">
            <a:hlinkClick r:id="" action="ppaction://noaction" highlightClick="1">
              <a:snd r:embed="rId14" name="Classical.wav"/>
            </a:hlinkClick>
          </p:cNvPr>
          <p:cNvSpPr/>
          <p:nvPr/>
        </p:nvSpPr>
        <p:spPr>
          <a:xfrm>
            <a:off x="2143123" y="1994176"/>
            <a:ext cx="500063" cy="500062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Action Button: Sound 6">
            <a:hlinkClick r:id="" action="ppaction://noaction" highlightClick="1">
              <a:snd r:embed="rId15" name="Folk.wav"/>
            </a:hlinkClick>
          </p:cNvPr>
          <p:cNvSpPr/>
          <p:nvPr/>
        </p:nvSpPr>
        <p:spPr>
          <a:xfrm>
            <a:off x="2143123" y="2520276"/>
            <a:ext cx="500063" cy="500062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Action Button: Sound 7">
            <a:hlinkClick r:id="" action="ppaction://noaction" highlightClick="1">
              <a:snd r:embed="rId16" name="Rock.wav"/>
            </a:hlinkClick>
          </p:cNvPr>
          <p:cNvSpPr/>
          <p:nvPr/>
        </p:nvSpPr>
        <p:spPr>
          <a:xfrm>
            <a:off x="2143123" y="3060302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Action Button: Sound 8">
            <a:hlinkClick r:id="" action="ppaction://noaction" highlightClick="1">
              <a:snd r:embed="rId17" name="Jazz.wav"/>
            </a:hlinkClick>
          </p:cNvPr>
          <p:cNvSpPr/>
          <p:nvPr/>
        </p:nvSpPr>
        <p:spPr>
          <a:xfrm>
            <a:off x="2143124" y="3618534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Action Button: Sound 9">
            <a:hlinkClick r:id="" action="ppaction://noaction" highlightClick="1">
              <a:snd r:embed="rId18" name="Pop.wav"/>
            </a:hlinkClick>
          </p:cNvPr>
          <p:cNvSpPr/>
          <p:nvPr/>
        </p:nvSpPr>
        <p:spPr>
          <a:xfrm>
            <a:off x="2143124" y="4146723"/>
            <a:ext cx="500063" cy="500063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Action Button: Sound 10">
            <a:hlinkClick r:id="" action="ppaction://noaction" highlightClick="1">
              <a:snd r:embed="rId19" name="Brass Band.wav"/>
            </a:hlinkClick>
          </p:cNvPr>
          <p:cNvSpPr/>
          <p:nvPr/>
        </p:nvSpPr>
        <p:spPr>
          <a:xfrm>
            <a:off x="2143124" y="4699794"/>
            <a:ext cx="500063" cy="500062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95650" y="895955"/>
            <a:ext cx="2500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>
                <a:latin typeface="Antigoni Med" pitchFamily="34" charset="0"/>
              </a:rPr>
              <a:t>Reggae</a:t>
            </a:r>
            <a:endParaRPr lang="en-US" altLang="en-US" sz="2800" dirty="0">
              <a:latin typeface="Antigoni Med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95650" y="1394275"/>
            <a:ext cx="2500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>
                <a:latin typeface="Antigoni Med" pitchFamily="34" charset="0"/>
              </a:rPr>
              <a:t>Hip Hop</a:t>
            </a:r>
            <a:endParaRPr lang="en-US" altLang="en-US" sz="2800">
              <a:latin typeface="Antigoni Med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95650" y="2016634"/>
            <a:ext cx="25003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>
                <a:latin typeface="Antigoni Med" pitchFamily="34" charset="0"/>
              </a:rPr>
              <a:t>Clásica</a:t>
            </a:r>
            <a:endParaRPr lang="en-US" altLang="en-US" sz="2800">
              <a:latin typeface="Antigoni Med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285329" y="2510751"/>
            <a:ext cx="2500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>
                <a:latin typeface="Antigoni Med" pitchFamily="34" charset="0"/>
              </a:rPr>
              <a:t>Folclórica</a:t>
            </a:r>
            <a:endParaRPr lang="en-US" altLang="en-US" sz="2800">
              <a:latin typeface="Antigoni Med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95650" y="3079078"/>
            <a:ext cx="2500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>
                <a:latin typeface="Antigoni Med" pitchFamily="34" charset="0"/>
              </a:rPr>
              <a:t>Rock</a:t>
            </a:r>
            <a:endParaRPr lang="en-US" altLang="en-US" sz="2800">
              <a:latin typeface="Antigoni Med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95650" y="3609008"/>
            <a:ext cx="2500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>
                <a:latin typeface="Antigoni Med" pitchFamily="34" charset="0"/>
              </a:rPr>
              <a:t>Jazz</a:t>
            </a:r>
            <a:endParaRPr lang="en-US" altLang="en-US" sz="2800">
              <a:latin typeface="Antigoni Med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338512" y="4165739"/>
            <a:ext cx="2500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>
                <a:latin typeface="Antigoni Med" pitchFamily="34" charset="0"/>
              </a:rPr>
              <a:t>Pop</a:t>
            </a:r>
            <a:endParaRPr lang="en-US" altLang="en-US" sz="2800">
              <a:latin typeface="Antigoni Med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31356" y="4719397"/>
            <a:ext cx="2500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 err="1">
                <a:latin typeface="Antigoni Med" pitchFamily="34" charset="0"/>
              </a:rPr>
              <a:t>Tradicional</a:t>
            </a:r>
            <a:endParaRPr lang="en-US" altLang="en-US" sz="2800" dirty="0">
              <a:latin typeface="Antigoni Med" pitchFamily="34" charset="0"/>
            </a:endParaRPr>
          </a:p>
        </p:txBody>
      </p:sp>
      <p:pic>
        <p:nvPicPr>
          <p:cNvPr id="3" name="R09_020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689496" y="4590256"/>
            <a:ext cx="609600" cy="609600"/>
          </a:xfrm>
          <a:prstGeom prst="rect">
            <a:avLst/>
          </a:prstGeom>
        </p:spPr>
      </p:pic>
      <p:pic>
        <p:nvPicPr>
          <p:cNvPr id="22" name="R09_02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743074" y="3787154"/>
            <a:ext cx="609600" cy="609600"/>
          </a:xfrm>
          <a:prstGeom prst="rect">
            <a:avLst/>
          </a:prstGeom>
        </p:spPr>
      </p:pic>
      <p:pic>
        <p:nvPicPr>
          <p:cNvPr id="23" name="R09_02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2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743074" y="2950765"/>
            <a:ext cx="609600" cy="609600"/>
          </a:xfrm>
          <a:prstGeom prst="rect">
            <a:avLst/>
          </a:prstGeom>
        </p:spPr>
      </p:pic>
      <p:pic>
        <p:nvPicPr>
          <p:cNvPr id="24" name="R09_020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8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689496" y="1990324"/>
            <a:ext cx="609600" cy="609600"/>
          </a:xfrm>
          <a:prstGeom prst="rect">
            <a:avLst/>
          </a:prstGeom>
        </p:spPr>
      </p:pic>
      <p:pic>
        <p:nvPicPr>
          <p:cNvPr id="25" name="R09_02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8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743074" y="1153935"/>
            <a:ext cx="609600" cy="609600"/>
          </a:xfrm>
          <a:prstGeom prst="rect">
            <a:avLst/>
          </a:prstGeom>
        </p:spPr>
      </p:pic>
      <p:pic>
        <p:nvPicPr>
          <p:cNvPr id="26" name="R09_02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7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721643" y="317546"/>
            <a:ext cx="609600" cy="609600"/>
          </a:xfrm>
          <a:prstGeom prst="rect">
            <a:avLst/>
          </a:prstGeom>
        </p:spPr>
      </p:pic>
      <p:pic>
        <p:nvPicPr>
          <p:cNvPr id="29" name="R09_020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9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743074" y="-467474"/>
            <a:ext cx="609600" cy="609600"/>
          </a:xfrm>
          <a:prstGeom prst="rect">
            <a:avLst/>
          </a:prstGeom>
        </p:spPr>
      </p:pic>
      <p:pic>
        <p:nvPicPr>
          <p:cNvPr id="30" name="R09_019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11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92943" y="-772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65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7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49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54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9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7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2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7" y="4564072"/>
            <a:ext cx="1939741" cy="1787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" y="982013"/>
            <a:ext cx="1740450" cy="1129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90" y="4719775"/>
            <a:ext cx="1987193" cy="1306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88" y="2562206"/>
            <a:ext cx="1215606" cy="1402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1324">
            <a:off x="3777452" y="716442"/>
            <a:ext cx="1762068" cy="1626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90" y="2472806"/>
            <a:ext cx="2050312" cy="1594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82" y="781042"/>
            <a:ext cx="1214008" cy="1210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753" y="4534822"/>
            <a:ext cx="1757469" cy="1817044"/>
          </a:xfrm>
          <a:prstGeom prst="rect">
            <a:avLst/>
          </a:prstGeom>
        </p:spPr>
      </p:pic>
      <p:sp>
        <p:nvSpPr>
          <p:cNvPr id="10" name="Text Box 8">
            <a:hlinkClick r:id="" action="ppaction://noaction">
              <a:snd r:embed="rId22" name="megusta.wav"/>
            </a:hlinkClick>
          </p:cNvPr>
          <p:cNvSpPr txBox="1">
            <a:spLocks noChangeArrowheads="1"/>
          </p:cNvSpPr>
          <p:nvPr/>
        </p:nvSpPr>
        <p:spPr bwMode="auto">
          <a:xfrm>
            <a:off x="227424" y="108362"/>
            <a:ext cx="88621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música </a:t>
            </a:r>
            <a:r>
              <a:rPr lang="en-GB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0964" y="69850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28949" y="66961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48678" y="631582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2241" y="2340187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28108" y="2340187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9381" y="4108525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48128" y="4116837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3011" y="4186847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9" name="Text Box 8">
            <a:hlinkClick r:id="" action="ppaction://noaction">
              <a:snd r:embed="rId22" name="megusta.wav"/>
            </a:hlinkClick>
          </p:cNvPr>
          <p:cNvSpPr txBox="1">
            <a:spLocks noChangeArrowheads="1"/>
          </p:cNvSpPr>
          <p:nvPr/>
        </p:nvSpPr>
        <p:spPr bwMode="auto">
          <a:xfrm>
            <a:off x="6754154" y="6238966"/>
            <a:ext cx="88621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gusta?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R09_02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956800" y="6365396"/>
            <a:ext cx="609600" cy="609600"/>
          </a:xfrm>
          <a:prstGeom prst="rect">
            <a:avLst/>
          </a:prstGeom>
        </p:spPr>
      </p:pic>
      <p:pic>
        <p:nvPicPr>
          <p:cNvPr id="22" name="R09_020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0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30440" y="-162288"/>
            <a:ext cx="609600" cy="609600"/>
          </a:xfrm>
          <a:prstGeom prst="rect">
            <a:avLst/>
          </a:prstGeom>
        </p:spPr>
      </p:pic>
      <p:pic>
        <p:nvPicPr>
          <p:cNvPr id="23" name="R09_020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50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139646" y="5068165"/>
            <a:ext cx="609600" cy="609600"/>
          </a:xfrm>
          <a:prstGeom prst="rect">
            <a:avLst/>
          </a:prstGeom>
        </p:spPr>
      </p:pic>
      <p:pic>
        <p:nvPicPr>
          <p:cNvPr id="24" name="R09_02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80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35602" y="-778100"/>
            <a:ext cx="609600" cy="609600"/>
          </a:xfrm>
          <a:prstGeom prst="rect">
            <a:avLst/>
          </a:prstGeom>
        </p:spPr>
      </p:pic>
      <p:pic>
        <p:nvPicPr>
          <p:cNvPr id="25" name="R09_02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20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72676" y="5934166"/>
            <a:ext cx="609600" cy="609600"/>
          </a:xfrm>
          <a:prstGeom prst="rect">
            <a:avLst/>
          </a:prstGeom>
        </p:spPr>
      </p:pic>
      <p:pic>
        <p:nvPicPr>
          <p:cNvPr id="26" name="R09_020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80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956800" y="2562206"/>
            <a:ext cx="609600" cy="609600"/>
          </a:xfrm>
          <a:prstGeom prst="rect">
            <a:avLst/>
          </a:prstGeom>
        </p:spPr>
      </p:pic>
      <p:pic>
        <p:nvPicPr>
          <p:cNvPr id="27" name="R09_02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80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72676" y="3171806"/>
            <a:ext cx="609600" cy="609600"/>
          </a:xfrm>
          <a:prstGeom prst="rect">
            <a:avLst/>
          </a:prstGeom>
        </p:spPr>
      </p:pic>
      <p:pic>
        <p:nvPicPr>
          <p:cNvPr id="28" name="R09_02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70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765979" y="1012239"/>
            <a:ext cx="609600" cy="609600"/>
          </a:xfrm>
          <a:prstGeom prst="rect">
            <a:avLst/>
          </a:prstGeom>
        </p:spPr>
      </p:pic>
      <p:pic>
        <p:nvPicPr>
          <p:cNvPr id="29" name="R09_020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90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353686" y="6974996"/>
            <a:ext cx="609600" cy="609600"/>
          </a:xfrm>
          <a:prstGeom prst="rect">
            <a:avLst/>
          </a:prstGeom>
        </p:spPr>
      </p:pic>
      <p:pic>
        <p:nvPicPr>
          <p:cNvPr id="30" name="R09_019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110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834846" y="855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333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5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9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4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9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2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4375" y="214313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86375" y="214313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1813" y="1928813"/>
            <a:ext cx="3143250" cy="9286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813" y="3429000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6375" y="3429000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20845" y="5646956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7250" y="5786438"/>
            <a:ext cx="3143250" cy="8572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07" name="TextBox 1"/>
          <p:cNvSpPr txBox="1">
            <a:spLocks noChangeArrowheads="1"/>
          </p:cNvSpPr>
          <p:nvPr/>
        </p:nvSpPr>
        <p:spPr bwMode="auto">
          <a:xfrm>
            <a:off x="500062" y="242955"/>
            <a:ext cx="3500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 smtClean="0">
                <a:solidFill>
                  <a:prstClr val="white"/>
                </a:solidFill>
              </a:rPr>
              <a:t>¡Me </a:t>
            </a:r>
            <a:r>
              <a:rPr lang="en-GB" altLang="en-US" sz="4000" b="1" dirty="0" err="1" smtClean="0">
                <a:solidFill>
                  <a:prstClr val="white"/>
                </a:solidFill>
              </a:rPr>
              <a:t>gusta</a:t>
            </a:r>
            <a:r>
              <a:rPr lang="en-GB" altLang="en-US" sz="4000" b="1" dirty="0" smtClean="0">
                <a:solidFill>
                  <a:prstClr val="white"/>
                </a:solidFill>
              </a:rPr>
              <a:t>!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4108" name="TextBox 11"/>
          <p:cNvSpPr txBox="1">
            <a:spLocks noChangeArrowheads="1"/>
          </p:cNvSpPr>
          <p:nvPr/>
        </p:nvSpPr>
        <p:spPr bwMode="auto">
          <a:xfrm>
            <a:off x="5107781" y="259461"/>
            <a:ext cx="3500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 smtClean="0">
                <a:solidFill>
                  <a:srgbClr val="FF0000"/>
                </a:solidFill>
              </a:rPr>
              <a:t>¡No </a:t>
            </a:r>
            <a:r>
              <a:rPr lang="en-GB" altLang="en-US" sz="4000" b="1" dirty="0">
                <a:solidFill>
                  <a:srgbClr val="FF0000"/>
                </a:solidFill>
              </a:rPr>
              <a:t>me </a:t>
            </a:r>
            <a:r>
              <a:rPr lang="en-GB" altLang="en-US" sz="4000" b="1" dirty="0" err="1">
                <a:solidFill>
                  <a:srgbClr val="FF0000"/>
                </a:solidFill>
              </a:rPr>
              <a:t>gusta</a:t>
            </a:r>
            <a:r>
              <a:rPr lang="en-GB" altLang="en-US" sz="4000" b="1" dirty="0">
                <a:solidFill>
                  <a:srgbClr val="FF0000"/>
                </a:solidFill>
              </a:rPr>
              <a:t>!  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4109" name="TextBox 19"/>
          <p:cNvSpPr txBox="1">
            <a:spLocks noChangeArrowheads="1"/>
          </p:cNvSpPr>
          <p:nvPr/>
        </p:nvSpPr>
        <p:spPr bwMode="auto">
          <a:xfrm>
            <a:off x="2857500" y="2130425"/>
            <a:ext cx="3500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>
                <a:solidFill>
                  <a:prstClr val="white"/>
                </a:solidFill>
              </a:rPr>
              <a:t>¿Qué piensas?</a:t>
            </a:r>
            <a:endParaRPr lang="en-US" altLang="en-US" sz="3200" b="1">
              <a:solidFill>
                <a:prstClr val="white"/>
              </a:solidFill>
            </a:endParaRPr>
          </a:p>
        </p:txBody>
      </p:sp>
      <p:sp>
        <p:nvSpPr>
          <p:cNvPr id="4110" name="TextBox 22"/>
          <p:cNvSpPr txBox="1">
            <a:spLocks noChangeArrowheads="1"/>
          </p:cNvSpPr>
          <p:nvPr/>
        </p:nvSpPr>
        <p:spPr bwMode="auto">
          <a:xfrm>
            <a:off x="573307" y="3544005"/>
            <a:ext cx="3500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600" b="1" dirty="0" smtClean="0">
                <a:solidFill>
                  <a:prstClr val="white"/>
                </a:solidFill>
              </a:rPr>
              <a:t>¡A </a:t>
            </a:r>
            <a:r>
              <a:rPr lang="en-GB" altLang="en-US" sz="3600" b="1" dirty="0" err="1" smtClean="0">
                <a:solidFill>
                  <a:prstClr val="white"/>
                </a:solidFill>
              </a:rPr>
              <a:t>mí</a:t>
            </a:r>
            <a:r>
              <a:rPr lang="en-GB" altLang="en-US" sz="3600" b="1" dirty="0" smtClean="0">
                <a:solidFill>
                  <a:prstClr val="white"/>
                </a:solidFill>
              </a:rPr>
              <a:t> </a:t>
            </a:r>
            <a:r>
              <a:rPr lang="en-GB" altLang="en-US" sz="3600" b="1" dirty="0" err="1" smtClean="0">
                <a:solidFill>
                  <a:prstClr val="white"/>
                </a:solidFill>
              </a:rPr>
              <a:t>también</a:t>
            </a:r>
            <a:r>
              <a:rPr lang="en-GB" altLang="en-US" sz="3600" b="1" dirty="0" smtClean="0">
                <a:solidFill>
                  <a:prstClr val="white"/>
                </a:solidFill>
              </a:rPr>
              <a:t>!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4111" name="TextBox 23"/>
          <p:cNvSpPr txBox="1">
            <a:spLocks noChangeArrowheads="1"/>
          </p:cNvSpPr>
          <p:nvPr/>
        </p:nvSpPr>
        <p:spPr bwMode="auto">
          <a:xfrm>
            <a:off x="5182718" y="3533216"/>
            <a:ext cx="3500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600" b="1" dirty="0" smtClean="0">
                <a:solidFill>
                  <a:srgbClr val="FF0000"/>
                </a:solidFill>
              </a:rPr>
              <a:t>¡A </a:t>
            </a:r>
            <a:r>
              <a:rPr lang="en-GB" altLang="en-US" sz="3600" b="1" dirty="0" err="1" smtClean="0">
                <a:solidFill>
                  <a:srgbClr val="FF0000"/>
                </a:solidFill>
              </a:rPr>
              <a:t>mí</a:t>
            </a:r>
            <a:r>
              <a:rPr lang="en-GB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</a:rPr>
              <a:t>tampoco</a:t>
            </a:r>
            <a:r>
              <a:rPr lang="en-GB" altLang="en-US" sz="3600" b="1" dirty="0">
                <a:solidFill>
                  <a:srgbClr val="FF0000"/>
                </a:solidFill>
              </a:rPr>
              <a:t>!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4113" name="TextBox 29"/>
          <p:cNvSpPr txBox="1">
            <a:spLocks noChangeArrowheads="1"/>
          </p:cNvSpPr>
          <p:nvPr/>
        </p:nvSpPr>
        <p:spPr bwMode="auto">
          <a:xfrm>
            <a:off x="6034728" y="2027944"/>
            <a:ext cx="33087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srgbClr val="7030A0"/>
                </a:solidFill>
              </a:rPr>
              <a:t>¡</a:t>
            </a:r>
            <a:r>
              <a:rPr lang="en-GB" altLang="en-US" sz="4000" b="1" dirty="0" err="1">
                <a:solidFill>
                  <a:srgbClr val="7030A0"/>
                </a:solidFill>
              </a:rPr>
              <a:t>Estás</a:t>
            </a:r>
            <a:r>
              <a:rPr lang="en-GB" altLang="en-US" sz="4000" b="1" dirty="0">
                <a:solidFill>
                  <a:srgbClr val="7030A0"/>
                </a:solidFill>
              </a:rPr>
              <a:t> loco/a!  </a:t>
            </a:r>
            <a:endParaRPr lang="en-US" altLang="en-US" sz="4000" b="1" dirty="0">
              <a:solidFill>
                <a:srgbClr val="7030A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1464469" y="5036344"/>
            <a:ext cx="1355725" cy="158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6" name="TextBox 37"/>
          <p:cNvSpPr txBox="1">
            <a:spLocks noChangeArrowheads="1"/>
          </p:cNvSpPr>
          <p:nvPr/>
        </p:nvSpPr>
        <p:spPr bwMode="auto">
          <a:xfrm>
            <a:off x="714375" y="5857875"/>
            <a:ext cx="3500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600" b="1" dirty="0" smtClean="0">
                <a:solidFill>
                  <a:prstClr val="white"/>
                </a:solidFill>
              </a:rPr>
              <a:t>¡</a:t>
            </a:r>
            <a:r>
              <a:rPr lang="en-GB" altLang="en-US" sz="3600" b="1" dirty="0" err="1" smtClean="0">
                <a:solidFill>
                  <a:prstClr val="white"/>
                </a:solidFill>
              </a:rPr>
              <a:t>Es</a:t>
            </a:r>
            <a:r>
              <a:rPr lang="en-GB" altLang="en-US" sz="3600" b="1" dirty="0" smtClean="0">
                <a:solidFill>
                  <a:prstClr val="white"/>
                </a:solidFill>
              </a:rPr>
              <a:t> </a:t>
            </a:r>
            <a:r>
              <a:rPr lang="en-GB" altLang="en-US" sz="3600" b="1" dirty="0" err="1" smtClean="0">
                <a:solidFill>
                  <a:prstClr val="white"/>
                </a:solidFill>
              </a:rPr>
              <a:t>fenomenal</a:t>
            </a:r>
            <a:r>
              <a:rPr lang="en-GB" altLang="en-US" sz="3600" b="1" dirty="0" smtClean="0">
                <a:solidFill>
                  <a:prstClr val="white"/>
                </a:solidFill>
              </a:rPr>
              <a:t>!</a:t>
            </a:r>
            <a:endParaRPr lang="en-US" altLang="en-US" sz="3600" b="1" dirty="0">
              <a:solidFill>
                <a:prstClr val="white"/>
              </a:solidFill>
            </a:endParaRPr>
          </a:p>
        </p:txBody>
      </p:sp>
      <p:pic>
        <p:nvPicPr>
          <p:cNvPr id="4119" name="Picture 4" descr="useful-carto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340" y="4529588"/>
            <a:ext cx="965200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6" name="Curved Connector 115"/>
          <p:cNvCxnSpPr/>
          <p:nvPr/>
        </p:nvCxnSpPr>
        <p:spPr>
          <a:xfrm rot="5400000">
            <a:off x="3124994" y="1947069"/>
            <a:ext cx="500063" cy="2320925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urved Connector 122"/>
          <p:cNvCxnSpPr>
            <a:stCxn id="4" idx="2"/>
            <a:endCxn id="5" idx="0"/>
          </p:cNvCxnSpPr>
          <p:nvPr/>
        </p:nvCxnSpPr>
        <p:spPr>
          <a:xfrm rot="5400000">
            <a:off x="5322094" y="392907"/>
            <a:ext cx="857250" cy="2214562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/>
          <p:nvPr/>
        </p:nvCxnSpPr>
        <p:spPr>
          <a:xfrm rot="16200000" flipH="1">
            <a:off x="2959101" y="352425"/>
            <a:ext cx="831850" cy="2320925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urved Connector 139"/>
          <p:cNvCxnSpPr>
            <a:stCxn id="5" idx="2"/>
            <a:endCxn id="4111" idx="0"/>
          </p:cNvCxnSpPr>
          <p:nvPr/>
        </p:nvCxnSpPr>
        <p:spPr>
          <a:xfrm rot="16200000" flipH="1">
            <a:off x="5450329" y="2050608"/>
            <a:ext cx="675716" cy="2289499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6180931" y="4944595"/>
            <a:ext cx="1355725" cy="158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7"/>
          <p:cNvSpPr txBox="1">
            <a:spLocks noChangeArrowheads="1"/>
          </p:cNvSpPr>
          <p:nvPr/>
        </p:nvSpPr>
        <p:spPr bwMode="auto">
          <a:xfrm>
            <a:off x="4942251" y="5780890"/>
            <a:ext cx="3500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600" b="1" dirty="0" smtClean="0">
                <a:solidFill>
                  <a:srgbClr val="FF0000"/>
                </a:solidFill>
              </a:rPr>
              <a:t>¡</a:t>
            </a:r>
            <a:r>
              <a:rPr lang="en-GB" altLang="en-US" sz="3600" b="1" dirty="0" err="1" smtClean="0">
                <a:solidFill>
                  <a:srgbClr val="FF0000"/>
                </a:solidFill>
              </a:rPr>
              <a:t>Es</a:t>
            </a:r>
            <a:r>
              <a:rPr lang="en-GB" altLang="en-US" sz="3600" b="1" dirty="0" smtClean="0">
                <a:solidFill>
                  <a:srgbClr val="FF0000"/>
                </a:solidFill>
              </a:rPr>
              <a:t> fatal!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7" y="642081"/>
            <a:ext cx="779735" cy="73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591" y="509294"/>
            <a:ext cx="760971" cy="77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29"/>
          <p:cNvSpPr txBox="1">
            <a:spLocks noChangeArrowheads="1"/>
          </p:cNvSpPr>
          <p:nvPr/>
        </p:nvSpPr>
        <p:spPr bwMode="auto">
          <a:xfrm>
            <a:off x="-56633" y="2003506"/>
            <a:ext cx="33087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srgbClr val="7030A0"/>
                </a:solidFill>
              </a:rPr>
              <a:t>¡</a:t>
            </a:r>
            <a:r>
              <a:rPr lang="en-GB" altLang="en-US" sz="4000" b="1" dirty="0" err="1">
                <a:solidFill>
                  <a:srgbClr val="7030A0"/>
                </a:solidFill>
              </a:rPr>
              <a:t>Estás</a:t>
            </a:r>
            <a:r>
              <a:rPr lang="en-GB" altLang="en-US" sz="4000" b="1" dirty="0">
                <a:solidFill>
                  <a:srgbClr val="7030A0"/>
                </a:solidFill>
              </a:rPr>
              <a:t> loco/a!  </a:t>
            </a:r>
            <a:endParaRPr lang="en-US" altLang="en-US" sz="4000" b="1" dirty="0">
              <a:solidFill>
                <a:srgbClr val="7030A0"/>
              </a:solidFill>
            </a:endParaRPr>
          </a:p>
        </p:txBody>
      </p:sp>
      <p:cxnSp>
        <p:nvCxnSpPr>
          <p:cNvPr id="41" name="Curved Connector 40"/>
          <p:cNvCxnSpPr/>
          <p:nvPr/>
        </p:nvCxnSpPr>
        <p:spPr>
          <a:xfrm rot="10800000">
            <a:off x="3756750" y="642081"/>
            <a:ext cx="3790577" cy="1485952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flipV="1">
            <a:off x="1645243" y="642080"/>
            <a:ext cx="3676059" cy="1411845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36355" y="4077107"/>
            <a:ext cx="127021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Me, too!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32937" y="4103055"/>
            <a:ext cx="147890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Me, neither!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09_02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00642" y="1812925"/>
            <a:ext cx="609600" cy="609600"/>
          </a:xfrm>
          <a:prstGeom prst="rect">
            <a:avLst/>
          </a:prstGeom>
        </p:spPr>
      </p:pic>
      <p:pic>
        <p:nvPicPr>
          <p:cNvPr id="32" name="R09_02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38090" y="2003506"/>
            <a:ext cx="609600" cy="609600"/>
          </a:xfrm>
          <a:prstGeom prst="rect">
            <a:avLst/>
          </a:prstGeom>
        </p:spPr>
      </p:pic>
      <p:pic>
        <p:nvPicPr>
          <p:cNvPr id="11" name="R09_02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7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90100" y="6122421"/>
            <a:ext cx="609600" cy="609600"/>
          </a:xfrm>
          <a:prstGeom prst="rect">
            <a:avLst/>
          </a:prstGeom>
        </p:spPr>
      </p:pic>
      <p:pic>
        <p:nvPicPr>
          <p:cNvPr id="12" name="R09_02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2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3290" y="6034088"/>
            <a:ext cx="609600" cy="609600"/>
          </a:xfrm>
          <a:prstGeom prst="rect">
            <a:avLst/>
          </a:prstGeom>
        </p:spPr>
      </p:pic>
      <p:pic>
        <p:nvPicPr>
          <p:cNvPr id="13" name="R09_02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2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93605" y="3533216"/>
            <a:ext cx="609600" cy="609600"/>
          </a:xfrm>
          <a:prstGeom prst="rect">
            <a:avLst/>
          </a:prstGeom>
        </p:spPr>
      </p:pic>
      <p:pic>
        <p:nvPicPr>
          <p:cNvPr id="14" name="R09_02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1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14813" y="-643236"/>
            <a:ext cx="609600" cy="609600"/>
          </a:xfrm>
          <a:prstGeom prst="rect">
            <a:avLst/>
          </a:prstGeom>
        </p:spPr>
      </p:pic>
      <p:pic>
        <p:nvPicPr>
          <p:cNvPr id="15" name="R09_02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2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3702" y="-61845"/>
            <a:ext cx="609600" cy="609600"/>
          </a:xfrm>
          <a:prstGeom prst="rect">
            <a:avLst/>
          </a:prstGeom>
        </p:spPr>
      </p:pic>
      <p:pic>
        <p:nvPicPr>
          <p:cNvPr id="16" name="R09_02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12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03237" y="-192566"/>
            <a:ext cx="609600" cy="609600"/>
          </a:xfrm>
          <a:prstGeom prst="rect">
            <a:avLst/>
          </a:prstGeom>
        </p:spPr>
      </p:pic>
      <p:pic>
        <p:nvPicPr>
          <p:cNvPr id="19" name="R09_02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22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43040" y="3357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6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6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2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2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3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3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</p:childTnLst>
        </p:cTn>
      </p:par>
    </p:tnLst>
    <p:bldLst>
      <p:bldP spid="4113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617162"/>
              </p:ext>
            </p:extLst>
          </p:nvPr>
        </p:nvGraphicFramePr>
        <p:xfrm>
          <a:off x="268077" y="306328"/>
          <a:ext cx="8457284" cy="6281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4321"/>
                <a:gridCol w="2114321"/>
                <a:gridCol w="2114321"/>
                <a:gridCol w="2114321"/>
              </a:tblGrid>
              <a:tr h="31408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1408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07" y="407137"/>
            <a:ext cx="1883885" cy="25857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607" y="2992861"/>
            <a:ext cx="1883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Taylor Swift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481" r="9903"/>
          <a:stretch/>
        </p:blipFill>
        <p:spPr>
          <a:xfrm>
            <a:off x="2431056" y="407137"/>
            <a:ext cx="2013835" cy="2585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6841" y="2992861"/>
            <a:ext cx="1883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 Sheeran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455" y="396120"/>
            <a:ext cx="1904497" cy="2636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05760" y="2992861"/>
            <a:ext cx="1883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One Direction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8469" r="23842"/>
          <a:stretch/>
        </p:blipFill>
        <p:spPr>
          <a:xfrm>
            <a:off x="2441110" y="3497611"/>
            <a:ext cx="2003781" cy="25857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2927" y="6083335"/>
            <a:ext cx="1883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Little Mix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3241" t="418" r="11515" b="-418"/>
          <a:stretch/>
        </p:blipFill>
        <p:spPr>
          <a:xfrm>
            <a:off x="6687239" y="396120"/>
            <a:ext cx="1984163" cy="26369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35689" y="2992861"/>
            <a:ext cx="1883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Tinie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Tempah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423" y="3564643"/>
            <a:ext cx="1911070" cy="25480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423" y="6112736"/>
            <a:ext cx="1883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 Smith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t="4991" b="7693"/>
          <a:stretch/>
        </p:blipFill>
        <p:spPr>
          <a:xfrm>
            <a:off x="4569246" y="3497611"/>
            <a:ext cx="1966001" cy="25814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95455" y="6098342"/>
            <a:ext cx="1883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Katie Perry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7983" y="3536041"/>
            <a:ext cx="1934067" cy="2576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35689" y="6098342"/>
            <a:ext cx="1883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Justin Bieber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4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/>
          <p:cNvSpPr>
            <a:spLocks noChangeArrowheads="1"/>
          </p:cNvSpPr>
          <p:nvPr/>
        </p:nvSpPr>
        <p:spPr bwMode="auto">
          <a:xfrm>
            <a:off x="1830443" y="3539067"/>
            <a:ext cx="5070468" cy="2269066"/>
          </a:xfrm>
          <a:prstGeom prst="wedgeRoundRectCallout">
            <a:avLst>
              <a:gd name="adj1" fmla="val 58748"/>
              <a:gd name="adj2" fmla="val -23506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111080" y="3712882"/>
            <a:ext cx="498880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dirty="0" smtClean="0">
                <a:cs typeface="Arial" panose="020B0604020202020204" pitchFamily="34" charset="0"/>
              </a:rPr>
              <a:t>Me </a:t>
            </a:r>
            <a:r>
              <a:rPr lang="en-GB" altLang="en-US" sz="2800" dirty="0" err="1" smtClean="0">
                <a:cs typeface="Arial" panose="020B0604020202020204" pitchFamily="34" charset="0"/>
              </a:rPr>
              <a:t>encanta</a:t>
            </a:r>
            <a:r>
              <a:rPr lang="en-GB" altLang="en-US" sz="2800" dirty="0" smtClean="0">
                <a:cs typeface="Arial" panose="020B0604020202020204" pitchFamily="34" charset="0"/>
              </a:rPr>
              <a:t> __________ </a:t>
            </a:r>
            <a:r>
              <a:rPr lang="en-GB" altLang="en-US" sz="2800" dirty="0">
                <a:cs typeface="Arial" panose="020B0604020202020204" pitchFamily="34" charset="0"/>
              </a:rPr>
              <a:t>y </a:t>
            </a:r>
            <a:r>
              <a:rPr lang="en-GB" altLang="en-US" sz="2800" dirty="0" err="1" smtClean="0">
                <a:cs typeface="Arial" panose="020B0604020202020204" pitchFamily="34" charset="0"/>
              </a:rPr>
              <a:t>también</a:t>
            </a:r>
            <a:r>
              <a:rPr lang="en-GB" altLang="en-US" sz="2800" dirty="0" smtClean="0">
                <a:cs typeface="Arial" panose="020B0604020202020204" pitchFamily="34" charset="0"/>
              </a:rPr>
              <a:t> me </a:t>
            </a:r>
            <a:r>
              <a:rPr lang="en-GB" altLang="en-US" sz="2800" dirty="0" err="1" smtClean="0">
                <a:cs typeface="Arial" panose="020B0604020202020204" pitchFamily="34" charset="0"/>
              </a:rPr>
              <a:t>gusta</a:t>
            </a:r>
            <a:r>
              <a:rPr lang="en-GB" altLang="en-US" sz="2800" dirty="0" smtClean="0">
                <a:cs typeface="Arial" panose="020B0604020202020204" pitchFamily="34" charset="0"/>
              </a:rPr>
              <a:t> ________ </a:t>
            </a:r>
            <a:r>
              <a:rPr lang="en-GB" altLang="en-US" sz="2800" dirty="0" err="1">
                <a:cs typeface="Arial" panose="020B0604020202020204" pitchFamily="34" charset="0"/>
              </a:rPr>
              <a:t>pero</a:t>
            </a:r>
            <a:r>
              <a:rPr lang="en-GB" altLang="en-US" sz="2800" dirty="0">
                <a:cs typeface="Arial" panose="020B0604020202020204" pitchFamily="34" charset="0"/>
              </a:rPr>
              <a:t> </a:t>
            </a:r>
            <a:r>
              <a:rPr lang="en-GB" altLang="en-US" sz="2800" dirty="0" smtClean="0">
                <a:cs typeface="Arial" panose="020B0604020202020204" pitchFamily="34" charset="0"/>
              </a:rPr>
              <a:t>no me </a:t>
            </a:r>
            <a:r>
              <a:rPr lang="en-GB" altLang="en-US" sz="2800" dirty="0" err="1">
                <a:cs typeface="Arial" panose="020B0604020202020204" pitchFamily="34" charset="0"/>
              </a:rPr>
              <a:t>gusta</a:t>
            </a:r>
            <a:r>
              <a:rPr lang="en-GB" altLang="en-US" sz="2800" dirty="0">
                <a:cs typeface="Arial" panose="020B0604020202020204" pitchFamily="34" charset="0"/>
              </a:rPr>
              <a:t> </a:t>
            </a:r>
            <a:r>
              <a:rPr lang="en-GB" altLang="en-US" sz="2800" dirty="0" smtClean="0">
                <a:cs typeface="Arial" panose="020B0604020202020204" pitchFamily="34" charset="0"/>
              </a:rPr>
              <a:t>_________ y </a:t>
            </a:r>
            <a:r>
              <a:rPr lang="en-GB" altLang="en-US" sz="2800" dirty="0" err="1" smtClean="0">
                <a:cs typeface="Arial" panose="020B0604020202020204" pitchFamily="34" charset="0"/>
              </a:rPr>
              <a:t>odio</a:t>
            </a:r>
            <a:r>
              <a:rPr lang="en-GB" altLang="en-US" sz="2800" dirty="0" smtClean="0">
                <a:cs typeface="Arial" panose="020B0604020202020204" pitchFamily="34" charset="0"/>
              </a:rPr>
              <a:t> ______________.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sp>
        <p:nvSpPr>
          <p:cNvPr id="4" name="Text Box 8">
            <a:hlinkClick r:id="" action="ppaction://noaction">
              <a:snd r:embed="rId7" name="megusta.wav"/>
            </a:hlinkClick>
          </p:cNvPr>
          <p:cNvSpPr txBox="1">
            <a:spLocks noChangeArrowheads="1"/>
          </p:cNvSpPr>
          <p:nvPr/>
        </p:nvSpPr>
        <p:spPr bwMode="auto">
          <a:xfrm>
            <a:off x="361950" y="377261"/>
            <a:ext cx="88621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Escribe </a:t>
            </a:r>
            <a:r>
              <a:rPr lang="en-GB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opiniones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633509" y="1328620"/>
            <a:ext cx="3115734" cy="1713487"/>
          </a:xfrm>
          <a:prstGeom prst="wedgeRoundRectCallout">
            <a:avLst>
              <a:gd name="adj1" fmla="val -71882"/>
              <a:gd name="adj2" fmla="val 2672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780207" y="1492865"/>
            <a:ext cx="28223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dirty="0" smtClean="0">
                <a:cs typeface="Arial" panose="020B0604020202020204" pitchFamily="34" charset="0"/>
              </a:rPr>
              <a:t>¿</a:t>
            </a:r>
            <a:r>
              <a:rPr lang="en-GB" altLang="en-US" sz="2800" dirty="0" err="1" smtClean="0">
                <a:cs typeface="Arial" panose="020B0604020202020204" pitchFamily="34" charset="0"/>
              </a:rPr>
              <a:t>Qué</a:t>
            </a:r>
            <a:r>
              <a:rPr lang="en-GB" altLang="en-US" sz="2800" dirty="0" smtClean="0">
                <a:cs typeface="Arial" panose="020B0604020202020204" pitchFamily="34" charset="0"/>
              </a:rPr>
              <a:t> </a:t>
            </a:r>
            <a:r>
              <a:rPr lang="en-GB" altLang="en-US" sz="2800" dirty="0" err="1" smtClean="0">
                <a:cs typeface="Arial" panose="020B0604020202020204" pitchFamily="34" charset="0"/>
              </a:rPr>
              <a:t>grupos</a:t>
            </a:r>
            <a:r>
              <a:rPr lang="en-GB" altLang="en-US" sz="2800" dirty="0" smtClean="0">
                <a:cs typeface="Arial" panose="020B0604020202020204" pitchFamily="34" charset="0"/>
              </a:rPr>
              <a:t> y </a:t>
            </a:r>
            <a:r>
              <a:rPr lang="en-GB" altLang="en-US" sz="2800" dirty="0" err="1" smtClean="0">
                <a:cs typeface="Arial" panose="020B0604020202020204" pitchFamily="34" charset="0"/>
              </a:rPr>
              <a:t>cantantes</a:t>
            </a:r>
            <a:r>
              <a:rPr lang="en-GB" altLang="en-US" sz="2800" dirty="0" smtClean="0">
                <a:cs typeface="Arial" panose="020B0604020202020204" pitchFamily="34" charset="0"/>
              </a:rPr>
              <a:t> </a:t>
            </a:r>
            <a:r>
              <a:rPr lang="en-GB" altLang="en-US" sz="2800" dirty="0" err="1" smtClean="0">
                <a:cs typeface="Arial" panose="020B0604020202020204" pitchFamily="34" charset="0"/>
              </a:rPr>
              <a:t>te</a:t>
            </a:r>
            <a:r>
              <a:rPr lang="en-GB" altLang="en-US" sz="2800" dirty="0" smtClean="0">
                <a:cs typeface="Arial" panose="020B0604020202020204" pitchFamily="34" charset="0"/>
              </a:rPr>
              <a:t> </a:t>
            </a:r>
            <a:r>
              <a:rPr lang="en-GB" altLang="en-US" sz="2800" dirty="0" err="1" smtClean="0">
                <a:cs typeface="Arial" panose="020B0604020202020204" pitchFamily="34" charset="0"/>
              </a:rPr>
              <a:t>gustan</a:t>
            </a:r>
            <a:r>
              <a:rPr lang="en-GB" altLang="en-US" sz="2800" dirty="0" smtClean="0">
                <a:cs typeface="Arial" panose="020B0604020202020204" pitchFamily="34" charset="0"/>
              </a:rPr>
              <a:t>?</a:t>
            </a:r>
            <a:endParaRPr lang="en-GB" altLang="en-US" sz="2800" dirty="0"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0520" y="3368482"/>
            <a:ext cx="135837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7" y="1885051"/>
            <a:ext cx="1830443" cy="3308031"/>
          </a:xfrm>
          <a:prstGeom prst="rect">
            <a:avLst/>
          </a:prstGeom>
        </p:spPr>
      </p:pic>
      <p:pic>
        <p:nvPicPr>
          <p:cNvPr id="9" name="R09_02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7374" y="6401519"/>
            <a:ext cx="609600" cy="609600"/>
          </a:xfrm>
          <a:prstGeom prst="rect">
            <a:avLst/>
          </a:prstGeom>
        </p:spPr>
      </p:pic>
      <p:pic>
        <p:nvPicPr>
          <p:cNvPr id="10" name="R09_021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7374" y="130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31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530" y="169334"/>
            <a:ext cx="4731648" cy="6532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617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3571</TotalTime>
  <Words>308</Words>
  <Application>Microsoft Office PowerPoint</Application>
  <PresentationFormat>On-screen Show (4:3)</PresentationFormat>
  <Paragraphs>78</Paragraphs>
  <Slides>7</Slides>
  <Notes>5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Antigoni</vt:lpstr>
      <vt:lpstr>Antigoni Med</vt:lpstr>
      <vt:lpstr>Arial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55WD</cp:lastModifiedBy>
  <cp:revision>27</cp:revision>
  <dcterms:created xsi:type="dcterms:W3CDTF">2016-04-03T07:16:24Z</dcterms:created>
  <dcterms:modified xsi:type="dcterms:W3CDTF">2016-04-06T07:01:53Z</dcterms:modified>
</cp:coreProperties>
</file>