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2" r:id="rId2"/>
    <p:sldId id="285" r:id="rId3"/>
    <p:sldId id="279" r:id="rId4"/>
    <p:sldId id="280" r:id="rId5"/>
    <p:sldId id="281" r:id="rId6"/>
    <p:sldId id="282" r:id="rId7"/>
    <p:sldId id="283" r:id="rId8"/>
    <p:sldId id="284" r:id="rId9"/>
    <p:sldId id="272" r:id="rId10"/>
    <p:sldId id="273" r:id="rId11"/>
    <p:sldId id="274" r:id="rId12"/>
    <p:sldId id="275" r:id="rId13"/>
    <p:sldId id="276" r:id="rId14"/>
    <p:sldId id="277" r:id="rId15"/>
    <p:sldId id="286" r:id="rId16"/>
    <p:sldId id="287" r:id="rId17"/>
    <p:sldId id="288" r:id="rId18"/>
    <p:sldId id="289" r:id="rId19"/>
    <p:sldId id="290" r:id="rId20"/>
    <p:sldId id="291" r:id="rId21"/>
    <p:sldId id="295" r:id="rId22"/>
    <p:sldId id="296" r:id="rId23"/>
    <p:sldId id="297" r:id="rId24"/>
    <p:sldId id="298" r:id="rId25"/>
    <p:sldId id="299" r:id="rId26"/>
    <p:sldId id="300" r:id="rId27"/>
    <p:sldId id="301" r:id="rId28"/>
    <p:sldId id="302" r:id="rId29"/>
    <p:sldId id="303" r:id="rId30"/>
    <p:sldId id="304" r:id="rId31"/>
    <p:sldId id="305" r:id="rId32"/>
    <p:sldId id="307" r:id="rId33"/>
    <p:sldId id="308" r:id="rId34"/>
    <p:sldId id="309" r:id="rId35"/>
    <p:sldId id="310" r:id="rId36"/>
    <p:sldId id="311" r:id="rId37"/>
    <p:sldId id="312" r:id="rId38"/>
    <p:sldId id="278" r:id="rId39"/>
    <p:sldId id="30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FF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12" autoAdjust="0"/>
    <p:restoredTop sz="79751" autoAdjust="0"/>
  </p:normalViewPr>
  <p:slideViewPr>
    <p:cSldViewPr>
      <p:cViewPr varScale="1">
        <p:scale>
          <a:sx n="90" d="100"/>
          <a:sy n="90" d="100"/>
        </p:scale>
        <p:origin x="1968" y="84"/>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FFD77B-12C7-4BED-B514-01A5605A3167}" type="datetimeFigureOut">
              <a:rPr lang="en-GB" smtClean="0"/>
              <a:t>09/03/2015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281B68-F6A7-4AE8-B350-50943E632780}" type="slidenum">
              <a:rPr lang="en-GB" smtClean="0"/>
              <a:t>‹#›</a:t>
            </a:fld>
            <a:endParaRPr lang="en-GB"/>
          </a:p>
        </p:txBody>
      </p:sp>
    </p:spTree>
    <p:extLst>
      <p:ext uri="{BB962C8B-B14F-4D97-AF65-F5344CB8AC3E}">
        <p14:creationId xmlns:p14="http://schemas.microsoft.com/office/powerpoint/2010/main" val="30880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Today we are going to repeat and learn the different forms of the verb</a:t>
            </a:r>
            <a:r>
              <a:rPr lang="en-GB" baseline="0" dirty="0" smtClean="0"/>
              <a:t> ‘</a:t>
            </a:r>
            <a:r>
              <a:rPr lang="en-GB" baseline="0" dirty="0" err="1" smtClean="0"/>
              <a:t>practicar</a:t>
            </a:r>
            <a:r>
              <a:rPr lang="en-GB" baseline="0" dirty="0" smtClean="0"/>
              <a:t>’.</a:t>
            </a:r>
          </a:p>
          <a:p>
            <a:r>
              <a:rPr lang="en-GB" baseline="0" dirty="0" err="1" smtClean="0"/>
              <a:t>Commentatorl</a:t>
            </a:r>
            <a:r>
              <a:rPr lang="en-GB" baseline="0" dirty="0" smtClean="0"/>
              <a:t>: Usain Bolt does athletics. </a:t>
            </a:r>
          </a:p>
          <a:p>
            <a:r>
              <a:rPr lang="en-GB" baseline="0" dirty="0" smtClean="0"/>
              <a:t>(Notice the ending is now –a rather than –o, as we have previously seen, because we are referring to someone else rather than talking about </a:t>
            </a:r>
            <a:r>
              <a:rPr lang="en-GB" baseline="0" dirty="0" err="1" smtClean="0"/>
              <a:t>ourself</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EFC535ED-B322-4164-A893-91988D6AB447}" type="slidenum">
              <a:rPr lang="en-GB" smtClean="0"/>
              <a:t>1</a:t>
            </a:fld>
            <a:endParaRPr lang="en-GB"/>
          </a:p>
        </p:txBody>
      </p:sp>
    </p:spTree>
    <p:extLst>
      <p:ext uri="{BB962C8B-B14F-4D97-AF65-F5344CB8AC3E}">
        <p14:creationId xmlns:p14="http://schemas.microsoft.com/office/powerpoint/2010/main" val="2499082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Here I</a:t>
            </a:r>
            <a:r>
              <a:rPr lang="en-GB" baseline="0" dirty="0" smtClean="0"/>
              <a:t> have tried to make it obvious what information each part of the verb is conveying and why therefore it will be so important to get the ending of the verb right.</a:t>
            </a:r>
            <a:endParaRPr lang="en-GB" dirty="0" smtClean="0"/>
          </a:p>
          <a:p>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10</a:t>
            </a:fld>
            <a:endParaRPr lang="en-GB"/>
          </a:p>
        </p:txBody>
      </p:sp>
    </p:spTree>
    <p:extLst>
      <p:ext uri="{BB962C8B-B14F-4D97-AF65-F5344CB8AC3E}">
        <p14:creationId xmlns:p14="http://schemas.microsoft.com/office/powerpoint/2010/main" val="9513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Here I</a:t>
            </a:r>
            <a:r>
              <a:rPr lang="en-GB" baseline="0" dirty="0" smtClean="0"/>
              <a:t> have tried to make it obvious what information each part of the verb is conveying and why therefore it will be so important to get the ending of the verb right.</a:t>
            </a:r>
            <a:endParaRPr lang="en-GB" dirty="0" smtClean="0"/>
          </a:p>
          <a:p>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11</a:t>
            </a:fld>
            <a:endParaRPr lang="en-GB"/>
          </a:p>
        </p:txBody>
      </p:sp>
    </p:spTree>
    <p:extLst>
      <p:ext uri="{BB962C8B-B14F-4D97-AF65-F5344CB8AC3E}">
        <p14:creationId xmlns:p14="http://schemas.microsoft.com/office/powerpoint/2010/main" val="464021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Here I</a:t>
            </a:r>
            <a:r>
              <a:rPr lang="en-GB" baseline="0" dirty="0" smtClean="0"/>
              <a:t> have tried to make it obvious what information each part of the verb is conveying and why therefore it will be so important to get the ending of the verb right.</a:t>
            </a:r>
            <a:endParaRPr lang="en-GB" dirty="0" smtClean="0"/>
          </a:p>
          <a:p>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12</a:t>
            </a:fld>
            <a:endParaRPr lang="en-GB"/>
          </a:p>
        </p:txBody>
      </p:sp>
    </p:spTree>
    <p:extLst>
      <p:ext uri="{BB962C8B-B14F-4D97-AF65-F5344CB8AC3E}">
        <p14:creationId xmlns:p14="http://schemas.microsoft.com/office/powerpoint/2010/main" val="2514860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Here I</a:t>
            </a:r>
            <a:r>
              <a:rPr lang="en-GB" baseline="0" dirty="0" smtClean="0"/>
              <a:t> have tried to make it obvious what information each part of the verb is conveying and why therefore it will be so important to get the ending of the verb right.</a:t>
            </a:r>
            <a:endParaRPr lang="en-GB" dirty="0" smtClean="0"/>
          </a:p>
          <a:p>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13</a:t>
            </a:fld>
            <a:endParaRPr lang="en-GB"/>
          </a:p>
        </p:txBody>
      </p:sp>
    </p:spTree>
    <p:extLst>
      <p:ext uri="{BB962C8B-B14F-4D97-AF65-F5344CB8AC3E}">
        <p14:creationId xmlns:p14="http://schemas.microsoft.com/office/powerpoint/2010/main" val="2609958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Here I</a:t>
            </a:r>
            <a:r>
              <a:rPr lang="en-GB" baseline="0" dirty="0" smtClean="0"/>
              <a:t> have tried to make it obvious what information each part of the verb is conveying and why therefore it will be so important to get the ending of the verb right.</a:t>
            </a:r>
            <a:endParaRPr lang="en-GB" dirty="0" smtClean="0"/>
          </a:p>
          <a:p>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14</a:t>
            </a:fld>
            <a:endParaRPr lang="en-GB"/>
          </a:p>
        </p:txBody>
      </p:sp>
    </p:spTree>
    <p:extLst>
      <p:ext uri="{BB962C8B-B14F-4D97-AF65-F5344CB8AC3E}">
        <p14:creationId xmlns:p14="http://schemas.microsoft.com/office/powerpoint/2010/main" val="2260088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pupils</a:t>
            </a:r>
            <a:r>
              <a:rPr lang="en-GB" baseline="0" dirty="0" smtClean="0"/>
              <a:t> should be encouraged to see these two items rather like two matching cards in a card game of Snap!</a:t>
            </a:r>
          </a:p>
          <a:p>
            <a:r>
              <a:rPr lang="en-GB" baseline="0" dirty="0" smtClean="0"/>
              <a:t>Pupils are shown here what snaps together so that they can later play a game of snap and match up the correct Spanish and English cards.</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15</a:t>
            </a:fld>
            <a:endParaRPr lang="en-GB"/>
          </a:p>
        </p:txBody>
      </p:sp>
    </p:spTree>
    <p:extLst>
      <p:ext uri="{BB962C8B-B14F-4D97-AF65-F5344CB8AC3E}">
        <p14:creationId xmlns:p14="http://schemas.microsoft.com/office/powerpoint/2010/main" val="2636625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this as a game against the class.</a:t>
            </a:r>
            <a:r>
              <a:rPr lang="en-GB" baseline="0" dirty="0" smtClean="0"/>
              <a:t> Perhaps give them a count of 3 to then call out whether it is snap or not. A point to the class every time they get it right, and a point to you every time someone calls out ‘Snap!’ incorrectly. </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21</a:t>
            </a:fld>
            <a:endParaRPr lang="en-GB"/>
          </a:p>
        </p:txBody>
      </p:sp>
    </p:spTree>
    <p:extLst>
      <p:ext uri="{BB962C8B-B14F-4D97-AF65-F5344CB8AC3E}">
        <p14:creationId xmlns:p14="http://schemas.microsoft.com/office/powerpoint/2010/main" val="4275167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this as a game against the class.</a:t>
            </a:r>
            <a:r>
              <a:rPr lang="en-GB" baseline="0" dirty="0" smtClean="0"/>
              <a:t> Perhaps give them a count of 3 to then call out whether it is snap or not. A point to the class every time they get it right, and a point to you every time someone calls out ‘Snap!’ incorrectly. </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22</a:t>
            </a:fld>
            <a:endParaRPr lang="en-GB"/>
          </a:p>
        </p:txBody>
      </p:sp>
    </p:spTree>
    <p:extLst>
      <p:ext uri="{BB962C8B-B14F-4D97-AF65-F5344CB8AC3E}">
        <p14:creationId xmlns:p14="http://schemas.microsoft.com/office/powerpoint/2010/main" val="4275167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this as a game against the class.</a:t>
            </a:r>
            <a:r>
              <a:rPr lang="en-GB" baseline="0" dirty="0" smtClean="0"/>
              <a:t> Perhaps give them a count of 3 to then call out whether it is snap or not. A point to the class every time they get it right, and a point to you every time someone calls out ‘Snap!’ incorrectly. </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23</a:t>
            </a:fld>
            <a:endParaRPr lang="en-GB"/>
          </a:p>
        </p:txBody>
      </p:sp>
    </p:spTree>
    <p:extLst>
      <p:ext uri="{BB962C8B-B14F-4D97-AF65-F5344CB8AC3E}">
        <p14:creationId xmlns:p14="http://schemas.microsoft.com/office/powerpoint/2010/main" val="4275167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this as a game against the class.</a:t>
            </a:r>
            <a:r>
              <a:rPr lang="en-GB" baseline="0" dirty="0" smtClean="0"/>
              <a:t> Perhaps give them a count of 3 to then call out whether it is snap or not. A point to the class every time they get it right, and a point to you every time someone calls out ‘Snap!’ incorrectly. </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24</a:t>
            </a:fld>
            <a:endParaRPr lang="en-GB"/>
          </a:p>
        </p:txBody>
      </p:sp>
    </p:spTree>
    <p:extLst>
      <p:ext uri="{BB962C8B-B14F-4D97-AF65-F5344CB8AC3E}">
        <p14:creationId xmlns:p14="http://schemas.microsoft.com/office/powerpoint/2010/main" val="427516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may choose to mute the audio and lead the repetition of this verb yourself. For the less experienced, I have recorded myself pronouncing the different conjugations of the verb as the emphasis changes. This is to ready the pupils to be able to pronounce the different parts of the verb themselves in the next slides and then towards the end when they can put their repetition to music to get them into a rhythm. Practising in this way will hopefully mean that pupils will not lose the correct emphasis when they are practising all parts of this verb.</a:t>
            </a:r>
          </a:p>
          <a:p>
            <a:r>
              <a:rPr lang="en-GB" baseline="0" dirty="0" smtClean="0"/>
              <a:t>The recording runs through the verb 3 times.</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2</a:t>
            </a:fld>
            <a:endParaRPr lang="en-GB"/>
          </a:p>
        </p:txBody>
      </p:sp>
    </p:spTree>
    <p:extLst>
      <p:ext uri="{BB962C8B-B14F-4D97-AF65-F5344CB8AC3E}">
        <p14:creationId xmlns:p14="http://schemas.microsoft.com/office/powerpoint/2010/main" val="399614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this as a game against the class.</a:t>
            </a:r>
            <a:r>
              <a:rPr lang="en-GB" baseline="0" dirty="0" smtClean="0"/>
              <a:t> Perhaps give them a count of 3 to then call out whether it is snap or not. A point to the class every time they get it right, and a point to you every time someone calls out ‘Snap!’ incorrectly. </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25</a:t>
            </a:fld>
            <a:endParaRPr lang="en-GB"/>
          </a:p>
        </p:txBody>
      </p:sp>
    </p:spTree>
    <p:extLst>
      <p:ext uri="{BB962C8B-B14F-4D97-AF65-F5344CB8AC3E}">
        <p14:creationId xmlns:p14="http://schemas.microsoft.com/office/powerpoint/2010/main" val="4275167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this as a game against the class.</a:t>
            </a:r>
            <a:r>
              <a:rPr lang="en-GB" baseline="0" dirty="0" smtClean="0"/>
              <a:t> Perhaps give them a count of 3 to then call out whether it is snap or not. A point to the class every time they get it right, and a point to you every time someone calls out ‘Snap!’ incorrectly. </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26</a:t>
            </a:fld>
            <a:endParaRPr lang="en-GB"/>
          </a:p>
        </p:txBody>
      </p:sp>
    </p:spTree>
    <p:extLst>
      <p:ext uri="{BB962C8B-B14F-4D97-AF65-F5344CB8AC3E}">
        <p14:creationId xmlns:p14="http://schemas.microsoft.com/office/powerpoint/2010/main" val="4275167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this as a game against the class.</a:t>
            </a:r>
            <a:r>
              <a:rPr lang="en-GB" baseline="0" dirty="0" smtClean="0"/>
              <a:t> Perhaps give them a count of 3 to then call out whether it is snap or not. A point to the class every time they get it right, and a point to you every time someone calls out ‘Snap!’ incorrectly. </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27</a:t>
            </a:fld>
            <a:endParaRPr lang="en-GB"/>
          </a:p>
        </p:txBody>
      </p:sp>
    </p:spTree>
    <p:extLst>
      <p:ext uri="{BB962C8B-B14F-4D97-AF65-F5344CB8AC3E}">
        <p14:creationId xmlns:p14="http://schemas.microsoft.com/office/powerpoint/2010/main" val="4275167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this as a game against the class.</a:t>
            </a:r>
            <a:r>
              <a:rPr lang="en-GB" baseline="0" dirty="0" smtClean="0"/>
              <a:t> Perhaps give them a count of 3 to then call out whether it is snap or not. A point to the class every time they get it right, and a point to you every time someone calls out ‘Snap!’ incorrectly. </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28</a:t>
            </a:fld>
            <a:endParaRPr lang="en-GB"/>
          </a:p>
        </p:txBody>
      </p:sp>
    </p:spTree>
    <p:extLst>
      <p:ext uri="{BB962C8B-B14F-4D97-AF65-F5344CB8AC3E}">
        <p14:creationId xmlns:p14="http://schemas.microsoft.com/office/powerpoint/2010/main" val="4275167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this as a game against the class.</a:t>
            </a:r>
            <a:r>
              <a:rPr lang="en-GB" baseline="0" dirty="0" smtClean="0"/>
              <a:t> Perhaps give them a count of 3 to then call out whether it is snap or not. A point to the class every time they get it right, and a point to you every time someone calls out ‘Snap!’ incorrectly. </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29</a:t>
            </a:fld>
            <a:endParaRPr lang="en-GB"/>
          </a:p>
        </p:txBody>
      </p:sp>
    </p:spTree>
    <p:extLst>
      <p:ext uri="{BB962C8B-B14F-4D97-AF65-F5344CB8AC3E}">
        <p14:creationId xmlns:p14="http://schemas.microsoft.com/office/powerpoint/2010/main" val="42751679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this as a game against the class.</a:t>
            </a:r>
            <a:r>
              <a:rPr lang="en-GB" baseline="0" dirty="0" smtClean="0"/>
              <a:t> Perhaps give them a count of 3 to then call out whether it is snap or not. A point to the class every time they get it right, and a point to you every time someone calls out ‘Snap!’ incorrectly. </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30</a:t>
            </a:fld>
            <a:endParaRPr lang="en-GB"/>
          </a:p>
        </p:txBody>
      </p:sp>
    </p:spTree>
    <p:extLst>
      <p:ext uri="{BB962C8B-B14F-4D97-AF65-F5344CB8AC3E}">
        <p14:creationId xmlns:p14="http://schemas.microsoft.com/office/powerpoint/2010/main" val="4275167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this as a game against the class.</a:t>
            </a:r>
            <a:r>
              <a:rPr lang="en-GB" baseline="0" dirty="0" smtClean="0"/>
              <a:t> Perhaps give them a count of 3 to then call out whether it is snap or not. A point to the class every time they get it right, and a point to you every time someone calls out ‘Snap!’ incorrectly. </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31</a:t>
            </a:fld>
            <a:endParaRPr lang="en-GB"/>
          </a:p>
        </p:txBody>
      </p:sp>
    </p:spTree>
    <p:extLst>
      <p:ext uri="{BB962C8B-B14F-4D97-AF65-F5344CB8AC3E}">
        <p14:creationId xmlns:p14="http://schemas.microsoft.com/office/powerpoint/2010/main" val="4275167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Support</a:t>
            </a:r>
            <a:r>
              <a:rPr lang="en-GB" baseline="0" dirty="0" smtClean="0"/>
              <a:t> pictures are taken away.</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32</a:t>
            </a:fld>
            <a:endParaRPr lang="en-GB"/>
          </a:p>
        </p:txBody>
      </p:sp>
    </p:spTree>
    <p:extLst>
      <p:ext uri="{BB962C8B-B14F-4D97-AF65-F5344CB8AC3E}">
        <p14:creationId xmlns:p14="http://schemas.microsoft.com/office/powerpoint/2010/main" val="4275167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this as a game against the class.</a:t>
            </a:r>
            <a:r>
              <a:rPr lang="en-GB" baseline="0" dirty="0" smtClean="0"/>
              <a:t> Perhaps give them a count of 3 to then call out whether it is snap or not. A point to the class every time they get it right, and a point to you every time someone calls out ‘Snap!’ incorrectly. </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33</a:t>
            </a:fld>
            <a:endParaRPr lang="en-GB"/>
          </a:p>
        </p:txBody>
      </p:sp>
    </p:spTree>
    <p:extLst>
      <p:ext uri="{BB962C8B-B14F-4D97-AF65-F5344CB8AC3E}">
        <p14:creationId xmlns:p14="http://schemas.microsoft.com/office/powerpoint/2010/main" val="4275167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this as a game against the class.</a:t>
            </a:r>
            <a:r>
              <a:rPr lang="en-GB" baseline="0" dirty="0" smtClean="0"/>
              <a:t> Perhaps give them a count of 3 to then call out whether it is snap or not. A point to the class every time they get it right, and a point to you every time someone calls out ‘Snap!’ incorrectly. </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34</a:t>
            </a:fld>
            <a:endParaRPr lang="en-GB"/>
          </a:p>
        </p:txBody>
      </p:sp>
    </p:spTree>
    <p:extLst>
      <p:ext uri="{BB962C8B-B14F-4D97-AF65-F5344CB8AC3E}">
        <p14:creationId xmlns:p14="http://schemas.microsoft.com/office/powerpoint/2010/main" val="4275167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Encourage pupils to point to</a:t>
            </a:r>
            <a:r>
              <a:rPr lang="en-GB" baseline="0" dirty="0" smtClean="0"/>
              <a:t> the person being referred to in order to make this a physical memory activity.</a:t>
            </a:r>
          </a:p>
          <a:p>
            <a:r>
              <a:rPr lang="en-GB" baseline="0" dirty="0" smtClean="0"/>
              <a:t>I have included the English here to make it perfectly clear what the pictures stand for, in case there is any ambiguity.</a:t>
            </a:r>
          </a:p>
          <a:p>
            <a:r>
              <a:rPr lang="en-GB" baseline="0" dirty="0" smtClean="0"/>
              <a:t>I am purposely not introducing the Spanish subject pronouns at the point as they are usually not used and will only be needed to clarify if there is any doubt.</a:t>
            </a:r>
          </a:p>
          <a:p>
            <a:r>
              <a:rPr lang="en-GB" baseline="0" dirty="0" smtClean="0"/>
              <a:t>Encourage pupils here to repeat aloud ‘</a:t>
            </a:r>
            <a:r>
              <a:rPr lang="en-GB" baseline="0" dirty="0" err="1" smtClean="0"/>
              <a:t>practico</a:t>
            </a:r>
            <a:r>
              <a:rPr lang="en-GB" baseline="0" dirty="0" smtClean="0"/>
              <a:t>’ and point at themselves with one finger. (One finger should be used for singular forms and two for plural.)</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3</a:t>
            </a:fld>
            <a:endParaRPr lang="en-GB"/>
          </a:p>
        </p:txBody>
      </p:sp>
    </p:spTree>
    <p:extLst>
      <p:ext uri="{BB962C8B-B14F-4D97-AF65-F5344CB8AC3E}">
        <p14:creationId xmlns:p14="http://schemas.microsoft.com/office/powerpoint/2010/main" val="3628529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Play this as a game against the class.</a:t>
            </a:r>
            <a:r>
              <a:rPr lang="en-GB" baseline="0" dirty="0" smtClean="0"/>
              <a:t> Perhaps give them a count of 3 to then call out whether it is snap or not. A point to the class every time they get it right, and a point to you every time someone calls out ‘Snap!’ incorrectly. </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35</a:t>
            </a:fld>
            <a:endParaRPr lang="en-GB"/>
          </a:p>
        </p:txBody>
      </p:sp>
    </p:spTree>
    <p:extLst>
      <p:ext uri="{BB962C8B-B14F-4D97-AF65-F5344CB8AC3E}">
        <p14:creationId xmlns:p14="http://schemas.microsoft.com/office/powerpoint/2010/main" val="4275167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36</a:t>
            </a:fld>
            <a:endParaRPr lang="en-GB"/>
          </a:p>
        </p:txBody>
      </p:sp>
    </p:spTree>
    <p:extLst>
      <p:ext uri="{BB962C8B-B14F-4D97-AF65-F5344CB8AC3E}">
        <p14:creationId xmlns:p14="http://schemas.microsoft.com/office/powerpoint/2010/main" val="4275167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a:t>
            </a:r>
            <a:r>
              <a:rPr lang="en-GB" baseline="0" dirty="0" smtClean="0"/>
              <a:t> may choose to mute the audio and lead the repetition of this verb yourself. For the less experienced, I have recorded myself pronouncing the different conjugations of the verb as the emphasis changes. This is to ready the pupils to be able to pronounce the different parts of the verb themselves in the next slides and then towards the end when they can put their repetition to music to get them into a rhythm. Practising in this way will hopefully mean that pupils will not lose the correct emphasis when they are practising all parts of this verb.</a:t>
            </a:r>
          </a:p>
          <a:p>
            <a:r>
              <a:rPr lang="en-GB" baseline="0" dirty="0" smtClean="0"/>
              <a:t>The recording runs through the verb 3 times.</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37</a:t>
            </a:fld>
            <a:endParaRPr lang="en-GB"/>
          </a:p>
        </p:txBody>
      </p:sp>
    </p:spTree>
    <p:extLst>
      <p:ext uri="{BB962C8B-B14F-4D97-AF65-F5344CB8AC3E}">
        <p14:creationId xmlns:p14="http://schemas.microsoft.com/office/powerpoint/2010/main" val="3996140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Opportunity to practise the verb pattern &amp; pronunciation over and over with some rhythmic music! Enjoy!</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38</a:t>
            </a:fld>
            <a:endParaRPr lang="en-GB"/>
          </a:p>
        </p:txBody>
      </p:sp>
    </p:spTree>
    <p:extLst>
      <p:ext uri="{BB962C8B-B14F-4D97-AF65-F5344CB8AC3E}">
        <p14:creationId xmlns:p14="http://schemas.microsoft.com/office/powerpoint/2010/main" val="5565404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is the full verb pattern. </a:t>
            </a:r>
          </a:p>
          <a:p>
            <a:r>
              <a:rPr lang="en-GB" dirty="0" smtClean="0"/>
              <a:t>Now pupils can play snap with cards</a:t>
            </a:r>
            <a:r>
              <a:rPr lang="en-GB" baseline="0" dirty="0" smtClean="0"/>
              <a:t> of their own (see </a:t>
            </a:r>
            <a:r>
              <a:rPr lang="en-GB" baseline="0" smtClean="0"/>
              <a:t>accompanying resource).</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39</a:t>
            </a:fld>
            <a:endParaRPr lang="en-GB"/>
          </a:p>
        </p:txBody>
      </p:sp>
    </p:spTree>
    <p:extLst>
      <p:ext uri="{BB962C8B-B14F-4D97-AF65-F5344CB8AC3E}">
        <p14:creationId xmlns:p14="http://schemas.microsoft.com/office/powerpoint/2010/main" val="95741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Encourage pupils here to repeat aloud ‘</a:t>
            </a:r>
            <a:r>
              <a:rPr lang="en-GB" baseline="0" dirty="0" err="1" smtClean="0"/>
              <a:t>practicas</a:t>
            </a:r>
            <a:r>
              <a:rPr lang="en-GB" baseline="0" dirty="0" smtClean="0"/>
              <a:t>’ and point directly at one other person (looking at them) with one finger. </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4</a:t>
            </a:fld>
            <a:endParaRPr lang="en-GB"/>
          </a:p>
        </p:txBody>
      </p:sp>
    </p:spTree>
    <p:extLst>
      <p:ext uri="{BB962C8B-B14F-4D97-AF65-F5344CB8AC3E}">
        <p14:creationId xmlns:p14="http://schemas.microsoft.com/office/powerpoint/2010/main" val="1605642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Encourage pupils here to repeat aloud ‘</a:t>
            </a:r>
            <a:r>
              <a:rPr lang="en-GB" baseline="0" dirty="0" err="1" smtClean="0"/>
              <a:t>practica</a:t>
            </a:r>
            <a:r>
              <a:rPr lang="en-GB" baseline="0" dirty="0" smtClean="0"/>
              <a:t>’ and point away first at a boy (with one finger) and then ‘</a:t>
            </a:r>
            <a:r>
              <a:rPr lang="en-GB" baseline="0" dirty="0" err="1" smtClean="0"/>
              <a:t>practica</a:t>
            </a:r>
            <a:r>
              <a:rPr lang="en-GB" baseline="0" dirty="0" smtClean="0"/>
              <a:t>’ again but point away at a girl (with one finger). </a:t>
            </a:r>
            <a:endParaRPr lang="en-GB" dirty="0" smtClean="0"/>
          </a:p>
          <a:p>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5</a:t>
            </a:fld>
            <a:endParaRPr lang="en-GB"/>
          </a:p>
        </p:txBody>
      </p:sp>
    </p:spTree>
    <p:extLst>
      <p:ext uri="{BB962C8B-B14F-4D97-AF65-F5344CB8AC3E}">
        <p14:creationId xmlns:p14="http://schemas.microsoft.com/office/powerpoint/2010/main" val="683162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Encourage pupils here to repeat aloud ‘</a:t>
            </a:r>
            <a:r>
              <a:rPr lang="en-GB" baseline="0" dirty="0" err="1" smtClean="0"/>
              <a:t>practicamos</a:t>
            </a:r>
            <a:r>
              <a:rPr lang="en-GB" baseline="0" dirty="0" smtClean="0"/>
              <a:t>’ and point two fingers (one finger on each hand) at themselves. </a:t>
            </a:r>
            <a:endParaRPr lang="en-GB" dirty="0" smtClean="0"/>
          </a:p>
          <a:p>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6</a:t>
            </a:fld>
            <a:endParaRPr lang="en-GB"/>
          </a:p>
        </p:txBody>
      </p:sp>
    </p:spTree>
    <p:extLst>
      <p:ext uri="{BB962C8B-B14F-4D97-AF65-F5344CB8AC3E}">
        <p14:creationId xmlns:p14="http://schemas.microsoft.com/office/powerpoint/2010/main" val="2537567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Encourage pupils here to repeat aloud ‘</a:t>
            </a:r>
            <a:r>
              <a:rPr lang="en-GB" baseline="0" dirty="0" err="1" smtClean="0"/>
              <a:t>practic</a:t>
            </a:r>
            <a:r>
              <a:rPr lang="en-GB" baseline="0" dirty="0" err="1" smtClean="0">
                <a:latin typeface="Segoe Print"/>
              </a:rPr>
              <a:t>áis</a:t>
            </a:r>
            <a:r>
              <a:rPr lang="en-GB" baseline="0" dirty="0" smtClean="0"/>
              <a:t>’ and point two fingers (one finger on each hand) directly at other people. </a:t>
            </a:r>
            <a:endParaRPr lang="en-GB" dirty="0" smtClean="0"/>
          </a:p>
          <a:p>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7</a:t>
            </a:fld>
            <a:endParaRPr lang="en-GB"/>
          </a:p>
        </p:txBody>
      </p:sp>
    </p:spTree>
    <p:extLst>
      <p:ext uri="{BB962C8B-B14F-4D97-AF65-F5344CB8AC3E}">
        <p14:creationId xmlns:p14="http://schemas.microsoft.com/office/powerpoint/2010/main" val="1915340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Encourage pupils here to repeat aloud ‘</a:t>
            </a:r>
            <a:r>
              <a:rPr lang="en-GB" baseline="0" dirty="0" err="1" smtClean="0"/>
              <a:t>practican</a:t>
            </a:r>
            <a:r>
              <a:rPr lang="en-GB" baseline="0" dirty="0" smtClean="0"/>
              <a:t>’ and point two fingers (one finger on each hand) away at other people. </a:t>
            </a:r>
            <a:endParaRPr lang="en-GB" dirty="0" smtClean="0"/>
          </a:p>
          <a:p>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8</a:t>
            </a:fld>
            <a:endParaRPr lang="en-GB"/>
          </a:p>
        </p:txBody>
      </p:sp>
    </p:spTree>
    <p:extLst>
      <p:ext uri="{BB962C8B-B14F-4D97-AF65-F5344CB8AC3E}">
        <p14:creationId xmlns:p14="http://schemas.microsoft.com/office/powerpoint/2010/main" val="2749602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I</a:t>
            </a:r>
            <a:r>
              <a:rPr lang="en-GB" baseline="0" dirty="0" smtClean="0"/>
              <a:t> have tried to make it obvious what information each part of the verb is conveying and why therefore it will be so important to get the ending of the verb right.</a:t>
            </a:r>
            <a:endParaRPr lang="en-GB" dirty="0"/>
          </a:p>
        </p:txBody>
      </p:sp>
      <p:sp>
        <p:nvSpPr>
          <p:cNvPr id="4" name="Slide Number Placeholder 3"/>
          <p:cNvSpPr>
            <a:spLocks noGrp="1"/>
          </p:cNvSpPr>
          <p:nvPr>
            <p:ph type="sldNum" sz="quarter" idx="10"/>
          </p:nvPr>
        </p:nvSpPr>
        <p:spPr/>
        <p:txBody>
          <a:bodyPr/>
          <a:lstStyle/>
          <a:p>
            <a:fld id="{95281B68-F6A7-4AE8-B350-50943E632780}" type="slidenum">
              <a:rPr lang="en-GB" smtClean="0"/>
              <a:t>9</a:t>
            </a:fld>
            <a:endParaRPr lang="en-GB"/>
          </a:p>
        </p:txBody>
      </p:sp>
    </p:spTree>
    <p:extLst>
      <p:ext uri="{BB962C8B-B14F-4D97-AF65-F5344CB8AC3E}">
        <p14:creationId xmlns:p14="http://schemas.microsoft.com/office/powerpoint/2010/main" val="1577862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7CD3774-5D9F-4A76-93FC-2427D339E2F5}" type="datetimeFigureOut">
              <a:rPr lang="en-GB" smtClean="0"/>
              <a:t>09/03/2015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3197DA-DDBF-4A3A-B570-4A3F70C46935}" type="slidenum">
              <a:rPr lang="en-GB" smtClean="0"/>
              <a:t>‹#›</a:t>
            </a:fld>
            <a:endParaRPr lang="en-GB"/>
          </a:p>
        </p:txBody>
      </p:sp>
    </p:spTree>
    <p:extLst>
      <p:ext uri="{BB962C8B-B14F-4D97-AF65-F5344CB8AC3E}">
        <p14:creationId xmlns:p14="http://schemas.microsoft.com/office/powerpoint/2010/main" val="4131832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CD3774-5D9F-4A76-93FC-2427D339E2F5}" type="datetimeFigureOut">
              <a:rPr lang="en-GB" smtClean="0"/>
              <a:t>09/03/2015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3197DA-DDBF-4A3A-B570-4A3F70C46935}" type="slidenum">
              <a:rPr lang="en-GB" smtClean="0"/>
              <a:t>‹#›</a:t>
            </a:fld>
            <a:endParaRPr lang="en-GB"/>
          </a:p>
        </p:txBody>
      </p:sp>
    </p:spTree>
    <p:extLst>
      <p:ext uri="{BB962C8B-B14F-4D97-AF65-F5344CB8AC3E}">
        <p14:creationId xmlns:p14="http://schemas.microsoft.com/office/powerpoint/2010/main" val="290905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CD3774-5D9F-4A76-93FC-2427D339E2F5}" type="datetimeFigureOut">
              <a:rPr lang="en-GB" smtClean="0"/>
              <a:t>09/03/2015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3197DA-DDBF-4A3A-B570-4A3F70C46935}" type="slidenum">
              <a:rPr lang="en-GB" smtClean="0"/>
              <a:t>‹#›</a:t>
            </a:fld>
            <a:endParaRPr lang="en-GB"/>
          </a:p>
        </p:txBody>
      </p:sp>
    </p:spTree>
    <p:extLst>
      <p:ext uri="{BB962C8B-B14F-4D97-AF65-F5344CB8AC3E}">
        <p14:creationId xmlns:p14="http://schemas.microsoft.com/office/powerpoint/2010/main" val="367663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CD3774-5D9F-4A76-93FC-2427D339E2F5}" type="datetimeFigureOut">
              <a:rPr lang="en-GB" smtClean="0"/>
              <a:t>09/03/2015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3197DA-DDBF-4A3A-B570-4A3F70C46935}" type="slidenum">
              <a:rPr lang="en-GB" smtClean="0"/>
              <a:t>‹#›</a:t>
            </a:fld>
            <a:endParaRPr lang="en-GB"/>
          </a:p>
        </p:txBody>
      </p:sp>
    </p:spTree>
    <p:extLst>
      <p:ext uri="{BB962C8B-B14F-4D97-AF65-F5344CB8AC3E}">
        <p14:creationId xmlns:p14="http://schemas.microsoft.com/office/powerpoint/2010/main" val="157365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CD3774-5D9F-4A76-93FC-2427D339E2F5}" type="datetimeFigureOut">
              <a:rPr lang="en-GB" smtClean="0"/>
              <a:t>09/03/2015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3197DA-DDBF-4A3A-B570-4A3F70C46935}" type="slidenum">
              <a:rPr lang="en-GB" smtClean="0"/>
              <a:t>‹#›</a:t>
            </a:fld>
            <a:endParaRPr lang="en-GB"/>
          </a:p>
        </p:txBody>
      </p:sp>
    </p:spTree>
    <p:extLst>
      <p:ext uri="{BB962C8B-B14F-4D97-AF65-F5344CB8AC3E}">
        <p14:creationId xmlns:p14="http://schemas.microsoft.com/office/powerpoint/2010/main" val="1671199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CD3774-5D9F-4A76-93FC-2427D339E2F5}" type="datetimeFigureOut">
              <a:rPr lang="en-GB" smtClean="0"/>
              <a:t>09/03/2015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3197DA-DDBF-4A3A-B570-4A3F70C46935}" type="slidenum">
              <a:rPr lang="en-GB" smtClean="0"/>
              <a:t>‹#›</a:t>
            </a:fld>
            <a:endParaRPr lang="en-GB"/>
          </a:p>
        </p:txBody>
      </p:sp>
    </p:spTree>
    <p:extLst>
      <p:ext uri="{BB962C8B-B14F-4D97-AF65-F5344CB8AC3E}">
        <p14:creationId xmlns:p14="http://schemas.microsoft.com/office/powerpoint/2010/main" val="2115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7CD3774-5D9F-4A76-93FC-2427D339E2F5}" type="datetimeFigureOut">
              <a:rPr lang="en-GB" smtClean="0"/>
              <a:t>09/03/2015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3197DA-DDBF-4A3A-B570-4A3F70C46935}" type="slidenum">
              <a:rPr lang="en-GB" smtClean="0"/>
              <a:t>‹#›</a:t>
            </a:fld>
            <a:endParaRPr lang="en-GB"/>
          </a:p>
        </p:txBody>
      </p:sp>
    </p:spTree>
    <p:extLst>
      <p:ext uri="{BB962C8B-B14F-4D97-AF65-F5344CB8AC3E}">
        <p14:creationId xmlns:p14="http://schemas.microsoft.com/office/powerpoint/2010/main" val="817114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7CD3774-5D9F-4A76-93FC-2427D339E2F5}" type="datetimeFigureOut">
              <a:rPr lang="en-GB" smtClean="0"/>
              <a:t>09/03/2015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3197DA-DDBF-4A3A-B570-4A3F70C46935}" type="slidenum">
              <a:rPr lang="en-GB" smtClean="0"/>
              <a:t>‹#›</a:t>
            </a:fld>
            <a:endParaRPr lang="en-GB"/>
          </a:p>
        </p:txBody>
      </p:sp>
    </p:spTree>
    <p:extLst>
      <p:ext uri="{BB962C8B-B14F-4D97-AF65-F5344CB8AC3E}">
        <p14:creationId xmlns:p14="http://schemas.microsoft.com/office/powerpoint/2010/main" val="2184525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CD3774-5D9F-4A76-93FC-2427D339E2F5}" type="datetimeFigureOut">
              <a:rPr lang="en-GB" smtClean="0"/>
              <a:t>09/03/2015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3197DA-DDBF-4A3A-B570-4A3F70C46935}" type="slidenum">
              <a:rPr lang="en-GB" smtClean="0"/>
              <a:t>‹#›</a:t>
            </a:fld>
            <a:endParaRPr lang="en-GB"/>
          </a:p>
        </p:txBody>
      </p:sp>
    </p:spTree>
    <p:extLst>
      <p:ext uri="{BB962C8B-B14F-4D97-AF65-F5344CB8AC3E}">
        <p14:creationId xmlns:p14="http://schemas.microsoft.com/office/powerpoint/2010/main" val="67973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D3774-5D9F-4A76-93FC-2427D339E2F5}" type="datetimeFigureOut">
              <a:rPr lang="en-GB" smtClean="0"/>
              <a:t>09/03/2015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3197DA-DDBF-4A3A-B570-4A3F70C46935}" type="slidenum">
              <a:rPr lang="en-GB" smtClean="0"/>
              <a:t>‹#›</a:t>
            </a:fld>
            <a:endParaRPr lang="en-GB"/>
          </a:p>
        </p:txBody>
      </p:sp>
    </p:spTree>
    <p:extLst>
      <p:ext uri="{BB962C8B-B14F-4D97-AF65-F5344CB8AC3E}">
        <p14:creationId xmlns:p14="http://schemas.microsoft.com/office/powerpoint/2010/main" val="441345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CD3774-5D9F-4A76-93FC-2427D339E2F5}" type="datetimeFigureOut">
              <a:rPr lang="en-GB" smtClean="0"/>
              <a:t>09/03/2015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3197DA-DDBF-4A3A-B570-4A3F70C46935}" type="slidenum">
              <a:rPr lang="en-GB" smtClean="0"/>
              <a:t>‹#›</a:t>
            </a:fld>
            <a:endParaRPr lang="en-GB"/>
          </a:p>
        </p:txBody>
      </p:sp>
    </p:spTree>
    <p:extLst>
      <p:ext uri="{BB962C8B-B14F-4D97-AF65-F5344CB8AC3E}">
        <p14:creationId xmlns:p14="http://schemas.microsoft.com/office/powerpoint/2010/main" val="239952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CD3774-5D9F-4A76-93FC-2427D339E2F5}" type="datetimeFigureOut">
              <a:rPr lang="en-GB" smtClean="0"/>
              <a:t>09/03/2015</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197DA-DDBF-4A3A-B570-4A3F70C46935}" type="slidenum">
              <a:rPr lang="en-GB" smtClean="0"/>
              <a:t>‹#›</a:t>
            </a:fld>
            <a:endParaRPr lang="en-GB"/>
          </a:p>
        </p:txBody>
      </p:sp>
    </p:spTree>
    <p:extLst>
      <p:ext uri="{BB962C8B-B14F-4D97-AF65-F5344CB8AC3E}">
        <p14:creationId xmlns:p14="http://schemas.microsoft.com/office/powerpoint/2010/main" val="3372128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27.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G"/></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9.JPG"/><Relationship Id="rId4" Type="http://schemas.openxmlformats.org/officeDocument/2006/relationships/image" Target="../media/image38.JPG"/></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39.JP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41.JP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3.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5.JP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3.JPG"/><Relationship Id="rId4" Type="http://schemas.openxmlformats.org/officeDocument/2006/relationships/image" Target="../media/image42.jpe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1.JPG"/><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8.JPG"/><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9.JP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png"/><Relationship Id="rId4"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49.png"/><Relationship Id="rId4"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280920" cy="954107"/>
          </a:xfrm>
          <a:prstGeom prst="rect">
            <a:avLst/>
          </a:prstGeom>
          <a:noFill/>
        </p:spPr>
        <p:txBody>
          <a:bodyPr wrap="square" rtlCol="0">
            <a:spAutoFit/>
          </a:bodyPr>
          <a:lstStyle/>
          <a:p>
            <a:pPr algn="ctr"/>
            <a:r>
              <a:rPr lang="en-GB" sz="2800" dirty="0" smtClean="0">
                <a:latin typeface="Segoe Script" panose="020B0504020000000003" pitchFamily="34" charset="0"/>
              </a:rPr>
              <a:t>Hoy </a:t>
            </a:r>
            <a:r>
              <a:rPr lang="en-GB" sz="2800" dirty="0" err="1" smtClean="0">
                <a:latin typeface="Segoe Script" panose="020B0504020000000003" pitchFamily="34" charset="0"/>
              </a:rPr>
              <a:t>vamos</a:t>
            </a:r>
            <a:r>
              <a:rPr lang="en-GB" sz="2800" dirty="0" smtClean="0">
                <a:latin typeface="Segoe Script" panose="020B0504020000000003" pitchFamily="34" charset="0"/>
              </a:rPr>
              <a:t> a </a:t>
            </a:r>
            <a:r>
              <a:rPr lang="en-GB" sz="2800" b="1" dirty="0" err="1" smtClean="0">
                <a:latin typeface="Segoe Script" panose="020B0504020000000003" pitchFamily="34" charset="0"/>
              </a:rPr>
              <a:t>repetir</a:t>
            </a:r>
            <a:r>
              <a:rPr lang="en-GB" sz="2800" b="1" dirty="0" smtClean="0">
                <a:latin typeface="Segoe Script" panose="020B0504020000000003" pitchFamily="34" charset="0"/>
              </a:rPr>
              <a:t> y </a:t>
            </a:r>
            <a:r>
              <a:rPr lang="en-GB" sz="2800" b="1" dirty="0" err="1" smtClean="0">
                <a:latin typeface="Segoe Script" panose="020B0504020000000003" pitchFamily="34" charset="0"/>
              </a:rPr>
              <a:t>aprender</a:t>
            </a:r>
            <a:r>
              <a:rPr lang="en-GB" sz="2800" b="1" dirty="0" smtClean="0">
                <a:latin typeface="Segoe Script" panose="020B0504020000000003" pitchFamily="34" charset="0"/>
              </a:rPr>
              <a:t> </a:t>
            </a:r>
            <a:r>
              <a:rPr lang="en-GB" sz="2800" dirty="0" err="1" smtClean="0">
                <a:latin typeface="Segoe Script" panose="020B0504020000000003" pitchFamily="34" charset="0"/>
              </a:rPr>
              <a:t>las</a:t>
            </a:r>
            <a:r>
              <a:rPr lang="en-GB" sz="2800" dirty="0" smtClean="0">
                <a:latin typeface="Segoe Script" panose="020B0504020000000003" pitchFamily="34" charset="0"/>
              </a:rPr>
              <a:t> </a:t>
            </a:r>
            <a:r>
              <a:rPr lang="en-GB" sz="2800" dirty="0" err="1" smtClean="0">
                <a:latin typeface="Segoe Script" panose="020B0504020000000003" pitchFamily="34" charset="0"/>
              </a:rPr>
              <a:t>formas</a:t>
            </a:r>
            <a:r>
              <a:rPr lang="en-GB" sz="2800" dirty="0" smtClean="0">
                <a:latin typeface="Segoe Script" panose="020B0504020000000003" pitchFamily="34" charset="0"/>
              </a:rPr>
              <a:t> </a:t>
            </a:r>
            <a:r>
              <a:rPr lang="en-GB" sz="2800" dirty="0" err="1" smtClean="0">
                <a:latin typeface="Segoe Script" panose="020B0504020000000003" pitchFamily="34" charset="0"/>
              </a:rPr>
              <a:t>diferentes</a:t>
            </a:r>
            <a:r>
              <a:rPr lang="en-GB" sz="2800" dirty="0" smtClean="0">
                <a:latin typeface="Segoe Script" panose="020B0504020000000003" pitchFamily="34" charset="0"/>
              </a:rPr>
              <a:t> del </a:t>
            </a:r>
            <a:r>
              <a:rPr lang="en-GB" sz="2800" dirty="0" err="1" smtClean="0">
                <a:latin typeface="Segoe Script" panose="020B0504020000000003" pitchFamily="34" charset="0"/>
              </a:rPr>
              <a:t>verbo</a:t>
            </a:r>
            <a:r>
              <a:rPr lang="en-GB" sz="2800" dirty="0" smtClean="0">
                <a:latin typeface="Segoe Script" panose="020B0504020000000003" pitchFamily="34" charset="0"/>
              </a:rPr>
              <a:t> ‘</a:t>
            </a:r>
            <a:r>
              <a:rPr lang="en-GB" sz="2800" dirty="0" err="1" smtClean="0">
                <a:latin typeface="Segoe Script" panose="020B0504020000000003" pitchFamily="34" charset="0"/>
              </a:rPr>
              <a:t>practicar</a:t>
            </a:r>
            <a:r>
              <a:rPr lang="en-GB" sz="2800" dirty="0" smtClean="0">
                <a:latin typeface="Segoe Script" panose="020B0504020000000003" pitchFamily="34" charset="0"/>
              </a:rPr>
              <a:t>’.</a:t>
            </a:r>
            <a:endParaRPr lang="en-GB" sz="2800" dirty="0">
              <a:latin typeface="Segoe Script" panose="020B0504020000000003" pitchFamily="34" charset="0"/>
            </a:endParaRPr>
          </a:p>
        </p:txBody>
      </p:sp>
      <p:pic>
        <p:nvPicPr>
          <p:cNvPr id="5122" name="Picture 2" descr="Image result for caricature usain bo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2817"/>
            <a:ext cx="9160018" cy="51125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95736" y="2132856"/>
            <a:ext cx="3456384" cy="792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195736" y="2132856"/>
            <a:ext cx="3456384" cy="830997"/>
          </a:xfrm>
          <a:prstGeom prst="rect">
            <a:avLst/>
          </a:prstGeom>
          <a:noFill/>
        </p:spPr>
        <p:txBody>
          <a:bodyPr wrap="square" rtlCol="0">
            <a:spAutoFit/>
          </a:bodyPr>
          <a:lstStyle/>
          <a:p>
            <a:pPr algn="ctr"/>
            <a:r>
              <a:rPr lang="en-GB" sz="2400" dirty="0" smtClean="0">
                <a:latin typeface="Segoe Print" panose="02000600000000000000" pitchFamily="2" charset="0"/>
              </a:rPr>
              <a:t>Usain Bolt </a:t>
            </a:r>
            <a:r>
              <a:rPr lang="en-GB" sz="2400" dirty="0" err="1" smtClean="0">
                <a:latin typeface="Segoe Print" panose="02000600000000000000" pitchFamily="2" charset="0"/>
              </a:rPr>
              <a:t>practic</a:t>
            </a:r>
            <a:r>
              <a:rPr lang="en-GB" sz="2400" b="1" u="sng" dirty="0" err="1" smtClean="0">
                <a:latin typeface="Segoe Print" panose="02000600000000000000" pitchFamily="2" charset="0"/>
              </a:rPr>
              <a:t>a</a:t>
            </a:r>
            <a:r>
              <a:rPr lang="en-GB" sz="2400" dirty="0" smtClean="0">
                <a:latin typeface="Segoe Print" panose="02000600000000000000" pitchFamily="2" charset="0"/>
              </a:rPr>
              <a:t> </a:t>
            </a:r>
            <a:r>
              <a:rPr lang="en-GB" sz="2400" dirty="0" err="1" smtClean="0">
                <a:latin typeface="Segoe Print" panose="02000600000000000000" pitchFamily="2" charset="0"/>
              </a:rPr>
              <a:t>atletismo</a:t>
            </a:r>
            <a:r>
              <a:rPr lang="en-GB" sz="2400" dirty="0" smtClean="0">
                <a:latin typeface="Segoe Print" panose="02000600000000000000" pitchFamily="2" charset="0"/>
              </a:rPr>
              <a:t>.</a:t>
            </a:r>
            <a:endParaRPr lang="en-GB" sz="2400" dirty="0">
              <a:latin typeface="Segoe Print" panose="02000600000000000000" pitchFamily="2" charset="0"/>
            </a:endParaRPr>
          </a:p>
        </p:txBody>
      </p:sp>
    </p:spTree>
    <p:extLst>
      <p:ext uri="{BB962C8B-B14F-4D97-AF65-F5344CB8AC3E}">
        <p14:creationId xmlns:p14="http://schemas.microsoft.com/office/powerpoint/2010/main" val="779894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D:\My Stuff\primary spanish\Yr5 SoW resources 2014\practicar slides\Slid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5516" y="1290673"/>
            <a:ext cx="2256565" cy="16924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3577743" y="720406"/>
            <a:ext cx="0" cy="115212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99792" y="116632"/>
            <a:ext cx="1772490" cy="584775"/>
          </a:xfrm>
          <a:prstGeom prst="rect">
            <a:avLst/>
          </a:prstGeom>
          <a:noFill/>
        </p:spPr>
        <p:txBody>
          <a:bodyPr wrap="square" rtlCol="0">
            <a:spAutoFit/>
          </a:bodyPr>
          <a:lstStyle/>
          <a:p>
            <a:pPr algn="ctr"/>
            <a:r>
              <a:rPr lang="en-GB" sz="3200" dirty="0" smtClean="0">
                <a:solidFill>
                  <a:srgbClr val="00B050"/>
                </a:solidFill>
                <a:latin typeface="Comic Sans MS" panose="030F0702030302020204" pitchFamily="66" charset="0"/>
              </a:rPr>
              <a:t>you</a:t>
            </a:r>
            <a:endParaRPr lang="en-GB" sz="2000" dirty="0">
              <a:solidFill>
                <a:srgbClr val="00B050"/>
              </a:solidFill>
              <a:latin typeface="Comic Sans MS" panose="030F0702030302020204" pitchFamily="66" charset="0"/>
            </a:endParaRPr>
          </a:p>
        </p:txBody>
      </p:sp>
      <p:cxnSp>
        <p:nvCxnSpPr>
          <p:cNvPr id="7" name="Straight Arrow Connector 6"/>
          <p:cNvCxnSpPr/>
          <p:nvPr/>
        </p:nvCxnSpPr>
        <p:spPr>
          <a:xfrm flipV="1">
            <a:off x="2586219" y="2348880"/>
            <a:ext cx="0" cy="129614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51720" y="3645142"/>
            <a:ext cx="1077387" cy="584775"/>
          </a:xfrm>
          <a:prstGeom prst="rect">
            <a:avLst/>
          </a:prstGeom>
          <a:noFill/>
        </p:spPr>
        <p:txBody>
          <a:bodyPr wrap="square" rtlCol="0">
            <a:spAutoFit/>
          </a:bodyPr>
          <a:lstStyle/>
          <a:p>
            <a:pPr algn="ctr"/>
            <a:r>
              <a:rPr lang="en-GB" sz="3200" dirty="0" smtClean="0">
                <a:latin typeface="Comic Sans MS" panose="030F0702030302020204" pitchFamily="66" charset="0"/>
              </a:rPr>
              <a:t>do</a:t>
            </a:r>
            <a:endParaRPr lang="en-GB" sz="2000" dirty="0">
              <a:latin typeface="Comic Sans MS" panose="030F0702030302020204" pitchFamily="66" charset="0"/>
            </a:endParaRPr>
          </a:p>
        </p:txBody>
      </p:sp>
      <p:sp>
        <p:nvSpPr>
          <p:cNvPr id="10" name="TextBox 9"/>
          <p:cNvSpPr txBox="1"/>
          <p:nvPr/>
        </p:nvSpPr>
        <p:spPr>
          <a:xfrm>
            <a:off x="251520" y="4869160"/>
            <a:ext cx="864096" cy="523220"/>
          </a:xfrm>
          <a:prstGeom prst="rect">
            <a:avLst/>
          </a:prstGeom>
          <a:noFill/>
        </p:spPr>
        <p:txBody>
          <a:bodyPr wrap="square" rtlCol="0">
            <a:spAutoFit/>
          </a:bodyPr>
          <a:lstStyle/>
          <a:p>
            <a:r>
              <a:rPr lang="en-GB" sz="2800" dirty="0" smtClean="0">
                <a:latin typeface="Segoe Print" panose="02000600000000000000" pitchFamily="2" charset="0"/>
              </a:rPr>
              <a:t>e.g. </a:t>
            </a:r>
            <a:endParaRPr lang="en-GB" sz="2800" dirty="0">
              <a:latin typeface="Segoe Print" panose="02000600000000000000" pitchFamily="2" charset="0"/>
            </a:endParaRPr>
          </a:p>
        </p:txBody>
      </p:sp>
      <p:sp>
        <p:nvSpPr>
          <p:cNvPr id="11" name="TextBox 10"/>
          <p:cNvSpPr txBox="1"/>
          <p:nvPr/>
        </p:nvSpPr>
        <p:spPr>
          <a:xfrm>
            <a:off x="3923928" y="4911551"/>
            <a:ext cx="4636017" cy="461665"/>
          </a:xfrm>
          <a:prstGeom prst="rect">
            <a:avLst/>
          </a:prstGeom>
          <a:noFill/>
        </p:spPr>
        <p:txBody>
          <a:bodyPr wrap="square" rtlCol="0">
            <a:spAutoFit/>
          </a:bodyPr>
          <a:lstStyle/>
          <a:p>
            <a:r>
              <a:rPr lang="en-GB" sz="2400" dirty="0" smtClean="0">
                <a:latin typeface="Segoe Print" panose="02000600000000000000" pitchFamily="2" charset="0"/>
              </a:rPr>
              <a:t>¿</a:t>
            </a:r>
            <a:r>
              <a:rPr lang="en-GB" sz="2400" dirty="0" err="1" smtClean="0">
                <a:latin typeface="Segoe Print" panose="02000600000000000000" pitchFamily="2" charset="0"/>
              </a:rPr>
              <a:t>Practic</a:t>
            </a:r>
            <a:r>
              <a:rPr lang="en-GB" sz="2400" b="1" dirty="0" err="1" smtClean="0">
                <a:latin typeface="Segoe Print" panose="02000600000000000000" pitchFamily="2" charset="0"/>
              </a:rPr>
              <a:t>as</a:t>
            </a:r>
            <a:r>
              <a:rPr lang="en-GB" sz="2400" dirty="0" smtClean="0">
                <a:latin typeface="Segoe Print" panose="02000600000000000000" pitchFamily="2" charset="0"/>
              </a:rPr>
              <a:t> </a:t>
            </a:r>
            <a:r>
              <a:rPr lang="en-GB" sz="2400" dirty="0" err="1" smtClean="0">
                <a:latin typeface="Segoe Print" panose="02000600000000000000" pitchFamily="2" charset="0"/>
              </a:rPr>
              <a:t>esquí</a:t>
            </a:r>
            <a:r>
              <a:rPr lang="en-GB" sz="2400" dirty="0" smtClean="0">
                <a:latin typeface="Segoe Print" panose="02000600000000000000" pitchFamily="2" charset="0"/>
              </a:rPr>
              <a:t>?</a:t>
            </a:r>
            <a:endParaRPr lang="en-GB" sz="2400" dirty="0">
              <a:latin typeface="Segoe Print" panose="02000600000000000000" pitchFamily="2" charset="0"/>
            </a:endParaRPr>
          </a:p>
        </p:txBody>
      </p:sp>
      <p:pic>
        <p:nvPicPr>
          <p:cNvPr id="13" name="Picture 4" descr="D:\My Stuff\primary spanish\Yr5 SoW resources 2014\subject pronoun pics\Slid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1289573"/>
            <a:ext cx="2448272" cy="1836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4618" y="4320817"/>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4979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descr="D:\My Stuff\primary spanish\Yr5 SoW resources 2014\practicar slides\Slid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7363" y="1362563"/>
            <a:ext cx="2256565" cy="16924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3577743" y="720406"/>
            <a:ext cx="0" cy="115212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99792" y="116632"/>
            <a:ext cx="1772490" cy="584775"/>
          </a:xfrm>
          <a:prstGeom prst="rect">
            <a:avLst/>
          </a:prstGeom>
          <a:noFill/>
        </p:spPr>
        <p:txBody>
          <a:bodyPr wrap="square" rtlCol="0">
            <a:spAutoFit/>
          </a:bodyPr>
          <a:lstStyle/>
          <a:p>
            <a:pPr algn="ctr"/>
            <a:r>
              <a:rPr lang="en-GB" sz="3200" dirty="0">
                <a:solidFill>
                  <a:srgbClr val="00B050"/>
                </a:solidFill>
                <a:latin typeface="Comic Sans MS" panose="030F0702030302020204" pitchFamily="66" charset="0"/>
              </a:rPr>
              <a:t>h</a:t>
            </a:r>
            <a:r>
              <a:rPr lang="en-GB" sz="3200" dirty="0" smtClean="0">
                <a:solidFill>
                  <a:srgbClr val="00B050"/>
                </a:solidFill>
                <a:latin typeface="Comic Sans MS" panose="030F0702030302020204" pitchFamily="66" charset="0"/>
              </a:rPr>
              <a:t>e/she</a:t>
            </a:r>
            <a:endParaRPr lang="en-GB" sz="2000" dirty="0">
              <a:solidFill>
                <a:srgbClr val="00B050"/>
              </a:solidFill>
              <a:latin typeface="Comic Sans MS" panose="030F0702030302020204" pitchFamily="66" charset="0"/>
            </a:endParaRPr>
          </a:p>
        </p:txBody>
      </p:sp>
      <p:cxnSp>
        <p:nvCxnSpPr>
          <p:cNvPr id="7" name="Straight Arrow Connector 6"/>
          <p:cNvCxnSpPr/>
          <p:nvPr/>
        </p:nvCxnSpPr>
        <p:spPr>
          <a:xfrm flipV="1">
            <a:off x="2586219" y="2348880"/>
            <a:ext cx="0" cy="129614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51720" y="3645142"/>
            <a:ext cx="1077387" cy="584775"/>
          </a:xfrm>
          <a:prstGeom prst="rect">
            <a:avLst/>
          </a:prstGeom>
          <a:noFill/>
        </p:spPr>
        <p:txBody>
          <a:bodyPr wrap="square" rtlCol="0">
            <a:spAutoFit/>
          </a:bodyPr>
          <a:lstStyle/>
          <a:p>
            <a:pPr algn="ctr"/>
            <a:r>
              <a:rPr lang="en-GB" sz="3200" dirty="0" smtClean="0">
                <a:latin typeface="Comic Sans MS" panose="030F0702030302020204" pitchFamily="66" charset="0"/>
              </a:rPr>
              <a:t>does</a:t>
            </a:r>
            <a:endParaRPr lang="en-GB" sz="2000" dirty="0">
              <a:latin typeface="Comic Sans MS" panose="030F0702030302020204" pitchFamily="66" charset="0"/>
            </a:endParaRPr>
          </a:p>
        </p:txBody>
      </p:sp>
      <p:sp>
        <p:nvSpPr>
          <p:cNvPr id="10" name="TextBox 9"/>
          <p:cNvSpPr txBox="1"/>
          <p:nvPr/>
        </p:nvSpPr>
        <p:spPr>
          <a:xfrm>
            <a:off x="251520" y="4869160"/>
            <a:ext cx="864096" cy="523220"/>
          </a:xfrm>
          <a:prstGeom prst="rect">
            <a:avLst/>
          </a:prstGeom>
          <a:noFill/>
        </p:spPr>
        <p:txBody>
          <a:bodyPr wrap="square" rtlCol="0">
            <a:spAutoFit/>
          </a:bodyPr>
          <a:lstStyle/>
          <a:p>
            <a:r>
              <a:rPr lang="en-GB" sz="2800" dirty="0" smtClean="0">
                <a:latin typeface="Segoe Print" panose="02000600000000000000" pitchFamily="2" charset="0"/>
              </a:rPr>
              <a:t>e.g. </a:t>
            </a:r>
            <a:endParaRPr lang="en-GB" sz="2800" dirty="0">
              <a:latin typeface="Segoe Print" panose="02000600000000000000" pitchFamily="2" charset="0"/>
            </a:endParaRPr>
          </a:p>
        </p:txBody>
      </p:sp>
      <p:sp>
        <p:nvSpPr>
          <p:cNvPr id="11" name="TextBox 10"/>
          <p:cNvSpPr txBox="1"/>
          <p:nvPr/>
        </p:nvSpPr>
        <p:spPr>
          <a:xfrm>
            <a:off x="3923928" y="4911551"/>
            <a:ext cx="4636017" cy="461665"/>
          </a:xfrm>
          <a:prstGeom prst="rect">
            <a:avLst/>
          </a:prstGeom>
          <a:noFill/>
        </p:spPr>
        <p:txBody>
          <a:bodyPr wrap="square" rtlCol="0">
            <a:spAutoFit/>
          </a:bodyPr>
          <a:lstStyle/>
          <a:p>
            <a:r>
              <a:rPr lang="en-GB" sz="2400" dirty="0" err="1" smtClean="0">
                <a:latin typeface="Segoe Print" panose="02000600000000000000" pitchFamily="2" charset="0"/>
              </a:rPr>
              <a:t>Practic</a:t>
            </a:r>
            <a:r>
              <a:rPr lang="en-GB" sz="2400" b="1" dirty="0" err="1" smtClean="0">
                <a:latin typeface="Segoe Print" panose="02000600000000000000" pitchFamily="2" charset="0"/>
              </a:rPr>
              <a:t>a</a:t>
            </a:r>
            <a:r>
              <a:rPr lang="en-GB" sz="2400" dirty="0" smtClean="0">
                <a:latin typeface="Segoe Print" panose="02000600000000000000" pitchFamily="2" charset="0"/>
              </a:rPr>
              <a:t> vela.</a:t>
            </a:r>
            <a:endParaRPr lang="en-GB" sz="2400" dirty="0">
              <a:latin typeface="Segoe Print" panose="02000600000000000000" pitchFamily="2" charset="0"/>
            </a:endParaRPr>
          </a:p>
        </p:txBody>
      </p:sp>
      <p:pic>
        <p:nvPicPr>
          <p:cNvPr id="15" name="Picture 5" descr="D:\My Stuff\primary spanish\Yr5 SoW resources 2014\subject pronoun pics\Slide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224644"/>
            <a:ext cx="2448272" cy="1836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4455818"/>
            <a:ext cx="2880320" cy="183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descr="D:\My Stuff\primary spanish\Yr5 SoW resources 2014\subject pronoun pics\Slide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4" y="2204864"/>
            <a:ext cx="2448272" cy="1836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049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7" descr="D:\My Stuff\primary spanish\Yr5 SoW resources 2014\practicar slides\Slide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9411" y="1346093"/>
            <a:ext cx="2256565" cy="16924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3577743" y="720406"/>
            <a:ext cx="0" cy="115212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699792" y="116632"/>
            <a:ext cx="1772490" cy="584775"/>
          </a:xfrm>
          <a:prstGeom prst="rect">
            <a:avLst/>
          </a:prstGeom>
          <a:noFill/>
        </p:spPr>
        <p:txBody>
          <a:bodyPr wrap="square" rtlCol="0">
            <a:spAutoFit/>
          </a:bodyPr>
          <a:lstStyle/>
          <a:p>
            <a:pPr algn="ctr"/>
            <a:r>
              <a:rPr lang="en-GB" sz="3200" dirty="0" smtClean="0">
                <a:solidFill>
                  <a:srgbClr val="00B050"/>
                </a:solidFill>
                <a:latin typeface="Comic Sans MS" panose="030F0702030302020204" pitchFamily="66" charset="0"/>
              </a:rPr>
              <a:t>we</a:t>
            </a:r>
            <a:endParaRPr lang="en-GB" sz="2000" dirty="0">
              <a:solidFill>
                <a:srgbClr val="00B050"/>
              </a:solidFill>
              <a:latin typeface="Comic Sans MS" panose="030F0702030302020204" pitchFamily="66" charset="0"/>
            </a:endParaRPr>
          </a:p>
        </p:txBody>
      </p:sp>
      <p:cxnSp>
        <p:nvCxnSpPr>
          <p:cNvPr id="7" name="Straight Arrow Connector 6"/>
          <p:cNvCxnSpPr/>
          <p:nvPr/>
        </p:nvCxnSpPr>
        <p:spPr>
          <a:xfrm flipV="1">
            <a:off x="2586219" y="2348880"/>
            <a:ext cx="0" cy="129614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51720" y="3645142"/>
            <a:ext cx="1077387" cy="584775"/>
          </a:xfrm>
          <a:prstGeom prst="rect">
            <a:avLst/>
          </a:prstGeom>
          <a:noFill/>
        </p:spPr>
        <p:txBody>
          <a:bodyPr wrap="square" rtlCol="0">
            <a:spAutoFit/>
          </a:bodyPr>
          <a:lstStyle/>
          <a:p>
            <a:pPr algn="ctr"/>
            <a:r>
              <a:rPr lang="en-GB" sz="3200" dirty="0" smtClean="0">
                <a:latin typeface="Comic Sans MS" panose="030F0702030302020204" pitchFamily="66" charset="0"/>
              </a:rPr>
              <a:t>do</a:t>
            </a:r>
            <a:endParaRPr lang="en-GB" sz="2000" dirty="0">
              <a:latin typeface="Comic Sans MS" panose="030F0702030302020204" pitchFamily="66" charset="0"/>
            </a:endParaRPr>
          </a:p>
        </p:txBody>
      </p:sp>
      <p:sp>
        <p:nvSpPr>
          <p:cNvPr id="10" name="TextBox 9"/>
          <p:cNvSpPr txBox="1"/>
          <p:nvPr/>
        </p:nvSpPr>
        <p:spPr>
          <a:xfrm>
            <a:off x="251520" y="4869160"/>
            <a:ext cx="864096" cy="523220"/>
          </a:xfrm>
          <a:prstGeom prst="rect">
            <a:avLst/>
          </a:prstGeom>
          <a:noFill/>
        </p:spPr>
        <p:txBody>
          <a:bodyPr wrap="square" rtlCol="0">
            <a:spAutoFit/>
          </a:bodyPr>
          <a:lstStyle/>
          <a:p>
            <a:r>
              <a:rPr lang="en-GB" sz="2800" dirty="0" smtClean="0">
                <a:latin typeface="Segoe Print" panose="02000600000000000000" pitchFamily="2" charset="0"/>
              </a:rPr>
              <a:t>e.g. </a:t>
            </a:r>
            <a:endParaRPr lang="en-GB" sz="2800" dirty="0">
              <a:latin typeface="Segoe Print" panose="02000600000000000000" pitchFamily="2" charset="0"/>
            </a:endParaRPr>
          </a:p>
        </p:txBody>
      </p:sp>
      <p:sp>
        <p:nvSpPr>
          <p:cNvPr id="11" name="TextBox 10"/>
          <p:cNvSpPr txBox="1"/>
          <p:nvPr/>
        </p:nvSpPr>
        <p:spPr>
          <a:xfrm>
            <a:off x="3923928" y="4911551"/>
            <a:ext cx="4636017" cy="461665"/>
          </a:xfrm>
          <a:prstGeom prst="rect">
            <a:avLst/>
          </a:prstGeom>
          <a:noFill/>
        </p:spPr>
        <p:txBody>
          <a:bodyPr wrap="square" rtlCol="0">
            <a:spAutoFit/>
          </a:bodyPr>
          <a:lstStyle/>
          <a:p>
            <a:r>
              <a:rPr lang="en-GB" sz="2400" dirty="0" err="1" smtClean="0">
                <a:latin typeface="Segoe Print" panose="02000600000000000000" pitchFamily="2" charset="0"/>
              </a:rPr>
              <a:t>Practic</a:t>
            </a:r>
            <a:r>
              <a:rPr lang="en-GB" sz="2400" b="1" dirty="0" err="1" smtClean="0">
                <a:latin typeface="Segoe Print" panose="02000600000000000000" pitchFamily="2" charset="0"/>
              </a:rPr>
              <a:t>amos</a:t>
            </a:r>
            <a:r>
              <a:rPr lang="en-GB" sz="2400" b="1" dirty="0" smtClean="0">
                <a:latin typeface="Segoe Print" panose="02000600000000000000" pitchFamily="2" charset="0"/>
              </a:rPr>
              <a:t> </a:t>
            </a:r>
            <a:r>
              <a:rPr lang="en-GB" sz="2400" b="1" dirty="0" err="1" smtClean="0">
                <a:latin typeface="Segoe Print" panose="02000600000000000000" pitchFamily="2" charset="0"/>
              </a:rPr>
              <a:t>gimnasia</a:t>
            </a:r>
            <a:r>
              <a:rPr lang="en-GB" sz="2400" dirty="0" smtClean="0">
                <a:latin typeface="Segoe Print" panose="02000600000000000000" pitchFamily="2" charset="0"/>
              </a:rPr>
              <a:t>.</a:t>
            </a:r>
            <a:endParaRPr lang="en-GB" sz="2400" dirty="0">
              <a:latin typeface="Segoe Print" panose="02000600000000000000" pitchFamily="2" charset="0"/>
            </a:endParaRPr>
          </a:p>
        </p:txBody>
      </p:sp>
      <p:pic>
        <p:nvPicPr>
          <p:cNvPr id="13" name="Picture 7" descr="http://deporteselejido.com/wp-content/uploads/2014/05/Gimnasia-Ritmica-ElEjido-Ju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688" y="4271819"/>
            <a:ext cx="2948239" cy="19654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D:\My Stuff\primary spanish\Yr5 SoW resources 2014\subject pronoun pics\Slide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1304764"/>
            <a:ext cx="2448272" cy="1836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313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descr="D:\My Stuff\primary spanish\Yr5 SoW resources 2014\practicar slides\Slide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5696" y="1377973"/>
            <a:ext cx="2256565" cy="16924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3577743" y="720406"/>
            <a:ext cx="0" cy="115212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63688" y="116632"/>
            <a:ext cx="4248472" cy="584775"/>
          </a:xfrm>
          <a:prstGeom prst="rect">
            <a:avLst/>
          </a:prstGeom>
          <a:noFill/>
        </p:spPr>
        <p:txBody>
          <a:bodyPr wrap="square" rtlCol="0">
            <a:spAutoFit/>
          </a:bodyPr>
          <a:lstStyle/>
          <a:p>
            <a:pPr algn="ctr"/>
            <a:r>
              <a:rPr lang="en-GB" sz="3200" dirty="0">
                <a:solidFill>
                  <a:srgbClr val="00B050"/>
                </a:solidFill>
                <a:latin typeface="Comic Sans MS" panose="030F0702030302020204" pitchFamily="66" charset="0"/>
              </a:rPr>
              <a:t>y</a:t>
            </a:r>
            <a:r>
              <a:rPr lang="en-GB" sz="3200" dirty="0" smtClean="0">
                <a:solidFill>
                  <a:srgbClr val="00B050"/>
                </a:solidFill>
                <a:latin typeface="Comic Sans MS" panose="030F0702030302020204" pitchFamily="66" charset="0"/>
              </a:rPr>
              <a:t>ou (more than one)</a:t>
            </a:r>
            <a:endParaRPr lang="en-GB" sz="2000" dirty="0">
              <a:solidFill>
                <a:srgbClr val="00B050"/>
              </a:solidFill>
              <a:latin typeface="Comic Sans MS" panose="030F0702030302020204" pitchFamily="66" charset="0"/>
            </a:endParaRPr>
          </a:p>
        </p:txBody>
      </p:sp>
      <p:cxnSp>
        <p:nvCxnSpPr>
          <p:cNvPr id="7" name="Straight Arrow Connector 6"/>
          <p:cNvCxnSpPr/>
          <p:nvPr/>
        </p:nvCxnSpPr>
        <p:spPr>
          <a:xfrm flipV="1">
            <a:off x="2586219" y="2348880"/>
            <a:ext cx="0" cy="129614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51720" y="3645142"/>
            <a:ext cx="1077387" cy="584775"/>
          </a:xfrm>
          <a:prstGeom prst="rect">
            <a:avLst/>
          </a:prstGeom>
          <a:noFill/>
        </p:spPr>
        <p:txBody>
          <a:bodyPr wrap="square" rtlCol="0">
            <a:spAutoFit/>
          </a:bodyPr>
          <a:lstStyle/>
          <a:p>
            <a:pPr algn="ctr"/>
            <a:r>
              <a:rPr lang="en-GB" sz="3200" dirty="0" smtClean="0">
                <a:latin typeface="Comic Sans MS" panose="030F0702030302020204" pitchFamily="66" charset="0"/>
              </a:rPr>
              <a:t>do</a:t>
            </a:r>
            <a:endParaRPr lang="en-GB" sz="2000" dirty="0">
              <a:latin typeface="Comic Sans MS" panose="030F0702030302020204" pitchFamily="66" charset="0"/>
            </a:endParaRPr>
          </a:p>
        </p:txBody>
      </p:sp>
      <p:sp>
        <p:nvSpPr>
          <p:cNvPr id="10" name="TextBox 9"/>
          <p:cNvSpPr txBox="1"/>
          <p:nvPr/>
        </p:nvSpPr>
        <p:spPr>
          <a:xfrm>
            <a:off x="251520" y="4869160"/>
            <a:ext cx="864096" cy="523220"/>
          </a:xfrm>
          <a:prstGeom prst="rect">
            <a:avLst/>
          </a:prstGeom>
          <a:noFill/>
        </p:spPr>
        <p:txBody>
          <a:bodyPr wrap="square" rtlCol="0">
            <a:spAutoFit/>
          </a:bodyPr>
          <a:lstStyle/>
          <a:p>
            <a:r>
              <a:rPr lang="en-GB" sz="2800" dirty="0" smtClean="0">
                <a:latin typeface="Segoe Print" panose="02000600000000000000" pitchFamily="2" charset="0"/>
              </a:rPr>
              <a:t>e.g. </a:t>
            </a:r>
            <a:endParaRPr lang="en-GB" sz="2800" dirty="0">
              <a:latin typeface="Segoe Print" panose="02000600000000000000" pitchFamily="2" charset="0"/>
            </a:endParaRPr>
          </a:p>
        </p:txBody>
      </p:sp>
      <p:sp>
        <p:nvSpPr>
          <p:cNvPr id="11" name="TextBox 10"/>
          <p:cNvSpPr txBox="1"/>
          <p:nvPr/>
        </p:nvSpPr>
        <p:spPr>
          <a:xfrm>
            <a:off x="3923928" y="4911551"/>
            <a:ext cx="4636017" cy="461665"/>
          </a:xfrm>
          <a:prstGeom prst="rect">
            <a:avLst/>
          </a:prstGeom>
          <a:noFill/>
        </p:spPr>
        <p:txBody>
          <a:bodyPr wrap="square" rtlCol="0">
            <a:spAutoFit/>
          </a:bodyPr>
          <a:lstStyle/>
          <a:p>
            <a:r>
              <a:rPr lang="en-GB" sz="2400" dirty="0" err="1" smtClean="0">
                <a:latin typeface="Segoe Print" panose="02000600000000000000" pitchFamily="2" charset="0"/>
              </a:rPr>
              <a:t>Practic</a:t>
            </a:r>
            <a:r>
              <a:rPr lang="en-GB" sz="2400" b="1" dirty="0" err="1" smtClean="0">
                <a:latin typeface="Segoe Print" panose="02000600000000000000" pitchFamily="2" charset="0"/>
              </a:rPr>
              <a:t>áis</a:t>
            </a:r>
            <a:r>
              <a:rPr lang="en-GB" sz="2400" b="1" dirty="0" smtClean="0">
                <a:latin typeface="Segoe Print" panose="02000600000000000000" pitchFamily="2" charset="0"/>
              </a:rPr>
              <a:t> </a:t>
            </a:r>
            <a:r>
              <a:rPr lang="en-GB" sz="2400" dirty="0" err="1" smtClean="0">
                <a:latin typeface="Segoe Print" panose="02000600000000000000" pitchFamily="2" charset="0"/>
              </a:rPr>
              <a:t>natación</a:t>
            </a:r>
            <a:r>
              <a:rPr lang="en-GB" sz="2400" dirty="0" smtClean="0">
                <a:latin typeface="Segoe Print" panose="02000600000000000000" pitchFamily="2" charset="0"/>
              </a:rPr>
              <a:t>.</a:t>
            </a:r>
            <a:endParaRPr lang="en-GB" sz="2400" dirty="0">
              <a:latin typeface="Segoe Print" panose="02000600000000000000" pitchFamily="2" charset="0"/>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599" y="4229917"/>
            <a:ext cx="2592288" cy="1951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8" descr="D:\My Stuff\primary spanish\Yr5 SoW resources 2014\subject pronoun pics\Slide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3784" y="1376772"/>
            <a:ext cx="2448272" cy="1836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02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My Stuff\primary spanish\Yr5 SoW resources 2014\practicar slides\Slide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7986" y="1326913"/>
            <a:ext cx="2256565" cy="16924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3577743" y="720406"/>
            <a:ext cx="0" cy="115212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47946" y="116632"/>
            <a:ext cx="4248472" cy="584775"/>
          </a:xfrm>
          <a:prstGeom prst="rect">
            <a:avLst/>
          </a:prstGeom>
          <a:noFill/>
        </p:spPr>
        <p:txBody>
          <a:bodyPr wrap="square" rtlCol="0">
            <a:spAutoFit/>
          </a:bodyPr>
          <a:lstStyle/>
          <a:p>
            <a:pPr algn="ctr"/>
            <a:r>
              <a:rPr lang="en-GB" sz="3200" dirty="0" smtClean="0">
                <a:solidFill>
                  <a:srgbClr val="00B050"/>
                </a:solidFill>
                <a:latin typeface="Comic Sans MS" panose="030F0702030302020204" pitchFamily="66" charset="0"/>
              </a:rPr>
              <a:t>they</a:t>
            </a:r>
            <a:endParaRPr lang="en-GB" sz="2000" dirty="0">
              <a:solidFill>
                <a:srgbClr val="00B050"/>
              </a:solidFill>
              <a:latin typeface="Comic Sans MS" panose="030F0702030302020204" pitchFamily="66" charset="0"/>
            </a:endParaRPr>
          </a:p>
        </p:txBody>
      </p:sp>
      <p:cxnSp>
        <p:nvCxnSpPr>
          <p:cNvPr id="7" name="Straight Arrow Connector 6"/>
          <p:cNvCxnSpPr/>
          <p:nvPr/>
        </p:nvCxnSpPr>
        <p:spPr>
          <a:xfrm flipV="1">
            <a:off x="2586219" y="2348880"/>
            <a:ext cx="0" cy="129614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51720" y="3645142"/>
            <a:ext cx="1077387" cy="584775"/>
          </a:xfrm>
          <a:prstGeom prst="rect">
            <a:avLst/>
          </a:prstGeom>
          <a:noFill/>
        </p:spPr>
        <p:txBody>
          <a:bodyPr wrap="square" rtlCol="0">
            <a:spAutoFit/>
          </a:bodyPr>
          <a:lstStyle/>
          <a:p>
            <a:pPr algn="ctr"/>
            <a:r>
              <a:rPr lang="en-GB" sz="3200" dirty="0" smtClean="0">
                <a:latin typeface="Comic Sans MS" panose="030F0702030302020204" pitchFamily="66" charset="0"/>
              </a:rPr>
              <a:t>do</a:t>
            </a:r>
            <a:endParaRPr lang="en-GB" sz="2000" dirty="0">
              <a:latin typeface="Comic Sans MS" panose="030F0702030302020204" pitchFamily="66" charset="0"/>
            </a:endParaRPr>
          </a:p>
        </p:txBody>
      </p:sp>
      <p:sp>
        <p:nvSpPr>
          <p:cNvPr id="10" name="TextBox 9"/>
          <p:cNvSpPr txBox="1"/>
          <p:nvPr/>
        </p:nvSpPr>
        <p:spPr>
          <a:xfrm>
            <a:off x="251520" y="4869160"/>
            <a:ext cx="864096" cy="523220"/>
          </a:xfrm>
          <a:prstGeom prst="rect">
            <a:avLst/>
          </a:prstGeom>
          <a:noFill/>
        </p:spPr>
        <p:txBody>
          <a:bodyPr wrap="square" rtlCol="0">
            <a:spAutoFit/>
          </a:bodyPr>
          <a:lstStyle/>
          <a:p>
            <a:r>
              <a:rPr lang="en-GB" sz="2800" dirty="0" smtClean="0">
                <a:latin typeface="Segoe Print" panose="02000600000000000000" pitchFamily="2" charset="0"/>
              </a:rPr>
              <a:t>e.g. </a:t>
            </a:r>
            <a:endParaRPr lang="en-GB" sz="2800" dirty="0">
              <a:latin typeface="Segoe Print" panose="02000600000000000000" pitchFamily="2" charset="0"/>
            </a:endParaRPr>
          </a:p>
        </p:txBody>
      </p:sp>
      <p:sp>
        <p:nvSpPr>
          <p:cNvPr id="11" name="TextBox 10"/>
          <p:cNvSpPr txBox="1"/>
          <p:nvPr/>
        </p:nvSpPr>
        <p:spPr>
          <a:xfrm>
            <a:off x="4472487" y="4911551"/>
            <a:ext cx="4636017" cy="461665"/>
          </a:xfrm>
          <a:prstGeom prst="rect">
            <a:avLst/>
          </a:prstGeom>
          <a:noFill/>
        </p:spPr>
        <p:txBody>
          <a:bodyPr wrap="square" rtlCol="0">
            <a:spAutoFit/>
          </a:bodyPr>
          <a:lstStyle/>
          <a:p>
            <a:r>
              <a:rPr lang="en-GB" sz="2400" dirty="0" err="1" smtClean="0">
                <a:latin typeface="Segoe Print" panose="02000600000000000000" pitchFamily="2" charset="0"/>
              </a:rPr>
              <a:t>Practic</a:t>
            </a:r>
            <a:r>
              <a:rPr lang="en-GB" sz="2400" b="1" dirty="0" err="1" smtClean="0">
                <a:latin typeface="Segoe Print" panose="02000600000000000000" pitchFamily="2" charset="0"/>
              </a:rPr>
              <a:t>an</a:t>
            </a:r>
            <a:r>
              <a:rPr lang="en-GB" sz="2400" b="1" dirty="0" smtClean="0">
                <a:latin typeface="Segoe Print" panose="02000600000000000000" pitchFamily="2" charset="0"/>
              </a:rPr>
              <a:t> </a:t>
            </a:r>
            <a:r>
              <a:rPr lang="en-GB" sz="2400" dirty="0" err="1" smtClean="0">
                <a:latin typeface="Segoe Print" panose="02000600000000000000" pitchFamily="2" charset="0"/>
              </a:rPr>
              <a:t>esgrima</a:t>
            </a:r>
            <a:r>
              <a:rPr lang="en-GB" sz="2400" dirty="0" smtClean="0">
                <a:latin typeface="Segoe Print" panose="02000600000000000000" pitchFamily="2" charset="0"/>
              </a:rPr>
              <a:t>.</a:t>
            </a:r>
            <a:endParaRPr lang="en-GB" sz="2400" dirty="0">
              <a:latin typeface="Segoe Print" panose="02000600000000000000" pitchFamily="2" charset="0"/>
            </a:endParaRPr>
          </a:p>
        </p:txBody>
      </p:sp>
      <p:pic>
        <p:nvPicPr>
          <p:cNvPr id="14" name="Picture 2" descr="D:\My Stuff\primary spanish\Yr5 SoW resources 2014\subject pronoun pics\Slide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1304764"/>
            <a:ext cx="2448272" cy="1836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r="7039"/>
          <a:stretch/>
        </p:blipFill>
        <p:spPr bwMode="auto">
          <a:xfrm>
            <a:off x="1084904" y="4509120"/>
            <a:ext cx="3347864" cy="2168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105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My Stuff\primary spanish\Yr5 SoW resources 2014\practicar slides\Sli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268760"/>
            <a:ext cx="3672408" cy="27543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1268760"/>
            <a:ext cx="3672408" cy="2754306"/>
          </a:xfrm>
          <a:prstGeom prst="rect">
            <a:avLst/>
          </a:prstGeom>
          <a:ln>
            <a:noFill/>
          </a:ln>
          <a:effectLst>
            <a:outerShdw blurRad="292100" dist="139700" dir="2700000" algn="tl" rotWithShape="0">
              <a:srgbClr val="333333">
                <a:alpha val="65000"/>
              </a:srgbClr>
            </a:outerShdw>
          </a:effectLst>
        </p:spPr>
      </p:pic>
      <p:pic>
        <p:nvPicPr>
          <p:cNvPr id="11265" name="Picture 1"/>
          <p:cNvPicPr>
            <a:picLocks noChangeAspect="1" noChangeArrowheads="1"/>
          </p:cNvPicPr>
          <p:nvPr/>
        </p:nvPicPr>
        <p:blipFill>
          <a:blip r:embed="rId5">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832" y="4698504"/>
            <a:ext cx="2904625" cy="218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548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My Stuff\primary spanish\Yr5 SoW resources 2014\practicar slides\Slide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539" y="1268760"/>
            <a:ext cx="3744415" cy="2808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268760"/>
            <a:ext cx="3744416" cy="2808312"/>
          </a:xfrm>
          <a:prstGeom prst="rect">
            <a:avLst/>
          </a:prstGeom>
          <a:ln>
            <a:noFill/>
          </a:ln>
          <a:effectLst>
            <a:outerShdw blurRad="292100" dist="139700" dir="2700000" algn="tl" rotWithShape="0">
              <a:srgbClr val="333333">
                <a:alpha val="65000"/>
              </a:srgbClr>
            </a:outerShdw>
          </a:effectLst>
        </p:spPr>
      </p:pic>
      <p:pic>
        <p:nvPicPr>
          <p:cNvPr id="5" name="Picture 1"/>
          <p:cNvPicPr>
            <a:picLocks noChangeAspect="1" noChangeArrowheads="1"/>
          </p:cNvPicPr>
          <p:nvPr/>
        </p:nvPicPr>
        <p:blipFill>
          <a:blip r:embed="rId4">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832" y="4698504"/>
            <a:ext cx="2904625" cy="218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01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My Stuff\primary spanish\Yr5 SoW resources 2014\practicar slides\Slide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830" y="548680"/>
            <a:ext cx="3398162" cy="2548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5" descr="D:\My Stuff\primary spanish\Yr5 SoW resources 2014\practicar slides\Slid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580" y="3717032"/>
            <a:ext cx="3360372" cy="2520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8198" y="556139"/>
            <a:ext cx="3388218" cy="254116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2200" y="3717032"/>
            <a:ext cx="3360374" cy="2520280"/>
          </a:xfrm>
          <a:prstGeom prst="rect">
            <a:avLst/>
          </a:prstGeom>
          <a:ln>
            <a:noFill/>
          </a:ln>
          <a:effectLst>
            <a:outerShdw blurRad="292100" dist="139700" dir="2700000" algn="tl" rotWithShape="0">
              <a:srgbClr val="333333">
                <a:alpha val="65000"/>
              </a:srgbClr>
            </a:outerShdw>
          </a:effectLst>
        </p:spPr>
      </p:pic>
      <p:pic>
        <p:nvPicPr>
          <p:cNvPr id="8" name="Picture 1"/>
          <p:cNvPicPr>
            <a:picLocks noChangeAspect="1" noChangeArrowheads="1"/>
          </p:cNvPicPr>
          <p:nvPr/>
        </p:nvPicPr>
        <p:blipFill>
          <a:blip r:embed="rId6">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107504" y="1628800"/>
            <a:ext cx="1868366" cy="1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
          <p:cNvPicPr>
            <a:picLocks noChangeAspect="1" noChangeArrowheads="1"/>
          </p:cNvPicPr>
          <p:nvPr/>
        </p:nvPicPr>
        <p:blipFill>
          <a:blip r:embed="rId6">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9338" y="4830627"/>
            <a:ext cx="1868366" cy="1406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656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My Stuff\primary spanish\Yr5 SoW resources 2014\practicar slides\Slid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935" y="1264060"/>
            <a:ext cx="3803915" cy="28529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296144"/>
            <a:ext cx="3761136" cy="2820852"/>
          </a:xfrm>
          <a:prstGeom prst="rect">
            <a:avLst/>
          </a:prstGeom>
          <a:ln>
            <a:noFill/>
          </a:ln>
          <a:effectLst>
            <a:outerShdw blurRad="292100" dist="139700" dir="2700000" algn="tl" rotWithShape="0">
              <a:srgbClr val="333333">
                <a:alpha val="65000"/>
              </a:srgbClr>
            </a:outerShdw>
          </a:effectLst>
        </p:spPr>
      </p:pic>
      <p:pic>
        <p:nvPicPr>
          <p:cNvPr id="6" name="Picture 1"/>
          <p:cNvPicPr>
            <a:picLocks noChangeAspect="1" noChangeArrowheads="1"/>
          </p:cNvPicPr>
          <p:nvPr/>
        </p:nvPicPr>
        <p:blipFill>
          <a:blip r:embed="rId4">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832" y="4698504"/>
            <a:ext cx="2904625" cy="218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98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My Stuff\primary spanish\Yr5 SoW resources 2014\practicar slides\Slide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541" y="1268760"/>
            <a:ext cx="3768419" cy="2826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4549" y="1296144"/>
            <a:ext cx="3731907" cy="2798930"/>
          </a:xfrm>
          <a:prstGeom prst="rect">
            <a:avLst/>
          </a:prstGeom>
          <a:ln>
            <a:noFill/>
          </a:ln>
          <a:effectLst>
            <a:outerShdw blurRad="292100" dist="139700" dir="2700000" algn="tl" rotWithShape="0">
              <a:srgbClr val="333333">
                <a:alpha val="65000"/>
              </a:srgbClr>
            </a:outerShdw>
          </a:effectLst>
        </p:spPr>
      </p:pic>
      <p:pic>
        <p:nvPicPr>
          <p:cNvPr id="5" name="Picture 1"/>
          <p:cNvPicPr>
            <a:picLocks noChangeAspect="1" noChangeArrowheads="1"/>
          </p:cNvPicPr>
          <p:nvPr/>
        </p:nvPicPr>
        <p:blipFill>
          <a:blip r:embed="rId4">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832" y="4698504"/>
            <a:ext cx="2904625" cy="218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79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acticar verb pronunciatio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67544" y="242646"/>
            <a:ext cx="8136904" cy="6102678"/>
          </a:xfrm>
          <a:prstGeom prst="rect">
            <a:avLst/>
          </a:prstGeom>
        </p:spPr>
      </p:pic>
    </p:spTree>
    <p:extLst>
      <p:ext uri="{BB962C8B-B14F-4D97-AF65-F5344CB8AC3E}">
        <p14:creationId xmlns:p14="http://schemas.microsoft.com/office/powerpoint/2010/main" val="31366557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D:\My Stuff\primary spanish\Yr5 SoW resources 2014\practicar slides\Slide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268760"/>
            <a:ext cx="3792422" cy="28443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547" y="1296144"/>
            <a:ext cx="3755909" cy="2816932"/>
          </a:xfrm>
          <a:prstGeom prst="rect">
            <a:avLst/>
          </a:prstGeom>
          <a:ln>
            <a:noFill/>
          </a:ln>
          <a:effectLst>
            <a:outerShdw blurRad="292100" dist="139700" dir="2700000" algn="tl" rotWithShape="0">
              <a:srgbClr val="333333">
                <a:alpha val="65000"/>
              </a:srgbClr>
            </a:outerShdw>
          </a:effectLst>
        </p:spPr>
      </p:pic>
      <p:pic>
        <p:nvPicPr>
          <p:cNvPr id="5" name="Picture 1"/>
          <p:cNvPicPr>
            <a:picLocks noChangeAspect="1" noChangeArrowheads="1"/>
          </p:cNvPicPr>
          <p:nvPr/>
        </p:nvPicPr>
        <p:blipFill>
          <a:blip r:embed="rId4">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832" y="4698504"/>
            <a:ext cx="2904625" cy="218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529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SNAP?</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3" name="Picture 3" descr="D:\My Stuff\primary spanish\Yr5 SoW resources 2014\practicar slides\Slid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1700808"/>
            <a:ext cx="3744415" cy="2808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1700808"/>
            <a:ext cx="3881899" cy="2911424"/>
          </a:xfrm>
          <a:prstGeom prst="rect">
            <a:avLst/>
          </a:prstGeom>
          <a:ln>
            <a:noFill/>
          </a:ln>
          <a:effectLst>
            <a:outerShdw blurRad="292100" dist="139700" dir="2700000" algn="tl" rotWithShape="0">
              <a:srgbClr val="333333">
                <a:alpha val="65000"/>
              </a:srgbClr>
            </a:outerShdw>
          </a:effec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3595" y="5013176"/>
            <a:ext cx="15240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26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SNAP?</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6" descr="D:\My Stuff\primary spanish\Yr5 SoW resources 2014\practicar slides\Slide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045" y="1268760"/>
            <a:ext cx="3803915" cy="28529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268760"/>
            <a:ext cx="3761136" cy="2820852"/>
          </a:xfrm>
          <a:prstGeom prst="rect">
            <a:avLst/>
          </a:prstGeom>
          <a:ln>
            <a:noFill/>
          </a:ln>
          <a:effectLst>
            <a:outerShdw blurRad="292100" dist="139700" dir="2700000" algn="tl" rotWithShape="0">
              <a:srgbClr val="333333">
                <a:alpha val="65000"/>
              </a:srgbClr>
            </a:outerShdw>
          </a:effectLst>
        </p:spPr>
      </p:pic>
      <p:pic>
        <p:nvPicPr>
          <p:cNvPr id="8" name="Picture 1"/>
          <p:cNvPicPr>
            <a:picLocks noChangeAspect="1" noChangeArrowheads="1"/>
          </p:cNvPicPr>
          <p:nvPr/>
        </p:nvPicPr>
        <p:blipFill>
          <a:blip r:embed="rId5">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832" y="4698504"/>
            <a:ext cx="2904625" cy="218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92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SNAP?</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 name="Picture 1"/>
          <p:cNvPicPr>
            <a:picLocks noChangeAspect="1" noChangeArrowheads="1"/>
          </p:cNvPicPr>
          <p:nvPr/>
        </p:nvPicPr>
        <p:blipFill>
          <a:blip r:embed="rId3">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832" y="4698504"/>
            <a:ext cx="2904625" cy="218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D:\My Stuff\primary spanish\Yr5 SoW resources 2014\practicar slides\Slide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538" y="1268760"/>
            <a:ext cx="3792422" cy="28443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938" y="1260140"/>
            <a:ext cx="3755909" cy="28169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263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SNAP?</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5" descr="D:\My Stuff\primary spanish\Yr5 SoW resources 2014\practicar slides\Sli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268760"/>
            <a:ext cx="3672408" cy="27543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1340768"/>
            <a:ext cx="3744416" cy="2808312"/>
          </a:xfrm>
          <a:prstGeom prst="rect">
            <a:avLst/>
          </a:prstGeom>
          <a:ln>
            <a:noFill/>
          </a:ln>
          <a:effectLst>
            <a:outerShdw blurRad="292100" dist="139700" dir="2700000" algn="tl" rotWithShape="0">
              <a:srgbClr val="333333">
                <a:alpha val="65000"/>
              </a:srgbClr>
            </a:outerShdw>
          </a:effec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3595" y="5013176"/>
            <a:ext cx="15240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94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SNAP?</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5" descr="D:\My Stuff\primary spanish\Yr5 SoW resources 2014\practicar slides\Sli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268760"/>
            <a:ext cx="3672408" cy="27543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3595" y="5013176"/>
            <a:ext cx="15240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1268760"/>
            <a:ext cx="3887924" cy="29159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465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SNAP?</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5" descr="D:\My Stuff\primary spanish\Yr5 SoW resources 2014\practicar slides\Sli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268760"/>
            <a:ext cx="3672408" cy="27543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1300826"/>
            <a:ext cx="3672408" cy="2754306"/>
          </a:xfrm>
          <a:prstGeom prst="rect">
            <a:avLst/>
          </a:prstGeom>
          <a:ln>
            <a:noFill/>
          </a:ln>
          <a:effectLst>
            <a:outerShdw blurRad="292100" dist="139700" dir="2700000" algn="tl" rotWithShape="0">
              <a:srgbClr val="333333">
                <a:alpha val="65000"/>
              </a:srgbClr>
            </a:outerShdw>
          </a:effectLst>
        </p:spPr>
      </p:pic>
      <p:pic>
        <p:nvPicPr>
          <p:cNvPr id="9" name="Picture 1"/>
          <p:cNvPicPr>
            <a:picLocks noChangeAspect="1" noChangeArrowheads="1"/>
          </p:cNvPicPr>
          <p:nvPr/>
        </p:nvPicPr>
        <p:blipFill>
          <a:blip r:embed="rId5">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832" y="4698504"/>
            <a:ext cx="2904625" cy="218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67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SNAP?</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1"/>
          <p:cNvPicPr>
            <a:picLocks noChangeAspect="1" noChangeArrowheads="1"/>
          </p:cNvPicPr>
          <p:nvPr/>
        </p:nvPicPr>
        <p:blipFill>
          <a:blip r:embed="rId3">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832" y="4698504"/>
            <a:ext cx="2904625" cy="218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descr="D:\My Stuff\primary spanish\Yr5 SoW resources 2014\practicar slides\Slide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516" y="1268760"/>
            <a:ext cx="3936436" cy="2952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1268760"/>
            <a:ext cx="3881899" cy="29114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361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SNAP?</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Picture 1"/>
          <p:cNvPicPr>
            <a:picLocks noChangeAspect="1" noChangeArrowheads="1"/>
          </p:cNvPicPr>
          <p:nvPr/>
        </p:nvPicPr>
        <p:blipFill>
          <a:blip r:embed="rId3">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3059832" y="4698504"/>
            <a:ext cx="2904625" cy="218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D:\My Stuff\primary spanish\Yr5 SoW resources 2014\practicar slides\Slide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268760"/>
            <a:ext cx="3803915" cy="28529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1312186"/>
            <a:ext cx="3761136" cy="28208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252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SNAP?</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 name="Picture 3" descr="D:\My Stuff\primary spanish\Yr5 SoW resources 2014\practicar slides\Slid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5" y="1268760"/>
            <a:ext cx="3744415" cy="2808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4549" y="1302024"/>
            <a:ext cx="3731907" cy="2798930"/>
          </a:xfrm>
          <a:prstGeom prst="rect">
            <a:avLst/>
          </a:prstGeom>
          <a:ln>
            <a:noFill/>
          </a:ln>
          <a:effectLst>
            <a:outerShdw blurRad="292100" dist="139700" dir="2700000" algn="tl" rotWithShape="0">
              <a:srgbClr val="333333">
                <a:alpha val="65000"/>
              </a:srgbClr>
            </a:outerShdw>
          </a:effec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3595" y="5013176"/>
            <a:ext cx="15240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3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My Stuff\primary spanish\Yr5 SoW resources 2014\subject pronoun pics\Sli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268760"/>
            <a:ext cx="2448272" cy="1836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3" descr="D:\My Stuff\primary spanish\Yr5 SoW resources 2014\subject pronouns English\Slid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1268760"/>
            <a:ext cx="2440224" cy="1830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descr="D:\My Stuff\primary spanish\Yr5 SoW resources 2014\practicar slides\Slid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4112839"/>
            <a:ext cx="2880320" cy="21602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62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SNAP?</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 name="Picture 3" descr="D:\My Stuff\primary spanish\Yr5 SoW resources 2014\practicar slides\Slid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5" y="1268760"/>
            <a:ext cx="3744415" cy="2808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1284802"/>
            <a:ext cx="3744416" cy="2808312"/>
          </a:xfrm>
          <a:prstGeom prst="rect">
            <a:avLst/>
          </a:prstGeom>
          <a:ln>
            <a:noFill/>
          </a:ln>
          <a:effectLst>
            <a:outerShdw blurRad="292100" dist="139700" dir="2700000" algn="tl" rotWithShape="0">
              <a:srgbClr val="333333">
                <a:alpha val="65000"/>
              </a:srgbClr>
            </a:outerShdw>
          </a:effectLst>
        </p:spPr>
      </p:pic>
      <p:pic>
        <p:nvPicPr>
          <p:cNvPr id="7" name="Picture 1"/>
          <p:cNvPicPr>
            <a:picLocks noChangeAspect="1" noChangeArrowheads="1"/>
          </p:cNvPicPr>
          <p:nvPr/>
        </p:nvPicPr>
        <p:blipFill>
          <a:blip r:embed="rId5">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2987824" y="4626496"/>
            <a:ext cx="2904625" cy="218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12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SNAP?</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1"/>
          <p:cNvPicPr>
            <a:picLocks noChangeAspect="1" noChangeArrowheads="1"/>
          </p:cNvPicPr>
          <p:nvPr/>
        </p:nvPicPr>
        <p:blipFill>
          <a:blip r:embed="rId3">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2987824" y="4626496"/>
            <a:ext cx="2904625" cy="218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D:\My Stuff\primary spanish\Yr5 SoW resources 2014\practicar slides\Slide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268760"/>
            <a:ext cx="3768419" cy="2826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4549" y="1350150"/>
            <a:ext cx="3731907" cy="27989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577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SNAP?</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1"/>
          <p:cNvPicPr>
            <a:picLocks noChangeAspect="1" noChangeArrowheads="1"/>
          </p:cNvPicPr>
          <p:nvPr/>
        </p:nvPicPr>
        <p:blipFill>
          <a:blip r:embed="rId3">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2987824" y="4626496"/>
            <a:ext cx="2904625" cy="218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descr="D:\My Stuff\primary spanish\Yr5 SoW resources 2014\practicar slides\Slide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962" y="1268760"/>
            <a:ext cx="3761136" cy="28208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1287" y="1268760"/>
            <a:ext cx="3761136" cy="28208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55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SNAP?</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3595" y="5013176"/>
            <a:ext cx="15240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D:\My Stuff\primary spanish\Yr5 SoW resources 2014\practicar slides\Slide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268760"/>
            <a:ext cx="3744416" cy="28083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1287810"/>
            <a:ext cx="3719017" cy="27892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452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SNAP?</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 name="Picture 3" descr="D:\My Stuff\primary spanish\Yr5 SoW resources 2014\practicar slides\Sli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007" y="1268760"/>
            <a:ext cx="3590945" cy="26932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1322766"/>
            <a:ext cx="3528392" cy="2646294"/>
          </a:xfrm>
          <a:prstGeom prst="rect">
            <a:avLst/>
          </a:prstGeom>
          <a:ln>
            <a:noFill/>
          </a:ln>
          <a:effectLst>
            <a:outerShdw blurRad="292100" dist="139700" dir="2700000" algn="tl" rotWithShape="0">
              <a:srgbClr val="333333">
                <a:alpha val="65000"/>
              </a:srgbClr>
            </a:outerShdw>
          </a:effectLst>
        </p:spPr>
      </p:pic>
      <p:pic>
        <p:nvPicPr>
          <p:cNvPr id="10" name="Picture 1"/>
          <p:cNvPicPr>
            <a:picLocks noChangeAspect="1" noChangeArrowheads="1"/>
          </p:cNvPicPr>
          <p:nvPr/>
        </p:nvPicPr>
        <p:blipFill>
          <a:blip r:embed="rId5">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2987824" y="4626496"/>
            <a:ext cx="2904625" cy="218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558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SNAP?</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8" name="Picture 6" descr="D:\My Stuff\primary spanish\Yr5 SoW resources 2014\practicar slides\Slid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539" y="1268760"/>
            <a:ext cx="3648405" cy="2736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8573" y="1309664"/>
            <a:ext cx="3665875" cy="2749406"/>
          </a:xfrm>
          <a:prstGeom prst="rect">
            <a:avLst/>
          </a:prstGeom>
          <a:ln>
            <a:noFill/>
          </a:ln>
          <a:effectLst>
            <a:outerShdw blurRad="292100" dist="139700" dir="2700000" algn="tl" rotWithShape="0">
              <a:srgbClr val="333333">
                <a:alpha val="65000"/>
              </a:srgbClr>
            </a:outerShdw>
          </a:effectLst>
        </p:spPr>
      </p:pic>
      <p:pic>
        <p:nvPicPr>
          <p:cNvPr id="10" name="Picture 1"/>
          <p:cNvPicPr>
            <a:picLocks noChangeAspect="1" noChangeArrowheads="1"/>
          </p:cNvPicPr>
          <p:nvPr/>
        </p:nvPicPr>
        <p:blipFill>
          <a:blip r:embed="rId5">
            <a:clrChange>
              <a:clrFrom>
                <a:srgbClr val="F1FDF1"/>
              </a:clrFrom>
              <a:clrTo>
                <a:srgbClr val="F1FDF1">
                  <a:alpha val="0"/>
                </a:srgbClr>
              </a:clrTo>
            </a:clrChange>
            <a:extLst>
              <a:ext uri="{28A0092B-C50C-407E-A947-70E740481C1C}">
                <a14:useLocalDpi xmlns:a14="http://schemas.microsoft.com/office/drawing/2010/main" val="0"/>
              </a:ext>
            </a:extLst>
          </a:blip>
          <a:srcRect/>
          <a:stretch>
            <a:fillRect/>
          </a:stretch>
        </p:blipFill>
        <p:spPr bwMode="auto">
          <a:xfrm>
            <a:off x="2987824" y="4626496"/>
            <a:ext cx="2904625" cy="2186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708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3094" y="188640"/>
            <a:ext cx="207781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SNAP?</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3595" y="5013176"/>
            <a:ext cx="15240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descr="D:\My Stuff\primary spanish\Yr5 SoW resources 2014\practicar slides\Slide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268760"/>
            <a:ext cx="3840426" cy="288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7" y="1268760"/>
            <a:ext cx="3840427" cy="2880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197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acticar verb pronunciation.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67544" y="242646"/>
            <a:ext cx="8136904" cy="6102678"/>
          </a:xfrm>
          <a:prstGeom prst="rect">
            <a:avLst/>
          </a:prstGeom>
        </p:spPr>
      </p:pic>
    </p:spTree>
    <p:extLst>
      <p:ext uri="{BB962C8B-B14F-4D97-AF65-F5344CB8AC3E}">
        <p14:creationId xmlns:p14="http://schemas.microsoft.com/office/powerpoint/2010/main" val="37648785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racticar song paradigm.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81963" y="202495"/>
            <a:ext cx="8568952" cy="6426714"/>
          </a:xfrm>
          <a:prstGeom prst="rect">
            <a:avLst/>
          </a:prstGeom>
        </p:spPr>
      </p:pic>
    </p:spTree>
    <p:extLst>
      <p:ext uri="{BB962C8B-B14F-4D97-AF65-F5344CB8AC3E}">
        <p14:creationId xmlns:p14="http://schemas.microsoft.com/office/powerpoint/2010/main" val="42412871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02738508"/>
              </p:ext>
            </p:extLst>
          </p:nvPr>
        </p:nvGraphicFramePr>
        <p:xfrm>
          <a:off x="179512" y="260648"/>
          <a:ext cx="8784976" cy="6437508"/>
        </p:xfrm>
        <a:graphic>
          <a:graphicData uri="http://schemas.openxmlformats.org/drawingml/2006/table">
            <a:tbl>
              <a:tblPr firstRow="1" bandRow="1">
                <a:tableStyleId>{5940675A-B579-460E-94D1-54222C63F5DA}</a:tableStyleId>
              </a:tblPr>
              <a:tblGrid>
                <a:gridCol w="4392488"/>
                <a:gridCol w="4392488"/>
              </a:tblGrid>
              <a:tr h="1267340">
                <a:tc gridSpan="2">
                  <a:txBody>
                    <a:bodyPr/>
                    <a:lstStyle/>
                    <a:p>
                      <a:endParaRPr lang="en-GB" dirty="0"/>
                    </a:p>
                  </a:txBody>
                  <a:tcPr/>
                </a:tc>
                <a:tc hMerge="1">
                  <a:txBody>
                    <a:bodyPr/>
                    <a:lstStyle/>
                    <a:p>
                      <a:endParaRPr lang="en-GB" dirty="0"/>
                    </a:p>
                  </a:txBody>
                  <a:tcPr/>
                </a:tc>
              </a:tr>
              <a:tr h="820888">
                <a:tc>
                  <a:txBody>
                    <a:bodyPr/>
                    <a:lstStyle/>
                    <a:p>
                      <a:endParaRPr lang="en-GB" dirty="0"/>
                    </a:p>
                  </a:txBody>
                  <a:tcPr/>
                </a:tc>
                <a:tc>
                  <a:txBody>
                    <a:bodyPr/>
                    <a:lstStyle/>
                    <a:p>
                      <a:endParaRPr lang="en-GB" dirty="0"/>
                    </a:p>
                  </a:txBody>
                  <a:tcPr/>
                </a:tc>
              </a:tr>
              <a:tr h="1468960">
                <a:tc>
                  <a:txBody>
                    <a:bodyPr/>
                    <a:lstStyle/>
                    <a:p>
                      <a:endParaRPr lang="en-GB" dirty="0"/>
                    </a:p>
                  </a:txBody>
                  <a:tcPr/>
                </a:tc>
                <a:tc>
                  <a:txBody>
                    <a:bodyPr/>
                    <a:lstStyle/>
                    <a:p>
                      <a:endParaRPr lang="en-GB"/>
                    </a:p>
                  </a:txBody>
                  <a:tcPr/>
                </a:tc>
              </a:tr>
              <a:tr h="1512168">
                <a:tc>
                  <a:txBody>
                    <a:bodyPr/>
                    <a:lstStyle/>
                    <a:p>
                      <a:endParaRPr lang="en-GB"/>
                    </a:p>
                  </a:txBody>
                  <a:tcPr/>
                </a:tc>
                <a:tc>
                  <a:txBody>
                    <a:bodyPr/>
                    <a:lstStyle/>
                    <a:p>
                      <a:endParaRPr lang="en-GB"/>
                    </a:p>
                  </a:txBody>
                  <a:tcPr/>
                </a:tc>
              </a:tr>
              <a:tr h="1368152">
                <a:tc>
                  <a:txBody>
                    <a:bodyPr/>
                    <a:lstStyle/>
                    <a:p>
                      <a:endParaRPr lang="en-GB"/>
                    </a:p>
                  </a:txBody>
                  <a:tcPr/>
                </a:tc>
                <a:tc>
                  <a:txBody>
                    <a:bodyPr/>
                    <a:lstStyle/>
                    <a:p>
                      <a:endParaRPr lang="en-GB" dirty="0"/>
                    </a:p>
                  </a:txBody>
                  <a:tcPr/>
                </a:tc>
              </a:tr>
            </a:tbl>
          </a:graphicData>
        </a:graphic>
      </p:graphicFrame>
      <p:sp>
        <p:nvSpPr>
          <p:cNvPr id="3" name="TextBox 2"/>
          <p:cNvSpPr txBox="1"/>
          <p:nvPr/>
        </p:nvSpPr>
        <p:spPr>
          <a:xfrm>
            <a:off x="467544" y="548680"/>
            <a:ext cx="8208912" cy="707886"/>
          </a:xfrm>
          <a:prstGeom prst="rect">
            <a:avLst/>
          </a:prstGeom>
          <a:noFill/>
        </p:spPr>
        <p:txBody>
          <a:bodyPr wrap="square" rtlCol="0">
            <a:spAutoFit/>
          </a:bodyPr>
          <a:lstStyle/>
          <a:p>
            <a:pPr algn="ctr"/>
            <a:r>
              <a:rPr lang="en-GB" sz="4000" dirty="0" err="1">
                <a:latin typeface="Segoe Print" panose="02000600000000000000" pitchFamily="2" charset="0"/>
              </a:rPr>
              <a:t>p</a:t>
            </a:r>
            <a:r>
              <a:rPr lang="en-GB" sz="4000" dirty="0" err="1" smtClean="0">
                <a:latin typeface="Segoe Print" panose="02000600000000000000" pitchFamily="2" charset="0"/>
              </a:rPr>
              <a:t>racticar</a:t>
            </a:r>
            <a:r>
              <a:rPr lang="en-GB" sz="4000" dirty="0" smtClean="0">
                <a:latin typeface="Segoe Print" panose="02000600000000000000" pitchFamily="2" charset="0"/>
              </a:rPr>
              <a:t>: </a:t>
            </a:r>
            <a:r>
              <a:rPr lang="en-GB" sz="4000" dirty="0" smtClean="0">
                <a:solidFill>
                  <a:srgbClr val="00B050"/>
                </a:solidFill>
                <a:latin typeface="Segoe Print" panose="02000600000000000000" pitchFamily="2" charset="0"/>
              </a:rPr>
              <a:t>to do (sports)</a:t>
            </a:r>
            <a:endParaRPr lang="en-GB" sz="4000" dirty="0">
              <a:solidFill>
                <a:srgbClr val="00B050"/>
              </a:solidFill>
              <a:latin typeface="Segoe Print" panose="02000600000000000000" pitchFamily="2" charset="0"/>
            </a:endParaRPr>
          </a:p>
        </p:txBody>
      </p:sp>
      <p:sp>
        <p:nvSpPr>
          <p:cNvPr id="4" name="TextBox 3"/>
          <p:cNvSpPr txBox="1"/>
          <p:nvPr/>
        </p:nvSpPr>
        <p:spPr>
          <a:xfrm>
            <a:off x="323528" y="2348880"/>
            <a:ext cx="4104456" cy="707886"/>
          </a:xfrm>
          <a:prstGeom prst="rect">
            <a:avLst/>
          </a:prstGeom>
          <a:noFill/>
        </p:spPr>
        <p:txBody>
          <a:bodyPr wrap="square" rtlCol="0">
            <a:spAutoFit/>
          </a:bodyPr>
          <a:lstStyle/>
          <a:p>
            <a:pPr algn="ctr"/>
            <a:r>
              <a:rPr lang="en-GB" sz="4000" dirty="0" err="1" smtClean="0">
                <a:latin typeface="Segoe Print" panose="02000600000000000000" pitchFamily="2" charset="0"/>
              </a:rPr>
              <a:t>practic</a:t>
            </a:r>
            <a:r>
              <a:rPr lang="en-GB" sz="4000" b="1" dirty="0" err="1" smtClean="0">
                <a:latin typeface="Segoe Print" panose="02000600000000000000" pitchFamily="2" charset="0"/>
              </a:rPr>
              <a:t>o</a:t>
            </a:r>
            <a:endParaRPr lang="en-GB" sz="4000" b="1" dirty="0">
              <a:latin typeface="Segoe Print" panose="02000600000000000000" pitchFamily="2" charset="0"/>
            </a:endParaRPr>
          </a:p>
        </p:txBody>
      </p:sp>
      <p:sp>
        <p:nvSpPr>
          <p:cNvPr id="5" name="TextBox 4"/>
          <p:cNvSpPr txBox="1"/>
          <p:nvPr/>
        </p:nvSpPr>
        <p:spPr>
          <a:xfrm>
            <a:off x="323528" y="3883640"/>
            <a:ext cx="4104456" cy="707886"/>
          </a:xfrm>
          <a:prstGeom prst="rect">
            <a:avLst/>
          </a:prstGeom>
          <a:noFill/>
        </p:spPr>
        <p:txBody>
          <a:bodyPr wrap="square" rtlCol="0">
            <a:spAutoFit/>
          </a:bodyPr>
          <a:lstStyle/>
          <a:p>
            <a:pPr algn="ctr"/>
            <a:r>
              <a:rPr lang="en-GB" sz="4000" dirty="0" err="1" smtClean="0">
                <a:latin typeface="Segoe Print" panose="02000600000000000000" pitchFamily="2" charset="0"/>
              </a:rPr>
              <a:t>practic</a:t>
            </a:r>
            <a:r>
              <a:rPr lang="en-GB" sz="4000" b="1" dirty="0" err="1" smtClean="0">
                <a:latin typeface="Segoe Print" panose="02000600000000000000" pitchFamily="2" charset="0"/>
              </a:rPr>
              <a:t>as</a:t>
            </a:r>
            <a:endParaRPr lang="en-GB" sz="4000" b="1" dirty="0">
              <a:latin typeface="Segoe Print" panose="02000600000000000000" pitchFamily="2" charset="0"/>
            </a:endParaRPr>
          </a:p>
        </p:txBody>
      </p:sp>
      <p:sp>
        <p:nvSpPr>
          <p:cNvPr id="6" name="TextBox 5"/>
          <p:cNvSpPr txBox="1"/>
          <p:nvPr/>
        </p:nvSpPr>
        <p:spPr>
          <a:xfrm>
            <a:off x="323528" y="5323800"/>
            <a:ext cx="4104456" cy="707886"/>
          </a:xfrm>
          <a:prstGeom prst="rect">
            <a:avLst/>
          </a:prstGeom>
          <a:noFill/>
        </p:spPr>
        <p:txBody>
          <a:bodyPr wrap="square" rtlCol="0">
            <a:spAutoFit/>
          </a:bodyPr>
          <a:lstStyle/>
          <a:p>
            <a:pPr algn="ctr"/>
            <a:r>
              <a:rPr lang="en-GB" sz="4000" dirty="0" err="1" smtClean="0">
                <a:latin typeface="Segoe Print" panose="02000600000000000000" pitchFamily="2" charset="0"/>
              </a:rPr>
              <a:t>practic</a:t>
            </a:r>
            <a:r>
              <a:rPr lang="en-GB" sz="4000" b="1" dirty="0" err="1" smtClean="0">
                <a:latin typeface="Segoe Print" panose="02000600000000000000" pitchFamily="2" charset="0"/>
              </a:rPr>
              <a:t>a</a:t>
            </a:r>
            <a:endParaRPr lang="en-GB" sz="4000" b="1" dirty="0">
              <a:latin typeface="Segoe Print" panose="02000600000000000000" pitchFamily="2" charset="0"/>
            </a:endParaRPr>
          </a:p>
        </p:txBody>
      </p:sp>
      <p:sp>
        <p:nvSpPr>
          <p:cNvPr id="7" name="TextBox 6"/>
          <p:cNvSpPr txBox="1"/>
          <p:nvPr/>
        </p:nvSpPr>
        <p:spPr>
          <a:xfrm>
            <a:off x="4716016" y="2371472"/>
            <a:ext cx="4104456" cy="707886"/>
          </a:xfrm>
          <a:prstGeom prst="rect">
            <a:avLst/>
          </a:prstGeom>
          <a:noFill/>
        </p:spPr>
        <p:txBody>
          <a:bodyPr wrap="square" rtlCol="0">
            <a:spAutoFit/>
          </a:bodyPr>
          <a:lstStyle/>
          <a:p>
            <a:pPr algn="ctr"/>
            <a:r>
              <a:rPr lang="en-GB" sz="4000" dirty="0" err="1" smtClean="0">
                <a:latin typeface="Segoe Print" panose="02000600000000000000" pitchFamily="2" charset="0"/>
              </a:rPr>
              <a:t>practic</a:t>
            </a:r>
            <a:r>
              <a:rPr lang="en-GB" sz="4000" b="1" dirty="0" err="1" smtClean="0">
                <a:latin typeface="Segoe Print" panose="02000600000000000000" pitchFamily="2" charset="0"/>
              </a:rPr>
              <a:t>amos</a:t>
            </a:r>
            <a:endParaRPr lang="en-GB" sz="4000" b="1" dirty="0">
              <a:latin typeface="Segoe Print" panose="02000600000000000000" pitchFamily="2" charset="0"/>
            </a:endParaRPr>
          </a:p>
        </p:txBody>
      </p:sp>
      <p:sp>
        <p:nvSpPr>
          <p:cNvPr id="8" name="TextBox 7"/>
          <p:cNvSpPr txBox="1"/>
          <p:nvPr/>
        </p:nvSpPr>
        <p:spPr>
          <a:xfrm>
            <a:off x="4716016" y="3883640"/>
            <a:ext cx="4104456" cy="707886"/>
          </a:xfrm>
          <a:prstGeom prst="rect">
            <a:avLst/>
          </a:prstGeom>
          <a:noFill/>
        </p:spPr>
        <p:txBody>
          <a:bodyPr wrap="square" rtlCol="0">
            <a:spAutoFit/>
          </a:bodyPr>
          <a:lstStyle/>
          <a:p>
            <a:pPr algn="ctr"/>
            <a:r>
              <a:rPr lang="en-GB" sz="4000" dirty="0" err="1" smtClean="0">
                <a:latin typeface="Segoe Print" panose="02000600000000000000" pitchFamily="2" charset="0"/>
              </a:rPr>
              <a:t>practic</a:t>
            </a:r>
            <a:r>
              <a:rPr lang="en-GB" sz="4000" b="1" dirty="0" err="1" smtClean="0">
                <a:latin typeface="Segoe Print" panose="02000600000000000000" pitchFamily="2" charset="0"/>
              </a:rPr>
              <a:t>áis</a:t>
            </a:r>
            <a:endParaRPr lang="en-GB" sz="4000" b="1" dirty="0">
              <a:latin typeface="Segoe Print" panose="02000600000000000000" pitchFamily="2" charset="0"/>
            </a:endParaRPr>
          </a:p>
        </p:txBody>
      </p:sp>
      <p:sp>
        <p:nvSpPr>
          <p:cNvPr id="9" name="TextBox 8"/>
          <p:cNvSpPr txBox="1"/>
          <p:nvPr/>
        </p:nvSpPr>
        <p:spPr>
          <a:xfrm>
            <a:off x="4716016" y="5323800"/>
            <a:ext cx="4104456" cy="707886"/>
          </a:xfrm>
          <a:prstGeom prst="rect">
            <a:avLst/>
          </a:prstGeom>
          <a:noFill/>
        </p:spPr>
        <p:txBody>
          <a:bodyPr wrap="square" rtlCol="0">
            <a:spAutoFit/>
          </a:bodyPr>
          <a:lstStyle/>
          <a:p>
            <a:pPr algn="ctr"/>
            <a:r>
              <a:rPr lang="en-GB" sz="4000" dirty="0" err="1" smtClean="0">
                <a:latin typeface="Segoe Print" panose="02000600000000000000" pitchFamily="2" charset="0"/>
              </a:rPr>
              <a:t>practic</a:t>
            </a:r>
            <a:r>
              <a:rPr lang="en-GB" sz="4000" b="1" dirty="0" err="1" smtClean="0">
                <a:latin typeface="Segoe Print" panose="02000600000000000000" pitchFamily="2" charset="0"/>
              </a:rPr>
              <a:t>an</a:t>
            </a:r>
            <a:endParaRPr lang="en-GB" sz="4000" b="1" dirty="0">
              <a:latin typeface="Segoe Print" panose="02000600000000000000" pitchFamily="2" charset="0"/>
            </a:endParaRPr>
          </a:p>
        </p:txBody>
      </p:sp>
      <p:sp>
        <p:nvSpPr>
          <p:cNvPr id="10" name="TextBox 9"/>
          <p:cNvSpPr txBox="1"/>
          <p:nvPr/>
        </p:nvSpPr>
        <p:spPr>
          <a:xfrm>
            <a:off x="323528" y="2996952"/>
            <a:ext cx="4104456" cy="707886"/>
          </a:xfrm>
          <a:prstGeom prst="rect">
            <a:avLst/>
          </a:prstGeom>
          <a:noFill/>
        </p:spPr>
        <p:txBody>
          <a:bodyPr wrap="square" rtlCol="0">
            <a:spAutoFit/>
          </a:bodyPr>
          <a:lstStyle/>
          <a:p>
            <a:pPr algn="ctr"/>
            <a:r>
              <a:rPr lang="en-GB" sz="4000" dirty="0" smtClean="0">
                <a:solidFill>
                  <a:srgbClr val="00B050"/>
                </a:solidFill>
                <a:latin typeface="Segoe Print" panose="02000600000000000000" pitchFamily="2" charset="0"/>
              </a:rPr>
              <a:t>I do</a:t>
            </a:r>
            <a:endParaRPr lang="en-GB" sz="4000" b="1" dirty="0">
              <a:solidFill>
                <a:srgbClr val="00B050"/>
              </a:solidFill>
              <a:latin typeface="Segoe Print" panose="02000600000000000000" pitchFamily="2" charset="0"/>
            </a:endParaRPr>
          </a:p>
        </p:txBody>
      </p:sp>
      <p:sp>
        <p:nvSpPr>
          <p:cNvPr id="11" name="TextBox 10"/>
          <p:cNvSpPr txBox="1"/>
          <p:nvPr/>
        </p:nvSpPr>
        <p:spPr>
          <a:xfrm>
            <a:off x="323528" y="4531712"/>
            <a:ext cx="4104456" cy="707886"/>
          </a:xfrm>
          <a:prstGeom prst="rect">
            <a:avLst/>
          </a:prstGeom>
          <a:noFill/>
        </p:spPr>
        <p:txBody>
          <a:bodyPr wrap="square" rtlCol="0">
            <a:spAutoFit/>
          </a:bodyPr>
          <a:lstStyle/>
          <a:p>
            <a:pPr algn="ctr"/>
            <a:r>
              <a:rPr lang="en-GB" sz="4000" dirty="0" smtClean="0">
                <a:solidFill>
                  <a:srgbClr val="00B050"/>
                </a:solidFill>
                <a:latin typeface="Segoe Print" panose="02000600000000000000" pitchFamily="2" charset="0"/>
              </a:rPr>
              <a:t>you do (1)</a:t>
            </a:r>
            <a:endParaRPr lang="en-GB" sz="4000" b="1" dirty="0">
              <a:solidFill>
                <a:srgbClr val="00B050"/>
              </a:solidFill>
              <a:latin typeface="Segoe Print" panose="02000600000000000000" pitchFamily="2" charset="0"/>
            </a:endParaRPr>
          </a:p>
        </p:txBody>
      </p:sp>
      <p:sp>
        <p:nvSpPr>
          <p:cNvPr id="12" name="TextBox 11"/>
          <p:cNvSpPr txBox="1"/>
          <p:nvPr/>
        </p:nvSpPr>
        <p:spPr>
          <a:xfrm>
            <a:off x="323528" y="5971872"/>
            <a:ext cx="4104456" cy="707886"/>
          </a:xfrm>
          <a:prstGeom prst="rect">
            <a:avLst/>
          </a:prstGeom>
          <a:noFill/>
        </p:spPr>
        <p:txBody>
          <a:bodyPr wrap="square" rtlCol="0">
            <a:spAutoFit/>
          </a:bodyPr>
          <a:lstStyle/>
          <a:p>
            <a:pPr algn="ctr"/>
            <a:r>
              <a:rPr lang="en-GB" sz="4000" dirty="0" smtClean="0">
                <a:solidFill>
                  <a:srgbClr val="00B050"/>
                </a:solidFill>
                <a:latin typeface="Segoe Print" panose="02000600000000000000" pitchFamily="2" charset="0"/>
              </a:rPr>
              <a:t>he/she does</a:t>
            </a:r>
            <a:endParaRPr lang="en-GB" sz="4000" b="1" dirty="0">
              <a:solidFill>
                <a:srgbClr val="00B050"/>
              </a:solidFill>
              <a:latin typeface="Segoe Print" panose="02000600000000000000" pitchFamily="2" charset="0"/>
            </a:endParaRPr>
          </a:p>
        </p:txBody>
      </p:sp>
      <p:sp>
        <p:nvSpPr>
          <p:cNvPr id="13" name="TextBox 12"/>
          <p:cNvSpPr txBox="1"/>
          <p:nvPr/>
        </p:nvSpPr>
        <p:spPr>
          <a:xfrm>
            <a:off x="4716016" y="3019544"/>
            <a:ext cx="4104456" cy="707886"/>
          </a:xfrm>
          <a:prstGeom prst="rect">
            <a:avLst/>
          </a:prstGeom>
          <a:noFill/>
        </p:spPr>
        <p:txBody>
          <a:bodyPr wrap="square" rtlCol="0">
            <a:spAutoFit/>
          </a:bodyPr>
          <a:lstStyle/>
          <a:p>
            <a:pPr algn="ctr"/>
            <a:r>
              <a:rPr lang="en-GB" sz="4000" dirty="0">
                <a:solidFill>
                  <a:srgbClr val="00B050"/>
                </a:solidFill>
                <a:latin typeface="Segoe Print" panose="02000600000000000000" pitchFamily="2" charset="0"/>
              </a:rPr>
              <a:t>w</a:t>
            </a:r>
            <a:r>
              <a:rPr lang="en-GB" sz="4000" dirty="0" smtClean="0">
                <a:solidFill>
                  <a:srgbClr val="00B050"/>
                </a:solidFill>
                <a:latin typeface="Segoe Print" panose="02000600000000000000" pitchFamily="2" charset="0"/>
              </a:rPr>
              <a:t>e do</a:t>
            </a:r>
            <a:endParaRPr lang="en-GB" sz="4000" b="1" dirty="0">
              <a:solidFill>
                <a:srgbClr val="00B050"/>
              </a:solidFill>
              <a:latin typeface="Segoe Print" panose="02000600000000000000" pitchFamily="2" charset="0"/>
            </a:endParaRPr>
          </a:p>
        </p:txBody>
      </p:sp>
      <p:sp>
        <p:nvSpPr>
          <p:cNvPr id="14" name="TextBox 13"/>
          <p:cNvSpPr txBox="1"/>
          <p:nvPr/>
        </p:nvSpPr>
        <p:spPr>
          <a:xfrm>
            <a:off x="4716016" y="4531712"/>
            <a:ext cx="4104456" cy="707886"/>
          </a:xfrm>
          <a:prstGeom prst="rect">
            <a:avLst/>
          </a:prstGeom>
          <a:noFill/>
        </p:spPr>
        <p:txBody>
          <a:bodyPr wrap="square" rtlCol="0">
            <a:spAutoFit/>
          </a:bodyPr>
          <a:lstStyle/>
          <a:p>
            <a:pPr algn="ctr"/>
            <a:r>
              <a:rPr lang="en-GB" sz="4000" dirty="0" smtClean="0">
                <a:solidFill>
                  <a:srgbClr val="00B050"/>
                </a:solidFill>
                <a:latin typeface="Segoe Print" panose="02000600000000000000" pitchFamily="2" charset="0"/>
              </a:rPr>
              <a:t>you do (2+)</a:t>
            </a:r>
            <a:endParaRPr lang="en-GB" sz="4000" b="1" dirty="0">
              <a:solidFill>
                <a:srgbClr val="00B050"/>
              </a:solidFill>
              <a:latin typeface="Segoe Print" panose="02000600000000000000" pitchFamily="2" charset="0"/>
            </a:endParaRPr>
          </a:p>
        </p:txBody>
      </p:sp>
      <p:sp>
        <p:nvSpPr>
          <p:cNvPr id="15" name="TextBox 14"/>
          <p:cNvSpPr txBox="1"/>
          <p:nvPr/>
        </p:nvSpPr>
        <p:spPr>
          <a:xfrm>
            <a:off x="4716016" y="5971872"/>
            <a:ext cx="4104456" cy="707886"/>
          </a:xfrm>
          <a:prstGeom prst="rect">
            <a:avLst/>
          </a:prstGeom>
          <a:noFill/>
        </p:spPr>
        <p:txBody>
          <a:bodyPr wrap="square" rtlCol="0">
            <a:spAutoFit/>
          </a:bodyPr>
          <a:lstStyle/>
          <a:p>
            <a:pPr algn="ctr"/>
            <a:r>
              <a:rPr lang="en-GB" sz="4000" dirty="0" smtClean="0">
                <a:solidFill>
                  <a:srgbClr val="00B050"/>
                </a:solidFill>
                <a:latin typeface="Segoe Print" panose="02000600000000000000" pitchFamily="2" charset="0"/>
              </a:rPr>
              <a:t>they do</a:t>
            </a:r>
            <a:endParaRPr lang="en-GB" sz="4000" b="1" dirty="0">
              <a:solidFill>
                <a:srgbClr val="00B050"/>
              </a:solidFill>
              <a:latin typeface="Segoe Print" panose="02000600000000000000" pitchFamily="2" charset="0"/>
            </a:endParaRPr>
          </a:p>
        </p:txBody>
      </p:sp>
      <p:sp>
        <p:nvSpPr>
          <p:cNvPr id="16" name="TextBox 15"/>
          <p:cNvSpPr txBox="1"/>
          <p:nvPr/>
        </p:nvSpPr>
        <p:spPr>
          <a:xfrm>
            <a:off x="395536" y="1628800"/>
            <a:ext cx="3744416" cy="584775"/>
          </a:xfrm>
          <a:prstGeom prst="rect">
            <a:avLst/>
          </a:prstGeom>
          <a:noFill/>
        </p:spPr>
        <p:txBody>
          <a:bodyPr wrap="square" rtlCol="0">
            <a:spAutoFit/>
          </a:bodyPr>
          <a:lstStyle/>
          <a:p>
            <a:pPr algn="ctr"/>
            <a:r>
              <a:rPr lang="en-GB" sz="3200" dirty="0" smtClean="0">
                <a:solidFill>
                  <a:srgbClr val="FF0000"/>
                </a:solidFill>
                <a:latin typeface="Segoe Print" panose="02000600000000000000" pitchFamily="2" charset="0"/>
              </a:rPr>
              <a:t>(singular)</a:t>
            </a:r>
            <a:endParaRPr lang="en-GB" sz="3200" dirty="0">
              <a:solidFill>
                <a:srgbClr val="FF0000"/>
              </a:solidFill>
              <a:latin typeface="Segoe Print" panose="02000600000000000000" pitchFamily="2" charset="0"/>
            </a:endParaRPr>
          </a:p>
        </p:txBody>
      </p:sp>
      <p:sp>
        <p:nvSpPr>
          <p:cNvPr id="17" name="TextBox 16"/>
          <p:cNvSpPr txBox="1"/>
          <p:nvPr/>
        </p:nvSpPr>
        <p:spPr>
          <a:xfrm>
            <a:off x="4932040" y="1628800"/>
            <a:ext cx="3744416" cy="584775"/>
          </a:xfrm>
          <a:prstGeom prst="rect">
            <a:avLst/>
          </a:prstGeom>
          <a:noFill/>
        </p:spPr>
        <p:txBody>
          <a:bodyPr wrap="square" rtlCol="0">
            <a:spAutoFit/>
          </a:bodyPr>
          <a:lstStyle/>
          <a:p>
            <a:pPr algn="ctr"/>
            <a:r>
              <a:rPr lang="en-GB" sz="3200" dirty="0" smtClean="0">
                <a:solidFill>
                  <a:srgbClr val="FF0000"/>
                </a:solidFill>
                <a:latin typeface="Segoe Print" panose="02000600000000000000" pitchFamily="2" charset="0"/>
              </a:rPr>
              <a:t>(plural)</a:t>
            </a:r>
            <a:endParaRPr lang="en-GB" sz="3200" dirty="0">
              <a:solidFill>
                <a:srgbClr val="FF0000"/>
              </a:solidFill>
              <a:latin typeface="Segoe Print" panose="02000600000000000000" pitchFamily="2" charset="0"/>
            </a:endParaRPr>
          </a:p>
        </p:txBody>
      </p:sp>
    </p:spTree>
    <p:extLst>
      <p:ext uri="{BB962C8B-B14F-4D97-AF65-F5344CB8AC3E}">
        <p14:creationId xmlns:p14="http://schemas.microsoft.com/office/powerpoint/2010/main" val="2605152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My Stuff\primary spanish\Yr5 SoW resources 2014\subject pronoun pics\Slid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304764"/>
            <a:ext cx="2448272" cy="1836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4" descr="D:\My Stuff\primary spanish\Yr5 SoW resources 2014\subject pronouns English\Slid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1304764"/>
            <a:ext cx="2429798" cy="18223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D:\My Stuff\primary spanish\Yr5 SoW resources 2014\practicar slides\Slide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4149080"/>
            <a:ext cx="2880320" cy="2160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18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My Stuff\primary spanish\Yr5 SoW resources 2014\subject pronoun pics\Slide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548680"/>
            <a:ext cx="2448272" cy="1836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6" descr="D:\My Stuff\primary spanish\Yr5 SoW resources 2014\subject pronoun pics\Slide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2564904"/>
            <a:ext cx="2448272" cy="1836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5" descr="D:\My Stuff\primary spanish\Yr5 SoW resources 2014\subject pronouns English\Slide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562534"/>
            <a:ext cx="2429798" cy="18223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6" descr="D:\My Stuff\primary spanish\Yr5 SoW resources 2014\subject pronouns English\Slide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80" y="2564904"/>
            <a:ext cx="2448272" cy="1836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D:\My Stuff\primary spanish\Yr5 SoW resources 2014\practicar slides\Slide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1699" y="4832920"/>
            <a:ext cx="2544597" cy="1908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D:\My Stuff\primary spanish\Yr5 SoW resources 2014\practicar slides\Slide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7704" y="4832920"/>
            <a:ext cx="2544597" cy="19084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39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My Stuff\primary spanish\Yr5 SoW resources 2014\subject pronouns English\Slide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268760"/>
            <a:ext cx="2448272" cy="1836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7" descr="D:\My Stuff\primary spanish\Yr5 SoW resources 2014\subject pronoun pics\Slide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1268760"/>
            <a:ext cx="2448272" cy="1836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7" descr="D:\My Stuff\primary spanish\Yr5 SoW resources 2014\practicar slides\Slide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4112840"/>
            <a:ext cx="2832629" cy="2124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32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D:\My Stuff\primary spanish\Yr5 SoW resources 2014\subject pronouns English\Slide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268760"/>
            <a:ext cx="2427221" cy="18204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8" descr="D:\My Stuff\primary spanish\Yr5 SoW resources 2014\subject pronoun pics\Slide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1268760"/>
            <a:ext cx="2448272" cy="1836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8" descr="D:\My Stuff\primary spanish\Yr5 SoW resources 2014\practicar slides\Slide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7582" y="4149080"/>
            <a:ext cx="2784309" cy="2088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46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y Stuff\primary spanish\Yr5 SoW resources 2014\subject pronoun pics\Slide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268760"/>
            <a:ext cx="2448272" cy="1836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descr="D:\My Stuff\primary spanish\Yr5 SoW resources 2014\subject pronouns English\Slide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1268760"/>
            <a:ext cx="2448272" cy="1836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 descr="D:\My Stuff\primary spanish\Yr5 SoW resources 2014\practicar slides\Slide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4149080"/>
            <a:ext cx="2880320" cy="2160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74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My Stuff\primary spanish\Yr5 SoW resources 2014\practicar slides\Sli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5355" y="1268760"/>
            <a:ext cx="2256565" cy="16924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3" descr="D:\My Stuff\primary spanish\Yr5 SoW resources 2014\subject pronoun pics\Slid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1268760"/>
            <a:ext cx="2256565" cy="16924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3577743" y="720406"/>
            <a:ext cx="0" cy="1152128"/>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75574" y="116632"/>
            <a:ext cx="576064" cy="584775"/>
          </a:xfrm>
          <a:prstGeom prst="rect">
            <a:avLst/>
          </a:prstGeom>
          <a:noFill/>
        </p:spPr>
        <p:txBody>
          <a:bodyPr wrap="square" rtlCol="0">
            <a:spAutoFit/>
          </a:bodyPr>
          <a:lstStyle/>
          <a:p>
            <a:r>
              <a:rPr lang="en-GB" sz="3200" dirty="0" smtClean="0">
                <a:solidFill>
                  <a:srgbClr val="00B050"/>
                </a:solidFill>
                <a:latin typeface="Comic Sans MS" panose="030F0702030302020204" pitchFamily="66" charset="0"/>
              </a:rPr>
              <a:t>I</a:t>
            </a:r>
            <a:endParaRPr lang="en-GB" sz="2000" dirty="0">
              <a:solidFill>
                <a:srgbClr val="00B050"/>
              </a:solidFill>
              <a:latin typeface="Comic Sans MS" panose="030F0702030302020204" pitchFamily="66" charset="0"/>
            </a:endParaRPr>
          </a:p>
        </p:txBody>
      </p:sp>
      <p:cxnSp>
        <p:nvCxnSpPr>
          <p:cNvPr id="7" name="Straight Arrow Connector 6"/>
          <p:cNvCxnSpPr/>
          <p:nvPr/>
        </p:nvCxnSpPr>
        <p:spPr>
          <a:xfrm flipV="1">
            <a:off x="2586219" y="2348880"/>
            <a:ext cx="0" cy="129614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51720" y="3645142"/>
            <a:ext cx="1077387" cy="584775"/>
          </a:xfrm>
          <a:prstGeom prst="rect">
            <a:avLst/>
          </a:prstGeom>
          <a:noFill/>
        </p:spPr>
        <p:txBody>
          <a:bodyPr wrap="square" rtlCol="0">
            <a:spAutoFit/>
          </a:bodyPr>
          <a:lstStyle/>
          <a:p>
            <a:pPr algn="ctr"/>
            <a:r>
              <a:rPr lang="en-GB" sz="3200" dirty="0" smtClean="0">
                <a:latin typeface="Comic Sans MS" panose="030F0702030302020204" pitchFamily="66" charset="0"/>
              </a:rPr>
              <a:t>do</a:t>
            </a:r>
            <a:endParaRPr lang="en-GB" sz="2000" dirty="0">
              <a:latin typeface="Comic Sans MS" panose="030F0702030302020204" pitchFamily="66" charset="0"/>
            </a:endParaRPr>
          </a:p>
        </p:txBody>
      </p:sp>
      <p:sp>
        <p:nvSpPr>
          <p:cNvPr id="10" name="TextBox 9"/>
          <p:cNvSpPr txBox="1"/>
          <p:nvPr/>
        </p:nvSpPr>
        <p:spPr>
          <a:xfrm>
            <a:off x="251520" y="4869160"/>
            <a:ext cx="864096" cy="523220"/>
          </a:xfrm>
          <a:prstGeom prst="rect">
            <a:avLst/>
          </a:prstGeom>
          <a:noFill/>
        </p:spPr>
        <p:txBody>
          <a:bodyPr wrap="square" rtlCol="0">
            <a:spAutoFit/>
          </a:bodyPr>
          <a:lstStyle/>
          <a:p>
            <a:r>
              <a:rPr lang="en-GB" sz="2800" dirty="0" smtClean="0">
                <a:latin typeface="Segoe Print" panose="02000600000000000000" pitchFamily="2" charset="0"/>
              </a:rPr>
              <a:t>e.g. </a:t>
            </a:r>
            <a:endParaRPr lang="en-GB" sz="2800" dirty="0">
              <a:latin typeface="Segoe Print" panose="02000600000000000000" pitchFamily="2" charset="0"/>
            </a:endParaRPr>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2819" y="4653136"/>
            <a:ext cx="292163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256463" y="4941168"/>
            <a:ext cx="4636017" cy="461665"/>
          </a:xfrm>
          <a:prstGeom prst="rect">
            <a:avLst/>
          </a:prstGeom>
          <a:noFill/>
        </p:spPr>
        <p:txBody>
          <a:bodyPr wrap="square" rtlCol="0">
            <a:spAutoFit/>
          </a:bodyPr>
          <a:lstStyle/>
          <a:p>
            <a:r>
              <a:rPr lang="en-GB" sz="2400" dirty="0" err="1" smtClean="0">
                <a:latin typeface="Segoe Print" panose="02000600000000000000" pitchFamily="2" charset="0"/>
              </a:rPr>
              <a:t>Practic</a:t>
            </a:r>
            <a:r>
              <a:rPr lang="en-GB" sz="2400" b="1" dirty="0" err="1" smtClean="0">
                <a:latin typeface="Segoe Print" panose="02000600000000000000" pitchFamily="2" charset="0"/>
              </a:rPr>
              <a:t>o</a:t>
            </a:r>
            <a:r>
              <a:rPr lang="en-GB" sz="2400" dirty="0" smtClean="0">
                <a:latin typeface="Segoe Print" panose="02000600000000000000" pitchFamily="2" charset="0"/>
              </a:rPr>
              <a:t> </a:t>
            </a:r>
            <a:r>
              <a:rPr lang="en-GB" sz="2400" dirty="0" err="1" smtClean="0">
                <a:latin typeface="Segoe Print" panose="02000600000000000000" pitchFamily="2" charset="0"/>
              </a:rPr>
              <a:t>ciclismo</a:t>
            </a:r>
            <a:r>
              <a:rPr lang="en-GB" sz="2400" dirty="0" smtClean="0">
                <a:latin typeface="Segoe Print" panose="02000600000000000000" pitchFamily="2" charset="0"/>
              </a:rPr>
              <a:t>.</a:t>
            </a:r>
            <a:endParaRPr lang="en-GB" sz="2400" dirty="0">
              <a:latin typeface="Segoe Print" panose="02000600000000000000" pitchFamily="2" charset="0"/>
            </a:endParaRPr>
          </a:p>
        </p:txBody>
      </p:sp>
    </p:spTree>
    <p:extLst>
      <p:ext uri="{BB962C8B-B14F-4D97-AF65-F5344CB8AC3E}">
        <p14:creationId xmlns:p14="http://schemas.microsoft.com/office/powerpoint/2010/main" val="4049656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ndscape 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landscape blank</Template>
  <TotalTime>707</TotalTime>
  <Words>1749</Words>
  <Application>Microsoft Office PowerPoint</Application>
  <PresentationFormat>On-screen Show (4:3)</PresentationFormat>
  <Paragraphs>133</Paragraphs>
  <Slides>39</Slides>
  <Notes>34</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Comic Sans MS</vt:lpstr>
      <vt:lpstr>Segoe Print</vt:lpstr>
      <vt:lpstr>Segoe Script</vt:lpstr>
      <vt:lpstr>landscape 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McClelland</dc:creator>
  <cp:lastModifiedBy>55WD</cp:lastModifiedBy>
  <cp:revision>32</cp:revision>
  <dcterms:created xsi:type="dcterms:W3CDTF">2015-02-23T08:36:14Z</dcterms:created>
  <dcterms:modified xsi:type="dcterms:W3CDTF">2015-03-09T05:30:33Z</dcterms:modified>
</cp:coreProperties>
</file>