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83.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56" r:id="rId3"/>
    <p:sldId id="324" r:id="rId4"/>
    <p:sldId id="356" r:id="rId5"/>
    <p:sldId id="355" r:id="rId6"/>
    <p:sldId id="351" r:id="rId7"/>
    <p:sldId id="350" r:id="rId8"/>
    <p:sldId id="348" r:id="rId9"/>
    <p:sldId id="347" r:id="rId10"/>
    <p:sldId id="353" r:id="rId11"/>
    <p:sldId id="357" r:id="rId12"/>
    <p:sldId id="361" r:id="rId13"/>
    <p:sldId id="354" r:id="rId14"/>
    <p:sldId id="352" r:id="rId15"/>
    <p:sldId id="370" r:id="rId16"/>
    <p:sldId id="359" r:id="rId17"/>
    <p:sldId id="368" r:id="rId18"/>
    <p:sldId id="363" r:id="rId19"/>
    <p:sldId id="360" r:id="rId20"/>
    <p:sldId id="371" r:id="rId21"/>
    <p:sldId id="364" r:id="rId22"/>
    <p:sldId id="367" r:id="rId23"/>
    <p:sldId id="373" r:id="rId24"/>
    <p:sldId id="374" r:id="rId25"/>
    <p:sldId id="375" r:id="rId26"/>
    <p:sldId id="383" r:id="rId27"/>
    <p:sldId id="381" r:id="rId28"/>
    <p:sldId id="393" r:id="rId29"/>
    <p:sldId id="391" r:id="rId30"/>
    <p:sldId id="376" r:id="rId31"/>
    <p:sldId id="377" r:id="rId32"/>
    <p:sldId id="389" r:id="rId33"/>
    <p:sldId id="392" r:id="rId34"/>
    <p:sldId id="378" r:id="rId35"/>
    <p:sldId id="379" r:id="rId36"/>
    <p:sldId id="396" r:id="rId37"/>
    <p:sldId id="395" r:id="rId38"/>
    <p:sldId id="398" r:id="rId39"/>
    <p:sldId id="397" r:id="rId40"/>
    <p:sldId id="394" r:id="rId41"/>
    <p:sldId id="380" r:id="rId42"/>
    <p:sldId id="372" r:id="rId43"/>
    <p:sldId id="400" r:id="rId44"/>
    <p:sldId id="388" r:id="rId45"/>
    <p:sldId id="385" r:id="rId46"/>
    <p:sldId id="401" r:id="rId47"/>
    <p:sldId id="343" r:id="rId48"/>
    <p:sldId id="402" r:id="rId49"/>
    <p:sldId id="403" r:id="rId50"/>
  </p:sldIdLst>
  <p:sldSz cx="6858000" cy="9144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44" autoAdjust="0"/>
  </p:normalViewPr>
  <p:slideViewPr>
    <p:cSldViewPr>
      <p:cViewPr varScale="1">
        <p:scale>
          <a:sx n="70" d="100"/>
          <a:sy n="70" d="100"/>
        </p:scale>
        <p:origin x="3288" y="7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543B67-FE3B-4B74-8E04-E64AAC9EE7E8}" type="datetimeFigureOut">
              <a:rPr lang="en-US"/>
              <a:pPr>
                <a:defRPr/>
              </a:pPr>
              <a:t>9/7/2014</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71BBC30-DECB-4B80-AFC0-553252C581FE}" type="slidenum">
              <a:rPr lang="en-US"/>
              <a:pPr>
                <a:defRPr/>
              </a:pPr>
              <a:t>‹#›</a:t>
            </a:fld>
            <a:endParaRPr lang="en-US"/>
          </a:p>
        </p:txBody>
      </p:sp>
    </p:spTree>
    <p:extLst>
      <p:ext uri="{BB962C8B-B14F-4D97-AF65-F5344CB8AC3E}">
        <p14:creationId xmlns:p14="http://schemas.microsoft.com/office/powerpoint/2010/main" val="1343665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58B884-7D21-4AF1-A99E-851548EF92F4}" type="slidenum">
              <a:rPr lang="en-GB"/>
              <a:pPr>
                <a:spcBef>
                  <a:spcPct val="0"/>
                </a:spcBef>
              </a:pPr>
              <a:t>4</a:t>
            </a:fld>
            <a:endParaRPr lang="en-GB"/>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6714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70097B-0CE0-4339-AB4B-51528D7E26B1}" type="slidenum">
              <a:rPr lang="en-GB">
                <a:solidFill>
                  <a:prstClr val="black"/>
                </a:solidFill>
              </a:rPr>
              <a:pPr>
                <a:spcBef>
                  <a:spcPct val="0"/>
                </a:spcBef>
              </a:pPr>
              <a:t>6</a:t>
            </a:fld>
            <a:endParaRPr lang="en-GB">
              <a:solidFill>
                <a:prstClr val="black"/>
              </a:solidFill>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6980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D06D24-7345-4507-966B-01B8AD34D246}" type="slidenum">
              <a:rPr lang="en-GB"/>
              <a:pPr>
                <a:spcBef>
                  <a:spcPct val="0"/>
                </a:spcBef>
              </a:pPr>
              <a:t>9</a:t>
            </a:fld>
            <a:endParaRPr lang="en-GB"/>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0795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722E47-9A5D-42DB-84D6-D6B7DCC61CC8}" type="slidenum">
              <a:rPr lang="en-GB"/>
              <a:pPr>
                <a:spcBef>
                  <a:spcPct val="0"/>
                </a:spcBef>
              </a:pPr>
              <a:t>19</a:t>
            </a:fld>
            <a:endParaRPr lang="en-GB"/>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8005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6CAF2F-4224-4830-8EDE-3BFF7F949E3F}" type="slidenum">
              <a:rPr lang="en-US"/>
              <a:pPr>
                <a:spcBef>
                  <a:spcPct val="0"/>
                </a:spcBef>
              </a:pPr>
              <a:t>24</a:t>
            </a:fld>
            <a:endParaRPr lang="en-US"/>
          </a:p>
        </p:txBody>
      </p:sp>
    </p:spTree>
    <p:extLst>
      <p:ext uri="{BB962C8B-B14F-4D97-AF65-F5344CB8AC3E}">
        <p14:creationId xmlns:p14="http://schemas.microsoft.com/office/powerpoint/2010/main" val="31092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58818-0207-4455-AF89-A965F28547C9}" type="slidenum">
              <a:rPr lang="en-GB"/>
              <a:pPr>
                <a:spcBef>
                  <a:spcPct val="0"/>
                </a:spcBef>
              </a:pPr>
              <a:t>40</a:t>
            </a:fld>
            <a:endParaRPr lang="en-GB"/>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88111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FBA229-2C54-4771-A44D-2C5F62EB117F}" type="slidenum">
              <a:rPr lang="en-GB"/>
              <a:pPr>
                <a:spcBef>
                  <a:spcPct val="0"/>
                </a:spcBef>
              </a:pPr>
              <a:t>41</a:t>
            </a:fld>
            <a:endParaRPr lang="en-GB"/>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3128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1ED315-4C89-41DB-99B3-7DD5BCB1E943}"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ED59A8-85A4-4A2B-8580-8B8B4F29657E}" type="slidenum">
              <a:rPr lang="en-US"/>
              <a:pPr>
                <a:defRPr/>
              </a:pPr>
              <a:t>‹#›</a:t>
            </a:fld>
            <a:endParaRPr lang="en-US"/>
          </a:p>
        </p:txBody>
      </p:sp>
    </p:spTree>
    <p:extLst>
      <p:ext uri="{BB962C8B-B14F-4D97-AF65-F5344CB8AC3E}">
        <p14:creationId xmlns:p14="http://schemas.microsoft.com/office/powerpoint/2010/main" val="279316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188137-7A93-439E-9532-0E3C38265F81}"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ECCAE-82CB-4DE4-AD00-7F5FF4B1F7B8}" type="slidenum">
              <a:rPr lang="en-US"/>
              <a:pPr>
                <a:defRPr/>
              </a:pPr>
              <a:t>‹#›</a:t>
            </a:fld>
            <a:endParaRPr lang="en-US"/>
          </a:p>
        </p:txBody>
      </p:sp>
    </p:spTree>
    <p:extLst>
      <p:ext uri="{BB962C8B-B14F-4D97-AF65-F5344CB8AC3E}">
        <p14:creationId xmlns:p14="http://schemas.microsoft.com/office/powerpoint/2010/main" val="419964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D3F8DC-E961-408C-A1AC-37C883CCACE7}"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BD4BB3-A406-4AAC-BCF3-874B25904AC5}" type="slidenum">
              <a:rPr lang="en-US"/>
              <a:pPr>
                <a:defRPr/>
              </a:pPr>
              <a:t>‹#›</a:t>
            </a:fld>
            <a:endParaRPr lang="en-US"/>
          </a:p>
        </p:txBody>
      </p:sp>
    </p:spTree>
    <p:extLst>
      <p:ext uri="{BB962C8B-B14F-4D97-AF65-F5344CB8AC3E}">
        <p14:creationId xmlns:p14="http://schemas.microsoft.com/office/powerpoint/2010/main" val="115245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344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373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219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78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4680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7709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4088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551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660BF0-340B-4224-91C8-CF3D844A6339}"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CDE31D-231C-4F6D-8AD8-3839979C21B8}" type="slidenum">
              <a:rPr lang="en-US"/>
              <a:pPr>
                <a:defRPr/>
              </a:pPr>
              <a:t>‹#›</a:t>
            </a:fld>
            <a:endParaRPr lang="en-US"/>
          </a:p>
        </p:txBody>
      </p:sp>
    </p:spTree>
    <p:extLst>
      <p:ext uri="{BB962C8B-B14F-4D97-AF65-F5344CB8AC3E}">
        <p14:creationId xmlns:p14="http://schemas.microsoft.com/office/powerpoint/2010/main" val="337772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1690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8372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3CB84-EBA5-4CC3-A7E6-8D476275758B}" type="datetimeFigureOut">
              <a:rPr lang="en-GB" smtClean="0">
                <a:solidFill>
                  <a:prstClr val="black">
                    <a:tint val="75000"/>
                  </a:prstClr>
                </a:solidFill>
              </a:rPr>
              <a:pPr/>
              <a:t>07/09/2014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4D41C4-47E3-475F-AD42-476581AEA2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99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BC4922-2281-4E31-9530-C7B27BDE159C}" type="datetimeFigureOut">
              <a:rPr lang="en-US"/>
              <a:pPr>
                <a:defRPr/>
              </a:pPr>
              <a:t>9/7/2014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C44F33-7EFD-46A3-971C-866D892FE3BE}" type="slidenum">
              <a:rPr lang="en-US"/>
              <a:pPr>
                <a:defRPr/>
              </a:pPr>
              <a:t>‹#›</a:t>
            </a:fld>
            <a:endParaRPr lang="en-US"/>
          </a:p>
        </p:txBody>
      </p:sp>
    </p:spTree>
    <p:extLst>
      <p:ext uri="{BB962C8B-B14F-4D97-AF65-F5344CB8AC3E}">
        <p14:creationId xmlns:p14="http://schemas.microsoft.com/office/powerpoint/2010/main" val="266568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944FEB-71C5-4DE5-A79F-107FFD1C6C53}" type="datetimeFigureOut">
              <a:rPr lang="en-US"/>
              <a:pPr>
                <a:defRPr/>
              </a:pPr>
              <a:t>9/7/2014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ED5E0B-54F0-4C22-BA7C-C7E8D305E55F}" type="slidenum">
              <a:rPr lang="en-US"/>
              <a:pPr>
                <a:defRPr/>
              </a:pPr>
              <a:t>‹#›</a:t>
            </a:fld>
            <a:endParaRPr lang="en-US"/>
          </a:p>
        </p:txBody>
      </p:sp>
    </p:spTree>
    <p:extLst>
      <p:ext uri="{BB962C8B-B14F-4D97-AF65-F5344CB8AC3E}">
        <p14:creationId xmlns:p14="http://schemas.microsoft.com/office/powerpoint/2010/main" val="27274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A5361D-4BBF-4DAE-B0EA-AE79A1A30BB9}" type="datetimeFigureOut">
              <a:rPr lang="en-US"/>
              <a:pPr>
                <a:defRPr/>
              </a:pPr>
              <a:t>9/7/2014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F7A493-F0A6-4E9E-8F7E-5B0343F70E86}" type="slidenum">
              <a:rPr lang="en-US"/>
              <a:pPr>
                <a:defRPr/>
              </a:pPr>
              <a:t>‹#›</a:t>
            </a:fld>
            <a:endParaRPr lang="en-US"/>
          </a:p>
        </p:txBody>
      </p:sp>
    </p:spTree>
    <p:extLst>
      <p:ext uri="{BB962C8B-B14F-4D97-AF65-F5344CB8AC3E}">
        <p14:creationId xmlns:p14="http://schemas.microsoft.com/office/powerpoint/2010/main" val="24663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4B0948-2F9A-407C-82B2-1861F97D90F4}" type="datetimeFigureOut">
              <a:rPr lang="en-US"/>
              <a:pPr>
                <a:defRPr/>
              </a:pPr>
              <a:t>9/7/2014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7FE328-D10F-4198-8CEA-EF3AFA7AF487}" type="slidenum">
              <a:rPr lang="en-US"/>
              <a:pPr>
                <a:defRPr/>
              </a:pPr>
              <a:t>‹#›</a:t>
            </a:fld>
            <a:endParaRPr lang="en-US"/>
          </a:p>
        </p:txBody>
      </p:sp>
    </p:spTree>
    <p:extLst>
      <p:ext uri="{BB962C8B-B14F-4D97-AF65-F5344CB8AC3E}">
        <p14:creationId xmlns:p14="http://schemas.microsoft.com/office/powerpoint/2010/main" val="295059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16A1BF-FCDC-4F73-9109-6725BAF61B7F}" type="datetimeFigureOut">
              <a:rPr lang="en-US"/>
              <a:pPr>
                <a:defRPr/>
              </a:pPr>
              <a:t>9/7/2014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A6FC40-A4DF-4AA8-9F92-8DDB420E7C85}" type="slidenum">
              <a:rPr lang="en-US"/>
              <a:pPr>
                <a:defRPr/>
              </a:pPr>
              <a:t>‹#›</a:t>
            </a:fld>
            <a:endParaRPr lang="en-US"/>
          </a:p>
        </p:txBody>
      </p:sp>
    </p:spTree>
    <p:extLst>
      <p:ext uri="{BB962C8B-B14F-4D97-AF65-F5344CB8AC3E}">
        <p14:creationId xmlns:p14="http://schemas.microsoft.com/office/powerpoint/2010/main" val="85533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FF9F5D-3C0F-4DAC-9CB6-847717E27B7D}" type="datetimeFigureOut">
              <a:rPr lang="en-US"/>
              <a:pPr>
                <a:defRPr/>
              </a:pPr>
              <a:t>9/7/2014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7914F7-3776-4E01-9985-ADE0A3A515D1}" type="slidenum">
              <a:rPr lang="en-US"/>
              <a:pPr>
                <a:defRPr/>
              </a:pPr>
              <a:t>‹#›</a:t>
            </a:fld>
            <a:endParaRPr lang="en-US"/>
          </a:p>
        </p:txBody>
      </p:sp>
    </p:spTree>
    <p:extLst>
      <p:ext uri="{BB962C8B-B14F-4D97-AF65-F5344CB8AC3E}">
        <p14:creationId xmlns:p14="http://schemas.microsoft.com/office/powerpoint/2010/main" val="120473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8C86A0-89D6-4866-9D59-2B142128A4AC}" type="datetimeFigureOut">
              <a:rPr lang="en-US"/>
              <a:pPr>
                <a:defRPr/>
              </a:pPr>
              <a:t>9/7/2014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91C6C9-CD1F-4615-8243-8CEC11BF226E}" type="slidenum">
              <a:rPr lang="en-US"/>
              <a:pPr>
                <a:defRPr/>
              </a:pPr>
              <a:t>‹#›</a:t>
            </a:fld>
            <a:endParaRPr lang="en-US"/>
          </a:p>
        </p:txBody>
      </p:sp>
    </p:spTree>
    <p:extLst>
      <p:ext uri="{BB962C8B-B14F-4D97-AF65-F5344CB8AC3E}">
        <p14:creationId xmlns:p14="http://schemas.microsoft.com/office/powerpoint/2010/main" val="374847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03E3369-F4E5-4CF8-A5B7-91D08BFE550E}" type="datetimeFigureOut">
              <a:rPr lang="en-US"/>
              <a:pPr>
                <a:defRPr/>
              </a:pPr>
              <a:t>9/7/2014</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9DBCB22A-5F88-49DD-A797-18AEF8BD2C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14D3CB84-EBA5-4CC3-A7E6-8D476275758B}" type="datetimeFigureOut">
              <a:rPr lang="en-GB" smtClean="0">
                <a:solidFill>
                  <a:prstClr val="black">
                    <a:tint val="75000"/>
                  </a:prstClr>
                </a:solidFill>
                <a:latin typeface="Calibri" panose="020F0502020204030204"/>
              </a:rPr>
              <a:pPr eaLnBrk="1" fontAlgn="auto" hangingPunct="1">
                <a:spcBef>
                  <a:spcPts val="0"/>
                </a:spcBef>
                <a:spcAft>
                  <a:spcPts val="0"/>
                </a:spcAft>
              </a:pPr>
              <a:t>07/09/2014</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864D41C4-47E3-475F-AD42-476581AEA2D3}" type="slidenum">
              <a:rPr lang="en-GB" smtClean="0">
                <a:solidFill>
                  <a:prstClr val="black">
                    <a:tint val="75000"/>
                  </a:prstClr>
                </a:solidFill>
                <a:latin typeface="Calibri" panose="020F0502020204030204"/>
              </a:rPr>
              <a:pPr eaLnBrk="1" fontAlgn="auto" hangingPunct="1">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463249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gif"/><Relationship Id="rId7" Type="http://schemas.openxmlformats.org/officeDocument/2006/relationships/image" Target="../media/image40.jpg"/><Relationship Id="rId2" Type="http://schemas.openxmlformats.org/officeDocument/2006/relationships/image" Target="../media/image35.gif"/><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10" Type="http://schemas.openxmlformats.org/officeDocument/2006/relationships/image" Target="../media/image43.png"/><Relationship Id="rId4" Type="http://schemas.openxmlformats.org/officeDocument/2006/relationships/image" Target="../media/image37.gif"/><Relationship Id="rId9" Type="http://schemas.openxmlformats.org/officeDocument/2006/relationships/image" Target="../media/image4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image" Target="../media/image55.wmf"/><Relationship Id="rId3" Type="http://schemas.openxmlformats.org/officeDocument/2006/relationships/image" Target="../media/image46.wmf"/><Relationship Id="rId7" Type="http://schemas.openxmlformats.org/officeDocument/2006/relationships/image" Target="../media/image49.wmf"/><Relationship Id="rId12" Type="http://schemas.openxmlformats.org/officeDocument/2006/relationships/image" Target="../media/image54.wmf"/><Relationship Id="rId2" Type="http://schemas.openxmlformats.org/officeDocument/2006/relationships/image" Target="../media/image45.wmf"/><Relationship Id="rId1" Type="http://schemas.openxmlformats.org/officeDocument/2006/relationships/slideLayout" Target="../slideLayouts/slideLayout7.xml"/><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19.wmf"/><Relationship Id="rId10" Type="http://schemas.openxmlformats.org/officeDocument/2006/relationships/image" Target="../media/image52.wmf"/><Relationship Id="rId4" Type="http://schemas.openxmlformats.org/officeDocument/2006/relationships/image" Target="../media/image47.wmf"/><Relationship Id="rId9" Type="http://schemas.openxmlformats.org/officeDocument/2006/relationships/image" Target="../media/image5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wmf"/><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wmf"/><Relationship Id="rId11" Type="http://schemas.openxmlformats.org/officeDocument/2006/relationships/image" Target="../media/image67.png"/><Relationship Id="rId5" Type="http://schemas.openxmlformats.org/officeDocument/2006/relationships/image" Target="../media/image61.wmf"/><Relationship Id="rId10" Type="http://schemas.openxmlformats.org/officeDocument/2006/relationships/image" Target="../media/image66.png"/><Relationship Id="rId4" Type="http://schemas.openxmlformats.org/officeDocument/2006/relationships/image" Target="../media/image60.wmf"/><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wmf"/><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83.jpg"/><Relationship Id="rId3" Type="http://schemas.openxmlformats.org/officeDocument/2006/relationships/image" Target="../media/image78.png"/><Relationship Id="rId7" Type="http://schemas.openxmlformats.org/officeDocument/2006/relationships/image" Target="../media/image82.jp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gif"/><Relationship Id="rId5" Type="http://schemas.openxmlformats.org/officeDocument/2006/relationships/image" Target="../media/image80.gif"/><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gif"/><Relationship Id="rId1" Type="http://schemas.openxmlformats.org/officeDocument/2006/relationships/slideLayout" Target="../slideLayouts/slideLayout7.xml"/><Relationship Id="rId5" Type="http://schemas.openxmlformats.org/officeDocument/2006/relationships/image" Target="../media/image88.gif"/><Relationship Id="rId4" Type="http://schemas.openxmlformats.org/officeDocument/2006/relationships/image" Target="../media/image87.gif"/></Relationships>
</file>

<file path=ppt/slides/_rels/slide2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jpeg"/><Relationship Id="rId2" Type="http://schemas.openxmlformats.org/officeDocument/2006/relationships/image" Target="../media/image100.gif"/><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3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wmf"/><Relationship Id="rId7" Type="http://schemas.openxmlformats.org/officeDocument/2006/relationships/image" Target="../media/image1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4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4.tmp"/><Relationship Id="rId7" Type="http://schemas.openxmlformats.org/officeDocument/2006/relationships/image" Target="../media/image128.png"/><Relationship Id="rId2" Type="http://schemas.openxmlformats.org/officeDocument/2006/relationships/image" Target="../media/image123.tmp"/><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gif"/><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gif"/><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50069" y="3498057"/>
            <a:ext cx="5829300" cy="1960562"/>
          </a:xfrm>
          <a:prstGeom prst="rect">
            <a:avLst/>
          </a:prstGeom>
        </p:spPr>
        <p:txBody>
          <a:bodyPr/>
          <a:lstStyle/>
          <a:p>
            <a:pPr algn="ctr" eaLnBrk="1" fontAlgn="auto" hangingPunct="1">
              <a:spcAft>
                <a:spcPts val="0"/>
              </a:spcAft>
              <a:defRPr/>
            </a:pPr>
            <a:r>
              <a:rPr lang="en-GB" sz="10000" dirty="0" err="1">
                <a:latin typeface="Showcard Gothic" panose="04020904020102020604" pitchFamily="82" charset="0"/>
                <a:ea typeface="+mj-ea"/>
                <a:cs typeface="+mj-cs"/>
              </a:rPr>
              <a:t>Espa</a:t>
            </a:r>
            <a:r>
              <a:rPr lang="en-US" sz="10000" dirty="0" err="1">
                <a:latin typeface="Showcard Gothic" panose="04020904020102020604" pitchFamily="82" charset="0"/>
                <a:ea typeface="+mj-ea"/>
                <a:cs typeface="Arial" charset="0"/>
              </a:rPr>
              <a:t>ñol</a:t>
            </a:r>
            <a:endParaRPr lang="en-US" sz="10000" dirty="0">
              <a:latin typeface="Showcard Gothic" panose="04020904020102020604" pitchFamily="82" charset="0"/>
              <a:ea typeface="+mj-ea"/>
              <a:cs typeface="Arial" charset="0"/>
            </a:endParaRPr>
          </a:p>
        </p:txBody>
      </p:sp>
      <p:sp>
        <p:nvSpPr>
          <p:cNvPr id="3075" name="Rectangle 3"/>
          <p:cNvSpPr txBox="1">
            <a:spLocks noChangeArrowheads="1"/>
          </p:cNvSpPr>
          <p:nvPr/>
        </p:nvSpPr>
        <p:spPr bwMode="auto">
          <a:xfrm>
            <a:off x="1028700" y="5181600"/>
            <a:ext cx="4800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buFontTx/>
              <a:buNone/>
            </a:pPr>
            <a:r>
              <a:rPr lang="en-GB" dirty="0" err="1">
                <a:latin typeface="Kristen ITC" panose="03050502040202030202" pitchFamily="66" charset="0"/>
              </a:rPr>
              <a:t>Clase</a:t>
            </a:r>
            <a:r>
              <a:rPr lang="en-GB" dirty="0">
                <a:latin typeface="Kristen ITC" panose="03050502040202030202" pitchFamily="66" charset="0"/>
              </a:rPr>
              <a:t> </a:t>
            </a:r>
            <a:r>
              <a:rPr lang="en-GB" dirty="0" smtClean="0">
                <a:latin typeface="Kristen ITC" panose="03050502040202030202" pitchFamily="66" charset="0"/>
              </a:rPr>
              <a:t>4 </a:t>
            </a:r>
            <a:r>
              <a:rPr lang="en-GB" dirty="0">
                <a:latin typeface="Kristen ITC" panose="03050502040202030202" pitchFamily="66" charset="0"/>
              </a:rPr>
              <a:t/>
            </a:r>
            <a:br>
              <a:rPr lang="en-GB" dirty="0">
                <a:latin typeface="Kristen ITC" panose="03050502040202030202" pitchFamily="66" charset="0"/>
              </a:rPr>
            </a:br>
            <a:r>
              <a:rPr lang="en-GB" dirty="0" err="1">
                <a:latin typeface="Kristen ITC" panose="03050502040202030202" pitchFamily="66" charset="0"/>
              </a:rPr>
              <a:t>Libro</a:t>
            </a:r>
            <a:r>
              <a:rPr lang="en-GB" dirty="0">
                <a:latin typeface="Kristen ITC" panose="03050502040202030202" pitchFamily="66" charset="0"/>
              </a:rPr>
              <a:t> de </a:t>
            </a:r>
            <a:r>
              <a:rPr lang="en-GB" dirty="0" err="1">
                <a:latin typeface="Kristen ITC" panose="03050502040202030202" pitchFamily="66" charset="0"/>
              </a:rPr>
              <a:t>estudios</a:t>
            </a:r>
            <a:endParaRPr lang="en-GB" dirty="0">
              <a:latin typeface="Kristen ITC" panose="03050502040202030202" pitchFamily="66" charset="0"/>
            </a:endParaRPr>
          </a:p>
        </p:txBody>
      </p:sp>
      <p:sp>
        <p:nvSpPr>
          <p:cNvPr id="3076" name="Text Box 4"/>
          <p:cNvSpPr txBox="1">
            <a:spLocks noChangeArrowheads="1"/>
          </p:cNvSpPr>
          <p:nvPr/>
        </p:nvSpPr>
        <p:spPr bwMode="auto">
          <a:xfrm>
            <a:off x="4652963" y="8675688"/>
            <a:ext cx="220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sz="1800">
                <a:cs typeface="Arial" panose="020B0604020202020204" pitchFamily="34" charset="0"/>
              </a:rPr>
              <a:t>© </a:t>
            </a:r>
            <a:r>
              <a:rPr lang="en-US" sz="1800" b="1">
                <a:latin typeface="Bradley Hand ITC" panose="03070402050302030203" pitchFamily="66" charset="0"/>
                <a:cs typeface="Arial" panose="020B0604020202020204" pitchFamily="34" charset="0"/>
              </a:rPr>
              <a:t>Rha</a:t>
            </a:r>
          </a:p>
        </p:txBody>
      </p:sp>
      <p:sp>
        <p:nvSpPr>
          <p:cNvPr id="3077" name="Text Box 5"/>
          <p:cNvSpPr txBox="1">
            <a:spLocks noChangeArrowheads="1"/>
          </p:cNvSpPr>
          <p:nvPr/>
        </p:nvSpPr>
        <p:spPr bwMode="auto">
          <a:xfrm>
            <a:off x="260350" y="6372225"/>
            <a:ext cx="64087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dirty="0" err="1">
                <a:latin typeface="Arial" panose="020B0604020202020204" pitchFamily="34" charset="0"/>
                <a:cs typeface="Arial" panose="020B0604020202020204" pitchFamily="34" charset="0"/>
              </a:rPr>
              <a:t>Nombre</a:t>
            </a:r>
            <a:r>
              <a:rPr lang="en-GB" sz="2400" dirty="0">
                <a:latin typeface="Arial" panose="020B0604020202020204" pitchFamily="34" charset="0"/>
                <a:cs typeface="Arial" panose="020B0604020202020204" pitchFamily="34" charset="0"/>
              </a:rPr>
              <a:t>: …………………………………………</a:t>
            </a:r>
          </a:p>
        </p:txBody>
      </p:sp>
      <p:sp>
        <p:nvSpPr>
          <p:cNvPr id="3079" name="Text Box 7"/>
          <p:cNvSpPr txBox="1">
            <a:spLocks noChangeArrowheads="1"/>
          </p:cNvSpPr>
          <p:nvPr/>
        </p:nvSpPr>
        <p:spPr bwMode="auto">
          <a:xfrm>
            <a:off x="260350" y="6975475"/>
            <a:ext cx="64087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a:latin typeface="Arial" panose="020B0604020202020204" pitchFamily="34" charset="0"/>
                <a:cs typeface="Arial" panose="020B0604020202020204" pitchFamily="34" charset="0"/>
              </a:rPr>
              <a:t>Colegio: …………………………………………</a:t>
            </a:r>
          </a:p>
        </p:txBody>
      </p:sp>
      <p:pic>
        <p:nvPicPr>
          <p:cNvPr id="1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6912" y="7674408"/>
            <a:ext cx="1656184" cy="140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1340768" y="167994"/>
            <a:ext cx="4615671" cy="32665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11285" y="-36512"/>
            <a:ext cx="6786506" cy="126188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Los </a:t>
            </a:r>
            <a:r>
              <a:rPr lang="en-GB" sz="2800" b="1" dirty="0" err="1" smtClean="0">
                <a:latin typeface="Arial" panose="020B0604020202020204" pitchFamily="34" charset="0"/>
                <a:cs typeface="Arial" panose="020B0604020202020204" pitchFamily="34" charset="0"/>
              </a:rPr>
              <a:t>números</a:t>
            </a:r>
            <a:r>
              <a:rPr lang="en-GB" sz="2800" b="1" dirty="0" smtClean="0">
                <a:latin typeface="Arial" panose="020B0604020202020204" pitchFamily="34" charset="0"/>
                <a:cs typeface="Arial" panose="020B0604020202020204" pitchFamily="34" charset="0"/>
              </a:rPr>
              <a:t> 1 – 31</a:t>
            </a:r>
            <a:br>
              <a:rPr lang="en-GB" sz="2800" b="1"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Write the numbers in words in the table. Use the syllable square to help you.</a:t>
            </a:r>
            <a:endParaRPr lang="en-GB" sz="2000" dirty="0">
              <a:latin typeface="Arial" panose="020B0604020202020204" pitchFamily="34" charset="0"/>
              <a:cs typeface="Arial" panose="020B0604020202020204" pitchFamily="34" charset="0"/>
            </a:endParaRPr>
          </a:p>
        </p:txBody>
      </p:sp>
      <p:graphicFrame>
        <p:nvGraphicFramePr>
          <p:cNvPr id="3" name="Group 2"/>
          <p:cNvGraphicFramePr>
            <a:graphicFrameLocks noGrp="1"/>
          </p:cNvGraphicFramePr>
          <p:nvPr>
            <p:extLst>
              <p:ext uri="{D42A27DB-BD31-4B8C-83A1-F6EECF244321}">
                <p14:modId xmlns:p14="http://schemas.microsoft.com/office/powerpoint/2010/main" val="3207788820"/>
              </p:ext>
            </p:extLst>
          </p:nvPr>
        </p:nvGraphicFramePr>
        <p:xfrm>
          <a:off x="620688" y="1223041"/>
          <a:ext cx="5337969" cy="2601600"/>
        </p:xfrm>
        <a:graphic>
          <a:graphicData uri="http://schemas.openxmlformats.org/drawingml/2006/table">
            <a:tbl>
              <a:tblPr/>
              <a:tblGrid>
                <a:gridCol w="889661"/>
                <a:gridCol w="889662"/>
                <a:gridCol w="889661"/>
                <a:gridCol w="889662"/>
                <a:gridCol w="889661"/>
                <a:gridCol w="889662"/>
              </a:tblGrid>
              <a:tr h="518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u</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si</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ez</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cu</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cho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tre</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ce</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tor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di</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cin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ve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tro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te</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dos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in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ve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do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nu</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743479207"/>
              </p:ext>
            </p:extLst>
          </p:nvPr>
        </p:nvGraphicFramePr>
        <p:xfrm>
          <a:off x="285550" y="3966895"/>
          <a:ext cx="6192836" cy="1188720"/>
        </p:xfrm>
        <a:graphic>
          <a:graphicData uri="http://schemas.openxmlformats.org/drawingml/2006/table">
            <a:tbl>
              <a:tblPr firstRow="1" bandRow="1">
                <a:tableStyleId>{5940675A-B579-460E-94D1-54222C63F5DA}</a:tableStyleId>
              </a:tblPr>
              <a:tblGrid>
                <a:gridCol w="1548209"/>
                <a:gridCol w="1548209"/>
                <a:gridCol w="1548209"/>
                <a:gridCol w="1548209"/>
              </a:tblGrid>
              <a:tr h="370840">
                <a:tc>
                  <a:txBody>
                    <a:bodyPr/>
                    <a:lstStyle/>
                    <a:p>
                      <a:r>
                        <a:rPr lang="en-GB" sz="2000" dirty="0" smtClean="0">
                          <a:latin typeface="Arial" panose="020B0604020202020204" pitchFamily="34" charset="0"/>
                          <a:cs typeface="Arial" panose="020B0604020202020204" pitchFamily="34" charset="0"/>
                        </a:rPr>
                        <a:t>4 = </a:t>
                      </a:r>
                      <a:r>
                        <a:rPr lang="en-GB" sz="2000" dirty="0" err="1" smtClean="0">
                          <a:latin typeface="Arial" panose="020B0604020202020204" pitchFamily="34" charset="0"/>
                          <a:cs typeface="Arial" panose="020B0604020202020204" pitchFamily="34" charset="0"/>
                        </a:rPr>
                        <a:t>cuatro</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13 =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1 =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8 = </a:t>
                      </a:r>
                      <a:endParaRPr lang="en-GB" sz="2000" dirty="0">
                        <a:latin typeface="Arial" panose="020B0604020202020204" pitchFamily="34" charset="0"/>
                        <a:cs typeface="Arial" panose="020B0604020202020204" pitchFamily="34" charset="0"/>
                      </a:endParaRPr>
                    </a:p>
                  </a:txBody>
                  <a:tcPr/>
                </a:tc>
              </a:tr>
              <a:tr h="370840">
                <a:tc>
                  <a:txBody>
                    <a:bodyPr/>
                    <a:lstStyle/>
                    <a:p>
                      <a:r>
                        <a:rPr lang="en-GB" sz="2000" dirty="0" smtClean="0">
                          <a:latin typeface="Arial" panose="020B0604020202020204" pitchFamily="34" charset="0"/>
                          <a:cs typeface="Arial" panose="020B0604020202020204" pitchFamily="34" charset="0"/>
                        </a:rPr>
                        <a:t>10 =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9 =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20 =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12 = </a:t>
                      </a:r>
                      <a:endParaRPr lang="en-GB" sz="2000" dirty="0">
                        <a:latin typeface="Arial" panose="020B0604020202020204" pitchFamily="34" charset="0"/>
                        <a:cs typeface="Arial" panose="020B0604020202020204" pitchFamily="34" charset="0"/>
                      </a:endParaRPr>
                    </a:p>
                  </a:txBody>
                  <a:tcPr/>
                </a:tc>
              </a:tr>
              <a:tr h="370840">
                <a:tc>
                  <a:txBody>
                    <a:bodyPr/>
                    <a:lstStyle/>
                    <a:p>
                      <a:r>
                        <a:rPr lang="en-GB" sz="2000" dirty="0" smtClean="0">
                          <a:latin typeface="Arial" panose="020B0604020202020204" pitchFamily="34" charset="0"/>
                          <a:cs typeface="Arial" panose="020B0604020202020204" pitchFamily="34" charset="0"/>
                        </a:rPr>
                        <a:t>5 =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11 =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14 =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2 = </a:t>
                      </a:r>
                      <a:endParaRPr lang="en-GB" sz="2000" dirty="0">
                        <a:latin typeface="Arial" panose="020B0604020202020204" pitchFamily="34" charset="0"/>
                        <a:cs typeface="Arial" panose="020B0604020202020204" pitchFamily="34" charset="0"/>
                      </a:endParaRPr>
                    </a:p>
                  </a:txBody>
                  <a:tcPr/>
                </a:tc>
              </a:tr>
            </a:tbl>
          </a:graphicData>
        </a:graphic>
      </p:graphicFrame>
      <p:sp>
        <p:nvSpPr>
          <p:cNvPr id="18" name="Rectangle 3"/>
          <p:cNvSpPr txBox="1">
            <a:spLocks noChangeArrowheads="1"/>
          </p:cNvSpPr>
          <p:nvPr/>
        </p:nvSpPr>
        <p:spPr>
          <a:xfrm>
            <a:off x="260648" y="5652120"/>
            <a:ext cx="8569325" cy="547211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nSpc>
                <a:spcPct val="90000"/>
              </a:lnSpc>
              <a:buFontTx/>
              <a:buAutoNum type="arabicPeriod"/>
            </a:pPr>
            <a:r>
              <a:rPr lang="en-GB" sz="2000" dirty="0" err="1" smtClean="0">
                <a:latin typeface="Arial" panose="020B0604020202020204" pitchFamily="34" charset="0"/>
                <a:cs typeface="Arial" panose="020B0604020202020204" pitchFamily="34" charset="0"/>
              </a:rPr>
              <a:t>diez</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diez</a:t>
            </a:r>
            <a:r>
              <a:rPr lang="en-GB" sz="2000" dirty="0" smtClean="0">
                <a:latin typeface="Arial" panose="020B0604020202020204" pitchFamily="34" charset="0"/>
                <a:cs typeface="Arial" panose="020B0604020202020204" pitchFamily="34" charset="0"/>
              </a:rPr>
              <a:t> = </a:t>
            </a:r>
            <a:r>
              <a:rPr lang="en-GB" sz="2000" b="1" i="1" dirty="0" err="1" smtClean="0">
                <a:latin typeface="Arial" panose="020B0604020202020204" pitchFamily="34" charset="0"/>
                <a:cs typeface="Arial" panose="020B0604020202020204" pitchFamily="34" charset="0"/>
              </a:rPr>
              <a:t>veinte</a:t>
            </a:r>
            <a:endParaRPr lang="en-GB" sz="2000" b="1" i="1" dirty="0" smtClean="0">
              <a:latin typeface="Arial" panose="020B0604020202020204" pitchFamily="34" charset="0"/>
              <a:cs typeface="Arial" panose="020B0604020202020204" pitchFamily="34" charset="0"/>
            </a:endParaRPr>
          </a:p>
          <a:p>
            <a:pPr marL="609600" indent="-609600">
              <a:lnSpc>
                <a:spcPct val="90000"/>
              </a:lnSpc>
              <a:buFontTx/>
              <a:buAutoNum type="arabicPeriod"/>
            </a:pPr>
            <a:r>
              <a:rPr lang="en-GB" sz="2000" dirty="0" err="1" smtClean="0">
                <a:latin typeface="Arial" panose="020B0604020202020204" pitchFamily="34" charset="0"/>
                <a:cs typeface="Arial" panose="020B0604020202020204" pitchFamily="34" charset="0"/>
              </a:rPr>
              <a:t>veinte</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seis</a:t>
            </a:r>
            <a:r>
              <a:rPr lang="en-GB" sz="2000" dirty="0" smtClean="0">
                <a:latin typeface="Arial" panose="020B0604020202020204" pitchFamily="34" charset="0"/>
                <a:cs typeface="Arial" panose="020B0604020202020204" pitchFamily="34" charset="0"/>
              </a:rPr>
              <a:t> = </a:t>
            </a:r>
          </a:p>
          <a:p>
            <a:pPr marL="609600" indent="-609600">
              <a:lnSpc>
                <a:spcPct val="90000"/>
              </a:lnSpc>
              <a:buFontTx/>
              <a:buAutoNum type="arabicPeriod"/>
            </a:pPr>
            <a:r>
              <a:rPr lang="en-GB" sz="2000" dirty="0" err="1" smtClean="0">
                <a:latin typeface="Arial" panose="020B0604020202020204" pitchFamily="34" charset="0"/>
                <a:cs typeface="Arial" panose="020B0604020202020204" pitchFamily="34" charset="0"/>
              </a:rPr>
              <a:t>doce</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doce</a:t>
            </a:r>
            <a:r>
              <a:rPr lang="en-GB" sz="2000" dirty="0" smtClean="0">
                <a:latin typeface="Arial" panose="020B0604020202020204" pitchFamily="34" charset="0"/>
                <a:cs typeface="Arial" panose="020B0604020202020204" pitchFamily="34" charset="0"/>
              </a:rPr>
              <a:t> = </a:t>
            </a:r>
          </a:p>
          <a:p>
            <a:pPr marL="609600" indent="-609600">
              <a:lnSpc>
                <a:spcPct val="90000"/>
              </a:lnSpc>
              <a:buFontTx/>
              <a:buAutoNum type="arabicPeriod"/>
            </a:pPr>
            <a:r>
              <a:rPr lang="en-GB" sz="2000" dirty="0" err="1" smtClean="0">
                <a:latin typeface="Arial" panose="020B0604020202020204" pitchFamily="34" charset="0"/>
                <a:cs typeface="Arial" panose="020B0604020202020204" pitchFamily="34" charset="0"/>
              </a:rPr>
              <a:t>treinta</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uno</a:t>
            </a:r>
            <a:r>
              <a:rPr lang="en-GB" sz="2000" dirty="0" smtClean="0">
                <a:latin typeface="Arial" panose="020B0604020202020204" pitchFamily="34" charset="0"/>
                <a:cs typeface="Arial" panose="020B0604020202020204" pitchFamily="34" charset="0"/>
              </a:rPr>
              <a:t> = </a:t>
            </a:r>
          </a:p>
          <a:p>
            <a:pPr marL="609600" indent="-609600">
              <a:lnSpc>
                <a:spcPct val="90000"/>
              </a:lnSpc>
              <a:buFontTx/>
              <a:buAutoNum type="arabicPeriod"/>
            </a:pPr>
            <a:r>
              <a:rPr lang="en-GB" sz="2000" dirty="0" err="1" smtClean="0">
                <a:latin typeface="Arial" panose="020B0604020202020204" pitchFamily="34" charset="0"/>
                <a:cs typeface="Arial" panose="020B0604020202020204" pitchFamily="34" charset="0"/>
              </a:rPr>
              <a:t>diez</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diez</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diez</a:t>
            </a:r>
            <a:r>
              <a:rPr lang="en-GB" sz="2000" dirty="0" smtClean="0">
                <a:latin typeface="Arial" panose="020B0604020202020204" pitchFamily="34" charset="0"/>
                <a:cs typeface="Arial" panose="020B0604020202020204" pitchFamily="34" charset="0"/>
              </a:rPr>
              <a:t> = </a:t>
            </a:r>
          </a:p>
          <a:p>
            <a:pPr marL="609600" indent="-609600">
              <a:lnSpc>
                <a:spcPct val="90000"/>
              </a:lnSpc>
              <a:buFontTx/>
              <a:buAutoNum type="arabicPeriod"/>
            </a:pPr>
            <a:r>
              <a:rPr lang="en-GB" sz="2000" dirty="0" err="1" smtClean="0">
                <a:latin typeface="Arial" panose="020B0604020202020204" pitchFamily="34" charset="0"/>
                <a:cs typeface="Arial" panose="020B0604020202020204" pitchFamily="34" charset="0"/>
              </a:rPr>
              <a:t>veinte</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ocho</a:t>
            </a:r>
            <a:r>
              <a:rPr lang="en-GB" sz="2000" dirty="0" smtClean="0">
                <a:latin typeface="Arial" panose="020B0604020202020204" pitchFamily="34" charset="0"/>
                <a:cs typeface="Arial" panose="020B0604020202020204" pitchFamily="34" charset="0"/>
              </a:rPr>
              <a:t> = </a:t>
            </a:r>
          </a:p>
          <a:p>
            <a:pPr marL="609600" indent="-609600">
              <a:lnSpc>
                <a:spcPct val="90000"/>
              </a:lnSpc>
              <a:buFontTx/>
              <a:buAutoNum type="arabicPeriod"/>
            </a:pPr>
            <a:r>
              <a:rPr lang="en-GB" sz="2000" dirty="0" err="1" smtClean="0">
                <a:latin typeface="Arial" panose="020B0604020202020204" pitchFamily="34" charset="0"/>
                <a:cs typeface="Arial" panose="020B0604020202020204" pitchFamily="34" charset="0"/>
              </a:rPr>
              <a:t>treinta</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tres</a:t>
            </a:r>
            <a:r>
              <a:rPr lang="en-GB" sz="2000" dirty="0" smtClean="0">
                <a:latin typeface="Arial" panose="020B0604020202020204" pitchFamily="34" charset="0"/>
                <a:cs typeface="Arial" panose="020B0604020202020204" pitchFamily="34" charset="0"/>
              </a:rPr>
              <a:t> = </a:t>
            </a:r>
          </a:p>
          <a:p>
            <a:pPr marL="609600" indent="-609600">
              <a:lnSpc>
                <a:spcPct val="90000"/>
              </a:lnSpc>
              <a:buFontTx/>
              <a:buAutoNum type="arabicPeriod"/>
            </a:pPr>
            <a:r>
              <a:rPr lang="en-GB" sz="2000" dirty="0" err="1" smtClean="0">
                <a:latin typeface="Arial" panose="020B0604020202020204" pitchFamily="34" charset="0"/>
                <a:cs typeface="Arial" panose="020B0604020202020204" pitchFamily="34" charset="0"/>
              </a:rPr>
              <a:t>treinta</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cinco</a:t>
            </a:r>
            <a:r>
              <a:rPr lang="en-GB" sz="2000" dirty="0" smtClean="0">
                <a:latin typeface="Arial" panose="020B0604020202020204" pitchFamily="34" charset="0"/>
                <a:cs typeface="Arial" panose="020B0604020202020204" pitchFamily="34" charset="0"/>
              </a:rPr>
              <a:t> = </a:t>
            </a:r>
          </a:p>
          <a:p>
            <a:pPr marL="609600" indent="-609600">
              <a:lnSpc>
                <a:spcPct val="90000"/>
              </a:lnSpc>
              <a:buFontTx/>
              <a:buAutoNum type="arabicPeriod"/>
            </a:pPr>
            <a:r>
              <a:rPr lang="en-GB" sz="2000" dirty="0" err="1" smtClean="0">
                <a:latin typeface="Arial" panose="020B0604020202020204" pitchFamily="34" charset="0"/>
                <a:cs typeface="Arial" panose="020B0604020202020204" pitchFamily="34" charset="0"/>
              </a:rPr>
              <a:t>treinta</a:t>
            </a:r>
            <a:r>
              <a:rPr lang="en-GB" sz="2000" dirty="0" smtClean="0">
                <a:latin typeface="Arial" panose="020B0604020202020204" pitchFamily="34" charset="0"/>
                <a:cs typeface="Arial" panose="020B0604020202020204" pitchFamily="34" charset="0"/>
              </a:rPr>
              <a:t> – </a:t>
            </a:r>
            <a:r>
              <a:rPr lang="en-GB" sz="2000" dirty="0" err="1" smtClean="0">
                <a:latin typeface="Arial" panose="020B0604020202020204" pitchFamily="34" charset="0"/>
                <a:cs typeface="Arial" panose="020B0604020202020204" pitchFamily="34" charset="0"/>
              </a:rPr>
              <a:t>ocho</a:t>
            </a:r>
            <a:r>
              <a:rPr lang="en-GB" sz="2000" dirty="0" smtClean="0">
                <a:latin typeface="Arial" panose="020B0604020202020204" pitchFamily="34" charset="0"/>
                <a:cs typeface="Arial" panose="020B0604020202020204" pitchFamily="34" charset="0"/>
              </a:rPr>
              <a:t> = </a:t>
            </a:r>
          </a:p>
          <a:p>
            <a:pPr marL="609600" indent="-609600">
              <a:lnSpc>
                <a:spcPct val="90000"/>
              </a:lnSpc>
              <a:buFontTx/>
              <a:buAutoNum type="arabicPeriod"/>
            </a:pPr>
            <a:r>
              <a:rPr lang="en-GB" sz="2000" dirty="0" smtClean="0">
                <a:latin typeface="Arial" panose="020B0604020202020204" pitchFamily="34" charset="0"/>
                <a:cs typeface="Arial" panose="020B0604020202020204" pitchFamily="34" charset="0"/>
              </a:rPr>
              <a:t>Make up your own!</a:t>
            </a:r>
            <a:endParaRPr lang="en-GB" sz="2000" dirty="0">
              <a:latin typeface="Arial" panose="020B0604020202020204" pitchFamily="34" charset="0"/>
              <a:cs typeface="Arial" panose="020B0604020202020204" pitchFamily="34" charset="0"/>
            </a:endParaRPr>
          </a:p>
        </p:txBody>
      </p:sp>
      <p:sp>
        <p:nvSpPr>
          <p:cNvPr id="19" name="Rectangle 18"/>
          <p:cNvSpPr/>
          <p:nvPr/>
        </p:nvSpPr>
        <p:spPr>
          <a:xfrm>
            <a:off x="8732" y="5144288"/>
            <a:ext cx="6849268" cy="461665"/>
          </a:xfrm>
          <a:prstGeom prst="rect">
            <a:avLst/>
          </a:prstGeom>
        </p:spPr>
        <p:txBody>
          <a:bodyPr wrap="square">
            <a:spAutoFit/>
          </a:bodyPr>
          <a:lstStyle/>
          <a:p>
            <a:pPr eaLnBrk="1" hangingPunct="1">
              <a:spcBef>
                <a:spcPct val="50000"/>
              </a:spcBef>
              <a:buFontTx/>
              <a:buNone/>
            </a:pPr>
            <a:r>
              <a:rPr lang="en-GB" sz="2400" b="1" dirty="0" smtClean="0">
                <a:cs typeface="Arial" panose="020B0604020202020204" pitchFamily="34" charset="0"/>
              </a:rPr>
              <a:t>B </a:t>
            </a:r>
            <a:r>
              <a:rPr lang="en-GB" dirty="0" smtClean="0">
                <a:cs typeface="Arial" panose="020B0604020202020204" pitchFamily="34" charset="0"/>
              </a:rPr>
              <a:t>Do the calculations and write the answers as a Spanish word.</a:t>
            </a:r>
            <a:endParaRPr lang="en-GB" dirty="0">
              <a:cs typeface="Arial" panose="020B0604020202020204" pitchFamily="34" charset="0"/>
            </a:endParaRPr>
          </a:p>
        </p:txBody>
      </p:sp>
      <p:sp>
        <p:nvSpPr>
          <p:cNvPr id="7" name="Rounded Rectangle 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8</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55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8121" y="63713"/>
            <a:ext cx="79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cs typeface="Arial" panose="020B0604020202020204" pitchFamily="34" charset="0"/>
              </a:rPr>
              <a:t>¿</a:t>
            </a:r>
            <a:r>
              <a:rPr lang="en-US" sz="2800" b="1" dirty="0" err="1">
                <a:cs typeface="Arial" panose="020B0604020202020204" pitchFamily="34" charset="0"/>
              </a:rPr>
              <a:t>Cuántos</a:t>
            </a:r>
            <a:r>
              <a:rPr lang="en-US" sz="2800" b="1" dirty="0">
                <a:cs typeface="Arial" panose="020B0604020202020204" pitchFamily="34" charset="0"/>
              </a:rPr>
              <a:t> </a:t>
            </a:r>
            <a:r>
              <a:rPr lang="en-US" sz="2800" b="1" dirty="0" err="1">
                <a:cs typeface="Arial" panose="020B0604020202020204" pitchFamily="34" charset="0"/>
              </a:rPr>
              <a:t>años</a:t>
            </a:r>
            <a:r>
              <a:rPr lang="en-US" sz="2800" b="1" dirty="0">
                <a:cs typeface="Arial" panose="020B0604020202020204" pitchFamily="34" charset="0"/>
              </a:rPr>
              <a:t> </a:t>
            </a:r>
            <a:r>
              <a:rPr lang="en-US" sz="2800" b="1" dirty="0" err="1">
                <a:cs typeface="Arial" panose="020B0604020202020204" pitchFamily="34" charset="0"/>
              </a:rPr>
              <a:t>tienes</a:t>
            </a:r>
            <a:r>
              <a:rPr lang="en-US" sz="2800" b="1" dirty="0">
                <a:cs typeface="Arial" panose="020B0604020202020204" pitchFamily="34" charset="0"/>
              </a:rPr>
              <a:t>?</a:t>
            </a:r>
          </a:p>
        </p:txBody>
      </p:sp>
      <p:sp>
        <p:nvSpPr>
          <p:cNvPr id="3" name="Text Box 11"/>
          <p:cNvSpPr txBox="1">
            <a:spLocks noChangeArrowheads="1"/>
          </p:cNvSpPr>
          <p:nvPr/>
        </p:nvSpPr>
        <p:spPr bwMode="auto">
          <a:xfrm>
            <a:off x="90629" y="536476"/>
            <a:ext cx="6786506" cy="40011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Write a sentence for each person.</a:t>
            </a:r>
            <a:endParaRPr lang="en-GB"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24017" y="92986"/>
            <a:ext cx="2075949" cy="245024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37" y="7086482"/>
            <a:ext cx="1451971" cy="1828408"/>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94" y="3242223"/>
            <a:ext cx="1415332" cy="1629777"/>
          </a:xfrm>
          <a:prstGeom prst="rect">
            <a:avLst/>
          </a:prstGeom>
        </p:spPr>
      </p:pic>
      <p:pic>
        <p:nvPicPr>
          <p:cNvPr id="10" name="Picture 9"/>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2205" t="8592" r="27487" b="7766"/>
          <a:stretch/>
        </p:blipFill>
        <p:spPr>
          <a:xfrm>
            <a:off x="5475625" y="5070519"/>
            <a:ext cx="1382375" cy="2140019"/>
          </a:xfrm>
          <a:prstGeom prst="rect">
            <a:avLst/>
          </a:prstGeom>
        </p:spPr>
      </p:pic>
      <p:pic>
        <p:nvPicPr>
          <p:cNvPr id="11" name="Picture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21" y="875502"/>
            <a:ext cx="1845518" cy="235699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3440" y="3802939"/>
            <a:ext cx="1574696" cy="1775605"/>
          </a:xfrm>
          <a:prstGeom prst="rect">
            <a:avLst/>
          </a:prstGeom>
        </p:spPr>
      </p:pic>
      <p:pic>
        <p:nvPicPr>
          <p:cNvPr id="13" name="Picture 12"/>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9741" t="4794" r="8086" b="10444"/>
          <a:stretch/>
        </p:blipFill>
        <p:spPr>
          <a:xfrm>
            <a:off x="5422911" y="2125140"/>
            <a:ext cx="1439950" cy="2131126"/>
          </a:xfrm>
          <a:prstGeom prst="rect">
            <a:avLst/>
          </a:prstGeom>
        </p:spPr>
      </p:pic>
      <p:pic>
        <p:nvPicPr>
          <p:cNvPr id="15" name="Picture 14"/>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600" y="4827572"/>
            <a:ext cx="1726039" cy="2022277"/>
          </a:xfrm>
          <a:prstGeom prst="rect">
            <a:avLst/>
          </a:prstGeom>
        </p:spPr>
      </p:pic>
      <p:pic>
        <p:nvPicPr>
          <p:cNvPr id="16" name="Picture 15"/>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0910" t="18339" r="11836" b="4014"/>
          <a:stretch/>
        </p:blipFill>
        <p:spPr>
          <a:xfrm>
            <a:off x="4471485" y="6156176"/>
            <a:ext cx="2215631" cy="2880320"/>
          </a:xfrm>
          <a:prstGeom prst="rect">
            <a:avLst/>
          </a:prstGeom>
        </p:spPr>
      </p:pic>
      <p:sp>
        <p:nvSpPr>
          <p:cNvPr id="17" name="Rectangle 16"/>
          <p:cNvSpPr/>
          <p:nvPr/>
        </p:nvSpPr>
        <p:spPr>
          <a:xfrm>
            <a:off x="5422911" y="8024791"/>
            <a:ext cx="697627"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17</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1220782" y="4855533"/>
            <a:ext cx="527709"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15</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9" name="Rounded Rectangular Callout 18"/>
          <p:cNvSpPr/>
          <p:nvPr/>
        </p:nvSpPr>
        <p:spPr>
          <a:xfrm>
            <a:off x="1816093" y="1075095"/>
            <a:ext cx="2527665" cy="486032"/>
          </a:xfrm>
          <a:prstGeom prst="wedgeRoundRectCallout">
            <a:avLst>
              <a:gd name="adj1" fmla="val 74129"/>
              <a:gd name="adj2" fmla="val 387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tx1"/>
                </a:solidFill>
                <a:latin typeface="Arial" panose="020B0604020202020204" pitchFamily="34" charset="0"/>
                <a:cs typeface="Arial" panose="020B0604020202020204" pitchFamily="34" charset="0"/>
              </a:rPr>
              <a:t>Tengo</a:t>
            </a:r>
            <a:r>
              <a:rPr lang="en-GB" sz="2400" dirty="0" smtClean="0">
                <a:solidFill>
                  <a:schemeClr val="tx1"/>
                </a:solidFill>
                <a:latin typeface="Arial" panose="020B0604020202020204" pitchFamily="34" charset="0"/>
                <a:cs typeface="Arial" panose="020B0604020202020204" pitchFamily="34" charset="0"/>
              </a:rPr>
              <a:t> dos </a:t>
            </a:r>
            <a:r>
              <a:rPr lang="en-GB" sz="2400" dirty="0" err="1" smtClean="0">
                <a:solidFill>
                  <a:schemeClr val="tx1"/>
                </a:solidFill>
                <a:latin typeface="Arial" panose="020B0604020202020204" pitchFamily="34" charset="0"/>
                <a:cs typeface="Arial" panose="020B0604020202020204" pitchFamily="34" charset="0"/>
              </a:rPr>
              <a:t>años</a:t>
            </a: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20" name="Rounded Rectangular Callout 19"/>
          <p:cNvSpPr/>
          <p:nvPr/>
        </p:nvSpPr>
        <p:spPr>
          <a:xfrm>
            <a:off x="1873639" y="1899636"/>
            <a:ext cx="2995521" cy="486032"/>
          </a:xfrm>
          <a:prstGeom prst="wedgeRoundRectCallout">
            <a:avLst>
              <a:gd name="adj1" fmla="val -84642"/>
              <a:gd name="adj2" fmla="val -1872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21" name="Rounded Rectangular Callout 20"/>
          <p:cNvSpPr/>
          <p:nvPr/>
        </p:nvSpPr>
        <p:spPr>
          <a:xfrm>
            <a:off x="1700808" y="2590799"/>
            <a:ext cx="3835816" cy="486032"/>
          </a:xfrm>
          <a:prstGeom prst="wedgeRoundRectCallout">
            <a:avLst>
              <a:gd name="adj1" fmla="val 58681"/>
              <a:gd name="adj2" fmla="val 361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6179731" y="2411760"/>
            <a:ext cx="441146"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12</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3" name="Rounded Rectangular Callout 22"/>
          <p:cNvSpPr/>
          <p:nvPr/>
        </p:nvSpPr>
        <p:spPr>
          <a:xfrm>
            <a:off x="1241346" y="3190703"/>
            <a:ext cx="3457319" cy="486032"/>
          </a:xfrm>
          <a:prstGeom prst="wedgeRoundRectCallout">
            <a:avLst>
              <a:gd name="adj1" fmla="val -46485"/>
              <a:gd name="adj2" fmla="val 962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24" name="Rounded Rectangular Callout 23"/>
          <p:cNvSpPr/>
          <p:nvPr/>
        </p:nvSpPr>
        <p:spPr>
          <a:xfrm>
            <a:off x="1441212" y="4029160"/>
            <a:ext cx="2995521" cy="486032"/>
          </a:xfrm>
          <a:prstGeom prst="wedgeRoundRectCallout">
            <a:avLst>
              <a:gd name="adj1" fmla="val 32797"/>
              <a:gd name="adj2" fmla="val 1093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25" name="Rectangle 24"/>
          <p:cNvSpPr/>
          <p:nvPr/>
        </p:nvSpPr>
        <p:spPr>
          <a:xfrm>
            <a:off x="147600" y="4872000"/>
            <a:ext cx="545096" cy="19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ular Callout 25"/>
          <p:cNvSpPr/>
          <p:nvPr/>
        </p:nvSpPr>
        <p:spPr>
          <a:xfrm>
            <a:off x="1793702" y="5037737"/>
            <a:ext cx="2995521" cy="486032"/>
          </a:xfrm>
          <a:prstGeom prst="wedgeRoundRectCallout">
            <a:avLst>
              <a:gd name="adj1" fmla="val -61324"/>
              <a:gd name="adj2" fmla="val 12760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27" name="Rounded Rectangular Callout 26"/>
          <p:cNvSpPr/>
          <p:nvPr/>
        </p:nvSpPr>
        <p:spPr>
          <a:xfrm>
            <a:off x="2348880" y="5578544"/>
            <a:ext cx="2995521" cy="486032"/>
          </a:xfrm>
          <a:prstGeom prst="wedgeRoundRectCallout">
            <a:avLst>
              <a:gd name="adj1" fmla="val 72650"/>
              <a:gd name="adj2" fmla="val -2917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5924199" y="5982543"/>
            <a:ext cx="356188"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6</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9" name="Rounded Rectangular Callout 28"/>
          <p:cNvSpPr/>
          <p:nvPr/>
        </p:nvSpPr>
        <p:spPr>
          <a:xfrm>
            <a:off x="1449815" y="6444208"/>
            <a:ext cx="2995521" cy="486032"/>
          </a:xfrm>
          <a:prstGeom prst="wedgeRoundRectCallout">
            <a:avLst>
              <a:gd name="adj1" fmla="val 58235"/>
              <a:gd name="adj2" fmla="val 9886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30" name="Rounded Rectangular Callout 29"/>
          <p:cNvSpPr/>
          <p:nvPr/>
        </p:nvSpPr>
        <p:spPr>
          <a:xfrm>
            <a:off x="1818730" y="7607663"/>
            <a:ext cx="2652755" cy="486032"/>
          </a:xfrm>
          <a:prstGeom prst="wedgeRoundRectCallout">
            <a:avLst>
              <a:gd name="adj1" fmla="val -65139"/>
              <a:gd name="adj2" fmla="val -422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31" name="Text Box 11"/>
          <p:cNvSpPr txBox="1">
            <a:spLocks noChangeArrowheads="1"/>
          </p:cNvSpPr>
          <p:nvPr/>
        </p:nvSpPr>
        <p:spPr bwMode="auto">
          <a:xfrm>
            <a:off x="1501769" y="8164985"/>
            <a:ext cx="6786506" cy="40011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And you?</a:t>
            </a:r>
            <a:endParaRPr lang="en-GB" sz="2000" dirty="0">
              <a:latin typeface="Arial" panose="020B0604020202020204" pitchFamily="34" charset="0"/>
              <a:cs typeface="Arial" panose="020B0604020202020204" pitchFamily="34" charset="0"/>
            </a:endParaRPr>
          </a:p>
        </p:txBody>
      </p:sp>
      <p:sp>
        <p:nvSpPr>
          <p:cNvPr id="32" name="Rounded Rectangular Callout 31"/>
          <p:cNvSpPr/>
          <p:nvPr/>
        </p:nvSpPr>
        <p:spPr>
          <a:xfrm>
            <a:off x="1570792" y="8546876"/>
            <a:ext cx="3681235" cy="486032"/>
          </a:xfrm>
          <a:prstGeom prst="wedgeRoundRectCallout">
            <a:avLst>
              <a:gd name="adj1" fmla="val -45989"/>
              <a:gd name="adj2" fmla="val 74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p:txBody>
      </p:sp>
      <p:sp>
        <p:nvSpPr>
          <p:cNvPr id="33" name="Rounded Rectangle 32"/>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9</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342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61" name="Group 93"/>
          <p:cNvGraphicFramePr>
            <a:graphicFrameLocks noGrp="1"/>
          </p:cNvGraphicFramePr>
          <p:nvPr/>
        </p:nvGraphicFramePr>
        <p:xfrm>
          <a:off x="525463" y="323850"/>
          <a:ext cx="5761037" cy="5151432"/>
        </p:xfrm>
        <a:graphic>
          <a:graphicData uri="http://schemas.openxmlformats.org/drawingml/2006/table">
            <a:tbl>
              <a:tblPr/>
              <a:tblGrid>
                <a:gridCol w="2881312"/>
                <a:gridCol w="2879725"/>
              </a:tblGrid>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Los </a:t>
                      </a:r>
                      <a:r>
                        <a:rPr kumimoji="0" lang="en-GB" sz="2000" b="0" i="0" u="none" strike="noStrike" cap="none" normalizeH="0" baseline="0" dirty="0" err="1" smtClean="0">
                          <a:ln>
                            <a:noFill/>
                          </a:ln>
                          <a:solidFill>
                            <a:schemeClr val="tx1"/>
                          </a:solidFill>
                          <a:effectLst/>
                          <a:latin typeface="Arial" charset="0"/>
                        </a:rPr>
                        <a:t>meses</a:t>
                      </a:r>
                      <a:r>
                        <a:rPr kumimoji="0" lang="en-GB" sz="2000" b="0" i="0" u="none" strike="noStrike" cap="none" normalizeH="0" baseline="0" dirty="0" smtClean="0">
                          <a:ln>
                            <a:noFill/>
                          </a:ln>
                          <a:solidFill>
                            <a:schemeClr val="tx1"/>
                          </a:solidFill>
                          <a:effectLst/>
                          <a:latin typeface="Arial" charset="0"/>
                        </a:rPr>
                        <a:t> del </a:t>
                      </a:r>
                      <a:r>
                        <a:rPr kumimoji="0" lang="en-GB" sz="2000" b="0" i="0" u="none" strike="noStrike" cap="none" normalizeH="0" baseline="0" dirty="0" err="1" smtClean="0">
                          <a:ln>
                            <a:noFill/>
                          </a:ln>
                          <a:solidFill>
                            <a:schemeClr val="tx1"/>
                          </a:solidFill>
                          <a:effectLst/>
                          <a:latin typeface="Arial" charset="0"/>
                        </a:rPr>
                        <a:t>a</a:t>
                      </a:r>
                      <a:r>
                        <a:rPr kumimoji="0" lang="en-GB" sz="2000" b="0" i="0" u="none" strike="noStrike" cap="none" normalizeH="0" baseline="0" dirty="0" err="1" smtClean="0">
                          <a:ln>
                            <a:noFill/>
                          </a:ln>
                          <a:solidFill>
                            <a:schemeClr val="tx1"/>
                          </a:solidFill>
                          <a:effectLst/>
                          <a:latin typeface="Arial" charset="0"/>
                          <a:cs typeface="Arial" charset="0"/>
                        </a:rPr>
                        <a:t>ño</a:t>
                      </a:r>
                      <a:endParaRPr kumimoji="0" lang="en-GB" sz="2000" b="0" i="0" u="none" strike="noStrike" cap="none" normalizeH="0" baseline="0" dirty="0" smtClean="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The months of the year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enero</a:t>
                      </a:r>
                      <a:endParaRPr kumimoji="0" lang="en-GB" sz="2000" b="0" i="0" u="none" strike="noStrike" cap="none" normalizeH="0" baseline="0" dirty="0" smtClean="0">
                        <a:ln>
                          <a:noFill/>
                        </a:ln>
                        <a:solidFill>
                          <a:schemeClr val="tx1"/>
                        </a:solidFill>
                        <a:effectLst/>
                        <a:latin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January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febrero</a:t>
                      </a:r>
                      <a:endParaRPr kumimoji="0" lang="en-GB" sz="2000" b="0" i="0" u="none" strike="noStrike" cap="none" normalizeH="0" baseline="0" dirty="0" smtClean="0">
                        <a:ln>
                          <a:noFill/>
                        </a:ln>
                        <a:solidFill>
                          <a:schemeClr val="tx1"/>
                        </a:solidFill>
                        <a:effectLst/>
                        <a:latin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February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marzo</a:t>
                      </a:r>
                      <a:endParaRPr kumimoji="0" lang="en-GB" sz="2000" b="0" i="0" u="none" strike="noStrike" cap="none" normalizeH="0" baseline="0" dirty="0" smtClean="0">
                        <a:ln>
                          <a:noFill/>
                        </a:ln>
                        <a:solidFill>
                          <a:schemeClr val="tx1"/>
                        </a:solidFill>
                        <a:effectLst/>
                        <a:latin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March</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abril</a:t>
                      </a:r>
                      <a:endParaRPr kumimoji="0" lang="en-GB" sz="2000" b="0" i="0" u="none" strike="noStrike" cap="none" normalizeH="0" baseline="0" dirty="0" smtClean="0">
                        <a:ln>
                          <a:noFill/>
                        </a:ln>
                        <a:solidFill>
                          <a:schemeClr val="tx1"/>
                        </a:solidFill>
                        <a:effectLst/>
                        <a:latin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April</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mayo</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May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junio</a:t>
                      </a:r>
                      <a:endParaRPr kumimoji="0" lang="en-GB" sz="2000" b="0" i="0" u="none" strike="noStrike" cap="none" normalizeH="0" baseline="0" dirty="0" smtClean="0">
                        <a:ln>
                          <a:noFill/>
                        </a:ln>
                        <a:solidFill>
                          <a:schemeClr val="tx1"/>
                        </a:solidFill>
                        <a:effectLst/>
                        <a:latin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June</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cs typeface="Arial" charset="0"/>
                        </a:rPr>
                        <a:t>julio</a:t>
                      </a:r>
                      <a:endParaRPr kumimoji="0" lang="en-GB" sz="2000" b="0" i="0" u="none" strike="noStrike" cap="none" normalizeH="0" baseline="0" dirty="0" smtClean="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July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agosto</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August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septiembre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September</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octubre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October</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noviembre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November</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diciembre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December</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8462" name="Group 94"/>
          <p:cNvGraphicFramePr>
            <a:graphicFrameLocks noGrp="1"/>
          </p:cNvGraphicFramePr>
          <p:nvPr/>
        </p:nvGraphicFramePr>
        <p:xfrm>
          <a:off x="576263" y="5708650"/>
          <a:ext cx="5688012" cy="3170240"/>
        </p:xfrm>
        <a:graphic>
          <a:graphicData uri="http://schemas.openxmlformats.org/drawingml/2006/table">
            <a:tbl>
              <a:tblPr/>
              <a:tblGrid>
                <a:gridCol w="2844800"/>
                <a:gridCol w="2843212"/>
              </a:tblGrid>
              <a:tr h="39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Los </a:t>
                      </a:r>
                      <a:r>
                        <a:rPr kumimoji="0" lang="en-GB" sz="2000" b="0" i="0" u="none" strike="noStrike" cap="none" normalizeH="0" baseline="0" dirty="0" err="1" smtClean="0">
                          <a:ln>
                            <a:noFill/>
                          </a:ln>
                          <a:solidFill>
                            <a:schemeClr val="tx1"/>
                          </a:solidFill>
                          <a:effectLst/>
                          <a:latin typeface="Arial" charset="0"/>
                        </a:rPr>
                        <a:t>d</a:t>
                      </a:r>
                      <a:r>
                        <a:rPr kumimoji="0" lang="en-GB" sz="2000" b="0" i="0" u="none" strike="noStrike" cap="none" normalizeH="0" baseline="0" dirty="0" err="1" smtClean="0">
                          <a:ln>
                            <a:noFill/>
                          </a:ln>
                          <a:solidFill>
                            <a:schemeClr val="tx1"/>
                          </a:solidFill>
                          <a:effectLst/>
                          <a:latin typeface="Arial" charset="0"/>
                          <a:cs typeface="Arial" charset="0"/>
                        </a:rPr>
                        <a:t>ías</a:t>
                      </a:r>
                      <a:r>
                        <a:rPr kumimoji="0" lang="en-GB" sz="2000" b="0" i="0" u="none" strike="noStrike" cap="none" normalizeH="0" baseline="0" dirty="0" smtClean="0">
                          <a:ln>
                            <a:noFill/>
                          </a:ln>
                          <a:solidFill>
                            <a:schemeClr val="tx1"/>
                          </a:solidFill>
                          <a:effectLst/>
                          <a:latin typeface="Arial" charset="0"/>
                          <a:cs typeface="Arial" charset="0"/>
                        </a:rPr>
                        <a:t> de la </a:t>
                      </a:r>
                      <a:r>
                        <a:rPr kumimoji="0" lang="en-GB" sz="2000" b="0" i="0" u="none" strike="noStrike" cap="none" normalizeH="0" baseline="0" dirty="0" err="1" smtClean="0">
                          <a:ln>
                            <a:noFill/>
                          </a:ln>
                          <a:solidFill>
                            <a:schemeClr val="tx1"/>
                          </a:solidFill>
                          <a:effectLst/>
                          <a:latin typeface="Arial" charset="0"/>
                          <a:cs typeface="Arial" charset="0"/>
                        </a:rPr>
                        <a:t>semana</a:t>
                      </a:r>
                      <a:endParaRPr kumimoji="0" lang="en-GB" sz="2000" b="0" i="0" u="none" strike="noStrike" cap="none" normalizeH="0" baseline="0" dirty="0" smtClean="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The days of the week</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lunes</a:t>
                      </a:r>
                      <a:endParaRPr kumimoji="0" lang="en-GB" sz="2000" b="0" i="0" u="none" strike="noStrike" cap="none" normalizeH="0" baseline="0" dirty="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Monday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martes</a:t>
                      </a:r>
                      <a:endParaRPr kumimoji="0" lang="en-GB" sz="2000" b="0" i="0" u="none" strike="noStrike" cap="none" normalizeH="0" baseline="0" dirty="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Tuesday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miércoles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Wednesday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jueves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Thursday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viernes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Friday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sábado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Saturday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domingo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Sunday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ounded Rectangle 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428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732" y="1739341"/>
            <a:ext cx="6699008" cy="4584154"/>
          </a:xfrm>
          <a:prstGeom prst="rect">
            <a:avLst/>
          </a:prstGeom>
        </p:spPr>
      </p:pic>
      <p:sp>
        <p:nvSpPr>
          <p:cNvPr id="3" name="Rectangle 2"/>
          <p:cNvSpPr/>
          <p:nvPr/>
        </p:nvSpPr>
        <p:spPr>
          <a:xfrm>
            <a:off x="620688" y="6472045"/>
            <a:ext cx="3429000" cy="2062103"/>
          </a:xfrm>
          <a:prstGeom prst="rect">
            <a:avLst/>
          </a:prstGeom>
        </p:spPr>
        <p:txBody>
          <a:bodyPr>
            <a:spAutoFit/>
          </a:bodyPr>
          <a:lstStyle/>
          <a:p>
            <a:r>
              <a:rPr lang="en-GB" sz="2000" b="1" dirty="0"/>
              <a:t>Vertical</a:t>
            </a:r>
          </a:p>
          <a:p>
            <a:r>
              <a:rPr lang="en-GB" dirty="0"/>
              <a:t>1 Monday</a:t>
            </a:r>
          </a:p>
          <a:p>
            <a:r>
              <a:rPr lang="en-GB" dirty="0"/>
              <a:t>2 ten</a:t>
            </a:r>
          </a:p>
          <a:p>
            <a:r>
              <a:rPr lang="en-GB" dirty="0"/>
              <a:t>3 Sunday</a:t>
            </a:r>
          </a:p>
          <a:p>
            <a:r>
              <a:rPr lang="en-GB" dirty="0"/>
              <a:t>4 sixteen</a:t>
            </a:r>
          </a:p>
          <a:p>
            <a:r>
              <a:rPr lang="en-GB" dirty="0"/>
              <a:t>5 fourteen</a:t>
            </a:r>
          </a:p>
          <a:p>
            <a:r>
              <a:rPr lang="en-GB" dirty="0"/>
              <a:t>6 twenty seven</a:t>
            </a:r>
          </a:p>
        </p:txBody>
      </p:sp>
      <p:sp>
        <p:nvSpPr>
          <p:cNvPr id="4" name="Rectangle 3"/>
          <p:cNvSpPr/>
          <p:nvPr/>
        </p:nvSpPr>
        <p:spPr>
          <a:xfrm>
            <a:off x="3717032" y="6450113"/>
            <a:ext cx="3429000" cy="2554545"/>
          </a:xfrm>
          <a:prstGeom prst="rect">
            <a:avLst/>
          </a:prstGeom>
        </p:spPr>
        <p:txBody>
          <a:bodyPr>
            <a:spAutoFit/>
          </a:bodyPr>
          <a:lstStyle/>
          <a:p>
            <a:r>
              <a:rPr lang="en-GB" sz="2000" b="1" dirty="0"/>
              <a:t>Horizontal</a:t>
            </a:r>
          </a:p>
          <a:p>
            <a:r>
              <a:rPr lang="en-GB" sz="2000" dirty="0"/>
              <a:t>1 twelve</a:t>
            </a:r>
          </a:p>
          <a:p>
            <a:r>
              <a:rPr lang="en-GB" sz="2000" dirty="0"/>
              <a:t>2 fifteen</a:t>
            </a:r>
          </a:p>
          <a:p>
            <a:r>
              <a:rPr lang="en-GB" sz="2000" dirty="0"/>
              <a:t>3 five</a:t>
            </a:r>
          </a:p>
          <a:p>
            <a:r>
              <a:rPr lang="en-GB" sz="2000" dirty="0"/>
              <a:t>4 Saturday</a:t>
            </a:r>
          </a:p>
          <a:p>
            <a:r>
              <a:rPr lang="en-GB" sz="2000" dirty="0"/>
              <a:t>5 Wednesday</a:t>
            </a:r>
          </a:p>
          <a:p>
            <a:r>
              <a:rPr lang="en-GB" sz="2000" dirty="0" smtClean="0"/>
              <a:t>6 </a:t>
            </a:r>
            <a:r>
              <a:rPr lang="en-GB" sz="2000" dirty="0"/>
              <a:t>Friday</a:t>
            </a:r>
          </a:p>
          <a:p>
            <a:r>
              <a:rPr lang="en-GB" sz="2000" dirty="0" smtClean="0"/>
              <a:t>7 </a:t>
            </a:r>
            <a:r>
              <a:rPr lang="en-GB" sz="2000" dirty="0"/>
              <a:t>eleven</a:t>
            </a:r>
          </a:p>
        </p:txBody>
      </p:sp>
      <p:sp>
        <p:nvSpPr>
          <p:cNvPr id="5" name="Text Box 11"/>
          <p:cNvSpPr txBox="1">
            <a:spLocks noChangeArrowheads="1"/>
          </p:cNvSpPr>
          <p:nvPr/>
        </p:nvSpPr>
        <p:spPr bwMode="auto">
          <a:xfrm>
            <a:off x="-11285" y="31181"/>
            <a:ext cx="6786506" cy="126188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Los </a:t>
            </a:r>
            <a:r>
              <a:rPr lang="en-GB" sz="2800" b="1" dirty="0" err="1" smtClean="0">
                <a:latin typeface="Arial" panose="020B0604020202020204" pitchFamily="34" charset="0"/>
                <a:cs typeface="Arial" panose="020B0604020202020204" pitchFamily="34" charset="0"/>
              </a:rPr>
              <a:t>días</a:t>
            </a:r>
            <a:r>
              <a:rPr lang="en-GB" sz="2800" b="1" dirty="0" smtClean="0">
                <a:latin typeface="Arial" panose="020B0604020202020204" pitchFamily="34" charset="0"/>
                <a:cs typeface="Arial" panose="020B0604020202020204" pitchFamily="34" charset="0"/>
              </a:rPr>
              <a:t> de la </a:t>
            </a:r>
            <a:r>
              <a:rPr lang="en-GB" sz="2800" b="1" dirty="0" err="1" smtClean="0">
                <a:latin typeface="Arial" panose="020B0604020202020204" pitchFamily="34" charset="0"/>
                <a:cs typeface="Arial" panose="020B0604020202020204" pitchFamily="34" charset="0"/>
              </a:rPr>
              <a:t>semana</a:t>
            </a:r>
            <a:r>
              <a:rPr lang="en-GB" sz="2800" b="1" dirty="0" smtClean="0">
                <a:latin typeface="Arial" panose="020B0604020202020204" pitchFamily="34" charset="0"/>
                <a:cs typeface="Arial" panose="020B0604020202020204" pitchFamily="34" charset="0"/>
              </a:rPr>
              <a:t/>
            </a:r>
            <a:br>
              <a:rPr lang="en-GB" sz="2800" b="1"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Los </a:t>
            </a:r>
            <a:r>
              <a:rPr lang="en-GB" sz="2800" b="1" dirty="0" err="1" smtClean="0">
                <a:latin typeface="Arial" panose="020B0604020202020204" pitchFamily="34" charset="0"/>
                <a:cs typeface="Arial" panose="020B0604020202020204" pitchFamily="34" charset="0"/>
              </a:rPr>
              <a:t>números</a:t>
            </a:r>
            <a:r>
              <a:rPr lang="en-GB" sz="2800" b="1" dirty="0" smtClean="0">
                <a:latin typeface="Arial" panose="020B0604020202020204" pitchFamily="34" charset="0"/>
                <a:cs typeface="Arial" panose="020B0604020202020204" pitchFamily="34" charset="0"/>
              </a:rPr>
              <a:t> 1 - 31</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Complete the crossword with the Spanish words.</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188640" y="1826404"/>
            <a:ext cx="216024" cy="369332"/>
          </a:xfrm>
          <a:prstGeom prst="rect">
            <a:avLst/>
          </a:prstGeom>
          <a:noFill/>
        </p:spPr>
        <p:txBody>
          <a:bodyPr wrap="square" rtlCol="0">
            <a:spAutoFit/>
          </a:bodyPr>
          <a:lstStyle/>
          <a:p>
            <a:r>
              <a:rPr lang="en-GB" dirty="0" smtClean="0"/>
              <a:t>1</a:t>
            </a:r>
            <a:endParaRPr lang="en-GB" dirty="0"/>
          </a:p>
        </p:txBody>
      </p:sp>
      <p:sp>
        <p:nvSpPr>
          <p:cNvPr id="7" name="TextBox 6"/>
          <p:cNvSpPr txBox="1"/>
          <p:nvPr/>
        </p:nvSpPr>
        <p:spPr>
          <a:xfrm>
            <a:off x="3119346" y="1779107"/>
            <a:ext cx="216024" cy="369332"/>
          </a:xfrm>
          <a:prstGeom prst="rect">
            <a:avLst/>
          </a:prstGeom>
          <a:noFill/>
        </p:spPr>
        <p:txBody>
          <a:bodyPr wrap="square" rtlCol="0">
            <a:spAutoFit/>
          </a:bodyPr>
          <a:lstStyle/>
          <a:p>
            <a:r>
              <a:rPr lang="en-GB" dirty="0" smtClean="0"/>
              <a:t>1</a:t>
            </a:r>
            <a:endParaRPr lang="en-GB" dirty="0"/>
          </a:p>
        </p:txBody>
      </p:sp>
      <p:sp>
        <p:nvSpPr>
          <p:cNvPr id="8" name="TextBox 7"/>
          <p:cNvSpPr txBox="1"/>
          <p:nvPr/>
        </p:nvSpPr>
        <p:spPr>
          <a:xfrm>
            <a:off x="718862" y="2571591"/>
            <a:ext cx="216024" cy="369332"/>
          </a:xfrm>
          <a:prstGeom prst="rect">
            <a:avLst/>
          </a:prstGeom>
          <a:noFill/>
        </p:spPr>
        <p:txBody>
          <a:bodyPr wrap="square" rtlCol="0">
            <a:spAutoFit/>
          </a:bodyPr>
          <a:lstStyle/>
          <a:p>
            <a:r>
              <a:rPr lang="en-GB" dirty="0" smtClean="0"/>
              <a:t>2</a:t>
            </a:r>
            <a:endParaRPr lang="en-GB" dirty="0"/>
          </a:p>
        </p:txBody>
      </p:sp>
      <p:sp>
        <p:nvSpPr>
          <p:cNvPr id="9" name="TextBox 8"/>
          <p:cNvSpPr txBox="1"/>
          <p:nvPr/>
        </p:nvSpPr>
        <p:spPr>
          <a:xfrm>
            <a:off x="692696" y="4562708"/>
            <a:ext cx="216024" cy="369332"/>
          </a:xfrm>
          <a:prstGeom prst="rect">
            <a:avLst/>
          </a:prstGeom>
          <a:noFill/>
        </p:spPr>
        <p:txBody>
          <a:bodyPr wrap="square" rtlCol="0">
            <a:spAutoFit/>
          </a:bodyPr>
          <a:lstStyle/>
          <a:p>
            <a:r>
              <a:rPr lang="en-GB" dirty="0" smtClean="0"/>
              <a:t>2</a:t>
            </a:r>
            <a:endParaRPr lang="en-GB" dirty="0"/>
          </a:p>
        </p:txBody>
      </p:sp>
      <p:sp>
        <p:nvSpPr>
          <p:cNvPr id="10" name="TextBox 9"/>
          <p:cNvSpPr txBox="1"/>
          <p:nvPr/>
        </p:nvSpPr>
        <p:spPr>
          <a:xfrm>
            <a:off x="2132856" y="3347864"/>
            <a:ext cx="216024" cy="369332"/>
          </a:xfrm>
          <a:prstGeom prst="rect">
            <a:avLst/>
          </a:prstGeom>
          <a:noFill/>
        </p:spPr>
        <p:txBody>
          <a:bodyPr wrap="square" rtlCol="0">
            <a:spAutoFit/>
          </a:bodyPr>
          <a:lstStyle/>
          <a:p>
            <a:r>
              <a:rPr lang="en-GB" dirty="0" smtClean="0"/>
              <a:t>3</a:t>
            </a:r>
            <a:endParaRPr lang="en-GB" dirty="0"/>
          </a:p>
        </p:txBody>
      </p:sp>
      <p:sp>
        <p:nvSpPr>
          <p:cNvPr id="11" name="TextBox 10"/>
          <p:cNvSpPr txBox="1"/>
          <p:nvPr/>
        </p:nvSpPr>
        <p:spPr>
          <a:xfrm>
            <a:off x="3140968" y="2987824"/>
            <a:ext cx="216024" cy="369332"/>
          </a:xfrm>
          <a:prstGeom prst="rect">
            <a:avLst/>
          </a:prstGeom>
          <a:noFill/>
        </p:spPr>
        <p:txBody>
          <a:bodyPr wrap="square" rtlCol="0">
            <a:spAutoFit/>
          </a:bodyPr>
          <a:lstStyle/>
          <a:p>
            <a:r>
              <a:rPr lang="en-GB" dirty="0" smtClean="0"/>
              <a:t>3</a:t>
            </a:r>
            <a:endParaRPr lang="en-GB" dirty="0"/>
          </a:p>
        </p:txBody>
      </p:sp>
      <p:sp>
        <p:nvSpPr>
          <p:cNvPr id="12" name="TextBox 11"/>
          <p:cNvSpPr txBox="1"/>
          <p:nvPr/>
        </p:nvSpPr>
        <p:spPr>
          <a:xfrm>
            <a:off x="3429670" y="1792761"/>
            <a:ext cx="216024" cy="369332"/>
          </a:xfrm>
          <a:prstGeom prst="rect">
            <a:avLst/>
          </a:prstGeom>
          <a:noFill/>
        </p:spPr>
        <p:txBody>
          <a:bodyPr wrap="square" rtlCol="0">
            <a:spAutoFit/>
          </a:bodyPr>
          <a:lstStyle/>
          <a:p>
            <a:r>
              <a:rPr lang="en-GB" dirty="0" smtClean="0"/>
              <a:t>4</a:t>
            </a:r>
            <a:endParaRPr lang="en-GB" dirty="0"/>
          </a:p>
        </p:txBody>
      </p:sp>
      <p:sp>
        <p:nvSpPr>
          <p:cNvPr id="13" name="TextBox 12"/>
          <p:cNvSpPr txBox="1"/>
          <p:nvPr/>
        </p:nvSpPr>
        <p:spPr>
          <a:xfrm>
            <a:off x="208822" y="3347864"/>
            <a:ext cx="216024" cy="369332"/>
          </a:xfrm>
          <a:prstGeom prst="rect">
            <a:avLst/>
          </a:prstGeom>
          <a:noFill/>
        </p:spPr>
        <p:txBody>
          <a:bodyPr wrap="square" rtlCol="0">
            <a:spAutoFit/>
          </a:bodyPr>
          <a:lstStyle/>
          <a:p>
            <a:r>
              <a:rPr lang="en-GB" dirty="0" smtClean="0"/>
              <a:t>4</a:t>
            </a:r>
            <a:endParaRPr lang="en-GB" dirty="0"/>
          </a:p>
        </p:txBody>
      </p:sp>
      <p:sp>
        <p:nvSpPr>
          <p:cNvPr id="17" name="TextBox 16"/>
          <p:cNvSpPr txBox="1"/>
          <p:nvPr/>
        </p:nvSpPr>
        <p:spPr>
          <a:xfrm>
            <a:off x="4581128" y="2933757"/>
            <a:ext cx="216024" cy="369332"/>
          </a:xfrm>
          <a:prstGeom prst="rect">
            <a:avLst/>
          </a:prstGeom>
          <a:noFill/>
        </p:spPr>
        <p:txBody>
          <a:bodyPr wrap="square" rtlCol="0">
            <a:spAutoFit/>
          </a:bodyPr>
          <a:lstStyle/>
          <a:p>
            <a:r>
              <a:rPr lang="en-GB" dirty="0" smtClean="0"/>
              <a:t>5</a:t>
            </a:r>
            <a:endParaRPr lang="en-GB" dirty="0"/>
          </a:p>
        </p:txBody>
      </p:sp>
      <p:sp>
        <p:nvSpPr>
          <p:cNvPr id="18" name="TextBox 17"/>
          <p:cNvSpPr txBox="1"/>
          <p:nvPr/>
        </p:nvSpPr>
        <p:spPr>
          <a:xfrm>
            <a:off x="2132856" y="4139952"/>
            <a:ext cx="216024" cy="369332"/>
          </a:xfrm>
          <a:prstGeom prst="rect">
            <a:avLst/>
          </a:prstGeom>
          <a:noFill/>
        </p:spPr>
        <p:txBody>
          <a:bodyPr wrap="square" rtlCol="0">
            <a:spAutoFit/>
          </a:bodyPr>
          <a:lstStyle/>
          <a:p>
            <a:r>
              <a:rPr lang="en-GB" dirty="0" smtClean="0"/>
              <a:t>5</a:t>
            </a:r>
            <a:endParaRPr lang="en-GB" dirty="0"/>
          </a:p>
        </p:txBody>
      </p:sp>
      <p:sp>
        <p:nvSpPr>
          <p:cNvPr id="19" name="TextBox 18"/>
          <p:cNvSpPr txBox="1"/>
          <p:nvPr/>
        </p:nvSpPr>
        <p:spPr>
          <a:xfrm>
            <a:off x="208822" y="4899121"/>
            <a:ext cx="216024" cy="369332"/>
          </a:xfrm>
          <a:prstGeom prst="rect">
            <a:avLst/>
          </a:prstGeom>
          <a:noFill/>
        </p:spPr>
        <p:txBody>
          <a:bodyPr wrap="square" rtlCol="0">
            <a:spAutoFit/>
          </a:bodyPr>
          <a:lstStyle/>
          <a:p>
            <a:r>
              <a:rPr lang="en-GB" dirty="0" smtClean="0"/>
              <a:t>6</a:t>
            </a:r>
            <a:endParaRPr lang="en-GB" dirty="0"/>
          </a:p>
        </p:txBody>
      </p:sp>
      <p:sp>
        <p:nvSpPr>
          <p:cNvPr id="20" name="TextBox 19"/>
          <p:cNvSpPr txBox="1"/>
          <p:nvPr/>
        </p:nvSpPr>
        <p:spPr>
          <a:xfrm>
            <a:off x="6050052" y="1826404"/>
            <a:ext cx="216024" cy="369332"/>
          </a:xfrm>
          <a:prstGeom prst="rect">
            <a:avLst/>
          </a:prstGeom>
          <a:noFill/>
        </p:spPr>
        <p:txBody>
          <a:bodyPr wrap="square" rtlCol="0">
            <a:spAutoFit/>
          </a:bodyPr>
          <a:lstStyle/>
          <a:p>
            <a:r>
              <a:rPr lang="en-GB" dirty="0" smtClean="0"/>
              <a:t>6</a:t>
            </a:r>
            <a:endParaRPr lang="en-GB" dirty="0"/>
          </a:p>
        </p:txBody>
      </p:sp>
      <p:sp>
        <p:nvSpPr>
          <p:cNvPr id="21" name="TextBox 20"/>
          <p:cNvSpPr txBox="1"/>
          <p:nvPr/>
        </p:nvSpPr>
        <p:spPr>
          <a:xfrm>
            <a:off x="2132856" y="5714836"/>
            <a:ext cx="216024" cy="369332"/>
          </a:xfrm>
          <a:prstGeom prst="rect">
            <a:avLst/>
          </a:prstGeom>
          <a:noFill/>
        </p:spPr>
        <p:txBody>
          <a:bodyPr wrap="square" rtlCol="0">
            <a:spAutoFit/>
          </a:bodyPr>
          <a:lstStyle/>
          <a:p>
            <a:r>
              <a:rPr lang="en-GB" dirty="0" smtClean="0"/>
              <a:t>7</a:t>
            </a:r>
            <a:endParaRPr lang="en-GB" dirty="0"/>
          </a:p>
        </p:txBody>
      </p:sp>
      <p:cxnSp>
        <p:nvCxnSpPr>
          <p:cNvPr id="22" name="Straight Connector 21"/>
          <p:cNvCxnSpPr/>
          <p:nvPr/>
        </p:nvCxnSpPr>
        <p:spPr>
          <a:xfrm>
            <a:off x="764704" y="2627784"/>
            <a:ext cx="0" cy="422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12976" y="3396025"/>
            <a:ext cx="0" cy="4320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11</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216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3185541"/>
              </p:ext>
            </p:extLst>
          </p:nvPr>
        </p:nvGraphicFramePr>
        <p:xfrm>
          <a:off x="571500" y="857250"/>
          <a:ext cx="5715000" cy="2894013"/>
        </p:xfrm>
        <a:graphic>
          <a:graphicData uri="http://schemas.openxmlformats.org/drawingml/2006/table">
            <a:tbl>
              <a:tblPr firstRow="1" bandRow="1">
                <a:tableStyleId>{5940675A-B579-460E-94D1-54222C63F5DA}</a:tableStyleId>
              </a:tblPr>
              <a:tblGrid>
                <a:gridCol w="2857500"/>
                <a:gridCol w="2857500"/>
              </a:tblGrid>
              <a:tr h="1357685">
                <a:tc>
                  <a:txBody>
                    <a:bodyPr/>
                    <a:lstStyle/>
                    <a:p>
                      <a:pPr algn="ctr"/>
                      <a:r>
                        <a:rPr lang="en-GB" sz="2400" dirty="0" smtClean="0">
                          <a:latin typeface="Arial" panose="020B0604020202020204" pitchFamily="34" charset="0"/>
                          <a:cs typeface="Arial" panose="020B0604020202020204" pitchFamily="34" charset="0"/>
                        </a:rPr>
                        <a:t>la primavera</a:t>
                      </a:r>
                      <a:endParaRPr lang="en-US" sz="2400" dirty="0">
                        <a:latin typeface="Arial" panose="020B0604020202020204" pitchFamily="34" charset="0"/>
                        <a:cs typeface="Arial" panose="020B0604020202020204" pitchFamily="34" charset="0"/>
                      </a:endParaRPr>
                    </a:p>
                  </a:txBody>
                  <a:tcPr marL="91439" marR="91439" marT="45732" marB="45732"/>
                </a:tc>
                <a:tc>
                  <a:txBody>
                    <a:bodyPr/>
                    <a:lstStyle/>
                    <a:p>
                      <a:pPr algn="ctr"/>
                      <a:r>
                        <a:rPr lang="en-GB" sz="2400" dirty="0" smtClean="0">
                          <a:latin typeface="Arial" panose="020B0604020202020204" pitchFamily="34" charset="0"/>
                          <a:cs typeface="Arial" panose="020B0604020202020204" pitchFamily="34" charset="0"/>
                        </a:rPr>
                        <a:t>el </a:t>
                      </a:r>
                      <a:r>
                        <a:rPr lang="en-GB" sz="2400" dirty="0" err="1" smtClean="0">
                          <a:latin typeface="Arial" panose="020B0604020202020204" pitchFamily="34" charset="0"/>
                          <a:cs typeface="Arial" panose="020B0604020202020204" pitchFamily="34" charset="0"/>
                        </a:rPr>
                        <a:t>verano</a:t>
                      </a:r>
                      <a:endParaRPr lang="en-US" sz="2400" dirty="0">
                        <a:latin typeface="Arial" panose="020B0604020202020204" pitchFamily="34" charset="0"/>
                        <a:cs typeface="Arial" panose="020B0604020202020204" pitchFamily="34" charset="0"/>
                      </a:endParaRPr>
                    </a:p>
                  </a:txBody>
                  <a:tcPr marL="91439" marR="91439" marT="45732" marB="45732"/>
                </a:tc>
              </a:tr>
              <a:tr h="1536328">
                <a:tc>
                  <a:txBody>
                    <a:bodyPr/>
                    <a:lstStyle/>
                    <a:p>
                      <a:pPr algn="ctr"/>
                      <a:r>
                        <a:rPr lang="en-GB" sz="2400" dirty="0" smtClean="0">
                          <a:latin typeface="Arial" panose="020B0604020202020204" pitchFamily="34" charset="0"/>
                          <a:cs typeface="Arial" panose="020B0604020202020204" pitchFamily="34" charset="0"/>
                        </a:rPr>
                        <a:t>el </a:t>
                      </a:r>
                      <a:r>
                        <a:rPr lang="en-GB" sz="2400" dirty="0" err="1" smtClean="0">
                          <a:latin typeface="Arial" panose="020B0604020202020204" pitchFamily="34" charset="0"/>
                          <a:cs typeface="Arial" panose="020B0604020202020204" pitchFamily="34" charset="0"/>
                        </a:rPr>
                        <a:t>otoño</a:t>
                      </a:r>
                      <a:endParaRPr lang="en-US" sz="2400" dirty="0">
                        <a:latin typeface="Arial" panose="020B0604020202020204" pitchFamily="34" charset="0"/>
                        <a:cs typeface="Arial" panose="020B0604020202020204" pitchFamily="34" charset="0"/>
                      </a:endParaRPr>
                    </a:p>
                  </a:txBody>
                  <a:tcPr marL="91439" marR="91439" marT="45732" marB="45732"/>
                </a:tc>
                <a:tc>
                  <a:txBody>
                    <a:bodyPr/>
                    <a:lstStyle/>
                    <a:p>
                      <a:pPr algn="ctr"/>
                      <a:r>
                        <a:rPr lang="en-GB" sz="2400" dirty="0" smtClean="0">
                          <a:latin typeface="Arial" panose="020B0604020202020204" pitchFamily="34" charset="0"/>
                          <a:cs typeface="Arial" panose="020B0604020202020204" pitchFamily="34" charset="0"/>
                        </a:rPr>
                        <a:t>el </a:t>
                      </a:r>
                      <a:r>
                        <a:rPr lang="en-GB" sz="2400" dirty="0" err="1" smtClean="0">
                          <a:latin typeface="Arial" panose="020B0604020202020204" pitchFamily="34" charset="0"/>
                          <a:cs typeface="Arial" panose="020B0604020202020204" pitchFamily="34" charset="0"/>
                        </a:rPr>
                        <a:t>invierno</a:t>
                      </a:r>
                      <a:endParaRPr lang="en-US" sz="2400" dirty="0">
                        <a:latin typeface="Arial" panose="020B0604020202020204" pitchFamily="34" charset="0"/>
                        <a:cs typeface="Arial" panose="020B0604020202020204" pitchFamily="34" charset="0"/>
                      </a:endParaRPr>
                    </a:p>
                  </a:txBody>
                  <a:tcPr marL="91439" marR="91439" marT="45732" marB="45732"/>
                </a:tc>
              </a:tr>
            </a:tbl>
          </a:graphicData>
        </a:graphic>
      </p:graphicFrame>
      <p:sp>
        <p:nvSpPr>
          <p:cNvPr id="30733" name="TextBox 2"/>
          <p:cNvSpPr txBox="1">
            <a:spLocks noChangeArrowheads="1"/>
          </p:cNvSpPr>
          <p:nvPr/>
        </p:nvSpPr>
        <p:spPr bwMode="auto">
          <a:xfrm>
            <a:off x="2708920" y="1857375"/>
            <a:ext cx="1357312" cy="646331"/>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1800" dirty="0" err="1">
                <a:latin typeface="Arial" panose="020B0604020202020204" pitchFamily="34" charset="0"/>
                <a:cs typeface="Arial" panose="020B0604020202020204" pitchFamily="34" charset="0"/>
              </a:rPr>
              <a:t>l</a:t>
            </a:r>
            <a:r>
              <a:rPr lang="en-GB" sz="1800" dirty="0" err="1" smtClean="0">
                <a:latin typeface="Arial" panose="020B0604020202020204" pitchFamily="34" charset="0"/>
                <a:cs typeface="Arial" panose="020B0604020202020204" pitchFamily="34" charset="0"/>
              </a:rPr>
              <a:t>as</a:t>
            </a:r>
            <a:r>
              <a:rPr lang="en-GB" sz="1800" dirty="0" smtClean="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estaciones</a:t>
            </a:r>
            <a:endParaRPr lang="en-US" sz="1800" dirty="0">
              <a:latin typeface="Arial" panose="020B0604020202020204" pitchFamily="34" charset="0"/>
              <a:cs typeface="Arial" panose="020B0604020202020204" pitchFamily="34" charset="0"/>
            </a:endParaRPr>
          </a:p>
        </p:txBody>
      </p:sp>
      <p:pic>
        <p:nvPicPr>
          <p:cNvPr id="30735" name="Picture 30" descr="TN0068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8" y="4286250"/>
            <a:ext cx="8493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31" descr="BD0680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0" y="3819525"/>
            <a:ext cx="5715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32" descr="NA0129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875" y="4214813"/>
            <a:ext cx="406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33" descr="SO0073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2063" y="37861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34" descr="SO0201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9250" y="419893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35" descr="BD06074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0750" y="3786188"/>
            <a:ext cx="7635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4" descr="NA00865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750" y="4143375"/>
            <a:ext cx="5143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25" descr="j007883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5813" y="3786188"/>
            <a:ext cx="6635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26" descr="AN02338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85875" y="4214813"/>
            <a:ext cx="431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27" descr="SO00728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14500" y="3786188"/>
            <a:ext cx="7112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28" descr="NA01357_"/>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57438" y="4286250"/>
            <a:ext cx="6429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29" descr="BD05647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28938" y="3857625"/>
            <a:ext cx="571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Group 76"/>
          <p:cNvGraphicFramePr>
            <a:graphicFrameLocks/>
          </p:cNvGraphicFramePr>
          <p:nvPr>
            <p:extLst>
              <p:ext uri="{D42A27DB-BD31-4B8C-83A1-F6EECF244321}">
                <p14:modId xmlns:p14="http://schemas.microsoft.com/office/powerpoint/2010/main" val="2309785053"/>
              </p:ext>
            </p:extLst>
          </p:nvPr>
        </p:nvGraphicFramePr>
        <p:xfrm>
          <a:off x="111013" y="5230044"/>
          <a:ext cx="6486341" cy="1584960"/>
        </p:xfrm>
        <a:graphic>
          <a:graphicData uri="http://schemas.openxmlformats.org/drawingml/2006/table">
            <a:tbl>
              <a:tblPr/>
              <a:tblGrid>
                <a:gridCol w="497987"/>
                <a:gridCol w="500489"/>
                <a:gridCol w="497987"/>
                <a:gridCol w="500489"/>
                <a:gridCol w="497987"/>
                <a:gridCol w="497987"/>
                <a:gridCol w="500489"/>
                <a:gridCol w="497987"/>
                <a:gridCol w="497987"/>
                <a:gridCol w="500489"/>
                <a:gridCol w="497987"/>
                <a:gridCol w="500489"/>
                <a:gridCol w="497987"/>
              </a:tblGrid>
              <a:tr h="3585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5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5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5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99FF"/>
                          </a:solidFill>
                          <a:effectLst/>
                          <a:latin typeface="Arial" panose="020B0604020202020204" pitchFamily="34" charset="0"/>
                          <a:cs typeface="Arial" panose="020B0604020202020204" pitchFamily="34"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99FF"/>
                          </a:solidFill>
                          <a:effectLst/>
                          <a:latin typeface="Arial" panose="020B0604020202020204" pitchFamily="34" charset="0"/>
                          <a:cs typeface="Arial" panose="020B0604020202020204"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99FF"/>
                          </a:solidFill>
                          <a:effectLst/>
                          <a:latin typeface="Arial" panose="020B0604020202020204" pitchFamily="34" charset="0"/>
                          <a:cs typeface="Arial" panose="020B0604020202020204" pitchFamily="34"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Text Box 78"/>
          <p:cNvSpPr txBox="1">
            <a:spLocks noChangeArrowheads="1"/>
          </p:cNvSpPr>
          <p:nvPr/>
        </p:nvSpPr>
        <p:spPr bwMode="auto">
          <a:xfrm>
            <a:off x="146050" y="6871508"/>
            <a:ext cx="33543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dirty="0" err="1" smtClean="0"/>
              <a:t>cinco</a:t>
            </a:r>
            <a:r>
              <a:rPr lang="en-GB" sz="2000" dirty="0" smtClean="0"/>
              <a:t> </a:t>
            </a:r>
            <a:r>
              <a:rPr lang="en-GB" sz="2000" dirty="0"/>
              <a:t>+ </a:t>
            </a:r>
            <a:r>
              <a:rPr lang="en-GB" sz="2000" dirty="0" err="1"/>
              <a:t>cinco</a:t>
            </a:r>
            <a:r>
              <a:rPr lang="en-GB" sz="2000" dirty="0"/>
              <a:t> = ………	</a:t>
            </a:r>
            <a:r>
              <a:rPr lang="en-GB" sz="2000" dirty="0">
                <a:sym typeface="Wingdings" panose="05000000000000000000" pitchFamily="2" charset="2"/>
              </a:rPr>
              <a:t>  </a:t>
            </a:r>
          </a:p>
          <a:p>
            <a:pPr>
              <a:spcBef>
                <a:spcPct val="50000"/>
              </a:spcBef>
            </a:pPr>
            <a:r>
              <a:rPr lang="en-GB" sz="2000" dirty="0" err="1">
                <a:sym typeface="Wingdings" panose="05000000000000000000" pitchFamily="2" charset="2"/>
              </a:rPr>
              <a:t>diez</a:t>
            </a:r>
            <a:r>
              <a:rPr lang="en-GB" sz="2000" dirty="0">
                <a:sym typeface="Wingdings" panose="05000000000000000000" pitchFamily="2" charset="2"/>
              </a:rPr>
              <a:t> + once = </a:t>
            </a:r>
            <a:r>
              <a:rPr lang="en-GB" sz="2000" dirty="0"/>
              <a:t>………	</a:t>
            </a:r>
            <a:r>
              <a:rPr lang="en-GB" sz="2000" dirty="0" smtClean="0">
                <a:sym typeface="Wingdings" panose="05000000000000000000" pitchFamily="2" charset="2"/>
              </a:rPr>
              <a:t></a:t>
            </a:r>
            <a:endParaRPr lang="en-GB" sz="2000" dirty="0">
              <a:sym typeface="Wingdings" panose="05000000000000000000" pitchFamily="2" charset="2"/>
            </a:endParaRPr>
          </a:p>
          <a:p>
            <a:pPr>
              <a:spcBef>
                <a:spcPct val="50000"/>
              </a:spcBef>
            </a:pPr>
            <a:r>
              <a:rPr lang="en-GB" sz="2000" dirty="0" err="1">
                <a:sym typeface="Wingdings" panose="05000000000000000000" pitchFamily="2" charset="2"/>
              </a:rPr>
              <a:t>diez</a:t>
            </a:r>
            <a:r>
              <a:rPr lang="en-GB" sz="2000" dirty="0">
                <a:sym typeface="Wingdings" panose="05000000000000000000" pitchFamily="2" charset="2"/>
              </a:rPr>
              <a:t> + </a:t>
            </a:r>
            <a:r>
              <a:rPr lang="en-GB" sz="2000" dirty="0" err="1">
                <a:sym typeface="Wingdings" panose="05000000000000000000" pitchFamily="2" charset="2"/>
              </a:rPr>
              <a:t>cuatro</a:t>
            </a:r>
            <a:r>
              <a:rPr lang="en-GB" sz="2000" dirty="0">
                <a:sym typeface="Wingdings" panose="05000000000000000000" pitchFamily="2" charset="2"/>
              </a:rPr>
              <a:t> = </a:t>
            </a:r>
            <a:r>
              <a:rPr lang="en-GB" sz="2000" dirty="0"/>
              <a:t>………</a:t>
            </a:r>
            <a:r>
              <a:rPr lang="en-GB" sz="2000" dirty="0">
                <a:sym typeface="Wingdings" panose="05000000000000000000" pitchFamily="2" charset="2"/>
              </a:rPr>
              <a:t> 	</a:t>
            </a:r>
          </a:p>
          <a:p>
            <a:pPr>
              <a:spcBef>
                <a:spcPct val="50000"/>
              </a:spcBef>
            </a:pPr>
            <a:r>
              <a:rPr lang="en-GB" sz="2000" dirty="0" err="1">
                <a:sym typeface="Wingdings" panose="05000000000000000000" pitchFamily="2" charset="2"/>
              </a:rPr>
              <a:t>diez</a:t>
            </a:r>
            <a:r>
              <a:rPr lang="en-GB" sz="2000" dirty="0">
                <a:sym typeface="Wingdings" panose="05000000000000000000" pitchFamily="2" charset="2"/>
              </a:rPr>
              <a:t> – </a:t>
            </a:r>
            <a:r>
              <a:rPr lang="en-GB" sz="2000" dirty="0" err="1">
                <a:sym typeface="Wingdings" panose="05000000000000000000" pitchFamily="2" charset="2"/>
              </a:rPr>
              <a:t>uno</a:t>
            </a:r>
            <a:r>
              <a:rPr lang="en-GB" sz="2000" dirty="0">
                <a:sym typeface="Wingdings" panose="05000000000000000000" pitchFamily="2" charset="2"/>
              </a:rPr>
              <a:t> = </a:t>
            </a:r>
            <a:r>
              <a:rPr lang="en-GB" sz="2000" dirty="0"/>
              <a:t>………	</a:t>
            </a:r>
            <a:r>
              <a:rPr lang="en-GB" sz="2000" dirty="0" smtClean="0">
                <a:sym typeface="Wingdings" panose="05000000000000000000" pitchFamily="2" charset="2"/>
              </a:rPr>
              <a:t></a:t>
            </a:r>
            <a:endParaRPr lang="en-GB" sz="2000" dirty="0">
              <a:sym typeface="Wingdings" panose="05000000000000000000" pitchFamily="2" charset="2"/>
            </a:endParaRPr>
          </a:p>
          <a:p>
            <a:pPr>
              <a:spcBef>
                <a:spcPct val="50000"/>
              </a:spcBef>
            </a:pPr>
            <a:r>
              <a:rPr lang="en-GB" sz="2000" dirty="0" err="1">
                <a:sym typeface="Wingdings" panose="05000000000000000000" pitchFamily="2" charset="2"/>
              </a:rPr>
              <a:t>diez</a:t>
            </a:r>
            <a:r>
              <a:rPr lang="en-GB" sz="2000" dirty="0">
                <a:sym typeface="Wingdings" panose="05000000000000000000" pitchFamily="2" charset="2"/>
              </a:rPr>
              <a:t> + </a:t>
            </a:r>
            <a:r>
              <a:rPr lang="en-GB" sz="2000" dirty="0" err="1">
                <a:sym typeface="Wingdings" panose="05000000000000000000" pitchFamily="2" charset="2"/>
              </a:rPr>
              <a:t>cinco</a:t>
            </a:r>
            <a:r>
              <a:rPr lang="en-GB" sz="2000" dirty="0">
                <a:sym typeface="Wingdings" panose="05000000000000000000" pitchFamily="2" charset="2"/>
              </a:rPr>
              <a:t> = </a:t>
            </a:r>
            <a:r>
              <a:rPr lang="en-GB" sz="2000" dirty="0"/>
              <a:t>………	</a:t>
            </a:r>
            <a:r>
              <a:rPr lang="en-GB" sz="2000" dirty="0" smtClean="0">
                <a:sym typeface="Wingdings" panose="05000000000000000000" pitchFamily="2" charset="2"/>
              </a:rPr>
              <a:t></a:t>
            </a:r>
            <a:endParaRPr lang="en-GB" sz="2000" dirty="0">
              <a:sym typeface="Wingdings" panose="05000000000000000000" pitchFamily="2" charset="2"/>
            </a:endParaRPr>
          </a:p>
        </p:txBody>
      </p:sp>
      <p:sp>
        <p:nvSpPr>
          <p:cNvPr id="21" name="Text Box 2"/>
          <p:cNvSpPr txBox="1">
            <a:spLocks noChangeArrowheads="1"/>
          </p:cNvSpPr>
          <p:nvPr/>
        </p:nvSpPr>
        <p:spPr bwMode="auto">
          <a:xfrm>
            <a:off x="40481" y="23142"/>
            <a:ext cx="79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cs typeface="Arial" panose="020B0604020202020204" pitchFamily="34" charset="0"/>
              </a:rPr>
              <a:t>Los </a:t>
            </a:r>
            <a:r>
              <a:rPr lang="en-US" sz="2800" b="1" dirty="0" err="1" smtClean="0">
                <a:cs typeface="Arial" panose="020B0604020202020204" pitchFamily="34" charset="0"/>
              </a:rPr>
              <a:t>meses</a:t>
            </a:r>
            <a:r>
              <a:rPr lang="en-US" sz="2800" b="1" dirty="0" smtClean="0">
                <a:cs typeface="Arial" panose="020B0604020202020204" pitchFamily="34" charset="0"/>
              </a:rPr>
              <a:t> y </a:t>
            </a:r>
            <a:r>
              <a:rPr lang="en-US" sz="2800" b="1" dirty="0" err="1" smtClean="0">
                <a:cs typeface="Arial" panose="020B0604020202020204" pitchFamily="34" charset="0"/>
              </a:rPr>
              <a:t>las</a:t>
            </a:r>
            <a:r>
              <a:rPr lang="en-US" sz="2800" b="1" dirty="0" smtClean="0">
                <a:cs typeface="Arial" panose="020B0604020202020204" pitchFamily="34" charset="0"/>
              </a:rPr>
              <a:t> </a:t>
            </a:r>
            <a:r>
              <a:rPr lang="en-US" sz="2800" b="1" dirty="0" err="1" smtClean="0">
                <a:cs typeface="Arial" panose="020B0604020202020204" pitchFamily="34" charset="0"/>
              </a:rPr>
              <a:t>estaciones</a:t>
            </a:r>
            <a:endParaRPr lang="en-US" sz="2800" b="1" dirty="0">
              <a:cs typeface="Arial" panose="020B0604020202020204" pitchFamily="34" charset="0"/>
            </a:endParaRPr>
          </a:p>
        </p:txBody>
      </p:sp>
      <p:sp>
        <p:nvSpPr>
          <p:cNvPr id="22" name="Text Box 11"/>
          <p:cNvSpPr txBox="1">
            <a:spLocks noChangeArrowheads="1"/>
          </p:cNvSpPr>
          <p:nvPr/>
        </p:nvSpPr>
        <p:spPr bwMode="auto">
          <a:xfrm>
            <a:off x="0" y="330969"/>
            <a:ext cx="6786506" cy="5847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Write the twelve months in the correct season box.</a:t>
            </a:r>
            <a:endParaRPr lang="en-GB" sz="2000" dirty="0">
              <a:latin typeface="Arial" panose="020B0604020202020204" pitchFamily="34" charset="0"/>
              <a:cs typeface="Arial" panose="020B0604020202020204" pitchFamily="34" charset="0"/>
            </a:endParaRPr>
          </a:p>
        </p:txBody>
      </p:sp>
      <p:sp>
        <p:nvSpPr>
          <p:cNvPr id="23" name="Text Box 11"/>
          <p:cNvSpPr txBox="1">
            <a:spLocks noChangeArrowheads="1"/>
          </p:cNvSpPr>
          <p:nvPr/>
        </p:nvSpPr>
        <p:spPr bwMode="auto">
          <a:xfrm>
            <a:off x="82184" y="4633912"/>
            <a:ext cx="6786506" cy="5847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B</a:t>
            </a:r>
            <a:r>
              <a:rPr lang="en-GB" b="1"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Do the calculations and discover the secret month.</a:t>
            </a:r>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3440113" y="7078022"/>
            <a:ext cx="3263900" cy="923330"/>
          </a:xfrm>
          <a:prstGeom prst="rect">
            <a:avLst/>
          </a:prstGeom>
          <a:noFill/>
        </p:spPr>
        <p:txBody>
          <a:bodyPr wrap="square" rtlCol="0">
            <a:spAutoFit/>
          </a:bodyPr>
          <a:lstStyle/>
          <a:p>
            <a:r>
              <a:rPr lang="en-GB" dirty="0" smtClean="0"/>
              <a:t>The five answers give you five letters which spell the month of ____________ in Spanish.</a:t>
            </a:r>
            <a:endParaRPr lang="en-GB" dirty="0"/>
          </a:p>
        </p:txBody>
      </p:sp>
      <p:sp>
        <p:nvSpPr>
          <p:cNvPr id="24" name="Rounded Rectangle 2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12</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550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64" y="967276"/>
            <a:ext cx="7115100" cy="8094524"/>
          </a:xfrm>
          <a:prstGeom prst="rect">
            <a:avLst/>
          </a:prstGeom>
        </p:spPr>
        <p:txBody>
          <a:bodyPr wrap="square">
            <a:spAutoFit/>
          </a:bodyPr>
          <a:lstStyle/>
          <a:p>
            <a:r>
              <a:rPr lang="es-ES" sz="2000" dirty="0" smtClean="0">
                <a:latin typeface="ComicSansMS"/>
              </a:rPr>
              <a:t>15.2 				el </a:t>
            </a:r>
            <a:r>
              <a:rPr lang="es-ES" sz="2000" dirty="0">
                <a:latin typeface="ComicSansMS"/>
              </a:rPr>
              <a:t>primero de julio</a:t>
            </a:r>
          </a:p>
          <a:p>
            <a:r>
              <a:rPr lang="es-ES" sz="2000" dirty="0">
                <a:latin typeface="ComicSansMS"/>
              </a:rPr>
              <a:t>10.10 </a:t>
            </a:r>
            <a:r>
              <a:rPr lang="es-ES" sz="2000" dirty="0" smtClean="0">
                <a:latin typeface="ComicSansMS"/>
              </a:rPr>
              <a:t>				el </a:t>
            </a:r>
            <a:r>
              <a:rPr lang="es-ES" sz="2000" dirty="0">
                <a:latin typeface="ComicSansMS"/>
              </a:rPr>
              <a:t>diez de octubre</a:t>
            </a:r>
          </a:p>
          <a:p>
            <a:r>
              <a:rPr lang="es-ES" sz="2000" dirty="0" smtClean="0">
                <a:latin typeface="ComicSansMS"/>
              </a:rPr>
              <a:t>27.11 				el </a:t>
            </a:r>
            <a:r>
              <a:rPr lang="es-ES" sz="2000" dirty="0">
                <a:latin typeface="ComicSansMS"/>
              </a:rPr>
              <a:t>doce de septiembre</a:t>
            </a:r>
          </a:p>
          <a:p>
            <a:r>
              <a:rPr lang="es-ES" sz="2000" dirty="0">
                <a:latin typeface="ComicSansMS"/>
              </a:rPr>
              <a:t>4.3 </a:t>
            </a:r>
            <a:r>
              <a:rPr lang="es-ES" sz="2000" dirty="0" smtClean="0">
                <a:latin typeface="ComicSansMS"/>
              </a:rPr>
              <a:t>				el </a:t>
            </a:r>
            <a:r>
              <a:rPr lang="es-ES" sz="2000" dirty="0">
                <a:latin typeface="ComicSansMS"/>
              </a:rPr>
              <a:t>quince de agosto</a:t>
            </a:r>
          </a:p>
          <a:p>
            <a:r>
              <a:rPr lang="es-ES" sz="2000" dirty="0" smtClean="0">
                <a:latin typeface="ComicSansMS"/>
              </a:rPr>
              <a:t>22.5 				el quince </a:t>
            </a:r>
            <a:r>
              <a:rPr lang="es-ES" sz="2000" dirty="0">
                <a:latin typeface="ComicSansMS"/>
              </a:rPr>
              <a:t>de febrero</a:t>
            </a:r>
          </a:p>
          <a:p>
            <a:r>
              <a:rPr lang="es-ES" sz="2000" dirty="0">
                <a:latin typeface="ComicSansMS"/>
              </a:rPr>
              <a:t>15.8 </a:t>
            </a:r>
            <a:r>
              <a:rPr lang="es-ES" sz="2000" dirty="0" smtClean="0">
                <a:latin typeface="ComicSansMS"/>
              </a:rPr>
              <a:t>				el </a:t>
            </a:r>
            <a:r>
              <a:rPr lang="es-ES" sz="2000" dirty="0">
                <a:latin typeface="ComicSansMS"/>
              </a:rPr>
              <a:t>dos de mayo</a:t>
            </a:r>
          </a:p>
          <a:p>
            <a:r>
              <a:rPr lang="es-ES" sz="2000" dirty="0">
                <a:latin typeface="ComicSansMS"/>
              </a:rPr>
              <a:t>1.7 </a:t>
            </a:r>
            <a:r>
              <a:rPr lang="es-ES" sz="2000" dirty="0" smtClean="0">
                <a:latin typeface="ComicSansMS"/>
              </a:rPr>
              <a:t>				el </a:t>
            </a:r>
            <a:r>
              <a:rPr lang="es-ES" sz="2000" dirty="0">
                <a:latin typeface="ComicSansMS"/>
              </a:rPr>
              <a:t>veintidós de </a:t>
            </a:r>
            <a:r>
              <a:rPr lang="es-ES" sz="2000" dirty="0" smtClean="0">
                <a:latin typeface="ComicSansMS"/>
              </a:rPr>
              <a:t>mayo</a:t>
            </a:r>
            <a:endParaRPr lang="es-ES" sz="2000" dirty="0">
              <a:latin typeface="ComicSansMS"/>
            </a:endParaRPr>
          </a:p>
          <a:p>
            <a:r>
              <a:rPr lang="es-ES" sz="2000" dirty="0">
                <a:latin typeface="ComicSansMS"/>
              </a:rPr>
              <a:t>8.12 </a:t>
            </a:r>
            <a:r>
              <a:rPr lang="es-ES" sz="2000" dirty="0" smtClean="0">
                <a:latin typeface="ComicSansMS"/>
              </a:rPr>
              <a:t>				el veintisiete </a:t>
            </a:r>
            <a:r>
              <a:rPr lang="es-ES" sz="2000" dirty="0">
                <a:latin typeface="ComicSansMS"/>
              </a:rPr>
              <a:t>de noviembre</a:t>
            </a:r>
          </a:p>
          <a:p>
            <a:r>
              <a:rPr lang="es-ES" sz="2000" dirty="0">
                <a:latin typeface="ComicSansMS"/>
              </a:rPr>
              <a:t>31.1 </a:t>
            </a:r>
            <a:r>
              <a:rPr lang="es-ES" sz="2000" dirty="0" smtClean="0">
                <a:latin typeface="ComicSansMS"/>
              </a:rPr>
              <a:t>				el </a:t>
            </a:r>
            <a:r>
              <a:rPr lang="es-ES" sz="2000" dirty="0">
                <a:latin typeface="ComicSansMS"/>
              </a:rPr>
              <a:t>treinta de abril</a:t>
            </a:r>
          </a:p>
          <a:p>
            <a:r>
              <a:rPr lang="es-ES" sz="2000" dirty="0">
                <a:latin typeface="ComicSansMS"/>
              </a:rPr>
              <a:t>2.5 </a:t>
            </a:r>
            <a:r>
              <a:rPr lang="es-ES" sz="2000" dirty="0" smtClean="0">
                <a:latin typeface="ComicSansMS"/>
              </a:rPr>
              <a:t>				el </a:t>
            </a:r>
            <a:r>
              <a:rPr lang="es-ES" sz="2000" dirty="0">
                <a:latin typeface="ComicSansMS"/>
              </a:rPr>
              <a:t>treinta y uno de enero</a:t>
            </a:r>
          </a:p>
          <a:p>
            <a:r>
              <a:rPr lang="es-ES" sz="2000" dirty="0">
                <a:latin typeface="ComicSansMS"/>
              </a:rPr>
              <a:t>12.9 </a:t>
            </a:r>
            <a:r>
              <a:rPr lang="es-ES" sz="2000" dirty="0" smtClean="0">
                <a:latin typeface="ComicSansMS"/>
              </a:rPr>
              <a:t>				el </a:t>
            </a:r>
            <a:r>
              <a:rPr lang="es-ES" sz="2000" dirty="0">
                <a:latin typeface="ComicSansMS"/>
              </a:rPr>
              <a:t>cuatro de marzo</a:t>
            </a:r>
          </a:p>
          <a:p>
            <a:r>
              <a:rPr lang="es-ES" sz="2000" dirty="0">
                <a:latin typeface="ComicSansMS"/>
              </a:rPr>
              <a:t>30.4 </a:t>
            </a:r>
            <a:r>
              <a:rPr lang="es-ES" sz="2000" dirty="0" smtClean="0">
                <a:latin typeface="ComicSansMS"/>
              </a:rPr>
              <a:t>				el </a:t>
            </a:r>
            <a:r>
              <a:rPr lang="es-ES" sz="2000" dirty="0">
                <a:latin typeface="ComicSansMS"/>
              </a:rPr>
              <a:t>ocho de </a:t>
            </a:r>
            <a:r>
              <a:rPr lang="es-ES" sz="2000" dirty="0" smtClean="0">
                <a:latin typeface="ComicSansMS"/>
              </a:rPr>
              <a:t>diciembre</a:t>
            </a:r>
          </a:p>
          <a:p>
            <a:endParaRPr lang="es-ES" sz="2000" dirty="0">
              <a:latin typeface="ComicSansMS"/>
            </a:endParaRPr>
          </a:p>
          <a:p>
            <a:r>
              <a:rPr lang="en-GB" sz="2000" b="1" dirty="0" smtClean="0">
                <a:latin typeface="ComicSansMS-Bold"/>
              </a:rPr>
              <a:t/>
            </a:r>
            <a:br>
              <a:rPr lang="en-GB" sz="2000" b="1" dirty="0" smtClean="0">
                <a:latin typeface="ComicSansMS-Bold"/>
              </a:rPr>
            </a:br>
            <a:r>
              <a:rPr lang="en-GB" sz="2000" dirty="0" smtClean="0">
                <a:latin typeface="ComicSansMS"/>
              </a:rPr>
              <a:t>1</a:t>
            </a:r>
            <a:r>
              <a:rPr lang="en-GB" sz="2000" dirty="0">
                <a:latin typeface="ComicSansMS"/>
              </a:rPr>
              <a:t>. </a:t>
            </a:r>
            <a:r>
              <a:rPr lang="en-GB" sz="2000" dirty="0" smtClean="0">
                <a:latin typeface="ComicSansMS"/>
              </a:rPr>
              <a:t>25.3 _________________________________________</a:t>
            </a:r>
            <a:endParaRPr lang="en-GB" sz="2000" dirty="0">
              <a:latin typeface="ComicSansMS"/>
            </a:endParaRPr>
          </a:p>
          <a:p>
            <a:r>
              <a:rPr lang="en-GB" sz="2000" dirty="0">
                <a:latin typeface="ComicSansMS"/>
              </a:rPr>
              <a:t>2. </a:t>
            </a:r>
            <a:r>
              <a:rPr lang="en-GB" sz="2000" dirty="0" smtClean="0">
                <a:latin typeface="ComicSansMS"/>
              </a:rPr>
              <a:t>4.10 _________________________________________</a:t>
            </a:r>
            <a:endParaRPr lang="en-GB" sz="2000" dirty="0">
              <a:latin typeface="ComicSansMS"/>
            </a:endParaRPr>
          </a:p>
          <a:p>
            <a:r>
              <a:rPr lang="en-GB" sz="2000" dirty="0">
                <a:latin typeface="ComicSansMS"/>
              </a:rPr>
              <a:t>3. </a:t>
            </a:r>
            <a:r>
              <a:rPr lang="en-GB" sz="2000" dirty="0" smtClean="0">
                <a:latin typeface="ComicSansMS"/>
              </a:rPr>
              <a:t>11.2 _________________________________________</a:t>
            </a:r>
            <a:endParaRPr lang="en-GB" sz="2000" dirty="0">
              <a:latin typeface="ComicSansMS"/>
            </a:endParaRPr>
          </a:p>
          <a:p>
            <a:r>
              <a:rPr lang="en-GB" sz="2000" dirty="0">
                <a:latin typeface="ComicSansMS"/>
              </a:rPr>
              <a:t>4. </a:t>
            </a:r>
            <a:r>
              <a:rPr lang="en-GB" sz="2000" dirty="0" smtClean="0">
                <a:latin typeface="ComicSansMS"/>
              </a:rPr>
              <a:t>3.8 __________________________________________</a:t>
            </a:r>
            <a:endParaRPr lang="en-GB" sz="2000" dirty="0">
              <a:latin typeface="ComicSansMS"/>
            </a:endParaRPr>
          </a:p>
          <a:p>
            <a:r>
              <a:rPr lang="en-GB" sz="2000" dirty="0">
                <a:latin typeface="ComicSansMS"/>
              </a:rPr>
              <a:t>5. </a:t>
            </a:r>
            <a:r>
              <a:rPr lang="en-GB" sz="2000" dirty="0" smtClean="0">
                <a:latin typeface="ComicSansMS"/>
              </a:rPr>
              <a:t>27.4 _________________________________________</a:t>
            </a:r>
            <a:endParaRPr lang="en-GB" sz="2000" dirty="0">
              <a:latin typeface="ComicSansMS"/>
            </a:endParaRPr>
          </a:p>
          <a:p>
            <a:r>
              <a:rPr lang="en-GB" sz="2000" dirty="0">
                <a:latin typeface="ComicSansMS"/>
              </a:rPr>
              <a:t>6. </a:t>
            </a:r>
            <a:r>
              <a:rPr lang="en-GB" sz="2000" dirty="0" smtClean="0">
                <a:latin typeface="ComicSansMS"/>
              </a:rPr>
              <a:t>16.9 _________________________________________</a:t>
            </a:r>
            <a:endParaRPr lang="en-GB" sz="2000" dirty="0">
              <a:latin typeface="ComicSansMS"/>
            </a:endParaRPr>
          </a:p>
          <a:p>
            <a:r>
              <a:rPr lang="en-GB" sz="2000" dirty="0">
                <a:latin typeface="ComicSansMS"/>
              </a:rPr>
              <a:t>7. </a:t>
            </a:r>
            <a:r>
              <a:rPr lang="en-GB" sz="2000" dirty="0" smtClean="0">
                <a:latin typeface="ComicSansMS"/>
              </a:rPr>
              <a:t>11.1 _________________________________________</a:t>
            </a:r>
            <a:endParaRPr lang="en-GB" sz="2000" dirty="0">
              <a:latin typeface="ComicSansMS"/>
            </a:endParaRPr>
          </a:p>
          <a:p>
            <a:r>
              <a:rPr lang="en-GB" sz="2000" dirty="0">
                <a:latin typeface="ComicSansMS"/>
              </a:rPr>
              <a:t>8. 17.12 </a:t>
            </a:r>
            <a:r>
              <a:rPr lang="en-GB" sz="2000" dirty="0" smtClean="0">
                <a:latin typeface="ComicSansMS"/>
              </a:rPr>
              <a:t>________________________________________</a:t>
            </a:r>
            <a:endParaRPr lang="en-GB" sz="2000" dirty="0">
              <a:latin typeface="ComicSansMS"/>
            </a:endParaRPr>
          </a:p>
          <a:p>
            <a:r>
              <a:rPr lang="en-GB" sz="2000" dirty="0">
                <a:latin typeface="ComicSansMS"/>
              </a:rPr>
              <a:t>9. </a:t>
            </a:r>
            <a:r>
              <a:rPr lang="en-GB" sz="2000" dirty="0" smtClean="0">
                <a:latin typeface="ComicSansMS"/>
              </a:rPr>
              <a:t>21.6 _________________________________________</a:t>
            </a:r>
            <a:endParaRPr lang="en-GB" sz="2000" dirty="0">
              <a:latin typeface="ComicSansMS"/>
            </a:endParaRPr>
          </a:p>
          <a:p>
            <a:r>
              <a:rPr lang="en-GB" sz="2000" dirty="0">
                <a:latin typeface="ComicSansMS"/>
              </a:rPr>
              <a:t>10. </a:t>
            </a:r>
            <a:r>
              <a:rPr lang="en-GB" sz="2000" dirty="0" smtClean="0">
                <a:latin typeface="ComicSansMS"/>
              </a:rPr>
              <a:t>13.5 ________________________________________</a:t>
            </a:r>
            <a:endParaRPr lang="en-GB" sz="2000" dirty="0">
              <a:latin typeface="ComicSansMS"/>
            </a:endParaRPr>
          </a:p>
          <a:p>
            <a:r>
              <a:rPr lang="en-GB" sz="2000" dirty="0">
                <a:latin typeface="ComicSansMS"/>
              </a:rPr>
              <a:t>11. </a:t>
            </a:r>
            <a:r>
              <a:rPr lang="en-GB" sz="2000" dirty="0" smtClean="0">
                <a:latin typeface="ComicSansMS"/>
              </a:rPr>
              <a:t>7.7 _________________________________________</a:t>
            </a:r>
            <a:endParaRPr lang="en-GB" sz="2000" dirty="0">
              <a:latin typeface="ComicSansMS"/>
            </a:endParaRPr>
          </a:p>
          <a:p>
            <a:r>
              <a:rPr lang="en-GB" sz="2000" dirty="0">
                <a:latin typeface="ComicSansMS"/>
              </a:rPr>
              <a:t>12. </a:t>
            </a:r>
            <a:r>
              <a:rPr lang="en-GB" sz="2000" dirty="0" smtClean="0">
                <a:latin typeface="ComicSansMS"/>
              </a:rPr>
              <a:t>23.11 _______________________________________</a:t>
            </a:r>
            <a:endParaRPr lang="en-GB" sz="2000" dirty="0"/>
          </a:p>
        </p:txBody>
      </p:sp>
      <p:sp>
        <p:nvSpPr>
          <p:cNvPr id="3" name="Text Box 11"/>
          <p:cNvSpPr txBox="1">
            <a:spLocks noChangeArrowheads="1"/>
          </p:cNvSpPr>
          <p:nvPr/>
        </p:nvSpPr>
        <p:spPr bwMode="auto">
          <a:xfrm>
            <a:off x="-11285" y="31181"/>
            <a:ext cx="6786506" cy="95410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Las </a:t>
            </a:r>
            <a:r>
              <a:rPr lang="en-GB" sz="2800" b="1" dirty="0" err="1" smtClean="0">
                <a:latin typeface="Arial" panose="020B0604020202020204" pitchFamily="34" charset="0"/>
                <a:cs typeface="Arial" panose="020B0604020202020204" pitchFamily="34" charset="0"/>
              </a:rPr>
              <a:t>fechas</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Draw a line to match up the dates.</a:t>
            </a:r>
            <a:endParaRPr lang="en-GB" sz="2000" dirty="0">
              <a:latin typeface="Arial" panose="020B0604020202020204" pitchFamily="34" charset="0"/>
              <a:cs typeface="Arial" panose="020B0604020202020204" pitchFamily="34" charset="0"/>
            </a:endParaRPr>
          </a:p>
        </p:txBody>
      </p:sp>
      <p:cxnSp>
        <p:nvCxnSpPr>
          <p:cNvPr id="5" name="Straight Arrow Connector 4"/>
          <p:cNvCxnSpPr/>
          <p:nvPr/>
        </p:nvCxnSpPr>
        <p:spPr>
          <a:xfrm>
            <a:off x="692696" y="1187624"/>
            <a:ext cx="3024336" cy="12241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164" y="4813919"/>
            <a:ext cx="4043908" cy="523220"/>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B </a:t>
            </a:r>
            <a:r>
              <a:rPr lang="en-GB" sz="2000" dirty="0" smtClean="0">
                <a:cs typeface="Arial" panose="020B0604020202020204" pitchFamily="34" charset="0"/>
              </a:rPr>
              <a:t>Write the dates out in words.</a:t>
            </a:r>
            <a:endParaRPr lang="en-GB" sz="2000" dirty="0">
              <a:cs typeface="Arial" panose="020B0604020202020204" pitchFamily="34" charset="0"/>
            </a:endParaRPr>
          </a:p>
        </p:txBody>
      </p:sp>
      <p:sp>
        <p:nvSpPr>
          <p:cNvPr id="7" name="TextBox 6"/>
          <p:cNvSpPr txBox="1"/>
          <p:nvPr/>
        </p:nvSpPr>
        <p:spPr>
          <a:xfrm>
            <a:off x="1070434" y="5148064"/>
            <a:ext cx="5040560" cy="461665"/>
          </a:xfrm>
          <a:prstGeom prst="rect">
            <a:avLst/>
          </a:prstGeom>
          <a:noFill/>
        </p:spPr>
        <p:txBody>
          <a:bodyPr wrap="square" rtlCol="0">
            <a:spAutoFit/>
          </a:bodyPr>
          <a:lstStyle/>
          <a:p>
            <a:r>
              <a:rPr lang="en-GB" sz="2400" i="1" dirty="0"/>
              <a:t>e</a:t>
            </a:r>
            <a:r>
              <a:rPr lang="en-GB" sz="2400" i="1" dirty="0" smtClean="0"/>
              <a:t>l </a:t>
            </a:r>
            <a:r>
              <a:rPr lang="en-GB" sz="2400" i="1" dirty="0" err="1" smtClean="0"/>
              <a:t>veinticinco</a:t>
            </a:r>
            <a:r>
              <a:rPr lang="en-GB" sz="2400" i="1" dirty="0" smtClean="0"/>
              <a:t> de </a:t>
            </a:r>
            <a:r>
              <a:rPr lang="en-GB" sz="2400" i="1" dirty="0" err="1" smtClean="0"/>
              <a:t>marzo</a:t>
            </a:r>
            <a:endParaRPr lang="en-GB" sz="2400" i="1" dirty="0"/>
          </a:p>
        </p:txBody>
      </p:sp>
      <p:sp>
        <p:nvSpPr>
          <p:cNvPr id="8" name="Rounded Rectangle 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13</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830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88640" y="741700"/>
            <a:ext cx="6840760"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Write when your birthday is:</a:t>
            </a:r>
            <a:endParaRPr kumimoji="0" lang="en-GB"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Mi</a:t>
            </a:r>
            <a:r>
              <a:rPr kumimoji="0" lang="en-US"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en-US" sz="20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cumpleaños</a:t>
            </a:r>
            <a:r>
              <a:rPr kumimoji="0" lang="en-US"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en-US" sz="20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es</a:t>
            </a:r>
            <a:r>
              <a:rPr kumimoji="0" lang="en-US"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el _______________ _____ __________________.</a:t>
            </a:r>
            <a:endParaRPr kumimoji="0" lang="en-GB"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Write when your friend’s birthday is:</a:t>
            </a:r>
            <a:endParaRPr kumimoji="0" lang="en-GB"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s-CO"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El cumpleaños de </a:t>
            </a:r>
            <a:r>
              <a:rPr kumimoji="0" lang="es-CO" sz="2000" b="0" i="1"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r>
              <a:rPr kumimoji="0" lang="es-CO" sz="2000" b="0" i="1"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name</a:t>
            </a:r>
            <a:r>
              <a:rPr kumimoji="0" lang="es-CO" sz="2000" b="0" i="1"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r>
              <a:rPr kumimoji="0" lang="es-CO"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______________es el ___________ ____  ______________.</a:t>
            </a:r>
          </a:p>
          <a:p>
            <a:pPr>
              <a:lnSpc>
                <a:spcPct val="150000"/>
              </a:lnSpc>
            </a:pPr>
            <a:r>
              <a:rPr lang="es-CO" sz="2000" b="1" dirty="0" smtClean="0">
                <a:cs typeface="Arial" panose="020B0604020202020204" pitchFamily="34" charset="0"/>
              </a:rPr>
              <a:t>3) </a:t>
            </a:r>
            <a:r>
              <a:rPr lang="es-CO" sz="2000" b="1" dirty="0" err="1" smtClean="0">
                <a:cs typeface="Arial" panose="020B0604020202020204" pitchFamily="34" charset="0"/>
              </a:rPr>
              <a:t>Write</a:t>
            </a:r>
            <a:r>
              <a:rPr lang="es-CO" sz="2000" b="1" dirty="0" smtClean="0">
                <a:cs typeface="Arial" panose="020B0604020202020204" pitchFamily="34" charset="0"/>
              </a:rPr>
              <a:t> </a:t>
            </a:r>
            <a:r>
              <a:rPr lang="es-CO" sz="2000" b="1" dirty="0" err="1" smtClean="0">
                <a:cs typeface="Arial" panose="020B0604020202020204" pitchFamily="34" charset="0"/>
              </a:rPr>
              <a:t>when</a:t>
            </a:r>
            <a:r>
              <a:rPr lang="es-CO" sz="2000" b="1" dirty="0" smtClean="0">
                <a:cs typeface="Arial" panose="020B0604020202020204" pitchFamily="34" charset="0"/>
              </a:rPr>
              <a:t> </a:t>
            </a:r>
            <a:r>
              <a:rPr lang="es-CO" sz="2000" b="1" dirty="0" err="1" smtClean="0">
                <a:cs typeface="Arial" panose="020B0604020202020204" pitchFamily="34" charset="0"/>
              </a:rPr>
              <a:t>your</a:t>
            </a:r>
            <a:r>
              <a:rPr lang="es-CO" sz="2000" b="1" dirty="0" smtClean="0">
                <a:cs typeface="Arial" panose="020B0604020202020204" pitchFamily="34" charset="0"/>
              </a:rPr>
              <a:t> </a:t>
            </a:r>
            <a:r>
              <a:rPr lang="es-CO" sz="2000" b="1" dirty="0" err="1" smtClean="0">
                <a:cs typeface="Arial" panose="020B0604020202020204" pitchFamily="34" charset="0"/>
              </a:rPr>
              <a:t>teacher’s</a:t>
            </a:r>
            <a:r>
              <a:rPr lang="es-CO" sz="2000" b="1" dirty="0" smtClean="0">
                <a:cs typeface="Arial" panose="020B0604020202020204" pitchFamily="34" charset="0"/>
              </a:rPr>
              <a:t> </a:t>
            </a:r>
            <a:r>
              <a:rPr lang="es-CO" sz="2000" b="1" dirty="0" err="1" smtClean="0">
                <a:cs typeface="Arial" panose="020B0604020202020204" pitchFamily="34" charset="0"/>
              </a:rPr>
              <a:t>birthday</a:t>
            </a:r>
            <a:r>
              <a:rPr lang="es-CO" sz="2000" b="1" dirty="0" smtClean="0">
                <a:cs typeface="Arial" panose="020B0604020202020204" pitchFamily="34" charset="0"/>
              </a:rPr>
              <a:t> </a:t>
            </a:r>
            <a:r>
              <a:rPr lang="es-CO" sz="2000" b="1" dirty="0" err="1" smtClean="0">
                <a:cs typeface="Arial" panose="020B0604020202020204" pitchFamily="34" charset="0"/>
              </a:rPr>
              <a:t>is</a:t>
            </a:r>
            <a:r>
              <a:rPr lang="es-CO" sz="2000" b="1" dirty="0" smtClean="0">
                <a:cs typeface="Arial" panose="020B0604020202020204" pitchFamily="34" charset="0"/>
              </a:rPr>
              <a:t>:</a:t>
            </a:r>
            <a:r>
              <a:rPr lang="es-CO" sz="2000" dirty="0" smtClean="0">
                <a:cs typeface="Arial" panose="020B0604020202020204" pitchFamily="34" charset="0"/>
              </a:rPr>
              <a:t/>
            </a:r>
            <a:br>
              <a:rPr lang="es-CO" sz="2000" dirty="0" smtClean="0">
                <a:cs typeface="Arial" panose="020B0604020202020204" pitchFamily="34" charset="0"/>
              </a:rPr>
            </a:br>
            <a:r>
              <a:rPr lang="es-CO" sz="2000" dirty="0">
                <a:ea typeface="Times New Roman" panose="02020603050405020304" pitchFamily="18" charset="0"/>
                <a:cs typeface="Arial" panose="020B0604020202020204" pitchFamily="34" charset="0"/>
              </a:rPr>
              <a:t>El cumpleaños de </a:t>
            </a:r>
            <a:r>
              <a:rPr lang="es-CO" sz="2000" i="1" dirty="0">
                <a:ea typeface="Times New Roman" panose="02020603050405020304" pitchFamily="18" charset="0"/>
                <a:cs typeface="Arial" panose="020B0604020202020204" pitchFamily="34" charset="0"/>
              </a:rPr>
              <a:t>(</a:t>
            </a:r>
            <a:r>
              <a:rPr lang="es-CO" sz="2000" i="1" dirty="0" err="1">
                <a:ea typeface="Times New Roman" panose="02020603050405020304" pitchFamily="18" charset="0"/>
                <a:cs typeface="Arial" panose="020B0604020202020204" pitchFamily="34" charset="0"/>
              </a:rPr>
              <a:t>name</a:t>
            </a:r>
            <a:r>
              <a:rPr lang="es-CO" sz="2000" i="1" dirty="0">
                <a:ea typeface="Times New Roman" panose="02020603050405020304" pitchFamily="18" charset="0"/>
                <a:cs typeface="Arial" panose="020B0604020202020204" pitchFamily="34" charset="0"/>
              </a:rPr>
              <a:t>)</a:t>
            </a:r>
            <a:r>
              <a:rPr lang="es-CO" sz="2000" dirty="0">
                <a:ea typeface="Times New Roman" panose="02020603050405020304" pitchFamily="18" charset="0"/>
                <a:cs typeface="Arial" panose="020B0604020202020204" pitchFamily="34" charset="0"/>
              </a:rPr>
              <a:t>______________es el ___________ ____  </a:t>
            </a:r>
            <a:r>
              <a:rPr lang="es-CO" sz="2000" dirty="0" smtClean="0">
                <a:ea typeface="Times New Roman" panose="02020603050405020304" pitchFamily="18" charset="0"/>
                <a:cs typeface="Arial" panose="020B0604020202020204" pitchFamily="34" charset="0"/>
              </a:rPr>
              <a:t>______________.</a:t>
            </a:r>
            <a:endParaRPr kumimoji="0" lang="en-GB"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sz="2000" b="1" dirty="0">
                <a:ea typeface="Times New Roman" panose="02020603050405020304" pitchFamily="18" charset="0"/>
                <a:cs typeface="Arial" panose="020B0604020202020204" pitchFamily="34" charset="0"/>
              </a:rPr>
              <a:t>4</a:t>
            </a:r>
            <a:r>
              <a:rPr kumimoji="0" 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Write when Christmas is:</a:t>
            </a:r>
            <a:endParaRPr kumimoji="0" lang="en-GB"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La </a:t>
            </a:r>
            <a:r>
              <a:rPr kumimoji="0" lang="en-US" sz="20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Navidad</a:t>
            </a:r>
            <a:r>
              <a:rPr kumimoji="0" lang="en-US"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en-US" sz="20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es</a:t>
            </a:r>
            <a:r>
              <a:rPr kumimoji="0" lang="en-US"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el _________________ _____  _______________________.</a:t>
            </a:r>
            <a:endParaRPr kumimoji="0" lang="en-GB"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Write when Halloween is:</a:t>
            </a:r>
            <a:endParaRPr kumimoji="0" lang="en-GB"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Halloween </a:t>
            </a:r>
            <a:r>
              <a:rPr kumimoji="0" lang="en-US" sz="20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es</a:t>
            </a:r>
            <a:r>
              <a:rPr kumimoji="0" lang="en-US"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el ___________________ ______   _____________________.</a:t>
            </a:r>
            <a:endParaRPr kumimoji="0" lang="en-GB"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Write when Bonfire Night is:</a:t>
            </a:r>
            <a:endParaRPr kumimoji="0" lang="en-GB"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s-CO"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La Noche de </a:t>
            </a:r>
            <a:r>
              <a:rPr kumimoji="0" lang="es-CO" sz="20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Guy</a:t>
            </a:r>
            <a:r>
              <a:rPr kumimoji="0" lang="es-CO"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r>
              <a:rPr kumimoji="0" lang="es-CO" sz="20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Fawkes</a:t>
            </a:r>
            <a:r>
              <a:rPr kumimoji="0" lang="es-CO"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es el ____________ ______  ___________________.</a:t>
            </a:r>
          </a:p>
        </p:txBody>
      </p:sp>
      <p:sp>
        <p:nvSpPr>
          <p:cNvPr id="15" name="Text Box 2"/>
          <p:cNvSpPr txBox="1">
            <a:spLocks noChangeArrowheads="1"/>
          </p:cNvSpPr>
          <p:nvPr/>
        </p:nvSpPr>
        <p:spPr bwMode="auto">
          <a:xfrm>
            <a:off x="40481" y="23142"/>
            <a:ext cx="79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cs typeface="Arial" panose="020B0604020202020204" pitchFamily="34" charset="0"/>
              </a:rPr>
              <a:t>Las </a:t>
            </a:r>
            <a:r>
              <a:rPr lang="en-US" sz="2800" b="1" dirty="0" err="1" smtClean="0">
                <a:cs typeface="Arial" panose="020B0604020202020204" pitchFamily="34" charset="0"/>
              </a:rPr>
              <a:t>fechas</a:t>
            </a:r>
            <a:endParaRPr lang="en-US" sz="2800" b="1" dirty="0">
              <a:cs typeface="Arial" panose="020B0604020202020204" pitchFamily="34" charset="0"/>
            </a:endParaRPr>
          </a:p>
        </p:txBody>
      </p:sp>
      <p:sp>
        <p:nvSpPr>
          <p:cNvPr id="16" name="Text Box 11"/>
          <p:cNvSpPr txBox="1">
            <a:spLocks noChangeArrowheads="1"/>
          </p:cNvSpPr>
          <p:nvPr/>
        </p:nvSpPr>
        <p:spPr bwMode="auto">
          <a:xfrm>
            <a:off x="40481" y="443976"/>
            <a:ext cx="6786506" cy="40011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Complete the sentences with the correct dates in Spanish.</a:t>
            </a:r>
            <a:endParaRPr lang="en-GB" sz="2000" dirty="0">
              <a:latin typeface="Arial" panose="020B0604020202020204" pitchFamily="34" charset="0"/>
              <a:cs typeface="Arial" panose="020B0604020202020204" pitchFamily="34" charset="0"/>
            </a:endParaRPr>
          </a:p>
        </p:txBody>
      </p:sp>
      <p:sp>
        <p:nvSpPr>
          <p:cNvPr id="5" name="Rounded Rectangle 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14</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49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2885" y="1248311"/>
            <a:ext cx="5256584" cy="1323439"/>
          </a:xfrm>
          <a:prstGeom prst="rect">
            <a:avLst/>
          </a:prstGeom>
          <a:noFill/>
        </p:spPr>
        <p:txBody>
          <a:bodyPr wrap="square" rtlCol="0">
            <a:spAutoFit/>
          </a:bodyPr>
          <a:lstStyle/>
          <a:p>
            <a:r>
              <a:rPr lang="en-GB" sz="2000" dirty="0" err="1" smtClean="0"/>
              <a:t>Cumpleaños</a:t>
            </a:r>
            <a:r>
              <a:rPr lang="en-GB" sz="2000" dirty="0" smtClean="0"/>
              <a:t> </a:t>
            </a:r>
            <a:r>
              <a:rPr lang="en-GB" sz="2000" dirty="0" err="1" smtClean="0"/>
              <a:t>feliz</a:t>
            </a:r>
            <a:r>
              <a:rPr lang="en-GB" sz="2000" dirty="0" smtClean="0"/>
              <a:t/>
            </a:r>
            <a:br>
              <a:rPr lang="en-GB" sz="2000" dirty="0" smtClean="0"/>
            </a:br>
            <a:r>
              <a:rPr lang="en-GB" sz="2000" dirty="0" err="1"/>
              <a:t>Cumpleaños</a:t>
            </a:r>
            <a:r>
              <a:rPr lang="en-GB" sz="2000" dirty="0"/>
              <a:t> </a:t>
            </a:r>
            <a:r>
              <a:rPr lang="en-GB" sz="2000" dirty="0" err="1"/>
              <a:t>feliz</a:t>
            </a:r>
            <a:endParaRPr lang="en-GB" sz="2000" dirty="0"/>
          </a:p>
          <a:p>
            <a:r>
              <a:rPr lang="en-GB" sz="2000" dirty="0" err="1" smtClean="0"/>
              <a:t>Te</a:t>
            </a:r>
            <a:r>
              <a:rPr lang="en-GB" sz="2000" dirty="0" smtClean="0"/>
              <a:t> </a:t>
            </a:r>
            <a:r>
              <a:rPr lang="en-GB" sz="2000" dirty="0" err="1" smtClean="0"/>
              <a:t>deseamos</a:t>
            </a:r>
            <a:r>
              <a:rPr lang="en-GB" sz="2000" dirty="0" smtClean="0"/>
              <a:t> </a:t>
            </a:r>
            <a:r>
              <a:rPr lang="en-GB" sz="2000" dirty="0" err="1" smtClean="0"/>
              <a:t>todos</a:t>
            </a:r>
            <a:r>
              <a:rPr lang="en-GB" sz="2000" dirty="0" smtClean="0"/>
              <a:t/>
            </a:r>
            <a:br>
              <a:rPr lang="en-GB" sz="2000" dirty="0" smtClean="0"/>
            </a:br>
            <a:r>
              <a:rPr lang="en-GB" sz="2000" dirty="0" err="1"/>
              <a:t>Cumpleaños</a:t>
            </a:r>
            <a:r>
              <a:rPr lang="en-GB" sz="2000" dirty="0"/>
              <a:t> </a:t>
            </a:r>
            <a:r>
              <a:rPr lang="en-GB" sz="2000" dirty="0" err="1" smtClean="0"/>
              <a:t>feliz</a:t>
            </a:r>
            <a:endParaRPr lang="en-GB" sz="2000" dirty="0"/>
          </a:p>
        </p:txBody>
      </p:sp>
      <p:graphicFrame>
        <p:nvGraphicFramePr>
          <p:cNvPr id="2" name="Table 1"/>
          <p:cNvGraphicFramePr>
            <a:graphicFrameLocks noGrp="1"/>
          </p:cNvGraphicFramePr>
          <p:nvPr>
            <p:extLst>
              <p:ext uri="{D42A27DB-BD31-4B8C-83A1-F6EECF244321}">
                <p14:modId xmlns:p14="http://schemas.microsoft.com/office/powerpoint/2010/main" val="2210437248"/>
              </p:ext>
            </p:extLst>
          </p:nvPr>
        </p:nvGraphicFramePr>
        <p:xfrm>
          <a:off x="218120" y="3936348"/>
          <a:ext cx="6172201" cy="5074720"/>
        </p:xfrm>
        <a:graphic>
          <a:graphicData uri="http://schemas.openxmlformats.org/drawingml/2006/table">
            <a:tbl>
              <a:tblPr firstRow="1" firstCol="1" bandRow="1">
                <a:tableStyleId>{5940675A-B579-460E-94D1-54222C63F5DA}</a:tableStyleId>
              </a:tblPr>
              <a:tblGrid>
                <a:gridCol w="2057015"/>
                <a:gridCol w="2057593"/>
                <a:gridCol w="2057593"/>
              </a:tblGrid>
              <a:tr h="223267">
                <a:tc gridSpan="3">
                  <a:txBody>
                    <a:bodyPr/>
                    <a:lstStyle/>
                    <a:p>
                      <a:pPr algn="ctr">
                        <a:lnSpc>
                          <a:spcPct val="115000"/>
                        </a:lnSpc>
                        <a:spcAft>
                          <a:spcPts val="0"/>
                        </a:spcAft>
                      </a:pPr>
                      <a:r>
                        <a:rPr lang="en-GB" sz="2000" dirty="0" err="1">
                          <a:effectLst/>
                          <a:latin typeface="Arial" panose="020B0604020202020204" pitchFamily="34" charset="0"/>
                          <a:cs typeface="Arial" panose="020B0604020202020204" pitchFamily="34" charset="0"/>
                        </a:rPr>
                        <a:t>Cumpleaños</a:t>
                      </a:r>
                      <a:r>
                        <a:rPr lang="en-GB" sz="2000" dirty="0">
                          <a:effectLst/>
                          <a:latin typeface="Arial" panose="020B0604020202020204" pitchFamily="34" charset="0"/>
                          <a:cs typeface="Arial" panose="020B0604020202020204" pitchFamily="34" charset="0"/>
                        </a:rPr>
                        <a:t> de </a:t>
                      </a:r>
                      <a:r>
                        <a:rPr lang="en-GB" sz="2000" dirty="0" smtClean="0">
                          <a:effectLst/>
                          <a:latin typeface="Arial" panose="020B0604020202020204" pitchFamily="34" charset="0"/>
                          <a:cs typeface="Arial" panose="020B0604020202020204" pitchFamily="34" charset="0"/>
                        </a:rPr>
                        <a:t>mi </a:t>
                      </a:r>
                      <a:r>
                        <a:rPr lang="en-GB" sz="2000" dirty="0" err="1">
                          <a:effectLst/>
                          <a:latin typeface="Arial" panose="020B0604020202020204" pitchFamily="34" charset="0"/>
                          <a:cs typeface="Arial" panose="020B0604020202020204" pitchFamily="34" charset="0"/>
                        </a:rPr>
                        <a:t>familia</a:t>
                      </a:r>
                      <a:r>
                        <a:rPr lang="en-GB" sz="2000" dirty="0">
                          <a:effectLst/>
                          <a:latin typeface="Arial" panose="020B0604020202020204" pitchFamily="34" charset="0"/>
                          <a:cs typeface="Arial" panose="020B0604020202020204" pitchFamily="34" charset="0"/>
                        </a:rPr>
                        <a:t> y </a:t>
                      </a:r>
                      <a:r>
                        <a:rPr lang="en-GB" sz="2000" dirty="0" err="1" smtClean="0">
                          <a:effectLst/>
                          <a:latin typeface="Arial" panose="020B0604020202020204" pitchFamily="34" charset="0"/>
                          <a:cs typeface="Arial" panose="020B0604020202020204" pitchFamily="34" charset="0"/>
                        </a:rPr>
                        <a:t>mis</a:t>
                      </a:r>
                      <a:r>
                        <a:rPr lang="en-GB" sz="2000" dirty="0" smtClean="0">
                          <a:effectLst/>
                          <a:latin typeface="Arial" panose="020B0604020202020204" pitchFamily="34" charset="0"/>
                          <a:cs typeface="Arial" panose="020B0604020202020204" pitchFamily="34" charset="0"/>
                        </a:rPr>
                        <a:t> amigos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c hMerge="1">
                  <a:txBody>
                    <a:bodyPr/>
                    <a:lstStyle/>
                    <a:p>
                      <a:endParaRPr lang="en-GB"/>
                    </a:p>
                  </a:txBody>
                  <a:tcPr/>
                </a:tc>
                <a:tc hMerge="1">
                  <a:txBody>
                    <a:bodyPr/>
                    <a:lstStyle/>
                    <a:p>
                      <a:endParaRPr lang="en-GB"/>
                    </a:p>
                  </a:txBody>
                  <a:tcPr/>
                </a:tc>
              </a:tr>
              <a:tr h="1181050">
                <a:tc>
                  <a:txBody>
                    <a:bodyPr/>
                    <a:lstStyle/>
                    <a:p>
                      <a:pPr algn="ctr">
                        <a:lnSpc>
                          <a:spcPct val="115000"/>
                        </a:lnSpc>
                        <a:spcAft>
                          <a:spcPts val="0"/>
                        </a:spcAft>
                      </a:pPr>
                      <a:r>
                        <a:rPr lang="en-GB" sz="2000">
                          <a:effectLst/>
                          <a:latin typeface="Arial" panose="020B0604020202020204" pitchFamily="34" charset="0"/>
                          <a:cs typeface="Arial" panose="020B0604020202020204" pitchFamily="34" charset="0"/>
                        </a:rPr>
                        <a:t>enero</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c>
                  <a:txBody>
                    <a:bodyPr/>
                    <a:lstStyle/>
                    <a:p>
                      <a:pPr algn="ctr">
                        <a:lnSpc>
                          <a:spcPct val="115000"/>
                        </a:lnSpc>
                        <a:spcAft>
                          <a:spcPts val="0"/>
                        </a:spcAft>
                      </a:pPr>
                      <a:r>
                        <a:rPr lang="en-GB" sz="2000">
                          <a:effectLst/>
                          <a:latin typeface="Arial" panose="020B0604020202020204" pitchFamily="34" charset="0"/>
                          <a:cs typeface="Arial" panose="020B0604020202020204" pitchFamily="34" charset="0"/>
                        </a:rPr>
                        <a:t>febrero</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c>
                  <a:txBody>
                    <a:bodyPr/>
                    <a:lstStyle/>
                    <a:p>
                      <a:pPr algn="ctr">
                        <a:lnSpc>
                          <a:spcPct val="115000"/>
                        </a:lnSpc>
                        <a:spcAft>
                          <a:spcPts val="0"/>
                        </a:spcAft>
                      </a:pPr>
                      <a:r>
                        <a:rPr lang="en-GB" sz="2000">
                          <a:effectLst/>
                          <a:latin typeface="Arial" panose="020B0604020202020204" pitchFamily="34" charset="0"/>
                          <a:cs typeface="Arial" panose="020B0604020202020204" pitchFamily="34" charset="0"/>
                        </a:rPr>
                        <a:t>marzo</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r>
              <a:tr h="1181050">
                <a:tc>
                  <a:txBody>
                    <a:bodyPr/>
                    <a:lstStyle/>
                    <a:p>
                      <a:pPr algn="ctr">
                        <a:lnSpc>
                          <a:spcPct val="115000"/>
                        </a:lnSpc>
                        <a:spcAft>
                          <a:spcPts val="0"/>
                        </a:spcAft>
                      </a:pPr>
                      <a:r>
                        <a:rPr lang="en-GB" sz="2000" dirty="0" err="1">
                          <a:effectLst/>
                          <a:latin typeface="Arial" panose="020B0604020202020204" pitchFamily="34" charset="0"/>
                          <a:cs typeface="Arial" panose="020B0604020202020204" pitchFamily="34" charset="0"/>
                        </a:rPr>
                        <a:t>abril</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c>
                  <a:txBody>
                    <a:bodyPr/>
                    <a:lstStyle/>
                    <a:p>
                      <a:pPr algn="ctr">
                        <a:lnSpc>
                          <a:spcPct val="115000"/>
                        </a:lnSpc>
                        <a:spcAft>
                          <a:spcPts val="0"/>
                        </a:spcAft>
                      </a:pPr>
                      <a:r>
                        <a:rPr lang="en-GB" sz="2000">
                          <a:effectLst/>
                          <a:latin typeface="Arial" panose="020B0604020202020204" pitchFamily="34" charset="0"/>
                          <a:cs typeface="Arial" panose="020B0604020202020204" pitchFamily="34" charset="0"/>
                        </a:rPr>
                        <a:t>mayo</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c>
                  <a:txBody>
                    <a:bodyPr/>
                    <a:lstStyle/>
                    <a:p>
                      <a:pPr algn="ctr">
                        <a:lnSpc>
                          <a:spcPct val="115000"/>
                        </a:lnSpc>
                        <a:spcAft>
                          <a:spcPts val="0"/>
                        </a:spcAft>
                      </a:pPr>
                      <a:r>
                        <a:rPr lang="en-GB" sz="2000" dirty="0" err="1">
                          <a:effectLst/>
                          <a:latin typeface="Arial" panose="020B0604020202020204" pitchFamily="34" charset="0"/>
                          <a:cs typeface="Arial" panose="020B0604020202020204" pitchFamily="34" charset="0"/>
                        </a:rPr>
                        <a:t>junio</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r>
              <a:tr h="1181050">
                <a:tc>
                  <a:txBody>
                    <a:bodyPr/>
                    <a:lstStyle/>
                    <a:p>
                      <a:pPr algn="ctr">
                        <a:lnSpc>
                          <a:spcPct val="115000"/>
                        </a:lnSpc>
                        <a:spcAft>
                          <a:spcPts val="0"/>
                        </a:spcAft>
                      </a:pPr>
                      <a:r>
                        <a:rPr lang="en-GB" sz="2000">
                          <a:effectLst/>
                          <a:latin typeface="Arial" panose="020B0604020202020204" pitchFamily="34" charset="0"/>
                          <a:cs typeface="Arial" panose="020B0604020202020204" pitchFamily="34" charset="0"/>
                        </a:rPr>
                        <a:t>julio</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c>
                  <a:txBody>
                    <a:bodyPr/>
                    <a:lstStyle/>
                    <a:p>
                      <a:pPr algn="ctr">
                        <a:lnSpc>
                          <a:spcPct val="115000"/>
                        </a:lnSpc>
                        <a:spcAft>
                          <a:spcPts val="0"/>
                        </a:spcAft>
                      </a:pPr>
                      <a:r>
                        <a:rPr lang="en-GB" sz="2000">
                          <a:effectLst/>
                          <a:latin typeface="Arial" panose="020B0604020202020204" pitchFamily="34" charset="0"/>
                          <a:cs typeface="Arial" panose="020B0604020202020204" pitchFamily="34" charset="0"/>
                        </a:rPr>
                        <a:t>agosto</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c>
                  <a:txBody>
                    <a:bodyPr/>
                    <a:lstStyle/>
                    <a:p>
                      <a:pPr algn="ctr">
                        <a:lnSpc>
                          <a:spcPct val="115000"/>
                        </a:lnSpc>
                        <a:spcAft>
                          <a:spcPts val="0"/>
                        </a:spcAft>
                      </a:pPr>
                      <a:r>
                        <a:rPr lang="en-GB" sz="2000">
                          <a:effectLst/>
                          <a:latin typeface="Arial" panose="020B0604020202020204" pitchFamily="34" charset="0"/>
                          <a:cs typeface="Arial" panose="020B0604020202020204" pitchFamily="34" charset="0"/>
                        </a:rPr>
                        <a:t>septiembre</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r>
              <a:tr h="1181050">
                <a:tc>
                  <a:txBody>
                    <a:bodyPr/>
                    <a:lstStyle/>
                    <a:p>
                      <a:pPr algn="ctr">
                        <a:lnSpc>
                          <a:spcPct val="115000"/>
                        </a:lnSpc>
                        <a:spcAft>
                          <a:spcPts val="0"/>
                        </a:spcAft>
                      </a:pPr>
                      <a:r>
                        <a:rPr lang="en-GB" sz="2000">
                          <a:effectLst/>
                          <a:latin typeface="Arial" panose="020B0604020202020204" pitchFamily="34" charset="0"/>
                          <a:cs typeface="Arial" panose="020B0604020202020204" pitchFamily="34" charset="0"/>
                        </a:rPr>
                        <a:t>octubre</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c>
                  <a:txBody>
                    <a:bodyPr/>
                    <a:lstStyle/>
                    <a:p>
                      <a:pPr algn="ctr">
                        <a:lnSpc>
                          <a:spcPct val="115000"/>
                        </a:lnSpc>
                        <a:spcAft>
                          <a:spcPts val="0"/>
                        </a:spcAft>
                      </a:pPr>
                      <a:r>
                        <a:rPr lang="en-GB" sz="2000">
                          <a:effectLst/>
                          <a:latin typeface="Arial" panose="020B0604020202020204" pitchFamily="34" charset="0"/>
                          <a:cs typeface="Arial" panose="020B0604020202020204" pitchFamily="34" charset="0"/>
                        </a:rPr>
                        <a:t>noviembre</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c>
                  <a:txBody>
                    <a:bodyPr/>
                    <a:lstStyle/>
                    <a:p>
                      <a:pPr algn="ctr">
                        <a:lnSpc>
                          <a:spcPct val="115000"/>
                        </a:lnSpc>
                        <a:spcAft>
                          <a:spcPts val="0"/>
                        </a:spcAft>
                      </a:pPr>
                      <a:r>
                        <a:rPr lang="en-GB" sz="2000" dirty="0" err="1">
                          <a:effectLst/>
                          <a:latin typeface="Arial" panose="020B0604020202020204" pitchFamily="34" charset="0"/>
                          <a:cs typeface="Arial" panose="020B0604020202020204" pitchFamily="34" charset="0"/>
                        </a:rPr>
                        <a:t>diciembre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2404" marR="62404" marT="0" marB="0"/>
                </a:tc>
              </a:tr>
            </a:tbl>
          </a:graphicData>
        </a:graphic>
      </p:graphicFrame>
      <p:pic>
        <p:nvPicPr>
          <p:cNvPr id="8" name="Picture 7" descr="C:\Users\Ruth\AppData\Local\Microsoft\Windows\Temporary Internet Files\Content.IE5\A8CJ0R41\MC900305579[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3844" y="937895"/>
            <a:ext cx="1619885" cy="1633855"/>
          </a:xfrm>
          <a:prstGeom prst="rect">
            <a:avLst/>
          </a:prstGeom>
          <a:noFill/>
          <a:ln>
            <a:noFill/>
          </a:ln>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rot="21394847">
            <a:off x="2496048" y="1282011"/>
            <a:ext cx="1865904" cy="839490"/>
          </a:xfrm>
          <a:prstGeom prst="rect">
            <a:avLst/>
          </a:prstGeom>
        </p:spPr>
      </p:pic>
      <p:sp>
        <p:nvSpPr>
          <p:cNvPr id="11" name="Text Box 11"/>
          <p:cNvSpPr txBox="1">
            <a:spLocks noChangeArrowheads="1"/>
          </p:cNvSpPr>
          <p:nvPr/>
        </p:nvSpPr>
        <p:spPr bwMode="auto">
          <a:xfrm>
            <a:off x="-36261" y="0"/>
            <a:ext cx="6786506" cy="126188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a:t>
            </a:r>
            <a:r>
              <a:rPr lang="en-GB" sz="2800" b="1" dirty="0" err="1" smtClean="0">
                <a:latin typeface="Arial" panose="020B0604020202020204" pitchFamily="34" charset="0"/>
                <a:cs typeface="Arial" panose="020B0604020202020204" pitchFamily="34" charset="0"/>
              </a:rPr>
              <a:t>Cuándo</a:t>
            </a:r>
            <a:r>
              <a:rPr lang="en-GB" sz="2800" b="1" dirty="0" smtClean="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es</a:t>
            </a:r>
            <a:r>
              <a:rPr lang="en-GB" sz="2800" b="1" dirty="0" smtClean="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tu</a:t>
            </a:r>
            <a:r>
              <a:rPr lang="en-GB" sz="2800" b="1" dirty="0" smtClean="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cumpleaños</a:t>
            </a:r>
            <a:r>
              <a:rPr lang="en-GB" sz="2800" b="1" dirty="0"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 Sing the Happy Birthday song.  Try to memorise it so you can sing it without reading the words.</a:t>
            </a:r>
            <a:endParaRPr lang="en-GB" sz="2000" dirty="0">
              <a:latin typeface="Arial" panose="020B0604020202020204" pitchFamily="34" charset="0"/>
              <a:cs typeface="Arial" panose="020B0604020202020204" pitchFamily="34" charset="0"/>
            </a:endParaRPr>
          </a:p>
        </p:txBody>
      </p:sp>
      <p:sp>
        <p:nvSpPr>
          <p:cNvPr id="12" name="Rectangle 11"/>
          <p:cNvSpPr/>
          <p:nvPr/>
        </p:nvSpPr>
        <p:spPr>
          <a:xfrm>
            <a:off x="7869" y="2626482"/>
            <a:ext cx="6631056" cy="1138773"/>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B</a:t>
            </a:r>
            <a:r>
              <a:rPr lang="en-GB" sz="2000" dirty="0" smtClean="0">
                <a:cs typeface="Arial" panose="020B0604020202020204" pitchFamily="34" charset="0"/>
              </a:rPr>
              <a:t> Choose at least 5 people from your friends and family and write their names and the dates of their birthdays in the calendar below:</a:t>
            </a:r>
            <a:endParaRPr lang="en-GB" sz="2000" dirty="0">
              <a:cs typeface="Arial" panose="020B0604020202020204" pitchFamily="34" charset="0"/>
            </a:endParaRPr>
          </a:p>
        </p:txBody>
      </p:sp>
      <p:sp>
        <p:nvSpPr>
          <p:cNvPr id="13" name="Rounded Rectangle 12"/>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15</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004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7812360"/>
            <a:ext cx="6336704" cy="1107996"/>
          </a:xfrm>
          <a:prstGeom prst="rect">
            <a:avLst/>
          </a:prstGeom>
          <a:noFill/>
          <a:ln>
            <a:noFill/>
          </a:ln>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50000"/>
              </a:spcBef>
            </a:pPr>
            <a:r>
              <a:rPr lang="en-US" sz="2200" dirty="0" smtClean="0"/>
              <a:t>¿</a:t>
            </a:r>
            <a:r>
              <a:rPr lang="en-US" sz="2200" dirty="0" err="1"/>
              <a:t>Cómo</a:t>
            </a:r>
            <a:r>
              <a:rPr lang="en-US" sz="2200" dirty="0"/>
              <a:t> </a:t>
            </a:r>
            <a:r>
              <a:rPr lang="en-US" sz="2200" dirty="0" err="1"/>
              <a:t>te</a:t>
            </a:r>
            <a:r>
              <a:rPr lang="en-US" sz="2200" dirty="0"/>
              <a:t> llamas</a:t>
            </a:r>
            <a:r>
              <a:rPr lang="en-US" sz="2200" dirty="0" smtClean="0"/>
              <a:t>?</a:t>
            </a:r>
            <a:br>
              <a:rPr lang="en-US" sz="2200" dirty="0" smtClean="0"/>
            </a:br>
            <a:r>
              <a:rPr lang="en-US" sz="2200" dirty="0" smtClean="0">
                <a:cs typeface="Arial" panose="020B0604020202020204" pitchFamily="34" charset="0"/>
              </a:rPr>
              <a:t>¿</a:t>
            </a:r>
            <a:r>
              <a:rPr lang="en-US" sz="2200" dirty="0" err="1">
                <a:cs typeface="Arial" panose="020B0604020202020204" pitchFamily="34" charset="0"/>
              </a:rPr>
              <a:t>Cuántos</a:t>
            </a:r>
            <a:r>
              <a:rPr lang="en-US" sz="2200" dirty="0">
                <a:cs typeface="Arial" panose="020B0604020202020204" pitchFamily="34" charset="0"/>
              </a:rPr>
              <a:t> </a:t>
            </a:r>
            <a:r>
              <a:rPr lang="en-US" sz="2200" dirty="0" err="1">
                <a:cs typeface="Arial" panose="020B0604020202020204" pitchFamily="34" charset="0"/>
              </a:rPr>
              <a:t>años</a:t>
            </a:r>
            <a:r>
              <a:rPr lang="en-US" sz="2200" dirty="0">
                <a:cs typeface="Arial" panose="020B0604020202020204" pitchFamily="34" charset="0"/>
              </a:rPr>
              <a:t> </a:t>
            </a:r>
            <a:r>
              <a:rPr lang="en-US" sz="2200" dirty="0" err="1">
                <a:cs typeface="Arial" panose="020B0604020202020204" pitchFamily="34" charset="0"/>
              </a:rPr>
              <a:t>tienes</a:t>
            </a:r>
            <a:r>
              <a:rPr lang="en-US" sz="2200" dirty="0" smtClean="0">
                <a:cs typeface="Arial" panose="020B0604020202020204" pitchFamily="34" charset="0"/>
              </a:rPr>
              <a:t>?</a:t>
            </a:r>
            <a:endParaRPr lang="en-US" sz="2200" dirty="0">
              <a:cs typeface="Arial" panose="020B0604020202020204" pitchFamily="34" charset="0"/>
            </a:endParaRPr>
          </a:p>
          <a:p>
            <a:r>
              <a:rPr lang="en-US" sz="2200" dirty="0"/>
              <a:t>¿</a:t>
            </a:r>
            <a:r>
              <a:rPr lang="en-US" sz="2200" dirty="0" err="1"/>
              <a:t>Cuándo</a:t>
            </a:r>
            <a:r>
              <a:rPr lang="en-US" sz="2200" dirty="0"/>
              <a:t> </a:t>
            </a:r>
            <a:r>
              <a:rPr lang="en-US" sz="2200" dirty="0" err="1"/>
              <a:t>es</a:t>
            </a:r>
            <a:r>
              <a:rPr lang="en-US" sz="2200" dirty="0"/>
              <a:t> </a:t>
            </a:r>
            <a:r>
              <a:rPr lang="en-US" sz="2200" dirty="0" err="1"/>
              <a:t>tu</a:t>
            </a:r>
            <a:r>
              <a:rPr lang="en-US" sz="2200" dirty="0"/>
              <a:t> </a:t>
            </a:r>
            <a:r>
              <a:rPr lang="en-US" sz="2200" dirty="0" err="1"/>
              <a:t>cumpleaños</a:t>
            </a:r>
            <a:r>
              <a:rPr lang="en-US" sz="2200" dirty="0"/>
              <a:t>?</a:t>
            </a:r>
          </a:p>
        </p:txBody>
      </p:sp>
      <p:graphicFrame>
        <p:nvGraphicFramePr>
          <p:cNvPr id="4" name="Table 3"/>
          <p:cNvGraphicFramePr>
            <a:graphicFrameLocks noGrp="1"/>
          </p:cNvGraphicFramePr>
          <p:nvPr>
            <p:extLst>
              <p:ext uri="{D42A27DB-BD31-4B8C-83A1-F6EECF244321}">
                <p14:modId xmlns:p14="http://schemas.microsoft.com/office/powerpoint/2010/main" val="1509192297"/>
              </p:ext>
            </p:extLst>
          </p:nvPr>
        </p:nvGraphicFramePr>
        <p:xfrm>
          <a:off x="223788" y="1138773"/>
          <a:ext cx="6120681" cy="6615730"/>
        </p:xfrm>
        <a:graphic>
          <a:graphicData uri="http://schemas.openxmlformats.org/drawingml/2006/table">
            <a:tbl>
              <a:tblPr firstRow="1" bandRow="1">
                <a:tableStyleId>{5940675A-B579-460E-94D1-54222C63F5DA}</a:tableStyleId>
              </a:tblPr>
              <a:tblGrid>
                <a:gridCol w="2040227"/>
                <a:gridCol w="2040227"/>
                <a:gridCol w="2040227"/>
              </a:tblGrid>
              <a:tr h="1323146">
                <a:tc>
                  <a:txBody>
                    <a:bodyPr/>
                    <a:lstStyle/>
                    <a:p>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Pablo</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9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1 / 8</a:t>
                      </a:r>
                      <a:endParaRPr lang="en-GB" sz="14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Emilia</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8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12 / 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Ricardo</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13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21 / 4</a:t>
                      </a:r>
                    </a:p>
                  </a:txBody>
                  <a:tcPr anchor="ctr"/>
                </a:tc>
              </a:tr>
              <a:tr h="1323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Mia</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11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2 / 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a:t>
                      </a:r>
                      <a:r>
                        <a:rPr lang="en-GB" sz="1400" b="1" dirty="0" err="1" smtClean="0">
                          <a:latin typeface="Arial" panose="020B0604020202020204" pitchFamily="34" charset="0"/>
                          <a:cs typeface="Arial" panose="020B0604020202020204" pitchFamily="34" charset="0"/>
                        </a:rPr>
                        <a:t>Tomás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12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12 / 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Silvia</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7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24 / 9</a:t>
                      </a:r>
                    </a:p>
                  </a:txBody>
                  <a:tcPr anchor="ctr"/>
                </a:tc>
              </a:tr>
              <a:tr h="1323146">
                <a:tc>
                  <a:txBody>
                    <a:bodyPr/>
                    <a:lstStyle/>
                    <a:p>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Miguel</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14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3 / 10</a:t>
                      </a:r>
                      <a:endParaRPr lang="en-GB" sz="14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José</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10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13 / 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Marco</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15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20 / 11</a:t>
                      </a:r>
                    </a:p>
                  </a:txBody>
                  <a:tcPr anchor="ctr"/>
                </a:tc>
              </a:tr>
              <a:tr h="1323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Felipe</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6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4 / 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a:t>
                      </a:r>
                      <a:r>
                        <a:rPr lang="en-GB" sz="1400" b="1" dirty="0" err="1" smtClean="0">
                          <a:latin typeface="Arial" panose="020B0604020202020204" pitchFamily="34" charset="0"/>
                          <a:cs typeface="Arial" panose="020B0604020202020204" pitchFamily="34" charset="0"/>
                        </a:rPr>
                        <a:t>María</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12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14 / 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Catalina</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9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28 / 10</a:t>
                      </a:r>
                    </a:p>
                  </a:txBody>
                  <a:tcPr anchor="ctr"/>
                </a:tc>
              </a:tr>
              <a:tr h="1323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Ana</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10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27 / 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a:t>
                      </a:r>
                      <a:r>
                        <a:rPr lang="en-GB" sz="1400" b="1" dirty="0" err="1" smtClean="0">
                          <a:latin typeface="Arial" panose="020B0604020202020204" pitchFamily="34" charset="0"/>
                          <a:cs typeface="Arial" panose="020B0604020202020204" pitchFamily="34" charset="0"/>
                        </a:rPr>
                        <a:t>Sofía</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11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25 / 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Arial" panose="020B0604020202020204" pitchFamily="34" charset="0"/>
                          <a:cs typeface="Arial" panose="020B0604020202020204" pitchFamily="34" charset="0"/>
                        </a:rPr>
                        <a:t>Nombre</a:t>
                      </a:r>
                      <a:r>
                        <a:rPr lang="en-GB" sz="1400" b="1" dirty="0" smtClean="0">
                          <a:latin typeface="Arial" panose="020B0604020202020204" pitchFamily="34" charset="0"/>
                          <a:cs typeface="Arial" panose="020B0604020202020204" pitchFamily="34" charset="0"/>
                        </a:rPr>
                        <a:t>: Andrés</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Edad</a:t>
                      </a:r>
                      <a:r>
                        <a:rPr lang="en-GB" sz="1400" b="1" dirty="0" smtClean="0">
                          <a:latin typeface="Arial" panose="020B0604020202020204" pitchFamily="34" charset="0"/>
                          <a:cs typeface="Arial" panose="020B0604020202020204" pitchFamily="34" charset="0"/>
                        </a:rPr>
                        <a:t>: 9 </a:t>
                      </a:r>
                      <a:r>
                        <a:rPr lang="en-GB" sz="1400" b="1" dirty="0" err="1" smtClean="0">
                          <a:latin typeface="Arial" panose="020B0604020202020204" pitchFamily="34" charset="0"/>
                          <a:cs typeface="Arial" panose="020B0604020202020204" pitchFamily="34" charset="0"/>
                        </a:rPr>
                        <a:t>años</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sz="1400" b="1" dirty="0" err="1" smtClean="0">
                          <a:latin typeface="Arial" panose="020B0604020202020204" pitchFamily="34" charset="0"/>
                          <a:cs typeface="Arial" panose="020B0604020202020204" pitchFamily="34" charset="0"/>
                        </a:rPr>
                        <a:t>Cumpleaños</a:t>
                      </a:r>
                      <a:r>
                        <a:rPr lang="en-GB" sz="1400" b="1" dirty="0" smtClean="0">
                          <a:latin typeface="Arial" panose="020B0604020202020204" pitchFamily="34" charset="0"/>
                          <a:cs typeface="Arial" panose="020B0604020202020204" pitchFamily="34" charset="0"/>
                        </a:rPr>
                        <a:t>: 10 / 10</a:t>
                      </a:r>
                    </a:p>
                  </a:txBody>
                  <a:tcPr anchor="ctr"/>
                </a:tc>
              </a:tr>
            </a:tbl>
          </a:graphicData>
        </a:graphic>
      </p:graphicFrame>
      <p:sp>
        <p:nvSpPr>
          <p:cNvPr id="5" name="Text Box 11"/>
          <p:cNvSpPr txBox="1">
            <a:spLocks noChangeArrowheads="1"/>
          </p:cNvSpPr>
          <p:nvPr/>
        </p:nvSpPr>
        <p:spPr bwMode="auto">
          <a:xfrm>
            <a:off x="-36261" y="0"/>
            <a:ext cx="6786506" cy="113877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a:t>
            </a:r>
            <a:r>
              <a:rPr lang="en-GB" sz="2800" b="1" dirty="0" err="1" smtClean="0">
                <a:latin typeface="Arial" panose="020B0604020202020204" pitchFamily="34" charset="0"/>
                <a:cs typeface="Arial" panose="020B0604020202020204" pitchFamily="34" charset="0"/>
              </a:rPr>
              <a:t>Cuándo</a:t>
            </a:r>
            <a:r>
              <a:rPr lang="en-GB" sz="2800" b="1" dirty="0" smtClean="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es</a:t>
            </a:r>
            <a:r>
              <a:rPr lang="en-GB" sz="2800" b="1" dirty="0" smtClean="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tu</a:t>
            </a:r>
            <a:r>
              <a:rPr lang="en-GB" sz="2800" b="1" dirty="0" smtClean="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cumpleaños</a:t>
            </a:r>
            <a:r>
              <a:rPr lang="en-GB" sz="2800" b="1" dirty="0"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Choose different identities and have conversations with a partner.</a:t>
            </a:r>
            <a:endParaRPr lang="en-GB" sz="2000" dirty="0">
              <a:latin typeface="Arial" panose="020B0604020202020204" pitchFamily="34" charset="0"/>
              <a:cs typeface="Arial" panose="020B0604020202020204" pitchFamily="34" charset="0"/>
            </a:endParaRPr>
          </a:p>
        </p:txBody>
      </p:sp>
      <p:sp>
        <p:nvSpPr>
          <p:cNvPr id="6" name="Flowchart: Document 5"/>
          <p:cNvSpPr/>
          <p:nvPr/>
        </p:nvSpPr>
        <p:spPr>
          <a:xfrm>
            <a:off x="3888432" y="7884368"/>
            <a:ext cx="2448272" cy="1107996"/>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Make sure you know how to ask these questions off by heart!</a:t>
            </a:r>
            <a:endParaRPr lang="en-GB"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8800" y="1259632"/>
            <a:ext cx="565863" cy="552659"/>
          </a:xfrm>
          <a:prstGeom prst="rect">
            <a:avLst/>
          </a:prstGeom>
        </p:spPr>
      </p:pic>
      <p:pic>
        <p:nvPicPr>
          <p:cNvPr id="9" name="Picture 8" descr="C:\Users\Antonio\320,000 Imágenes\Content - 25KV1\Celebrations\Birthday\CANDLE.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420" y="5220072"/>
            <a:ext cx="361047" cy="70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AK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9064" y="2561239"/>
            <a:ext cx="429419" cy="5169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MCj041243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1248" y="3912467"/>
            <a:ext cx="533243" cy="5630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OT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6304" y="1253704"/>
            <a:ext cx="535163" cy="6015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2816" y="3847401"/>
            <a:ext cx="392512" cy="64328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1035" y="1181696"/>
            <a:ext cx="410960" cy="67351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2816" y="6462693"/>
            <a:ext cx="415812" cy="681470"/>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3096" y="2547835"/>
            <a:ext cx="437441" cy="715922"/>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1870" y="5155314"/>
            <a:ext cx="403809" cy="659775"/>
          </a:xfrm>
          <a:prstGeom prst="rect">
            <a:avLst/>
          </a:prstGeom>
        </p:spPr>
      </p:pic>
      <p:pic>
        <p:nvPicPr>
          <p:cNvPr id="18" name="Picture 14" descr="MCj041243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8391" y="5220072"/>
            <a:ext cx="533243" cy="5630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DOT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8153" y="6575997"/>
            <a:ext cx="535163" cy="6015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6214" y="6533221"/>
            <a:ext cx="524436" cy="512199"/>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6101" y="3875961"/>
            <a:ext cx="524436" cy="512199"/>
          </a:xfrm>
          <a:prstGeom prst="rect">
            <a:avLst/>
          </a:prstGeom>
        </p:spPr>
      </p:pic>
      <p:pic>
        <p:nvPicPr>
          <p:cNvPr id="22" name="Picture 21" descr="C:\Users\Antonio\320,000 Imágenes\Content - 25KV1\Celebrations\Birthday\CANDLE.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548" y="2585776"/>
            <a:ext cx="361047" cy="70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41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8"/>
          <p:cNvGrpSpPr>
            <a:grpSpLocks/>
          </p:cNvGrpSpPr>
          <p:nvPr/>
        </p:nvGrpSpPr>
        <p:grpSpPr bwMode="auto">
          <a:xfrm>
            <a:off x="476672" y="3995936"/>
            <a:ext cx="5362575" cy="3540125"/>
            <a:chOff x="714356" y="1785918"/>
            <a:chExt cx="5362575" cy="3540125"/>
          </a:xfrm>
        </p:grpSpPr>
        <p:pic>
          <p:nvPicPr>
            <p:cNvPr id="32799" name="Picture 4" descr="David"/>
            <p:cNvPicPr>
              <a:picLocks noChangeAspect="1" noChangeArrowheads="1"/>
            </p:cNvPicPr>
            <p:nvPr/>
          </p:nvPicPr>
          <p:blipFill>
            <a:blip r:embed="rId3">
              <a:extLst>
                <a:ext uri="{28A0092B-C50C-407E-A947-70E740481C1C}">
                  <a14:useLocalDpi xmlns:a14="http://schemas.microsoft.com/office/drawing/2010/main" val="0"/>
                </a:ext>
              </a:extLst>
            </a:blip>
            <a:srcRect l="2415" r="4488"/>
            <a:stretch>
              <a:fillRect/>
            </a:stretch>
          </p:blipFill>
          <p:spPr bwMode="auto">
            <a:xfrm rot="21238986">
              <a:off x="714356" y="1785918"/>
              <a:ext cx="53625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rot="21325982">
              <a:off x="925494" y="2398693"/>
              <a:ext cx="4738687" cy="2246312"/>
            </a:xfrm>
            <a:prstGeom prst="rect">
              <a:avLst/>
            </a:prstGeom>
            <a:solidFill>
              <a:schemeClr val="bg1">
                <a:lumMod val="95000"/>
              </a:schemeClr>
            </a:solidFill>
            <a:ln>
              <a:solidFill>
                <a:schemeClr val="tx1"/>
              </a:solidFill>
            </a:ln>
          </p:spPr>
          <p:txBody>
            <a:bodyPr>
              <a:spAutoFit/>
            </a:bodyPr>
            <a:lstStyle/>
            <a:p>
              <a:pPr eaLnBrk="1" fontAlgn="auto" hangingPunct="1">
                <a:spcBef>
                  <a:spcPts val="0"/>
                </a:spcBef>
                <a:spcAft>
                  <a:spcPts val="0"/>
                </a:spcAft>
                <a:defRPr/>
              </a:pPr>
              <a:r>
                <a:rPr lang="en-US" sz="2000" dirty="0">
                  <a:latin typeface="+mn-lt"/>
                </a:rPr>
                <a:t>¡</a:t>
              </a:r>
              <a:r>
                <a:rPr lang="en-US" sz="2000" dirty="0" err="1">
                  <a:latin typeface="+mn-lt"/>
                </a:rPr>
                <a:t>Hola</a:t>
              </a:r>
              <a:r>
                <a:rPr lang="en-US" sz="2000" dirty="0">
                  <a:latin typeface="+mn-lt"/>
                </a:rPr>
                <a:t>!</a:t>
              </a:r>
              <a:br>
                <a:rPr lang="en-US" sz="2000" dirty="0">
                  <a:latin typeface="+mn-lt"/>
                </a:rPr>
              </a:br>
              <a:r>
                <a:rPr lang="en-US" sz="2000" dirty="0">
                  <a:latin typeface="+mn-lt"/>
                </a:rPr>
                <a:t>¿</a:t>
              </a:r>
              <a:r>
                <a:rPr lang="en-US" sz="2000" dirty="0" err="1">
                  <a:latin typeface="+mn-lt"/>
                </a:rPr>
                <a:t>Qué</a:t>
              </a:r>
              <a:r>
                <a:rPr lang="en-US" sz="2000" dirty="0">
                  <a:latin typeface="+mn-lt"/>
                </a:rPr>
                <a:t> </a:t>
              </a:r>
              <a:r>
                <a:rPr lang="en-US" sz="2000" dirty="0" err="1">
                  <a:latin typeface="+mn-lt"/>
                </a:rPr>
                <a:t>tal</a:t>
              </a:r>
              <a:r>
                <a:rPr lang="en-US" sz="2000" dirty="0">
                  <a:latin typeface="+mn-lt"/>
                </a:rPr>
                <a:t>?  Me </a:t>
              </a:r>
              <a:r>
                <a:rPr lang="en-US" sz="2000" dirty="0" err="1">
                  <a:latin typeface="+mn-lt"/>
                </a:rPr>
                <a:t>llamo</a:t>
              </a:r>
              <a:r>
                <a:rPr lang="en-US" sz="2000" dirty="0">
                  <a:latin typeface="+mn-lt"/>
                </a:rPr>
                <a:t> David.  </a:t>
              </a:r>
              <a:r>
                <a:rPr lang="en-US" sz="2000" dirty="0" err="1">
                  <a:latin typeface="+mn-lt"/>
                </a:rPr>
                <a:t>Tengo</a:t>
              </a:r>
              <a:r>
                <a:rPr lang="en-US" sz="2000" dirty="0">
                  <a:latin typeface="+mn-lt"/>
                </a:rPr>
                <a:t> 11 </a:t>
              </a:r>
              <a:r>
                <a:rPr lang="en-US" sz="2000" dirty="0" err="1">
                  <a:latin typeface="+mn-lt"/>
                </a:rPr>
                <a:t>años</a:t>
              </a:r>
              <a:r>
                <a:rPr lang="en-US" sz="2000" dirty="0">
                  <a:latin typeface="+mn-lt"/>
                </a:rPr>
                <a:t>.  ¿Y </a:t>
              </a:r>
              <a:r>
                <a:rPr lang="en-US" sz="2000" dirty="0" err="1">
                  <a:latin typeface="+mn-lt"/>
                </a:rPr>
                <a:t>tú</a:t>
              </a:r>
              <a:r>
                <a:rPr lang="en-US" sz="2000" dirty="0">
                  <a:latin typeface="+mn-lt"/>
                </a:rPr>
                <a:t>?  Mi  </a:t>
              </a:r>
              <a:r>
                <a:rPr lang="en-US" sz="2000" dirty="0" err="1">
                  <a:latin typeface="+mn-lt"/>
                </a:rPr>
                <a:t>cumpleaños</a:t>
              </a:r>
              <a:r>
                <a:rPr lang="en-US" sz="2000" dirty="0">
                  <a:latin typeface="+mn-lt"/>
                </a:rPr>
                <a:t> </a:t>
              </a:r>
              <a:r>
                <a:rPr lang="en-US" sz="2000" dirty="0" err="1">
                  <a:latin typeface="+mn-lt"/>
                </a:rPr>
                <a:t>es</a:t>
              </a:r>
              <a:r>
                <a:rPr lang="en-US" sz="2000" dirty="0">
                  <a:latin typeface="+mn-lt"/>
                </a:rPr>
                <a:t> el </a:t>
              </a:r>
              <a:r>
                <a:rPr lang="en-US" sz="2000" dirty="0" err="1">
                  <a:latin typeface="+mn-lt"/>
                </a:rPr>
                <a:t>cinco</a:t>
              </a:r>
              <a:r>
                <a:rPr lang="en-US" sz="2000" dirty="0">
                  <a:latin typeface="+mn-lt"/>
                </a:rPr>
                <a:t> de </a:t>
              </a:r>
              <a:r>
                <a:rPr lang="en-US" sz="2000" dirty="0" err="1">
                  <a:latin typeface="+mn-lt"/>
                </a:rPr>
                <a:t>noviembre</a:t>
              </a:r>
              <a:r>
                <a:rPr lang="en-US" sz="2000" dirty="0">
                  <a:latin typeface="+mn-lt"/>
                </a:rPr>
                <a:t>.  ¿</a:t>
              </a:r>
              <a:r>
                <a:rPr lang="en-US" sz="2000" dirty="0" err="1">
                  <a:latin typeface="+mn-lt"/>
                </a:rPr>
                <a:t>Cuándo</a:t>
              </a:r>
              <a:r>
                <a:rPr lang="en-US" sz="2000" dirty="0">
                  <a:latin typeface="+mn-lt"/>
                </a:rPr>
                <a:t> </a:t>
              </a:r>
              <a:r>
                <a:rPr lang="en-US" sz="2000" dirty="0" err="1">
                  <a:latin typeface="+mn-lt"/>
                </a:rPr>
                <a:t>es</a:t>
              </a:r>
              <a:r>
                <a:rPr lang="en-US" sz="2000" dirty="0">
                  <a:latin typeface="+mn-lt"/>
                </a:rPr>
                <a:t> </a:t>
              </a:r>
              <a:r>
                <a:rPr lang="en-US" sz="2000" dirty="0" err="1">
                  <a:latin typeface="+mn-lt"/>
                </a:rPr>
                <a:t>tu</a:t>
              </a:r>
              <a:r>
                <a:rPr lang="en-US" sz="2000" dirty="0">
                  <a:latin typeface="+mn-lt"/>
                </a:rPr>
                <a:t> </a:t>
              </a:r>
              <a:r>
                <a:rPr lang="en-US" sz="2000" dirty="0" err="1">
                  <a:latin typeface="+mn-lt"/>
                </a:rPr>
                <a:t>cumpleaños</a:t>
              </a:r>
              <a:r>
                <a:rPr lang="en-US" sz="2000" dirty="0">
                  <a:latin typeface="+mn-lt"/>
                </a:rPr>
                <a:t>?  </a:t>
              </a:r>
              <a:r>
                <a:rPr lang="en-US" sz="2000" dirty="0" err="1">
                  <a:latin typeface="+mn-lt"/>
                </a:rPr>
                <a:t>Envíame</a:t>
              </a:r>
              <a:r>
                <a:rPr lang="en-US" sz="2000" dirty="0">
                  <a:latin typeface="+mn-lt"/>
                </a:rPr>
                <a:t> un </a:t>
              </a:r>
              <a:r>
                <a:rPr lang="en-US" sz="2000" dirty="0" err="1">
                  <a:latin typeface="+mn-lt"/>
                </a:rPr>
                <a:t>correo</a:t>
              </a:r>
              <a:r>
                <a:rPr lang="en-US" sz="2000" dirty="0">
                  <a:latin typeface="+mn-lt"/>
                </a:rPr>
                <a:t> </a:t>
              </a:r>
              <a:r>
                <a:rPr lang="en-US" sz="2000" dirty="0" err="1">
                  <a:latin typeface="+mn-lt"/>
                </a:rPr>
                <a:t>electrónico</a:t>
              </a:r>
              <a:r>
                <a:rPr lang="en-US" sz="2000" dirty="0">
                  <a:latin typeface="+mn-lt"/>
                </a:rPr>
                <a:t> </a:t>
              </a:r>
              <a:r>
                <a:rPr lang="en-US" sz="2000" dirty="0" err="1">
                  <a:latin typeface="+mn-lt"/>
                </a:rPr>
                <a:t>por</a:t>
              </a:r>
              <a:r>
                <a:rPr lang="en-US" sz="2000" dirty="0">
                  <a:latin typeface="+mn-lt"/>
                </a:rPr>
                <a:t> favor.</a:t>
              </a:r>
              <a:br>
                <a:rPr lang="en-US" sz="2000" dirty="0">
                  <a:latin typeface="+mn-lt"/>
                </a:rPr>
              </a:br>
              <a:r>
                <a:rPr lang="en-US" sz="2000" dirty="0" err="1">
                  <a:latin typeface="+mn-lt"/>
                </a:rPr>
                <a:t>Hasta</a:t>
              </a:r>
              <a:r>
                <a:rPr lang="en-US" sz="2000" dirty="0">
                  <a:latin typeface="+mn-lt"/>
                </a:rPr>
                <a:t> </a:t>
              </a:r>
              <a:r>
                <a:rPr lang="en-US" sz="2000" dirty="0" err="1">
                  <a:latin typeface="+mn-lt"/>
                </a:rPr>
                <a:t>luego</a:t>
              </a:r>
              <a:r>
                <a:rPr lang="en-US" sz="2000" dirty="0">
                  <a:latin typeface="+mn-lt"/>
                </a:rPr>
                <a:t>, </a:t>
              </a:r>
            </a:p>
            <a:p>
              <a:pPr eaLnBrk="1" fontAlgn="auto" hangingPunct="1">
                <a:spcBef>
                  <a:spcPts val="0"/>
                </a:spcBef>
                <a:spcAft>
                  <a:spcPts val="0"/>
                </a:spcAft>
                <a:defRPr/>
              </a:pPr>
              <a:r>
                <a:rPr lang="en-GB" sz="2000" dirty="0">
                  <a:latin typeface="+mn-lt"/>
                </a:rPr>
                <a:t>David</a:t>
              </a:r>
              <a:endParaRPr lang="en-US" sz="2000" dirty="0">
                <a:latin typeface="+mn-lt"/>
              </a:endParaRPr>
            </a:p>
          </p:txBody>
        </p:sp>
      </p:grpSp>
      <p:graphicFrame>
        <p:nvGraphicFramePr>
          <p:cNvPr id="35876" name="Group 36"/>
          <p:cNvGraphicFramePr>
            <a:graphicFrameLocks noGrp="1"/>
          </p:cNvGraphicFramePr>
          <p:nvPr>
            <p:extLst>
              <p:ext uri="{D42A27DB-BD31-4B8C-83A1-F6EECF244321}">
                <p14:modId xmlns:p14="http://schemas.microsoft.com/office/powerpoint/2010/main" val="2558394595"/>
              </p:ext>
            </p:extLst>
          </p:nvPr>
        </p:nvGraphicFramePr>
        <p:xfrm>
          <a:off x="116632" y="827584"/>
          <a:ext cx="6597650" cy="2682876"/>
        </p:xfrm>
        <a:graphic>
          <a:graphicData uri="http://schemas.openxmlformats.org/drawingml/2006/table">
            <a:tbl>
              <a:tblPr/>
              <a:tblGrid>
                <a:gridCol w="1498600"/>
                <a:gridCol w="5099050"/>
              </a:tblGrid>
              <a:tr h="4471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05/06</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rPr>
                        <a:t>el </a:t>
                      </a:r>
                      <a:r>
                        <a:rPr kumimoji="0" lang="en-GB" sz="2000" b="0" i="1" u="none" strike="noStrike" cap="none" normalizeH="0" baseline="0" dirty="0" err="1" smtClean="0">
                          <a:ln>
                            <a:noFill/>
                          </a:ln>
                          <a:solidFill>
                            <a:schemeClr val="tx1"/>
                          </a:solidFill>
                          <a:effectLst/>
                          <a:latin typeface="Arial" charset="0"/>
                        </a:rPr>
                        <a:t>doce</a:t>
                      </a:r>
                      <a:r>
                        <a:rPr kumimoji="0" lang="en-GB" sz="2000" b="0" i="1" u="none" strike="noStrike" cap="none" normalizeH="0" baseline="0" dirty="0" smtClean="0">
                          <a:ln>
                            <a:noFill/>
                          </a:ln>
                          <a:solidFill>
                            <a:schemeClr val="tx1"/>
                          </a:solidFill>
                          <a:effectLst/>
                          <a:latin typeface="Arial" charset="0"/>
                        </a:rPr>
                        <a:t> de </a:t>
                      </a:r>
                      <a:r>
                        <a:rPr kumimoji="0" lang="en-GB" sz="2000" b="0" i="1" u="none" strike="noStrike" cap="none" normalizeH="0" baseline="0" dirty="0" err="1" smtClean="0">
                          <a:ln>
                            <a:noFill/>
                          </a:ln>
                          <a:solidFill>
                            <a:schemeClr val="tx1"/>
                          </a:solidFill>
                          <a:effectLst/>
                          <a:latin typeface="Arial" charset="0"/>
                        </a:rPr>
                        <a:t>febrero</a:t>
                      </a:r>
                      <a:endParaRPr kumimoji="0" lang="en-GB" sz="2000" b="0" i="1" u="none" strike="noStrike" cap="none" normalizeH="0" baseline="0" dirty="0" smtClean="0">
                        <a:ln>
                          <a:noFill/>
                        </a:ln>
                        <a:solidFill>
                          <a:schemeClr val="tx1"/>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471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12/2</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471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10/3</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471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2/10</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471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15/07</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471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25/09</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T="45731" marB="457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3" name="Text Box 11"/>
          <p:cNvSpPr txBox="1">
            <a:spLocks noChangeArrowheads="1"/>
          </p:cNvSpPr>
          <p:nvPr/>
        </p:nvSpPr>
        <p:spPr bwMode="auto">
          <a:xfrm>
            <a:off x="-36261" y="0"/>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a:t>
            </a:r>
            <a:r>
              <a:rPr lang="en-GB" sz="2800" b="1" dirty="0" err="1" smtClean="0">
                <a:latin typeface="Arial" panose="020B0604020202020204" pitchFamily="34" charset="0"/>
                <a:cs typeface="Arial" panose="020B0604020202020204" pitchFamily="34" charset="0"/>
              </a:rPr>
              <a:t>Cuándo</a:t>
            </a:r>
            <a:r>
              <a:rPr lang="en-GB" sz="2800" b="1" dirty="0" smtClean="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es</a:t>
            </a:r>
            <a:r>
              <a:rPr lang="en-GB" sz="2800" b="1" dirty="0" smtClean="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tu</a:t>
            </a:r>
            <a:r>
              <a:rPr lang="en-GB" sz="2800" b="1" dirty="0" smtClean="0">
                <a:latin typeface="Arial" panose="020B0604020202020204" pitchFamily="34" charset="0"/>
                <a:cs typeface="Arial" panose="020B0604020202020204" pitchFamily="34" charset="0"/>
              </a:rPr>
              <a:t> </a:t>
            </a:r>
            <a:r>
              <a:rPr lang="en-GB" sz="2800" b="1" dirty="0" err="1" smtClean="0">
                <a:latin typeface="Arial" panose="020B0604020202020204" pitchFamily="34" charset="0"/>
                <a:cs typeface="Arial" panose="020B0604020202020204" pitchFamily="34" charset="0"/>
              </a:rPr>
              <a:t>cumpleaños</a:t>
            </a:r>
            <a:r>
              <a:rPr lang="en-GB" sz="2800" b="1" dirty="0"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A  Write out the dates below in full in Spanish.</a:t>
            </a:r>
            <a:endParaRPr lang="en-GB" sz="2000" dirty="0">
              <a:latin typeface="Arial" panose="020B0604020202020204" pitchFamily="34" charset="0"/>
              <a:cs typeface="Arial" panose="020B0604020202020204" pitchFamily="34" charset="0"/>
            </a:endParaRPr>
          </a:p>
        </p:txBody>
      </p:sp>
      <p:sp>
        <p:nvSpPr>
          <p:cNvPr id="14" name="Text Box 11"/>
          <p:cNvSpPr txBox="1">
            <a:spLocks noChangeArrowheads="1"/>
          </p:cNvSpPr>
          <p:nvPr/>
        </p:nvSpPr>
        <p:spPr bwMode="auto">
          <a:xfrm>
            <a:off x="71494" y="3441238"/>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B</a:t>
            </a:r>
            <a:r>
              <a:rPr lang="en-GB" sz="2000" dirty="0" smtClean="0">
                <a:latin typeface="Arial" panose="020B0604020202020204" pitchFamily="34" charset="0"/>
                <a:cs typeface="Arial" panose="020B0604020202020204" pitchFamily="34" charset="0"/>
              </a:rPr>
              <a:t>  Read the email from David.  Write a reply with your name, your age and your birthday.</a:t>
            </a:r>
            <a:endParaRPr lang="en-GB" sz="2000" dirty="0">
              <a:latin typeface="Arial" panose="020B0604020202020204" pitchFamily="34" charset="0"/>
              <a:cs typeface="Arial" panose="020B0604020202020204" pitchFamily="34" charset="0"/>
            </a:endParaRPr>
          </a:p>
        </p:txBody>
      </p:sp>
      <p:sp>
        <p:nvSpPr>
          <p:cNvPr id="15" name="TextBox 14"/>
          <p:cNvSpPr txBox="1"/>
          <p:nvPr/>
        </p:nvSpPr>
        <p:spPr bwMode="auto">
          <a:xfrm>
            <a:off x="71494" y="7275151"/>
            <a:ext cx="6678751" cy="1631216"/>
          </a:xfrm>
          <a:prstGeom prst="rect">
            <a:avLst/>
          </a:prstGeom>
          <a:solidFill>
            <a:schemeClr val="bg1">
              <a:lumMod val="95000"/>
            </a:schemeClr>
          </a:solidFill>
          <a:ln>
            <a:solidFill>
              <a:schemeClr val="tx1"/>
            </a:solidFill>
          </a:ln>
        </p:spPr>
        <p:txBody>
          <a:bodyPr wrap="square">
            <a:spAutoFit/>
          </a:bodyPr>
          <a:lstStyle/>
          <a:p>
            <a:pPr eaLnBrk="1" fontAlgn="auto" hangingPunct="1">
              <a:spcBef>
                <a:spcPts val="0"/>
              </a:spcBef>
              <a:spcAft>
                <a:spcPts val="0"/>
              </a:spcAft>
              <a:defRPr/>
            </a:pPr>
            <a:r>
              <a:rPr lang="en-US" sz="2000" dirty="0" smtClean="0">
                <a:latin typeface="+mn-lt"/>
              </a:rPr>
              <a:t>……………………………………………………………………………………………………………………………………………………………………………………………………………………………………………………………………………………………………………………………………………………………………………………………………………………………………………………………………</a:t>
            </a:r>
            <a:endParaRPr lang="en-US" sz="2000" dirty="0">
              <a:latin typeface="+mn-lt"/>
            </a:endParaRPr>
          </a:p>
        </p:txBody>
      </p:sp>
      <p:sp>
        <p:nvSpPr>
          <p:cNvPr id="9" name="Rounded Rectangle 8"/>
          <p:cNvSpPr/>
          <p:nvPr/>
        </p:nvSpPr>
        <p:spPr>
          <a:xfrm>
            <a:off x="6286500" y="8532440"/>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17</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052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23" name="Group 223"/>
          <p:cNvGraphicFramePr>
            <a:graphicFrameLocks noGrp="1"/>
          </p:cNvGraphicFramePr>
          <p:nvPr>
            <p:extLst>
              <p:ext uri="{D42A27DB-BD31-4B8C-83A1-F6EECF244321}">
                <p14:modId xmlns:p14="http://schemas.microsoft.com/office/powerpoint/2010/main" val="4251858428"/>
              </p:ext>
            </p:extLst>
          </p:nvPr>
        </p:nvGraphicFramePr>
        <p:xfrm>
          <a:off x="260648" y="179512"/>
          <a:ext cx="6264696" cy="8883516"/>
        </p:xfrm>
        <a:graphic>
          <a:graphicData uri="http://schemas.openxmlformats.org/drawingml/2006/table">
            <a:tbl>
              <a:tblPr/>
              <a:tblGrid>
                <a:gridCol w="5304631"/>
                <a:gridCol w="960065"/>
              </a:tblGrid>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cs typeface="Times New Roman" pitchFamily="18" charset="0"/>
                        </a:rPr>
                        <a:t>Contents</a:t>
                      </a:r>
                      <a:endParaRPr kumimoji="0" lang="en-GB" sz="2000" b="0" i="0" u="none" strike="noStrike" cap="none" normalizeH="0" baseline="0" dirty="0" smtClean="0">
                        <a:ln>
                          <a:noFill/>
                        </a:ln>
                        <a:solidFill>
                          <a:schemeClr val="tx1"/>
                        </a:solidFill>
                        <a:effectLst/>
                        <a:latin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cs typeface="Times New Roman" pitchFamily="18" charset="0"/>
                        </a:rPr>
                        <a:t>page</a:t>
                      </a:r>
                      <a:endParaRPr kumimoji="0" lang="en-GB" sz="2000" b="0" i="0" u="none" strike="noStrike" cap="none" normalizeH="0" baseline="0" dirty="0" smtClean="0">
                        <a:ln>
                          <a:noFill/>
                        </a:ln>
                        <a:solidFill>
                          <a:schemeClr val="tx1"/>
                        </a:solidFill>
                        <a:effectLst/>
                        <a:latin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13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El </a:t>
                      </a:r>
                      <a:r>
                        <a:rPr kumimoji="0" lang="en-GB" sz="1700" b="0" i="0" u="none" strike="noStrike" cap="none" normalizeH="0" baseline="0" dirty="0" err="1" smtClean="0">
                          <a:ln>
                            <a:noFill/>
                          </a:ln>
                          <a:solidFill>
                            <a:schemeClr val="tx1"/>
                          </a:solidFill>
                          <a:effectLst/>
                          <a:latin typeface="Arial" charset="0"/>
                        </a:rPr>
                        <a:t>sistema</a:t>
                      </a:r>
                      <a:r>
                        <a:rPr kumimoji="0" lang="en-GB" sz="1700" b="0" i="0" u="none" strike="noStrike" cap="none" normalizeH="0" baseline="0" dirty="0" smtClean="0">
                          <a:ln>
                            <a:noFill/>
                          </a:ln>
                          <a:solidFill>
                            <a:schemeClr val="tx1"/>
                          </a:solidFill>
                          <a:effectLst/>
                          <a:latin typeface="Arial" charset="0"/>
                        </a:rPr>
                        <a:t> </a:t>
                      </a:r>
                      <a:r>
                        <a:rPr kumimoji="0" lang="en-GB" sz="1700" b="0" i="0" u="none" strike="noStrike" cap="none" normalizeH="0" baseline="0" dirty="0" err="1" smtClean="0">
                          <a:ln>
                            <a:noFill/>
                          </a:ln>
                          <a:solidFill>
                            <a:schemeClr val="tx1"/>
                          </a:solidFill>
                          <a:effectLst/>
                          <a:latin typeface="Arial" charset="0"/>
                        </a:rPr>
                        <a:t>f</a:t>
                      </a:r>
                      <a:r>
                        <a:rPr kumimoji="0" lang="en-GB" sz="1700" b="0" i="0" u="none" strike="noStrike" cap="none" normalizeH="0" baseline="0" dirty="0" err="1" smtClean="0">
                          <a:ln>
                            <a:noFill/>
                          </a:ln>
                          <a:solidFill>
                            <a:schemeClr val="tx1"/>
                          </a:solidFill>
                          <a:effectLst/>
                          <a:latin typeface="Arial" charset="0"/>
                          <a:cs typeface="Arial" charset="0"/>
                        </a:rPr>
                        <a:t>ónico</a:t>
                      </a:r>
                      <a:r>
                        <a:rPr kumimoji="0" lang="en-GB" sz="1700" b="0" i="0" u="none" strike="noStrike" cap="none" normalizeH="0" baseline="0" dirty="0" smtClean="0">
                          <a:ln>
                            <a:noFill/>
                          </a:ln>
                          <a:solidFill>
                            <a:schemeClr val="tx1"/>
                          </a:solidFill>
                          <a:effectLst/>
                          <a:latin typeface="Arial" charset="0"/>
                          <a:cs typeface="Arial" charset="0"/>
                        </a:rPr>
                        <a:t> y la </a:t>
                      </a:r>
                      <a:r>
                        <a:rPr kumimoji="0" lang="en-GB" sz="1700" b="0" i="0" u="none" strike="noStrike" cap="none" normalizeH="0" baseline="0" dirty="0" err="1" smtClean="0">
                          <a:ln>
                            <a:noFill/>
                          </a:ln>
                          <a:solidFill>
                            <a:schemeClr val="tx1"/>
                          </a:solidFill>
                          <a:effectLst/>
                          <a:latin typeface="Arial" charset="0"/>
                          <a:cs typeface="Arial" charset="0"/>
                        </a:rPr>
                        <a:t>pronunciación</a:t>
                      </a:r>
                      <a:r>
                        <a:rPr kumimoji="0" lang="en-GB" sz="1700" b="0" i="0" u="none" strike="noStrike" cap="none" normalizeH="0" baseline="0" dirty="0" smtClean="0">
                          <a:ln>
                            <a:noFill/>
                          </a:ln>
                          <a:solidFill>
                            <a:schemeClr val="tx1"/>
                          </a:solidFill>
                          <a:effectLst/>
                          <a:latin typeface="Arial" charset="0"/>
                          <a:cs typeface="+mn-cs"/>
                        </a:rPr>
                        <a:t> </a:t>
                      </a:r>
                      <a:r>
                        <a:rPr kumimoji="0" lang="en-GB" sz="1700" b="0" i="1" u="none" strike="noStrike" cap="none" normalizeH="0" baseline="0" dirty="0" smtClean="0">
                          <a:ln>
                            <a:noFill/>
                          </a:ln>
                          <a:solidFill>
                            <a:schemeClr val="tx1"/>
                          </a:solidFill>
                          <a:effectLst/>
                          <a:latin typeface="Arial" charset="0"/>
                          <a:cs typeface="+mn-cs"/>
                        </a:rPr>
                        <a:t>(Phonics and pronunciation)</a:t>
                      </a:r>
                      <a:endParaRPr kumimoji="0" lang="en-GB" sz="1700" b="0" i="1" u="none" strike="noStrike" cap="none" normalizeH="0" baseline="0" dirty="0" smtClean="0">
                        <a:ln>
                          <a:noFill/>
                        </a:ln>
                        <a:solidFill>
                          <a:schemeClr val="tx1"/>
                        </a:solidFill>
                        <a:effectLst/>
                        <a:latin typeface="Arial" charset="0"/>
                        <a:cs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1-2</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err="1" smtClean="0">
                          <a:ln>
                            <a:noFill/>
                          </a:ln>
                          <a:solidFill>
                            <a:schemeClr val="tx1"/>
                          </a:solidFill>
                          <a:effectLst/>
                          <a:latin typeface="Arial" charset="0"/>
                        </a:rPr>
                        <a:t>Cómo</a:t>
                      </a:r>
                      <a:r>
                        <a:rPr kumimoji="0" lang="en-GB" sz="1700" b="0" i="0" u="none" strike="noStrike" cap="none" normalizeH="0" baseline="0" dirty="0" smtClean="0">
                          <a:ln>
                            <a:noFill/>
                          </a:ln>
                          <a:solidFill>
                            <a:schemeClr val="tx1"/>
                          </a:solidFill>
                          <a:effectLst/>
                          <a:latin typeface="Arial" charset="0"/>
                        </a:rPr>
                        <a:t> </a:t>
                      </a:r>
                      <a:r>
                        <a:rPr kumimoji="0" lang="en-GB" sz="1700" b="0" i="0" u="none" strike="noStrike" cap="none" normalizeH="0" baseline="0" dirty="0" err="1" smtClean="0">
                          <a:ln>
                            <a:noFill/>
                          </a:ln>
                          <a:solidFill>
                            <a:schemeClr val="tx1"/>
                          </a:solidFill>
                          <a:effectLst/>
                          <a:latin typeface="Arial" charset="0"/>
                        </a:rPr>
                        <a:t>saludar</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(Greetings)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3-4</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En </a:t>
                      </a:r>
                      <a:r>
                        <a:rPr kumimoji="0" lang="en-GB" sz="1700" b="0" i="0" u="none" strike="noStrike" cap="none" normalizeH="0" baseline="0" dirty="0" err="1" smtClean="0">
                          <a:ln>
                            <a:noFill/>
                          </a:ln>
                          <a:solidFill>
                            <a:schemeClr val="tx1"/>
                          </a:solidFill>
                          <a:effectLst/>
                          <a:latin typeface="Arial" charset="0"/>
                        </a:rPr>
                        <a:t>clase</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(In the classroom)</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5-6</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Los </a:t>
                      </a:r>
                      <a:r>
                        <a:rPr kumimoji="0" lang="en-GB" sz="1700" b="0" i="0" u="none" strike="noStrike" cap="none" normalizeH="0" baseline="0" dirty="0" err="1" smtClean="0">
                          <a:ln>
                            <a:noFill/>
                          </a:ln>
                          <a:solidFill>
                            <a:schemeClr val="tx1"/>
                          </a:solidFill>
                          <a:effectLst/>
                          <a:latin typeface="Arial" charset="0"/>
                        </a:rPr>
                        <a:t>números</a:t>
                      </a:r>
                      <a:r>
                        <a:rPr kumimoji="0" lang="en-GB" sz="1700" b="0" i="0" u="none" strike="noStrike" cap="none" normalizeH="0" baseline="0" dirty="0" smtClean="0">
                          <a:ln>
                            <a:noFill/>
                          </a:ln>
                          <a:solidFill>
                            <a:schemeClr val="tx1"/>
                          </a:solidFill>
                          <a:effectLst/>
                          <a:latin typeface="Arial" charset="0"/>
                        </a:rPr>
                        <a:t> 1-31 </a:t>
                      </a:r>
                      <a:r>
                        <a:rPr kumimoji="0" lang="en-GB" sz="1700" b="0" i="1" u="none" strike="noStrike" cap="none" normalizeH="0" baseline="0" dirty="0" smtClean="0">
                          <a:ln>
                            <a:noFill/>
                          </a:ln>
                          <a:solidFill>
                            <a:schemeClr val="tx1"/>
                          </a:solidFill>
                          <a:effectLst/>
                          <a:latin typeface="Arial" charset="0"/>
                        </a:rPr>
                        <a:t>(Numbers 1-31)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7-8</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a:t>
                      </a:r>
                      <a:r>
                        <a:rPr kumimoji="0" lang="en-GB" sz="1700" b="0" i="0" u="none" strike="noStrike" cap="none" normalizeH="0" baseline="0" dirty="0" err="1" smtClean="0">
                          <a:ln>
                            <a:noFill/>
                          </a:ln>
                          <a:solidFill>
                            <a:schemeClr val="tx1"/>
                          </a:solidFill>
                          <a:effectLst/>
                          <a:latin typeface="Arial" charset="0"/>
                        </a:rPr>
                        <a:t>Cuántos</a:t>
                      </a:r>
                      <a:r>
                        <a:rPr kumimoji="0" lang="en-GB" sz="1700" b="0" i="0" u="none" strike="noStrike" cap="none" normalizeH="0" baseline="0" dirty="0" smtClean="0">
                          <a:ln>
                            <a:noFill/>
                          </a:ln>
                          <a:solidFill>
                            <a:schemeClr val="tx1"/>
                          </a:solidFill>
                          <a:effectLst/>
                          <a:latin typeface="Arial" charset="0"/>
                        </a:rPr>
                        <a:t> </a:t>
                      </a:r>
                      <a:r>
                        <a:rPr kumimoji="0" lang="en-GB" sz="1700" b="0" i="0" u="none" strike="noStrike" cap="none" normalizeH="0" baseline="0" dirty="0" err="1" smtClean="0">
                          <a:ln>
                            <a:noFill/>
                          </a:ln>
                          <a:solidFill>
                            <a:schemeClr val="tx1"/>
                          </a:solidFill>
                          <a:effectLst/>
                          <a:latin typeface="Arial" charset="0"/>
                        </a:rPr>
                        <a:t>años</a:t>
                      </a:r>
                      <a:r>
                        <a:rPr kumimoji="0" lang="en-GB" sz="1700" b="0" i="0" u="none" strike="noStrike" cap="none" normalizeH="0" baseline="0" dirty="0" smtClean="0">
                          <a:ln>
                            <a:noFill/>
                          </a:ln>
                          <a:solidFill>
                            <a:schemeClr val="tx1"/>
                          </a:solidFill>
                          <a:effectLst/>
                          <a:latin typeface="Arial" charset="0"/>
                        </a:rPr>
                        <a:t> </a:t>
                      </a:r>
                      <a:r>
                        <a:rPr kumimoji="0" lang="en-GB" sz="1700" b="0" i="0" u="none" strike="noStrike" cap="none" normalizeH="0" baseline="0" dirty="0" err="1" smtClean="0">
                          <a:ln>
                            <a:noFill/>
                          </a:ln>
                          <a:solidFill>
                            <a:schemeClr val="tx1"/>
                          </a:solidFill>
                          <a:effectLst/>
                          <a:latin typeface="Arial" charset="0"/>
                        </a:rPr>
                        <a:t>tienes</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(How old are you?)</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9</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111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Los </a:t>
                      </a:r>
                      <a:r>
                        <a:rPr kumimoji="0" lang="en-GB" sz="1700" b="0" i="0" u="none" strike="noStrike" cap="none" normalizeH="0" baseline="0" dirty="0" err="1" smtClean="0">
                          <a:ln>
                            <a:noFill/>
                          </a:ln>
                          <a:solidFill>
                            <a:schemeClr val="tx1"/>
                          </a:solidFill>
                          <a:effectLst/>
                          <a:latin typeface="Arial" charset="0"/>
                        </a:rPr>
                        <a:t>meses</a:t>
                      </a:r>
                      <a:r>
                        <a:rPr kumimoji="0" lang="en-GB" sz="1700" b="0" i="0" u="none" strike="noStrike" cap="none" normalizeH="0" baseline="0" dirty="0" smtClean="0">
                          <a:ln>
                            <a:noFill/>
                          </a:ln>
                          <a:solidFill>
                            <a:schemeClr val="tx1"/>
                          </a:solidFill>
                          <a:effectLst/>
                          <a:latin typeface="Arial" charset="0"/>
                        </a:rPr>
                        <a:t> del </a:t>
                      </a:r>
                      <a:r>
                        <a:rPr kumimoji="0" lang="en-GB" sz="1700" b="0" i="0" u="none" strike="noStrike" cap="none" normalizeH="0" baseline="0" dirty="0" err="1" smtClean="0">
                          <a:ln>
                            <a:noFill/>
                          </a:ln>
                          <a:solidFill>
                            <a:schemeClr val="tx1"/>
                          </a:solidFill>
                          <a:effectLst/>
                          <a:latin typeface="Arial" charset="0"/>
                        </a:rPr>
                        <a:t>año</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(The months of the year)</a:t>
                      </a:r>
                      <a:r>
                        <a:rPr kumimoji="0" lang="en-GB" sz="1700" b="0" i="0" u="none" strike="noStrike" cap="none" normalizeH="0" baseline="0" dirty="0" smtClean="0">
                          <a:ln>
                            <a:noFill/>
                          </a:ln>
                          <a:solidFill>
                            <a:schemeClr val="tx1"/>
                          </a:solidFill>
                          <a:effectLst/>
                          <a:latin typeface="Arial" charset="0"/>
                        </a:rPr>
                        <a:t> y los </a:t>
                      </a:r>
                      <a:r>
                        <a:rPr kumimoji="0" lang="en-GB" sz="1700" b="0" i="0" u="none" strike="noStrike" cap="none" normalizeH="0" baseline="0" dirty="0" err="1" smtClean="0">
                          <a:ln>
                            <a:noFill/>
                          </a:ln>
                          <a:solidFill>
                            <a:schemeClr val="tx1"/>
                          </a:solidFill>
                          <a:effectLst/>
                          <a:latin typeface="Arial" charset="0"/>
                        </a:rPr>
                        <a:t>días</a:t>
                      </a:r>
                      <a:r>
                        <a:rPr kumimoji="0" lang="en-GB" sz="1700" b="0" i="0" u="none" strike="noStrike" cap="none" normalizeH="0" baseline="0" dirty="0" smtClean="0">
                          <a:ln>
                            <a:noFill/>
                          </a:ln>
                          <a:solidFill>
                            <a:schemeClr val="tx1"/>
                          </a:solidFill>
                          <a:effectLst/>
                          <a:latin typeface="Arial" charset="0"/>
                        </a:rPr>
                        <a:t> de la </a:t>
                      </a:r>
                      <a:r>
                        <a:rPr kumimoji="0" lang="en-GB" sz="1700" b="0" i="0" u="none" strike="noStrike" cap="none" normalizeH="0" baseline="0" dirty="0" err="1" smtClean="0">
                          <a:ln>
                            <a:noFill/>
                          </a:ln>
                          <a:solidFill>
                            <a:schemeClr val="tx1"/>
                          </a:solidFill>
                          <a:effectLst/>
                          <a:latin typeface="Arial" charset="0"/>
                        </a:rPr>
                        <a:t>semana</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(The days of the week)</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10</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13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Los </a:t>
                      </a:r>
                      <a:r>
                        <a:rPr kumimoji="0" lang="en-GB" sz="1700" b="0" i="0" u="none" strike="noStrike" cap="none" normalizeH="0" baseline="0" dirty="0" err="1" smtClean="0">
                          <a:ln>
                            <a:noFill/>
                          </a:ln>
                          <a:solidFill>
                            <a:schemeClr val="tx1"/>
                          </a:solidFill>
                          <a:effectLst/>
                          <a:latin typeface="Arial" charset="0"/>
                        </a:rPr>
                        <a:t>días</a:t>
                      </a:r>
                      <a:r>
                        <a:rPr kumimoji="0" lang="en-GB" sz="1700" b="0" i="0" u="none" strike="noStrike" cap="none" normalizeH="0" baseline="0" dirty="0" smtClean="0">
                          <a:ln>
                            <a:noFill/>
                          </a:ln>
                          <a:solidFill>
                            <a:schemeClr val="tx1"/>
                          </a:solidFill>
                          <a:effectLst/>
                          <a:latin typeface="Arial" charset="0"/>
                        </a:rPr>
                        <a:t> de la </a:t>
                      </a:r>
                      <a:r>
                        <a:rPr kumimoji="0" lang="en-GB" sz="1700" b="0" i="0" u="none" strike="noStrike" cap="none" normalizeH="0" baseline="0" dirty="0" err="1" smtClean="0">
                          <a:ln>
                            <a:noFill/>
                          </a:ln>
                          <a:solidFill>
                            <a:schemeClr val="tx1"/>
                          </a:solidFill>
                          <a:effectLst/>
                          <a:latin typeface="Arial" charset="0"/>
                        </a:rPr>
                        <a:t>semana</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(The days of the week) </a:t>
                      </a:r>
                      <a:r>
                        <a:rPr kumimoji="0" lang="en-GB" sz="1700" b="0" i="0" u="none" strike="noStrike" cap="none" normalizeH="0" baseline="0" dirty="0" smtClean="0">
                          <a:ln>
                            <a:noFill/>
                          </a:ln>
                          <a:solidFill>
                            <a:schemeClr val="tx1"/>
                          </a:solidFill>
                          <a:effectLst/>
                          <a:latin typeface="Arial" charset="0"/>
                        </a:rPr>
                        <a:t>y los </a:t>
                      </a:r>
                      <a:r>
                        <a:rPr kumimoji="0" lang="en-GB" sz="1700" b="0" i="0" u="none" strike="noStrike" cap="none" normalizeH="0" baseline="0" dirty="0" err="1" smtClean="0">
                          <a:ln>
                            <a:noFill/>
                          </a:ln>
                          <a:solidFill>
                            <a:schemeClr val="tx1"/>
                          </a:solidFill>
                          <a:effectLst/>
                          <a:latin typeface="Arial" charset="0"/>
                        </a:rPr>
                        <a:t>números</a:t>
                      </a:r>
                      <a:r>
                        <a:rPr kumimoji="0" lang="en-GB" sz="1700" b="0" i="0" u="none" strike="noStrike" cap="none" normalizeH="0" baseline="0" dirty="0" smtClean="0">
                          <a:ln>
                            <a:noFill/>
                          </a:ln>
                          <a:solidFill>
                            <a:schemeClr val="tx1"/>
                          </a:solidFill>
                          <a:effectLst/>
                          <a:latin typeface="Arial" charset="0"/>
                        </a:rPr>
                        <a:t> 1-31 </a:t>
                      </a:r>
                      <a:r>
                        <a:rPr kumimoji="0" lang="en-GB" sz="1700" b="0" i="1" u="none" strike="noStrike" cap="none" normalizeH="0" baseline="0" dirty="0" smtClean="0">
                          <a:ln>
                            <a:noFill/>
                          </a:ln>
                          <a:solidFill>
                            <a:schemeClr val="tx1"/>
                          </a:solidFill>
                          <a:effectLst/>
                          <a:latin typeface="Arial" charset="0"/>
                        </a:rPr>
                        <a:t>(Numbers 1-31)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11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13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Los </a:t>
                      </a:r>
                      <a:r>
                        <a:rPr kumimoji="0" lang="en-GB" sz="1700" b="0" i="0" u="none" strike="noStrike" cap="none" normalizeH="0" baseline="0" dirty="0" err="1" smtClean="0">
                          <a:ln>
                            <a:noFill/>
                          </a:ln>
                          <a:solidFill>
                            <a:schemeClr val="tx1"/>
                          </a:solidFill>
                          <a:effectLst/>
                          <a:latin typeface="Arial" charset="0"/>
                        </a:rPr>
                        <a:t>meses</a:t>
                      </a:r>
                      <a:r>
                        <a:rPr kumimoji="0" lang="en-GB" sz="1700" b="0" i="0" u="none" strike="noStrike" cap="none" normalizeH="0" baseline="0" dirty="0" smtClean="0">
                          <a:ln>
                            <a:noFill/>
                          </a:ln>
                          <a:solidFill>
                            <a:schemeClr val="tx1"/>
                          </a:solidFill>
                          <a:effectLst/>
                          <a:latin typeface="Arial" charset="0"/>
                        </a:rPr>
                        <a:t> y </a:t>
                      </a:r>
                      <a:r>
                        <a:rPr kumimoji="0" lang="en-GB" sz="1700" b="0" i="0" u="none" strike="noStrike" cap="none" normalizeH="0" baseline="0" dirty="0" err="1" smtClean="0">
                          <a:ln>
                            <a:noFill/>
                          </a:ln>
                          <a:solidFill>
                            <a:schemeClr val="tx1"/>
                          </a:solidFill>
                          <a:effectLst/>
                          <a:latin typeface="Arial" charset="0"/>
                        </a:rPr>
                        <a:t>las</a:t>
                      </a:r>
                      <a:r>
                        <a:rPr kumimoji="0" lang="en-GB" sz="1700" b="0" i="0" u="none" strike="noStrike" cap="none" normalizeH="0" baseline="0" dirty="0" smtClean="0">
                          <a:ln>
                            <a:noFill/>
                          </a:ln>
                          <a:solidFill>
                            <a:schemeClr val="tx1"/>
                          </a:solidFill>
                          <a:effectLst/>
                          <a:latin typeface="Arial" charset="0"/>
                        </a:rPr>
                        <a:t> </a:t>
                      </a:r>
                      <a:r>
                        <a:rPr kumimoji="0" lang="en-GB" sz="1700" b="0" i="0" u="none" strike="noStrike" cap="none" normalizeH="0" baseline="0" dirty="0" err="1" smtClean="0">
                          <a:ln>
                            <a:noFill/>
                          </a:ln>
                          <a:solidFill>
                            <a:schemeClr val="tx1"/>
                          </a:solidFill>
                          <a:effectLst/>
                          <a:latin typeface="Arial" charset="0"/>
                        </a:rPr>
                        <a:t>estaciones</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(The months and the seasons)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12</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Las </a:t>
                      </a:r>
                      <a:r>
                        <a:rPr kumimoji="0" lang="en-GB" sz="1700" b="0" i="0" u="none" strike="noStrike" cap="none" normalizeH="0" baseline="0" dirty="0" err="1" smtClean="0">
                          <a:ln>
                            <a:noFill/>
                          </a:ln>
                          <a:solidFill>
                            <a:schemeClr val="tx1"/>
                          </a:solidFill>
                          <a:effectLst/>
                          <a:latin typeface="Arial" charset="0"/>
                        </a:rPr>
                        <a:t>fechas</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(Dates)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13-14</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2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a:t>
                      </a:r>
                      <a:r>
                        <a:rPr kumimoji="0" lang="en-GB" sz="1700" b="0" i="0" u="none" strike="noStrike" cap="none" normalizeH="0" baseline="0" dirty="0" err="1" smtClean="0">
                          <a:ln>
                            <a:noFill/>
                          </a:ln>
                          <a:solidFill>
                            <a:schemeClr val="tx1"/>
                          </a:solidFill>
                          <a:effectLst/>
                          <a:latin typeface="Arial" charset="0"/>
                        </a:rPr>
                        <a:t>Cuándo</a:t>
                      </a:r>
                      <a:r>
                        <a:rPr kumimoji="0" lang="en-GB" sz="1700" b="0" i="0" u="none" strike="noStrike" cap="none" normalizeH="0" baseline="0" dirty="0" smtClean="0">
                          <a:ln>
                            <a:noFill/>
                          </a:ln>
                          <a:solidFill>
                            <a:schemeClr val="tx1"/>
                          </a:solidFill>
                          <a:effectLst/>
                          <a:latin typeface="Arial" charset="0"/>
                        </a:rPr>
                        <a:t> </a:t>
                      </a:r>
                      <a:r>
                        <a:rPr kumimoji="0" lang="en-GB" sz="1700" b="0" i="0" u="none" strike="noStrike" cap="none" normalizeH="0" baseline="0" dirty="0" err="1" smtClean="0">
                          <a:ln>
                            <a:noFill/>
                          </a:ln>
                          <a:solidFill>
                            <a:schemeClr val="tx1"/>
                          </a:solidFill>
                          <a:effectLst/>
                          <a:latin typeface="Arial" charset="0"/>
                        </a:rPr>
                        <a:t>es</a:t>
                      </a:r>
                      <a:r>
                        <a:rPr kumimoji="0" lang="en-GB" sz="1700" b="0" i="0" u="none" strike="noStrike" cap="none" normalizeH="0" baseline="0" dirty="0" smtClean="0">
                          <a:ln>
                            <a:noFill/>
                          </a:ln>
                          <a:solidFill>
                            <a:schemeClr val="tx1"/>
                          </a:solidFill>
                          <a:effectLst/>
                          <a:latin typeface="Arial" charset="0"/>
                        </a:rPr>
                        <a:t> </a:t>
                      </a:r>
                      <a:r>
                        <a:rPr kumimoji="0" lang="en-GB" sz="1700" b="0" i="0" u="none" strike="noStrike" cap="none" normalizeH="0" baseline="0" dirty="0" err="1" smtClean="0">
                          <a:ln>
                            <a:noFill/>
                          </a:ln>
                          <a:solidFill>
                            <a:schemeClr val="tx1"/>
                          </a:solidFill>
                          <a:effectLst/>
                          <a:latin typeface="Arial" charset="0"/>
                        </a:rPr>
                        <a:t>tu</a:t>
                      </a:r>
                      <a:r>
                        <a:rPr kumimoji="0" lang="en-GB" sz="1700" b="0" i="0" u="none" strike="noStrike" cap="none" normalizeH="0" baseline="0" dirty="0" smtClean="0">
                          <a:ln>
                            <a:noFill/>
                          </a:ln>
                          <a:solidFill>
                            <a:schemeClr val="tx1"/>
                          </a:solidFill>
                          <a:effectLst/>
                          <a:latin typeface="Arial" charset="0"/>
                        </a:rPr>
                        <a:t> </a:t>
                      </a:r>
                      <a:r>
                        <a:rPr kumimoji="0" lang="en-GB" sz="1700" b="0" i="0" u="none" strike="noStrike" cap="none" normalizeH="0" baseline="0" dirty="0" err="1" smtClean="0">
                          <a:ln>
                            <a:noFill/>
                          </a:ln>
                          <a:solidFill>
                            <a:schemeClr val="tx1"/>
                          </a:solidFill>
                          <a:effectLst/>
                          <a:latin typeface="Arial" charset="0"/>
                        </a:rPr>
                        <a:t>cumpleaños</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(When is your birthday?)</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15-17</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err="1" smtClean="0">
                          <a:ln>
                            <a:noFill/>
                          </a:ln>
                          <a:solidFill>
                            <a:schemeClr val="tx1"/>
                          </a:solidFill>
                          <a:effectLst/>
                          <a:latin typeface="Arial" charset="0"/>
                          <a:cs typeface="Arial" charset="0"/>
                        </a:rPr>
                        <a:t>Repaso</a:t>
                      </a:r>
                      <a:r>
                        <a:rPr kumimoji="0" lang="en-GB" sz="1700" b="0" i="1" u="none" strike="noStrike" cap="none" normalizeH="0" baseline="0" dirty="0" smtClean="0">
                          <a:ln>
                            <a:noFill/>
                          </a:ln>
                          <a:solidFill>
                            <a:schemeClr val="tx1"/>
                          </a:solidFill>
                          <a:effectLst/>
                          <a:latin typeface="Arial" charset="0"/>
                          <a:cs typeface="Arial" charset="0"/>
                        </a:rPr>
                        <a:t> (Revision)</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18-19</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Los </a:t>
                      </a:r>
                      <a:r>
                        <a:rPr kumimoji="0" lang="en-GB" sz="1700" b="0" i="0" u="none" strike="noStrike" cap="none" normalizeH="0" baseline="0" dirty="0" err="1" smtClean="0">
                          <a:ln>
                            <a:noFill/>
                          </a:ln>
                          <a:solidFill>
                            <a:schemeClr val="tx1"/>
                          </a:solidFill>
                          <a:effectLst/>
                          <a:latin typeface="Arial" charset="0"/>
                        </a:rPr>
                        <a:t>colores</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(colours)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20-21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Las </a:t>
                      </a:r>
                      <a:r>
                        <a:rPr kumimoji="0" lang="en-GB" sz="1700" b="0" i="0" u="none" strike="noStrike" cap="none" normalizeH="0" baseline="0" dirty="0" err="1" smtClean="0">
                          <a:ln>
                            <a:noFill/>
                          </a:ln>
                          <a:solidFill>
                            <a:schemeClr val="tx1"/>
                          </a:solidFill>
                          <a:effectLst/>
                          <a:latin typeface="Arial" charset="0"/>
                        </a:rPr>
                        <a:t>formas</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(shapes)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22-23</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La </a:t>
                      </a:r>
                      <a:r>
                        <a:rPr kumimoji="0" lang="en-GB" sz="1700" b="0" i="0" u="none" strike="noStrike" cap="none" normalizeH="0" baseline="0" dirty="0" err="1" smtClean="0">
                          <a:ln>
                            <a:noFill/>
                          </a:ln>
                          <a:solidFill>
                            <a:schemeClr val="tx1"/>
                          </a:solidFill>
                          <a:effectLst/>
                          <a:latin typeface="Arial" charset="0"/>
                        </a:rPr>
                        <a:t>cara</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(the face)</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24-25</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Las </a:t>
                      </a:r>
                      <a:r>
                        <a:rPr kumimoji="0" lang="en-GB" sz="1700" b="0" i="0" u="none" strike="noStrike" cap="none" normalizeH="0" baseline="0" dirty="0" err="1" smtClean="0">
                          <a:ln>
                            <a:noFill/>
                          </a:ln>
                          <a:solidFill>
                            <a:schemeClr val="tx1"/>
                          </a:solidFill>
                          <a:effectLst/>
                          <a:latin typeface="Arial" charset="0"/>
                        </a:rPr>
                        <a:t>partes</a:t>
                      </a:r>
                      <a:r>
                        <a:rPr kumimoji="0" lang="en-GB" sz="1700" b="0" i="0" u="none" strike="noStrike" cap="none" normalizeH="0" baseline="0" dirty="0" smtClean="0">
                          <a:ln>
                            <a:noFill/>
                          </a:ln>
                          <a:solidFill>
                            <a:schemeClr val="tx1"/>
                          </a:solidFill>
                          <a:effectLst/>
                          <a:latin typeface="Arial" charset="0"/>
                        </a:rPr>
                        <a:t> del </a:t>
                      </a:r>
                      <a:r>
                        <a:rPr kumimoji="0" lang="en-GB" sz="1700" b="0" i="0" u="none" strike="noStrike" cap="none" normalizeH="0" baseline="0" dirty="0" err="1" smtClean="0">
                          <a:ln>
                            <a:noFill/>
                          </a:ln>
                          <a:solidFill>
                            <a:schemeClr val="tx1"/>
                          </a:solidFill>
                          <a:effectLst/>
                          <a:latin typeface="Arial" charset="0"/>
                        </a:rPr>
                        <a:t>cuerpo</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(the parts of the body)</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26-30</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La </a:t>
                      </a:r>
                      <a:r>
                        <a:rPr kumimoji="0" lang="en-GB" sz="1700" b="0" i="0" u="none" strike="noStrike" cap="none" normalizeH="0" baseline="0" dirty="0" err="1" smtClean="0">
                          <a:ln>
                            <a:noFill/>
                          </a:ln>
                          <a:solidFill>
                            <a:schemeClr val="tx1"/>
                          </a:solidFill>
                          <a:effectLst/>
                          <a:latin typeface="Arial" charset="0"/>
                        </a:rPr>
                        <a:t>familia</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(family)</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31-38</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smtClean="0">
                          <a:ln>
                            <a:noFill/>
                          </a:ln>
                          <a:solidFill>
                            <a:schemeClr val="tx1"/>
                          </a:solidFill>
                          <a:effectLst/>
                          <a:latin typeface="Arial" charset="0"/>
                        </a:rPr>
                        <a:t>¿</a:t>
                      </a:r>
                      <a:r>
                        <a:rPr kumimoji="0" lang="en-GB" sz="1700" b="0" i="0" u="none" strike="noStrike" cap="none" normalizeH="0" baseline="0" dirty="0" err="1" smtClean="0">
                          <a:ln>
                            <a:noFill/>
                          </a:ln>
                          <a:solidFill>
                            <a:schemeClr val="tx1"/>
                          </a:solidFill>
                          <a:effectLst/>
                          <a:latin typeface="Arial" charset="0"/>
                        </a:rPr>
                        <a:t>Cómo</a:t>
                      </a:r>
                      <a:r>
                        <a:rPr kumimoji="0" lang="en-GB" sz="1700" b="0" i="0" u="none" strike="noStrike" cap="none" normalizeH="0" baseline="0" dirty="0" smtClean="0">
                          <a:ln>
                            <a:noFill/>
                          </a:ln>
                          <a:solidFill>
                            <a:schemeClr val="tx1"/>
                          </a:solidFill>
                          <a:effectLst/>
                          <a:latin typeface="Arial" charset="0"/>
                        </a:rPr>
                        <a:t> se </a:t>
                      </a:r>
                      <a:r>
                        <a:rPr kumimoji="0" lang="en-GB" sz="1700" b="0" i="0" u="none" strike="noStrike" cap="none" normalizeH="0" baseline="0" dirty="0" err="1" smtClean="0">
                          <a:ln>
                            <a:noFill/>
                          </a:ln>
                          <a:solidFill>
                            <a:schemeClr val="tx1"/>
                          </a:solidFill>
                          <a:effectLst/>
                          <a:latin typeface="Arial" charset="0"/>
                        </a:rPr>
                        <a:t>escribe</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(How do you spell that?)</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39</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700" b="0" i="0" u="none" strike="noStrike" cap="none" normalizeH="0" baseline="0" dirty="0" err="1" smtClean="0">
                          <a:ln>
                            <a:noFill/>
                          </a:ln>
                          <a:solidFill>
                            <a:schemeClr val="tx1"/>
                          </a:solidFill>
                          <a:effectLst/>
                          <a:latin typeface="Arial" charset="0"/>
                        </a:rPr>
                        <a:t>Descripciones</a:t>
                      </a:r>
                      <a:r>
                        <a:rPr kumimoji="0" lang="en-GB" sz="1700" b="0" i="1" u="none" strike="noStrike" cap="none" normalizeH="0" baseline="0" dirty="0" smtClean="0">
                          <a:ln>
                            <a:noFill/>
                          </a:ln>
                          <a:solidFill>
                            <a:schemeClr val="tx1"/>
                          </a:solidFill>
                          <a:effectLst/>
                          <a:latin typeface="Arial" charset="0"/>
                        </a:rPr>
                        <a:t> (descriptions)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40-43</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err="1" smtClean="0">
                          <a:ln>
                            <a:noFill/>
                          </a:ln>
                          <a:solidFill>
                            <a:schemeClr val="tx1"/>
                          </a:solidFill>
                          <a:effectLst/>
                          <a:latin typeface="Arial" charset="0"/>
                        </a:rPr>
                        <a:t>Mi</a:t>
                      </a:r>
                      <a:r>
                        <a:rPr kumimoji="0" lang="en-GB" sz="1700" b="0" i="0" u="none" strike="noStrike" cap="none" normalizeH="0" baseline="0" dirty="0" smtClean="0">
                          <a:ln>
                            <a:noFill/>
                          </a:ln>
                          <a:solidFill>
                            <a:schemeClr val="tx1"/>
                          </a:solidFill>
                          <a:effectLst/>
                          <a:latin typeface="Arial" charset="0"/>
                        </a:rPr>
                        <a:t> </a:t>
                      </a:r>
                      <a:r>
                        <a:rPr kumimoji="0" lang="en-GB" sz="1700" b="0" i="0" u="none" strike="noStrike" cap="none" normalizeH="0" baseline="0" dirty="0" err="1" smtClean="0">
                          <a:ln>
                            <a:noFill/>
                          </a:ln>
                          <a:solidFill>
                            <a:schemeClr val="tx1"/>
                          </a:solidFill>
                          <a:effectLst/>
                          <a:latin typeface="Arial" charset="0"/>
                        </a:rPr>
                        <a:t>vocabulario</a:t>
                      </a:r>
                      <a:r>
                        <a:rPr kumimoji="0" lang="en-GB" sz="1700" b="0" i="0" u="none" strike="noStrike" cap="none" normalizeH="0" baseline="0" dirty="0" smtClean="0">
                          <a:ln>
                            <a:noFill/>
                          </a:ln>
                          <a:solidFill>
                            <a:schemeClr val="tx1"/>
                          </a:solidFill>
                          <a:effectLst/>
                          <a:latin typeface="Arial" charset="0"/>
                        </a:rPr>
                        <a:t> </a:t>
                      </a:r>
                      <a:r>
                        <a:rPr kumimoji="0" lang="en-GB" sz="1700" b="0" i="1" u="none" strike="noStrike" cap="none" normalizeH="0" baseline="0" dirty="0" smtClean="0">
                          <a:ln>
                            <a:noFill/>
                          </a:ln>
                          <a:solidFill>
                            <a:schemeClr val="tx1"/>
                          </a:solidFill>
                          <a:effectLst/>
                          <a:latin typeface="Arial" charset="0"/>
                        </a:rPr>
                        <a:t>(My vocabulary)</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44</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End of Y4 assessment</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charset="0"/>
                        </a:rPr>
                        <a:t>45-46</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0812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p:cNvPicPr>
            <a:picLocks noChangeAspect="1"/>
          </p:cNvPicPr>
          <p:nvPr/>
        </p:nvPicPr>
        <p:blipFill>
          <a:blip r:embed="rId2"/>
          <a:stretch>
            <a:fillRect/>
          </a:stretch>
        </p:blipFill>
        <p:spPr>
          <a:xfrm>
            <a:off x="476672" y="1459318"/>
            <a:ext cx="6096000" cy="5143500"/>
          </a:xfrm>
          <a:prstGeom prst="rect">
            <a:avLst/>
          </a:prstGeom>
        </p:spPr>
      </p:pic>
      <p:pic>
        <p:nvPicPr>
          <p:cNvPr id="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6547" y="4245381"/>
            <a:ext cx="2090738"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047" y="4102506"/>
            <a:ext cx="20018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2297" y="1459318"/>
            <a:ext cx="11715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C900438241.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360" y="1602193"/>
            <a:ext cx="14255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1786360" y="2616606"/>
            <a:ext cx="192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b="1" i="1"/>
              <a:t>Nombre</a:t>
            </a:r>
            <a:r>
              <a:rPr lang="en-GB"/>
              <a:t>: Alicia</a:t>
            </a:r>
            <a:br>
              <a:rPr lang="en-GB"/>
            </a:br>
            <a:r>
              <a:rPr lang="en-GB" b="1" i="1"/>
              <a:t>Edad</a:t>
            </a:r>
            <a:r>
              <a:rPr lang="en-GB"/>
              <a:t>: 9 años</a:t>
            </a:r>
            <a:br>
              <a:rPr lang="en-GB"/>
            </a:br>
            <a:r>
              <a:rPr lang="en-GB" b="1" i="1"/>
              <a:t>Cumpleaños:</a:t>
            </a:r>
            <a:r>
              <a:rPr lang="en-GB"/>
              <a:t> </a:t>
            </a:r>
            <a:br>
              <a:rPr lang="en-GB"/>
            </a:br>
            <a:r>
              <a:rPr lang="en-GB"/>
              <a:t>2 de mayo</a:t>
            </a:r>
            <a:endParaRPr lang="en-US"/>
          </a:p>
        </p:txBody>
      </p:sp>
      <p:sp>
        <p:nvSpPr>
          <p:cNvPr id="8" name="TextBox 9"/>
          <p:cNvSpPr txBox="1">
            <a:spLocks noChangeArrowheads="1"/>
          </p:cNvSpPr>
          <p:nvPr/>
        </p:nvSpPr>
        <p:spPr bwMode="auto">
          <a:xfrm>
            <a:off x="4572422" y="2530881"/>
            <a:ext cx="1928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b="1" i="1"/>
              <a:t>Nombre</a:t>
            </a:r>
            <a:r>
              <a:rPr lang="en-GB"/>
              <a:t>: Sol</a:t>
            </a:r>
            <a:br>
              <a:rPr lang="en-GB"/>
            </a:br>
            <a:r>
              <a:rPr lang="en-GB" b="1" i="1"/>
              <a:t>Edad</a:t>
            </a:r>
            <a:r>
              <a:rPr lang="en-GB"/>
              <a:t>: 12 años</a:t>
            </a:r>
            <a:br>
              <a:rPr lang="en-GB"/>
            </a:br>
            <a:r>
              <a:rPr lang="en-GB" b="1" i="1"/>
              <a:t>Cumpleaños:</a:t>
            </a:r>
            <a:r>
              <a:rPr lang="en-GB"/>
              <a:t> </a:t>
            </a:r>
            <a:br>
              <a:rPr lang="en-GB"/>
            </a:br>
            <a:r>
              <a:rPr lang="en-GB"/>
              <a:t>13 de agosto</a:t>
            </a:r>
            <a:endParaRPr lang="en-US"/>
          </a:p>
        </p:txBody>
      </p:sp>
      <p:sp>
        <p:nvSpPr>
          <p:cNvPr id="9" name="TextBox 10"/>
          <p:cNvSpPr txBox="1">
            <a:spLocks noChangeArrowheads="1"/>
          </p:cNvSpPr>
          <p:nvPr/>
        </p:nvSpPr>
        <p:spPr bwMode="auto">
          <a:xfrm>
            <a:off x="2000672" y="3959631"/>
            <a:ext cx="19288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b="1" i="1" dirty="0" err="1"/>
              <a:t>Nombre</a:t>
            </a:r>
            <a:r>
              <a:rPr lang="en-GB" dirty="0"/>
              <a:t>: Francisco</a:t>
            </a:r>
            <a:br>
              <a:rPr lang="en-GB" dirty="0"/>
            </a:br>
            <a:r>
              <a:rPr lang="en-GB" b="1" i="1" dirty="0" smtClean="0"/>
              <a:t>Edad</a:t>
            </a:r>
            <a:r>
              <a:rPr lang="en-GB" dirty="0" smtClean="0"/>
              <a:t>:11 </a:t>
            </a:r>
            <a:r>
              <a:rPr lang="en-GB" dirty="0" err="1"/>
              <a:t>años</a:t>
            </a:r>
            <a:r>
              <a:rPr lang="en-GB" dirty="0"/>
              <a:t/>
            </a:r>
            <a:br>
              <a:rPr lang="en-GB" dirty="0"/>
            </a:br>
            <a:r>
              <a:rPr lang="en-GB" dirty="0"/>
              <a:t/>
            </a:r>
            <a:br>
              <a:rPr lang="en-GB" dirty="0"/>
            </a:br>
            <a:r>
              <a:rPr lang="en-GB" dirty="0"/>
              <a:t/>
            </a:r>
            <a:br>
              <a:rPr lang="en-GB" dirty="0"/>
            </a:br>
            <a:r>
              <a:rPr lang="en-GB" b="1" i="1" dirty="0" err="1"/>
              <a:t>Cumpleaños</a:t>
            </a:r>
            <a:r>
              <a:rPr lang="en-GB" b="1" i="1" dirty="0"/>
              <a:t>:</a:t>
            </a:r>
            <a:r>
              <a:rPr lang="en-GB" dirty="0"/>
              <a:t> </a:t>
            </a:r>
            <a:br>
              <a:rPr lang="en-GB" dirty="0"/>
            </a:br>
            <a:r>
              <a:rPr lang="en-GB" dirty="0"/>
              <a:t>29 de </a:t>
            </a:r>
            <a:r>
              <a:rPr lang="en-GB" dirty="0" err="1"/>
              <a:t>enero</a:t>
            </a:r>
            <a:endParaRPr lang="en-US" dirty="0"/>
          </a:p>
        </p:txBody>
      </p:sp>
      <p:sp>
        <p:nvSpPr>
          <p:cNvPr id="10" name="TextBox 11"/>
          <p:cNvSpPr txBox="1">
            <a:spLocks noChangeArrowheads="1"/>
          </p:cNvSpPr>
          <p:nvPr/>
        </p:nvSpPr>
        <p:spPr bwMode="auto">
          <a:xfrm>
            <a:off x="4715297" y="5316943"/>
            <a:ext cx="1928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b="1" i="1" dirty="0" err="1"/>
              <a:t>Nombre</a:t>
            </a:r>
            <a:r>
              <a:rPr lang="en-GB" dirty="0"/>
              <a:t>: Elena</a:t>
            </a:r>
            <a:br>
              <a:rPr lang="en-GB" dirty="0"/>
            </a:br>
            <a:r>
              <a:rPr lang="en-GB" b="1" i="1" dirty="0" err="1"/>
              <a:t>Edad</a:t>
            </a:r>
            <a:r>
              <a:rPr lang="en-GB" dirty="0"/>
              <a:t>: </a:t>
            </a:r>
            <a:r>
              <a:rPr lang="en-GB" dirty="0" smtClean="0"/>
              <a:t>10 </a:t>
            </a:r>
            <a:r>
              <a:rPr lang="en-GB" dirty="0" err="1"/>
              <a:t>años</a:t>
            </a:r>
            <a:r>
              <a:rPr lang="en-GB" dirty="0"/>
              <a:t/>
            </a:r>
            <a:br>
              <a:rPr lang="en-GB" dirty="0"/>
            </a:br>
            <a:r>
              <a:rPr lang="en-GB" b="1" i="1" dirty="0" err="1"/>
              <a:t>Cumpleaños</a:t>
            </a:r>
            <a:r>
              <a:rPr lang="en-GB" b="1" i="1" dirty="0"/>
              <a:t>:</a:t>
            </a:r>
            <a:r>
              <a:rPr lang="en-GB" dirty="0"/>
              <a:t> </a:t>
            </a:r>
            <a:br>
              <a:rPr lang="en-GB" dirty="0"/>
            </a:br>
            <a:r>
              <a:rPr lang="en-GB" dirty="0"/>
              <a:t>17 de </a:t>
            </a:r>
            <a:r>
              <a:rPr lang="en-GB" dirty="0" err="1"/>
              <a:t>marzo</a:t>
            </a:r>
            <a:endParaRPr lang="en-US" dirty="0"/>
          </a:p>
        </p:txBody>
      </p:sp>
      <p:sp>
        <p:nvSpPr>
          <p:cNvPr id="12" name="Text Box 7"/>
          <p:cNvSpPr txBox="1">
            <a:spLocks noChangeArrowheads="1"/>
          </p:cNvSpPr>
          <p:nvPr/>
        </p:nvSpPr>
        <p:spPr bwMode="auto">
          <a:xfrm>
            <a:off x="381278" y="6588224"/>
            <a:ext cx="6247135" cy="2492990"/>
          </a:xfrm>
          <a:prstGeom prst="rect">
            <a:avLst/>
          </a:prstGeom>
          <a:noFill/>
          <a:ln w="9525">
            <a:noFill/>
            <a:miter lim="800000"/>
            <a:headEnd/>
            <a:tailEnd/>
          </a:ln>
          <a:effectLst/>
          <a:extLst/>
        </p:spPr>
        <p:txBody>
          <a:bodyPr wrap="square">
            <a:spAutoFit/>
          </a:bodyPr>
          <a:lstStyle/>
          <a:p>
            <a:pPr marL="288000" indent="-457200">
              <a:buFont typeface="Arial" pitchFamily="34" charset="0"/>
              <a:buChar char="•"/>
            </a:pPr>
            <a:r>
              <a:rPr lang="en-US" sz="2400" dirty="0" smtClean="0">
                <a:cs typeface="Arial" panose="020B0604020202020204" pitchFamily="34" charset="0"/>
              </a:rPr>
              <a:t>say hello / goodbye </a:t>
            </a:r>
          </a:p>
          <a:p>
            <a:pPr marL="288000" indent="-457200">
              <a:buFont typeface="Arial" pitchFamily="34" charset="0"/>
              <a:buChar char="•"/>
            </a:pPr>
            <a:r>
              <a:rPr lang="en-US" sz="2400" dirty="0" smtClean="0">
                <a:cs typeface="Arial" panose="020B0604020202020204" pitchFamily="34" charset="0"/>
              </a:rPr>
              <a:t>say what your name is</a:t>
            </a:r>
          </a:p>
          <a:p>
            <a:pPr marL="288000" indent="-457200">
              <a:buFont typeface="Arial" pitchFamily="34" charset="0"/>
              <a:buChar char="•"/>
            </a:pPr>
            <a:r>
              <a:rPr lang="en-US" sz="2400" dirty="0" smtClean="0">
                <a:cs typeface="Arial" panose="020B0604020202020204" pitchFamily="34" charset="0"/>
              </a:rPr>
              <a:t>say how you are feeling</a:t>
            </a:r>
          </a:p>
          <a:p>
            <a:pPr marL="288000" indent="-457200">
              <a:buFont typeface="Arial" pitchFamily="34" charset="0"/>
              <a:buChar char="•"/>
            </a:pPr>
            <a:r>
              <a:rPr lang="en-US" sz="2400" dirty="0" smtClean="0">
                <a:cs typeface="Arial" panose="020B0604020202020204" pitchFamily="34" charset="0"/>
              </a:rPr>
              <a:t>say your age</a:t>
            </a:r>
          </a:p>
          <a:p>
            <a:pPr marL="288000" indent="-457200">
              <a:buFont typeface="Arial" pitchFamily="34" charset="0"/>
              <a:buChar char="•"/>
            </a:pPr>
            <a:r>
              <a:rPr lang="en-US" sz="2400" dirty="0" smtClean="0">
                <a:cs typeface="Arial" panose="020B0604020202020204" pitchFamily="34" charset="0"/>
              </a:rPr>
              <a:t>say when your birthday is</a:t>
            </a:r>
          </a:p>
          <a:p>
            <a:pPr marL="288000" indent="-457200">
              <a:buFont typeface="Arial" pitchFamily="34" charset="0"/>
              <a:buChar char="•"/>
            </a:pPr>
            <a:r>
              <a:rPr lang="en-US" sz="2400" dirty="0" smtClean="0">
                <a:cs typeface="Arial" panose="020B0604020202020204" pitchFamily="34" charset="0"/>
              </a:rPr>
              <a:t>ask 4 questions </a:t>
            </a:r>
          </a:p>
          <a:p>
            <a:r>
              <a:rPr lang="en-US" sz="1100" dirty="0" smtClean="0">
                <a:cs typeface="Arial" panose="020B0604020202020204" pitchFamily="34" charset="0"/>
              </a:rPr>
              <a:t>            (name, </a:t>
            </a:r>
            <a:r>
              <a:rPr lang="en-US" sz="1100" dirty="0">
                <a:cs typeface="Arial" panose="020B0604020202020204" pitchFamily="34" charset="0"/>
              </a:rPr>
              <a:t>how you </a:t>
            </a:r>
            <a:r>
              <a:rPr lang="en-US" sz="1100" dirty="0" smtClean="0">
                <a:cs typeface="Arial" panose="020B0604020202020204" pitchFamily="34" charset="0"/>
              </a:rPr>
              <a:t>are, age, birthday) </a:t>
            </a:r>
            <a:endParaRPr lang="en-US" sz="1100" dirty="0">
              <a:cs typeface="Arial" panose="020B0604020202020204" pitchFamily="34" charset="0"/>
            </a:endParaRPr>
          </a:p>
        </p:txBody>
      </p:sp>
      <p:sp>
        <p:nvSpPr>
          <p:cNvPr id="13" name="Text Box 2"/>
          <p:cNvSpPr txBox="1">
            <a:spLocks noChangeArrowheads="1"/>
          </p:cNvSpPr>
          <p:nvPr/>
        </p:nvSpPr>
        <p:spPr bwMode="auto">
          <a:xfrm>
            <a:off x="40481" y="23142"/>
            <a:ext cx="79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err="1" smtClean="0">
                <a:cs typeface="Arial" panose="020B0604020202020204" pitchFamily="34" charset="0"/>
              </a:rPr>
              <a:t>Repaso</a:t>
            </a:r>
            <a:endParaRPr lang="en-US" sz="2800" b="1" dirty="0">
              <a:cs typeface="Arial" panose="020B0604020202020204" pitchFamily="34" charset="0"/>
            </a:endParaRPr>
          </a:p>
        </p:txBody>
      </p:sp>
      <p:sp>
        <p:nvSpPr>
          <p:cNvPr id="14" name="Text Box 11"/>
          <p:cNvSpPr txBox="1">
            <a:spLocks noChangeArrowheads="1"/>
          </p:cNvSpPr>
          <p:nvPr/>
        </p:nvSpPr>
        <p:spPr bwMode="auto">
          <a:xfrm>
            <a:off x="40481" y="426742"/>
            <a:ext cx="6786506" cy="101566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Choose an identity and have a conversation with your partner.  Make sure you can ask and answer all the questions confidently.</a:t>
            </a:r>
            <a:endParaRPr lang="en-GB" sz="2000" dirty="0">
              <a:latin typeface="Arial" panose="020B0604020202020204" pitchFamily="34" charset="0"/>
              <a:cs typeface="Arial" panose="020B0604020202020204" pitchFamily="34" charset="0"/>
            </a:endParaRPr>
          </a:p>
        </p:txBody>
      </p:sp>
      <p:sp>
        <p:nvSpPr>
          <p:cNvPr id="15" name="Rounded Rectangle 1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18</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278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6479187"/>
              </p:ext>
            </p:extLst>
          </p:nvPr>
        </p:nvGraphicFramePr>
        <p:xfrm>
          <a:off x="209128" y="6247164"/>
          <a:ext cx="6172200" cy="2568217"/>
        </p:xfrm>
        <a:graphic>
          <a:graphicData uri="http://schemas.openxmlformats.org/drawingml/2006/table">
            <a:tbl>
              <a:tblPr>
                <a:tableStyleId>{5940675A-B579-460E-94D1-54222C63F5DA}</a:tableStyleId>
              </a:tblPr>
              <a:tblGrid>
                <a:gridCol w="3229142"/>
                <a:gridCol w="2943058"/>
              </a:tblGrid>
              <a:tr h="360040">
                <a:tc>
                  <a:txBody>
                    <a:bodyPr/>
                    <a:lstStyle/>
                    <a:p>
                      <a:pPr>
                        <a:spcAft>
                          <a:spcPts val="0"/>
                        </a:spcAft>
                      </a:pPr>
                      <a:r>
                        <a:rPr lang="fr-FR" sz="2000" u="none" dirty="0">
                          <a:effectLst/>
                          <a:latin typeface="Arial" panose="020B0604020202020204" pitchFamily="34" charset="0"/>
                          <a:cs typeface="Arial" panose="020B0604020202020204" pitchFamily="34" charset="0"/>
                        </a:rPr>
                        <a:t>Question</a:t>
                      </a:r>
                      <a:endParaRPr lang="en-GB" sz="2000" u="none" dirty="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tc>
                <a:tc>
                  <a:txBody>
                    <a:bodyPr/>
                    <a:lstStyle/>
                    <a:p>
                      <a:pPr>
                        <a:spcAft>
                          <a:spcPts val="0"/>
                        </a:spcAft>
                      </a:pPr>
                      <a:r>
                        <a:rPr lang="fr-FR" sz="2000" u="none" dirty="0" err="1">
                          <a:effectLst/>
                          <a:latin typeface="Arial" panose="020B0604020202020204" pitchFamily="34" charset="0"/>
                          <a:cs typeface="Arial" panose="020B0604020202020204" pitchFamily="34" charset="0"/>
                        </a:rPr>
                        <a:t>Answer</a:t>
                      </a:r>
                      <a:endParaRPr lang="en-GB" sz="2000" u="none" dirty="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tc>
              </a:tr>
              <a:tr h="532859">
                <a:tc>
                  <a:txBody>
                    <a:bodyPr/>
                    <a:lstStyle/>
                    <a:p>
                      <a:pPr>
                        <a:spcAft>
                          <a:spcPts val="0"/>
                        </a:spcAft>
                      </a:pPr>
                      <a:r>
                        <a:rPr lang="fr-FR" sz="2000">
                          <a:effectLst/>
                          <a:latin typeface="Arial" panose="020B0604020202020204" pitchFamily="34" charset="0"/>
                          <a:cs typeface="Arial" panose="020B0604020202020204" pitchFamily="34" charset="0"/>
                        </a:rPr>
                        <a:t>¿Cómo te llamas?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nchor="ctr"/>
                </a:tc>
                <a:tc>
                  <a:txBody>
                    <a:bodyPr/>
                    <a:lstStyle/>
                    <a:p>
                      <a:pPr>
                        <a:spcAft>
                          <a:spcPts val="0"/>
                        </a:spcAft>
                      </a:pPr>
                      <a:r>
                        <a:rPr lang="fr-FR"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nchor="ctr"/>
                </a:tc>
              </a:tr>
              <a:tr h="532859">
                <a:tc>
                  <a:txBody>
                    <a:bodyPr/>
                    <a:lstStyle/>
                    <a:p>
                      <a:pPr>
                        <a:spcAft>
                          <a:spcPts val="0"/>
                        </a:spcAft>
                      </a:pPr>
                      <a:r>
                        <a:rPr lang="fr-FR" sz="2000" dirty="0">
                          <a:effectLst/>
                          <a:latin typeface="Arial" panose="020B0604020202020204" pitchFamily="34" charset="0"/>
                          <a:cs typeface="Arial" panose="020B0604020202020204" pitchFamily="34" charset="0"/>
                        </a:rPr>
                        <a:t>¿</a:t>
                      </a:r>
                      <a:r>
                        <a:rPr lang="fr-FR" sz="2000" dirty="0" err="1">
                          <a:effectLst/>
                          <a:latin typeface="Arial" panose="020B0604020202020204" pitchFamily="34" charset="0"/>
                          <a:cs typeface="Arial" panose="020B0604020202020204" pitchFamily="34" charset="0"/>
                        </a:rPr>
                        <a:t>Qué</a:t>
                      </a:r>
                      <a:r>
                        <a:rPr lang="fr-FR" sz="2000" dirty="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tal</a:t>
                      </a:r>
                      <a:r>
                        <a:rPr lang="fr-FR" sz="2000" dirty="0" smtClean="0">
                          <a:effectLst/>
                          <a:latin typeface="Arial" panose="020B0604020202020204" pitchFamily="34" charset="0"/>
                          <a:cs typeface="Arial" panose="020B0604020202020204" pitchFamily="34" charset="0"/>
                        </a:rPr>
                        <a:t>? / ¿</a:t>
                      </a:r>
                      <a:r>
                        <a:rPr lang="fr-FR" sz="2000" dirty="0" err="1" smtClean="0">
                          <a:effectLst/>
                          <a:latin typeface="Arial" panose="020B0604020202020204" pitchFamily="34" charset="0"/>
                          <a:cs typeface="Arial" panose="020B0604020202020204" pitchFamily="34" charset="0"/>
                        </a:rPr>
                        <a:t>Cómo</a:t>
                      </a:r>
                      <a:r>
                        <a:rPr lang="fr-FR" sz="2000" dirty="0" smtClean="0">
                          <a:effectLst/>
                          <a:latin typeface="Arial" panose="020B0604020202020204" pitchFamily="34" charset="0"/>
                          <a:cs typeface="Arial" panose="020B0604020202020204" pitchFamily="34" charset="0"/>
                        </a:rPr>
                        <a:t> </a:t>
                      </a:r>
                      <a:r>
                        <a:rPr lang="fr-FR" sz="2000" dirty="0" err="1" smtClean="0">
                          <a:effectLst/>
                          <a:latin typeface="Arial" panose="020B0604020202020204" pitchFamily="34" charset="0"/>
                          <a:cs typeface="Arial" panose="020B0604020202020204" pitchFamily="34" charset="0"/>
                        </a:rPr>
                        <a:t>estás</a:t>
                      </a:r>
                      <a:r>
                        <a:rPr lang="fr-FR" sz="2000" dirty="0" smtClean="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nchor="ctr"/>
                </a:tc>
                <a:tc>
                  <a:txBody>
                    <a:bodyPr/>
                    <a:lstStyle/>
                    <a:p>
                      <a:pPr>
                        <a:spcAft>
                          <a:spcPts val="0"/>
                        </a:spcAft>
                      </a:pPr>
                      <a:r>
                        <a:rPr lang="fr-FR"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nchor="ctr"/>
                </a:tc>
              </a:tr>
              <a:tr h="532859">
                <a:tc>
                  <a:txBody>
                    <a:bodyPr/>
                    <a:lstStyle/>
                    <a:p>
                      <a:pPr>
                        <a:spcAft>
                          <a:spcPts val="0"/>
                        </a:spcAft>
                      </a:pPr>
                      <a:r>
                        <a:rPr lang="fr-FR" sz="2000">
                          <a:effectLst/>
                          <a:latin typeface="Arial" panose="020B0604020202020204" pitchFamily="34" charset="0"/>
                          <a:cs typeface="Arial" panose="020B0604020202020204" pitchFamily="34" charset="0"/>
                        </a:rPr>
                        <a:t>¿Cuántos años tienes?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nchor="ctr"/>
                </a:tc>
                <a:tc>
                  <a:txBody>
                    <a:bodyPr/>
                    <a:lstStyle/>
                    <a:p>
                      <a:pPr>
                        <a:spcAft>
                          <a:spcPts val="0"/>
                        </a:spcAft>
                      </a:pPr>
                      <a:r>
                        <a:rPr lang="fr-FR"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nchor="ctr"/>
                </a:tc>
              </a:tr>
              <a:tr h="532859">
                <a:tc>
                  <a:txBody>
                    <a:bodyPr/>
                    <a:lstStyle/>
                    <a:p>
                      <a:pPr>
                        <a:spcAft>
                          <a:spcPts val="0"/>
                        </a:spcAft>
                      </a:pPr>
                      <a:r>
                        <a:rPr lang="fr-FR" sz="2000">
                          <a:effectLst/>
                          <a:latin typeface="Arial" panose="020B0604020202020204" pitchFamily="34" charset="0"/>
                          <a:cs typeface="Arial" panose="020B0604020202020204" pitchFamily="34" charset="0"/>
                        </a:rPr>
                        <a:t>¿Cuándo es tu cumpleaños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nchor="ctr"/>
                </a:tc>
                <a:tc>
                  <a:txBody>
                    <a:bodyPr/>
                    <a:lstStyle/>
                    <a:p>
                      <a:pPr>
                        <a:spcAft>
                          <a:spcPts val="0"/>
                        </a:spcAft>
                      </a:pPr>
                      <a:r>
                        <a:rPr lang="fr-FR"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3595" marR="63595"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71076381"/>
              </p:ext>
            </p:extLst>
          </p:nvPr>
        </p:nvGraphicFramePr>
        <p:xfrm>
          <a:off x="188640" y="922950"/>
          <a:ext cx="6336704" cy="1219200"/>
        </p:xfrm>
        <a:graphic>
          <a:graphicData uri="http://schemas.openxmlformats.org/drawingml/2006/table">
            <a:tbl>
              <a:tblPr>
                <a:tableStyleId>{5940675A-B579-460E-94D1-54222C63F5DA}</a:tableStyleId>
              </a:tblPr>
              <a:tblGrid>
                <a:gridCol w="1274324"/>
                <a:gridCol w="1687460"/>
                <a:gridCol w="1687460"/>
                <a:gridCol w="1687460"/>
              </a:tblGrid>
              <a:tr h="0">
                <a:tc>
                  <a:txBody>
                    <a:bodyPr/>
                    <a:lstStyle/>
                    <a:p>
                      <a:pPr>
                        <a:spcAft>
                          <a:spcPts val="0"/>
                        </a:spcAft>
                      </a:pPr>
                      <a:r>
                        <a:rPr lang="fr-FR" sz="2000" dirty="0" err="1" smtClean="0">
                          <a:effectLst/>
                          <a:latin typeface="Arial" panose="020B0604020202020204" pitchFamily="34" charset="0"/>
                          <a:cs typeface="Arial" panose="020B0604020202020204" pitchFamily="34" charset="0"/>
                        </a:rPr>
                        <a:t>febrero</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fr-FR"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mayo</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spcAft>
                          <a:spcPts val="0"/>
                        </a:spcAft>
                      </a:pPr>
                      <a:r>
                        <a:rPr lang="fr-FR" sz="2000">
                          <a:effectLst/>
                          <a:latin typeface="Arial" panose="020B0604020202020204" pitchFamily="34" charset="0"/>
                          <a:cs typeface="Arial" panose="020B0604020202020204" pitchFamily="34" charset="0"/>
                        </a:rPr>
                        <a:t>marzo</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fr-FR"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2000" dirty="0" err="1" smtClean="0">
                          <a:effectLst/>
                          <a:latin typeface="Arial" panose="020B0604020202020204" pitchFamily="34" charset="0"/>
                          <a:ea typeface="Times New Roman" panose="02020603050405020304" pitchFamily="18" charset="0"/>
                          <a:cs typeface="Arial" panose="020B0604020202020204" pitchFamily="34" charset="0"/>
                        </a:rPr>
                        <a:t>enero</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spcAft>
                          <a:spcPts val="0"/>
                        </a:spcAft>
                      </a:pPr>
                      <a:r>
                        <a:rPr lang="en-GB" sz="2000" dirty="0" err="1" smtClean="0">
                          <a:effectLst/>
                          <a:latin typeface="Arial" panose="020B0604020202020204" pitchFamily="34" charset="0"/>
                          <a:ea typeface="Times New Roman" panose="02020603050405020304" pitchFamily="18" charset="0"/>
                          <a:cs typeface="Arial" panose="020B0604020202020204" pitchFamily="34" charset="0"/>
                        </a:rPr>
                        <a:t>junio</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fr-FR"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2000" dirty="0" err="1" smtClean="0">
                          <a:effectLst/>
                          <a:latin typeface="Arial" panose="020B0604020202020204" pitchFamily="34" charset="0"/>
                          <a:ea typeface="Times New Roman" panose="02020603050405020304" pitchFamily="18" charset="0"/>
                          <a:cs typeface="Arial" panose="020B0604020202020204" pitchFamily="34" charset="0"/>
                        </a:rPr>
                        <a:t>septiembre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spcAft>
                          <a:spcPts val="0"/>
                        </a:spcAft>
                      </a:pPr>
                      <a:r>
                        <a:rPr lang="fr-FR" sz="2000">
                          <a:effectLst/>
                          <a:latin typeface="Arial" panose="020B0604020202020204" pitchFamily="34" charset="0"/>
                          <a:cs typeface="Arial" panose="020B0604020202020204" pitchFamily="34" charset="0"/>
                        </a:rPr>
                        <a:t>octubre</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fr-FR"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err="1" smtClean="0">
                          <a:effectLst/>
                          <a:latin typeface="Arial" panose="020B0604020202020204" pitchFamily="34" charset="0"/>
                          <a:cs typeface="Arial" panose="020B0604020202020204" pitchFamily="34" charset="0"/>
                        </a:rPr>
                        <a:t>agosto</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05267741"/>
              </p:ext>
            </p:extLst>
          </p:nvPr>
        </p:nvGraphicFramePr>
        <p:xfrm>
          <a:off x="142136" y="2696472"/>
          <a:ext cx="6383208" cy="1219200"/>
        </p:xfrm>
        <a:graphic>
          <a:graphicData uri="http://schemas.openxmlformats.org/drawingml/2006/table">
            <a:tbl>
              <a:tblPr>
                <a:tableStyleId>{5940675A-B579-460E-94D1-54222C63F5DA}</a:tableStyleId>
              </a:tblPr>
              <a:tblGrid>
                <a:gridCol w="1414656"/>
                <a:gridCol w="1568864"/>
                <a:gridCol w="1699844"/>
                <a:gridCol w="1699844"/>
              </a:tblGrid>
              <a:tr h="0">
                <a:tc>
                  <a:txBody>
                    <a:bodyPr/>
                    <a:lstStyle/>
                    <a:p>
                      <a:pPr>
                        <a:spcAft>
                          <a:spcPts val="0"/>
                        </a:spcAft>
                      </a:pPr>
                      <a:r>
                        <a:rPr lang="en-US" sz="2000" dirty="0" smtClean="0">
                          <a:effectLst/>
                          <a:latin typeface="Arial" panose="020B0604020202020204" pitchFamily="34" charset="0"/>
                          <a:cs typeface="Arial" panose="020B0604020202020204" pitchFamily="34" charset="0"/>
                        </a:rPr>
                        <a:t>June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January</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spcAft>
                          <a:spcPts val="0"/>
                        </a:spcAft>
                      </a:pPr>
                      <a:r>
                        <a:rPr lang="en-US" sz="2000" dirty="0">
                          <a:effectLst/>
                          <a:latin typeface="Arial" panose="020B0604020202020204" pitchFamily="34" charset="0"/>
                          <a:cs typeface="Arial" panose="020B0604020202020204" pitchFamily="34" charset="0"/>
                        </a:rPr>
                        <a:t>December</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October</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spcAft>
                          <a:spcPts val="0"/>
                        </a:spcAft>
                      </a:pPr>
                      <a:r>
                        <a:rPr lang="en-US" sz="2000">
                          <a:effectLst/>
                          <a:latin typeface="Arial" panose="020B0604020202020204" pitchFamily="34" charset="0"/>
                          <a:cs typeface="Arial" panose="020B0604020202020204" pitchFamily="34" charset="0"/>
                        </a:rPr>
                        <a:t>February</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March</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spcAft>
                          <a:spcPts val="0"/>
                        </a:spcAft>
                      </a:pPr>
                      <a:r>
                        <a:rPr lang="fr-FR" sz="2000">
                          <a:effectLst/>
                          <a:latin typeface="Arial" panose="020B0604020202020204" pitchFamily="34" charset="0"/>
                          <a:cs typeface="Arial" panose="020B0604020202020204" pitchFamily="34" charset="0"/>
                        </a:rPr>
                        <a:t>July</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fr-FR"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April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22847525"/>
              </p:ext>
            </p:extLst>
          </p:nvPr>
        </p:nvGraphicFramePr>
        <p:xfrm>
          <a:off x="210324" y="4515668"/>
          <a:ext cx="6315019" cy="1219200"/>
        </p:xfrm>
        <a:graphic>
          <a:graphicData uri="http://schemas.openxmlformats.org/drawingml/2006/table">
            <a:tbl>
              <a:tblPr>
                <a:tableStyleId>{5940675A-B579-460E-94D1-54222C63F5DA}</a:tableStyleId>
              </a:tblPr>
              <a:tblGrid>
                <a:gridCol w="857596"/>
                <a:gridCol w="2361080"/>
                <a:gridCol w="720080"/>
                <a:gridCol w="2376263"/>
              </a:tblGrid>
              <a:tr h="0">
                <a:tc>
                  <a:txBody>
                    <a:bodyPr/>
                    <a:lstStyle/>
                    <a:p>
                      <a:pPr algn="ctr">
                        <a:spcAft>
                          <a:spcPts val="0"/>
                        </a:spcAft>
                      </a:pPr>
                      <a:r>
                        <a:rPr lang="en-US" sz="2000" dirty="0" smtClean="0">
                          <a:effectLst/>
                          <a:latin typeface="Arial" panose="020B0604020202020204" pitchFamily="34" charset="0"/>
                          <a:cs typeface="Arial" panose="020B0604020202020204" pitchFamily="34" charset="0"/>
                        </a:rPr>
                        <a:t>5</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12</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ctr">
                        <a:spcAft>
                          <a:spcPts val="0"/>
                        </a:spcAft>
                      </a:pPr>
                      <a:r>
                        <a:rPr lang="en-US" sz="2000" dirty="0">
                          <a:effectLst/>
                          <a:latin typeface="Arial" panose="020B0604020202020204" pitchFamily="34" charset="0"/>
                          <a:cs typeface="Arial" panose="020B0604020202020204" pitchFamily="34" charset="0"/>
                        </a:rPr>
                        <a:t>23</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31</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ctr">
                        <a:spcAft>
                          <a:spcPts val="0"/>
                        </a:spcAft>
                      </a:pPr>
                      <a:r>
                        <a:rPr lang="en-US" sz="2000" dirty="0">
                          <a:effectLst/>
                          <a:latin typeface="Arial" panose="020B0604020202020204" pitchFamily="34" charset="0"/>
                          <a:cs typeface="Arial" panose="020B0604020202020204" pitchFamily="34" charset="0"/>
                        </a:rPr>
                        <a:t>30</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16</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ctr">
                        <a:spcAft>
                          <a:spcPts val="0"/>
                        </a:spcAft>
                      </a:pPr>
                      <a:r>
                        <a:rPr lang="en-US" sz="2000" dirty="0" smtClean="0">
                          <a:effectLst/>
                          <a:latin typeface="Arial" panose="020B0604020202020204" pitchFamily="34" charset="0"/>
                          <a:ea typeface="+mn-ea"/>
                          <a:cs typeface="Arial" panose="020B0604020202020204" pitchFamily="34" charset="0"/>
                        </a:rPr>
                        <a:t>14</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15</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7" name="Text Box 2"/>
          <p:cNvSpPr txBox="1">
            <a:spLocks noChangeArrowheads="1"/>
          </p:cNvSpPr>
          <p:nvPr/>
        </p:nvSpPr>
        <p:spPr bwMode="auto">
          <a:xfrm>
            <a:off x="40481" y="23142"/>
            <a:ext cx="79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err="1" smtClean="0">
                <a:cs typeface="Arial" panose="020B0604020202020204" pitchFamily="34" charset="0"/>
              </a:rPr>
              <a:t>Repaso</a:t>
            </a:r>
            <a:endParaRPr lang="en-US" sz="2800" b="1" dirty="0">
              <a:cs typeface="Arial" panose="020B0604020202020204" pitchFamily="34" charset="0"/>
            </a:endParaRPr>
          </a:p>
        </p:txBody>
      </p:sp>
      <p:sp>
        <p:nvSpPr>
          <p:cNvPr id="8" name="Text Box 11"/>
          <p:cNvSpPr txBox="1">
            <a:spLocks noChangeArrowheads="1"/>
          </p:cNvSpPr>
          <p:nvPr/>
        </p:nvSpPr>
        <p:spPr bwMode="auto">
          <a:xfrm>
            <a:off x="40481" y="426742"/>
            <a:ext cx="6786506"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A</a:t>
            </a:r>
            <a:r>
              <a:rPr lang="en-GB" sz="2000" dirty="0" smtClean="0">
                <a:latin typeface="Arial" panose="020B0604020202020204" pitchFamily="34" charset="0"/>
                <a:cs typeface="Arial" panose="020B0604020202020204" pitchFamily="34" charset="0"/>
              </a:rPr>
              <a:t> Write these months in English.</a:t>
            </a:r>
            <a:endParaRPr lang="en-GB" sz="2000" dirty="0">
              <a:latin typeface="Arial" panose="020B0604020202020204" pitchFamily="34" charset="0"/>
              <a:cs typeface="Arial" panose="020B0604020202020204" pitchFamily="34" charset="0"/>
            </a:endParaRPr>
          </a:p>
        </p:txBody>
      </p:sp>
      <p:sp>
        <p:nvSpPr>
          <p:cNvPr id="9" name="Text Box 11"/>
          <p:cNvSpPr txBox="1">
            <a:spLocks noChangeArrowheads="1"/>
          </p:cNvSpPr>
          <p:nvPr/>
        </p:nvSpPr>
        <p:spPr bwMode="auto">
          <a:xfrm>
            <a:off x="55842" y="2138600"/>
            <a:ext cx="6786506"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B</a:t>
            </a:r>
            <a:r>
              <a:rPr lang="en-GB" sz="2000" dirty="0" smtClean="0">
                <a:latin typeface="Arial" panose="020B0604020202020204" pitchFamily="34" charset="0"/>
                <a:cs typeface="Arial" panose="020B0604020202020204" pitchFamily="34" charset="0"/>
              </a:rPr>
              <a:t> Write these months in Spanish.</a:t>
            </a:r>
            <a:endParaRPr lang="en-GB" sz="2000" dirty="0">
              <a:latin typeface="Arial" panose="020B0604020202020204" pitchFamily="34" charset="0"/>
              <a:cs typeface="Arial" panose="020B0604020202020204" pitchFamily="34" charset="0"/>
            </a:endParaRPr>
          </a:p>
        </p:txBody>
      </p:sp>
      <p:sp>
        <p:nvSpPr>
          <p:cNvPr id="10" name="Text Box 11"/>
          <p:cNvSpPr txBox="1">
            <a:spLocks noChangeArrowheads="1"/>
          </p:cNvSpPr>
          <p:nvPr/>
        </p:nvSpPr>
        <p:spPr bwMode="auto">
          <a:xfrm>
            <a:off x="55842" y="3992448"/>
            <a:ext cx="6786506"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 Write these numbers in Spanish.</a:t>
            </a:r>
            <a:endParaRPr lang="en-GB" sz="2000" dirty="0">
              <a:latin typeface="Arial" panose="020B0604020202020204" pitchFamily="34" charset="0"/>
              <a:cs typeface="Arial" panose="020B0604020202020204" pitchFamily="34" charset="0"/>
            </a:endParaRPr>
          </a:p>
        </p:txBody>
      </p:sp>
      <p:sp>
        <p:nvSpPr>
          <p:cNvPr id="11" name="Text Box 11"/>
          <p:cNvSpPr txBox="1">
            <a:spLocks noChangeArrowheads="1"/>
          </p:cNvSpPr>
          <p:nvPr/>
        </p:nvSpPr>
        <p:spPr bwMode="auto">
          <a:xfrm>
            <a:off x="71494" y="5723944"/>
            <a:ext cx="6786506"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D</a:t>
            </a:r>
            <a:r>
              <a:rPr lang="en-GB" sz="2000" dirty="0" smtClean="0">
                <a:latin typeface="Arial" panose="020B0604020202020204" pitchFamily="34" charset="0"/>
                <a:cs typeface="Arial" panose="020B0604020202020204" pitchFamily="34" charset="0"/>
              </a:rPr>
              <a:t> Write answers to these questions in Spanish.</a:t>
            </a:r>
            <a:endParaRPr lang="en-GB" sz="2000" dirty="0">
              <a:latin typeface="Arial" panose="020B0604020202020204" pitchFamily="34" charset="0"/>
              <a:cs typeface="Arial" panose="020B0604020202020204" pitchFamily="34" charset="0"/>
            </a:endParaRPr>
          </a:p>
        </p:txBody>
      </p:sp>
      <p:sp>
        <p:nvSpPr>
          <p:cNvPr id="12" name="Rounded Rectangle 11"/>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19</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350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16"/>
          <p:cNvGraphicFramePr>
            <a:graphicFrameLocks noGrp="1"/>
          </p:cNvGraphicFramePr>
          <p:nvPr>
            <p:extLst>
              <p:ext uri="{D42A27DB-BD31-4B8C-83A1-F6EECF244321}">
                <p14:modId xmlns:p14="http://schemas.microsoft.com/office/powerpoint/2010/main" val="826811698"/>
              </p:ext>
            </p:extLst>
          </p:nvPr>
        </p:nvGraphicFramePr>
        <p:xfrm>
          <a:off x="500063" y="612204"/>
          <a:ext cx="5688012" cy="4754760"/>
        </p:xfrm>
        <a:graphic>
          <a:graphicData uri="http://schemas.openxmlformats.org/drawingml/2006/table">
            <a:tbl>
              <a:tblPr/>
              <a:tblGrid>
                <a:gridCol w="2844800"/>
                <a:gridCol w="2843212"/>
              </a:tblGrid>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cs typeface="Arial" pitchFamily="34" charset="0"/>
                        </a:rPr>
                        <a:t>Los </a:t>
                      </a:r>
                      <a:r>
                        <a:rPr kumimoji="0" lang="en-GB" sz="2000" b="1" i="0" u="none" strike="noStrike" cap="none" normalizeH="0" baseline="0" dirty="0" err="1" smtClean="0">
                          <a:ln>
                            <a:noFill/>
                          </a:ln>
                          <a:solidFill>
                            <a:schemeClr val="tx1"/>
                          </a:solidFill>
                          <a:effectLst/>
                          <a:latin typeface="Arial" pitchFamily="34" charset="0"/>
                          <a:cs typeface="Arial" pitchFamily="34" charset="0"/>
                        </a:rPr>
                        <a:t>colores</a:t>
                      </a:r>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cs typeface="Arial" pitchFamily="34" charset="0"/>
                        </a:rPr>
                        <a:t>The colours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azul</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blue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verde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green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marrón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brown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gris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grey</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negro/a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black</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blanco/a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white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rojo/a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red</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amarillo/a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yellow</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de color rosa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pink</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de color naranja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orange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de color violeta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purple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7931" name="Group 5"/>
          <p:cNvGrpSpPr>
            <a:grpSpLocks/>
          </p:cNvGrpSpPr>
          <p:nvPr/>
        </p:nvGrpSpPr>
        <p:grpSpPr bwMode="auto">
          <a:xfrm>
            <a:off x="1071563" y="6755829"/>
            <a:ext cx="1033462" cy="2352675"/>
            <a:chOff x="642910" y="2143116"/>
            <a:chExt cx="1347228" cy="3067191"/>
          </a:xfrm>
        </p:grpSpPr>
        <p:sp>
          <p:nvSpPr>
            <p:cNvPr id="7" name="Oval 6"/>
            <p:cNvSpPr/>
            <p:nvPr/>
          </p:nvSpPr>
          <p:spPr>
            <a:xfrm>
              <a:off x="1770774" y="2710194"/>
              <a:ext cx="215225" cy="14280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841580" y="2352149"/>
              <a:ext cx="1001626" cy="929263"/>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955" name="Line 3"/>
            <p:cNvSpPr>
              <a:spLocks noChangeShapeType="1"/>
            </p:cNvSpPr>
            <p:nvPr/>
          </p:nvSpPr>
          <p:spPr bwMode="auto">
            <a:xfrm>
              <a:off x="1368157" y="3281481"/>
              <a:ext cx="45719" cy="78581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56" name="Line 4"/>
            <p:cNvSpPr>
              <a:spLocks noChangeShapeType="1"/>
            </p:cNvSpPr>
            <p:nvPr/>
          </p:nvSpPr>
          <p:spPr bwMode="auto">
            <a:xfrm flipH="1">
              <a:off x="766176" y="3995861"/>
              <a:ext cx="647700" cy="1152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57" name="Line 4"/>
            <p:cNvSpPr>
              <a:spLocks noChangeShapeType="1"/>
            </p:cNvSpPr>
            <p:nvPr/>
          </p:nvSpPr>
          <p:spPr bwMode="auto">
            <a:xfrm>
              <a:off x="1418634" y="4067299"/>
              <a:ext cx="495308" cy="11430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58" name="Line 6"/>
            <p:cNvSpPr>
              <a:spLocks noChangeShapeType="1"/>
            </p:cNvSpPr>
            <p:nvPr/>
          </p:nvSpPr>
          <p:spPr bwMode="auto">
            <a:xfrm flipV="1">
              <a:off x="1342438" y="3495795"/>
              <a:ext cx="647700" cy="2159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59" name="Line 7"/>
            <p:cNvSpPr>
              <a:spLocks noChangeShapeType="1"/>
            </p:cNvSpPr>
            <p:nvPr/>
          </p:nvSpPr>
          <p:spPr bwMode="auto">
            <a:xfrm flipH="1">
              <a:off x="1124951" y="3638671"/>
              <a:ext cx="288925" cy="647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Freeform 13"/>
            <p:cNvSpPr/>
            <p:nvPr/>
          </p:nvSpPr>
          <p:spPr>
            <a:xfrm>
              <a:off x="1400338" y="2879904"/>
              <a:ext cx="442868" cy="186267"/>
            </a:xfrm>
            <a:custGeom>
              <a:avLst/>
              <a:gdLst>
                <a:gd name="connsiteX0" fmla="*/ 453766 w 519645"/>
                <a:gd name="connsiteY0" fmla="*/ 178130 h 225412"/>
                <a:gd name="connsiteX1" fmla="*/ 382514 w 519645"/>
                <a:gd name="connsiteY1" fmla="*/ 118754 h 225412"/>
                <a:gd name="connsiteX2" fmla="*/ 311262 w 519645"/>
                <a:gd name="connsiteY2" fmla="*/ 71252 h 225412"/>
                <a:gd name="connsiteX3" fmla="*/ 240010 w 519645"/>
                <a:gd name="connsiteY3" fmla="*/ 11876 h 225412"/>
                <a:gd name="connsiteX4" fmla="*/ 204385 w 519645"/>
                <a:gd name="connsiteY4" fmla="*/ 0 h 225412"/>
                <a:gd name="connsiteX5" fmla="*/ 133133 w 519645"/>
                <a:gd name="connsiteY5" fmla="*/ 11876 h 225412"/>
                <a:gd name="connsiteX6" fmla="*/ 61881 w 519645"/>
                <a:gd name="connsiteY6" fmla="*/ 35626 h 225412"/>
                <a:gd name="connsiteX7" fmla="*/ 26255 w 519645"/>
                <a:gd name="connsiteY7" fmla="*/ 59377 h 225412"/>
                <a:gd name="connsiteX8" fmla="*/ 2504 w 519645"/>
                <a:gd name="connsiteY8" fmla="*/ 95003 h 225412"/>
                <a:gd name="connsiteX9" fmla="*/ 14379 w 519645"/>
                <a:gd name="connsiteY9" fmla="*/ 154380 h 225412"/>
                <a:gd name="connsiteX10" fmla="*/ 85631 w 519645"/>
                <a:gd name="connsiteY10" fmla="*/ 213756 h 225412"/>
                <a:gd name="connsiteX11" fmla="*/ 453766 w 519645"/>
                <a:gd name="connsiteY11" fmla="*/ 178130 h 22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45" h="225412">
                  <a:moveTo>
                    <a:pt x="453766" y="178130"/>
                  </a:moveTo>
                  <a:cubicBezTo>
                    <a:pt x="503247" y="162296"/>
                    <a:pt x="519645" y="225412"/>
                    <a:pt x="382514" y="118754"/>
                  </a:cubicBezTo>
                  <a:cubicBezTo>
                    <a:pt x="359982" y="101229"/>
                    <a:pt x="331446" y="91436"/>
                    <a:pt x="311262" y="71252"/>
                  </a:cubicBezTo>
                  <a:cubicBezTo>
                    <a:pt x="284996" y="44986"/>
                    <a:pt x="273079" y="28411"/>
                    <a:pt x="240010" y="11876"/>
                  </a:cubicBezTo>
                  <a:cubicBezTo>
                    <a:pt x="228814" y="6278"/>
                    <a:pt x="216260" y="3959"/>
                    <a:pt x="204385" y="0"/>
                  </a:cubicBezTo>
                  <a:cubicBezTo>
                    <a:pt x="180634" y="3959"/>
                    <a:pt x="156492" y="6036"/>
                    <a:pt x="133133" y="11876"/>
                  </a:cubicBezTo>
                  <a:cubicBezTo>
                    <a:pt x="108845" y="17948"/>
                    <a:pt x="61881" y="35626"/>
                    <a:pt x="61881" y="35626"/>
                  </a:cubicBezTo>
                  <a:cubicBezTo>
                    <a:pt x="50006" y="43543"/>
                    <a:pt x="36347" y="49285"/>
                    <a:pt x="26255" y="59377"/>
                  </a:cubicBezTo>
                  <a:cubicBezTo>
                    <a:pt x="16163" y="69469"/>
                    <a:pt x="4274" y="80841"/>
                    <a:pt x="2504" y="95003"/>
                  </a:cubicBezTo>
                  <a:cubicBezTo>
                    <a:pt x="0" y="115031"/>
                    <a:pt x="5352" y="136327"/>
                    <a:pt x="14379" y="154380"/>
                  </a:cubicBezTo>
                  <a:cubicBezTo>
                    <a:pt x="25809" y="177240"/>
                    <a:pt x="65170" y="200116"/>
                    <a:pt x="85631" y="213756"/>
                  </a:cubicBezTo>
                  <a:cubicBezTo>
                    <a:pt x="414177" y="201588"/>
                    <a:pt x="404286" y="193964"/>
                    <a:pt x="453766" y="178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1485186" y="2567391"/>
              <a:ext cx="142794" cy="1428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Freeform 15"/>
            <p:cNvSpPr/>
            <p:nvPr/>
          </p:nvSpPr>
          <p:spPr>
            <a:xfrm>
              <a:off x="642910" y="2143116"/>
              <a:ext cx="1152697" cy="536035"/>
            </a:xfrm>
            <a:custGeom>
              <a:avLst/>
              <a:gdLst>
                <a:gd name="connsiteX0" fmla="*/ 225631 w 1153571"/>
                <a:gd name="connsiteY0" fmla="*/ 522515 h 536586"/>
                <a:gd name="connsiteX1" fmla="*/ 154379 w 1153571"/>
                <a:gd name="connsiteY1" fmla="*/ 498764 h 536586"/>
                <a:gd name="connsiteX2" fmla="*/ 95003 w 1153571"/>
                <a:gd name="connsiteY2" fmla="*/ 439387 h 536586"/>
                <a:gd name="connsiteX3" fmla="*/ 35626 w 1153571"/>
                <a:gd name="connsiteY3" fmla="*/ 368135 h 536586"/>
                <a:gd name="connsiteX4" fmla="*/ 0 w 1153571"/>
                <a:gd name="connsiteY4" fmla="*/ 344385 h 536586"/>
                <a:gd name="connsiteX5" fmla="*/ 35626 w 1153571"/>
                <a:gd name="connsiteY5" fmla="*/ 320634 h 536586"/>
                <a:gd name="connsiteX6" fmla="*/ 178130 w 1153571"/>
                <a:gd name="connsiteY6" fmla="*/ 308759 h 536586"/>
                <a:gd name="connsiteX7" fmla="*/ 190005 w 1153571"/>
                <a:gd name="connsiteY7" fmla="*/ 190005 h 536586"/>
                <a:gd name="connsiteX8" fmla="*/ 225631 w 1153571"/>
                <a:gd name="connsiteY8" fmla="*/ 201881 h 536586"/>
                <a:gd name="connsiteX9" fmla="*/ 249382 w 1153571"/>
                <a:gd name="connsiteY9" fmla="*/ 237507 h 536586"/>
                <a:gd name="connsiteX10" fmla="*/ 308759 w 1153571"/>
                <a:gd name="connsiteY10" fmla="*/ 225631 h 536586"/>
                <a:gd name="connsiteX11" fmla="*/ 332509 w 1153571"/>
                <a:gd name="connsiteY11" fmla="*/ 190005 h 536586"/>
                <a:gd name="connsiteX12" fmla="*/ 368135 w 1153571"/>
                <a:gd name="connsiteY12" fmla="*/ 118754 h 536586"/>
                <a:gd name="connsiteX13" fmla="*/ 380011 w 1153571"/>
                <a:gd name="connsiteY13" fmla="*/ 71252 h 536586"/>
                <a:gd name="connsiteX14" fmla="*/ 427512 w 1153571"/>
                <a:gd name="connsiteY14" fmla="*/ 142504 h 536586"/>
                <a:gd name="connsiteX15" fmla="*/ 463138 w 1153571"/>
                <a:gd name="connsiteY15" fmla="*/ 154380 h 536586"/>
                <a:gd name="connsiteX16" fmla="*/ 498764 w 1153571"/>
                <a:gd name="connsiteY16" fmla="*/ 142504 h 536586"/>
                <a:gd name="connsiteX17" fmla="*/ 558140 w 1153571"/>
                <a:gd name="connsiteY17" fmla="*/ 71252 h 536586"/>
                <a:gd name="connsiteX18" fmla="*/ 581891 w 1153571"/>
                <a:gd name="connsiteY18" fmla="*/ 106878 h 536586"/>
                <a:gd name="connsiteX19" fmla="*/ 688769 w 1153571"/>
                <a:gd name="connsiteY19" fmla="*/ 106878 h 536586"/>
                <a:gd name="connsiteX20" fmla="*/ 760021 w 1153571"/>
                <a:gd name="connsiteY20" fmla="*/ 35626 h 536586"/>
                <a:gd name="connsiteX21" fmla="*/ 795647 w 1153571"/>
                <a:gd name="connsiteY21" fmla="*/ 0 h 536586"/>
                <a:gd name="connsiteX22" fmla="*/ 831273 w 1153571"/>
                <a:gd name="connsiteY22" fmla="*/ 23751 h 536586"/>
                <a:gd name="connsiteX23" fmla="*/ 855024 w 1153571"/>
                <a:gd name="connsiteY23" fmla="*/ 118754 h 536586"/>
                <a:gd name="connsiteX24" fmla="*/ 1056904 w 1153571"/>
                <a:gd name="connsiteY24" fmla="*/ 106878 h 536586"/>
                <a:gd name="connsiteX25" fmla="*/ 1045029 w 1153571"/>
                <a:gd name="connsiteY25" fmla="*/ 142504 h 536586"/>
                <a:gd name="connsiteX26" fmla="*/ 997527 w 1153571"/>
                <a:gd name="connsiteY26" fmla="*/ 213756 h 536586"/>
                <a:gd name="connsiteX27" fmla="*/ 1140031 w 1153571"/>
                <a:gd name="connsiteY27" fmla="*/ 225631 h 536586"/>
                <a:gd name="connsiteX28" fmla="*/ 1104405 w 1153571"/>
                <a:gd name="connsiteY28" fmla="*/ 249382 h 536586"/>
                <a:gd name="connsiteX29" fmla="*/ 961901 w 1153571"/>
                <a:gd name="connsiteY29" fmla="*/ 273133 h 536586"/>
                <a:gd name="connsiteX30" fmla="*/ 878774 w 1153571"/>
                <a:gd name="connsiteY30" fmla="*/ 285008 h 536586"/>
                <a:gd name="connsiteX31" fmla="*/ 439387 w 1153571"/>
                <a:gd name="connsiteY31" fmla="*/ 308759 h 536586"/>
                <a:gd name="connsiteX32" fmla="*/ 403761 w 1153571"/>
                <a:gd name="connsiteY32" fmla="*/ 344385 h 536586"/>
                <a:gd name="connsiteX33" fmla="*/ 380011 w 1153571"/>
                <a:gd name="connsiteY33" fmla="*/ 380011 h 536586"/>
                <a:gd name="connsiteX34" fmla="*/ 344385 w 1153571"/>
                <a:gd name="connsiteY34" fmla="*/ 403761 h 536586"/>
                <a:gd name="connsiteX35" fmla="*/ 320634 w 1153571"/>
                <a:gd name="connsiteY35" fmla="*/ 439387 h 536586"/>
                <a:gd name="connsiteX36" fmla="*/ 285008 w 1153571"/>
                <a:gd name="connsiteY36" fmla="*/ 451263 h 536586"/>
                <a:gd name="connsiteX37" fmla="*/ 273133 w 1153571"/>
                <a:gd name="connsiteY37" fmla="*/ 486889 h 536586"/>
                <a:gd name="connsiteX38" fmla="*/ 225631 w 1153571"/>
                <a:gd name="connsiteY38" fmla="*/ 522515 h 5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3571" h="536586">
                  <a:moveTo>
                    <a:pt x="225631" y="522515"/>
                  </a:moveTo>
                  <a:cubicBezTo>
                    <a:pt x="205839" y="524494"/>
                    <a:pt x="168266" y="519595"/>
                    <a:pt x="154379" y="498764"/>
                  </a:cubicBezTo>
                  <a:cubicBezTo>
                    <a:pt x="122712" y="451263"/>
                    <a:pt x="142504" y="471055"/>
                    <a:pt x="95003" y="439387"/>
                  </a:cubicBezTo>
                  <a:cubicBezTo>
                    <a:pt x="71650" y="404358"/>
                    <a:pt x="69914" y="396708"/>
                    <a:pt x="35626" y="368135"/>
                  </a:cubicBezTo>
                  <a:cubicBezTo>
                    <a:pt x="24662" y="358998"/>
                    <a:pt x="11875" y="352302"/>
                    <a:pt x="0" y="344385"/>
                  </a:cubicBezTo>
                  <a:cubicBezTo>
                    <a:pt x="11875" y="336468"/>
                    <a:pt x="21631" y="323433"/>
                    <a:pt x="35626" y="320634"/>
                  </a:cubicBezTo>
                  <a:cubicBezTo>
                    <a:pt x="82366" y="311286"/>
                    <a:pt x="141743" y="339549"/>
                    <a:pt x="178130" y="308759"/>
                  </a:cubicBezTo>
                  <a:cubicBezTo>
                    <a:pt x="208499" y="283062"/>
                    <a:pt x="186047" y="229590"/>
                    <a:pt x="190005" y="190005"/>
                  </a:cubicBezTo>
                  <a:cubicBezTo>
                    <a:pt x="201880" y="193964"/>
                    <a:pt x="215856" y="194061"/>
                    <a:pt x="225631" y="201881"/>
                  </a:cubicBezTo>
                  <a:cubicBezTo>
                    <a:pt x="236776" y="210797"/>
                    <a:pt x="235659" y="233586"/>
                    <a:pt x="249382" y="237507"/>
                  </a:cubicBezTo>
                  <a:cubicBezTo>
                    <a:pt x="268790" y="243052"/>
                    <a:pt x="288967" y="229590"/>
                    <a:pt x="308759" y="225631"/>
                  </a:cubicBezTo>
                  <a:cubicBezTo>
                    <a:pt x="316676" y="213756"/>
                    <a:pt x="326126" y="202770"/>
                    <a:pt x="332509" y="190005"/>
                  </a:cubicBezTo>
                  <a:cubicBezTo>
                    <a:pt x="381675" y="91674"/>
                    <a:pt x="300070" y="220854"/>
                    <a:pt x="368135" y="118754"/>
                  </a:cubicBezTo>
                  <a:cubicBezTo>
                    <a:pt x="372094" y="102920"/>
                    <a:pt x="364177" y="75211"/>
                    <a:pt x="380011" y="71252"/>
                  </a:cubicBezTo>
                  <a:cubicBezTo>
                    <a:pt x="416903" y="62029"/>
                    <a:pt x="415980" y="130972"/>
                    <a:pt x="427512" y="142504"/>
                  </a:cubicBezTo>
                  <a:cubicBezTo>
                    <a:pt x="436363" y="151355"/>
                    <a:pt x="451263" y="150421"/>
                    <a:pt x="463138" y="154380"/>
                  </a:cubicBezTo>
                  <a:cubicBezTo>
                    <a:pt x="475013" y="150421"/>
                    <a:pt x="488349" y="149448"/>
                    <a:pt x="498764" y="142504"/>
                  </a:cubicBezTo>
                  <a:cubicBezTo>
                    <a:pt x="526196" y="124216"/>
                    <a:pt x="540614" y="97541"/>
                    <a:pt x="558140" y="71252"/>
                  </a:cubicBezTo>
                  <a:cubicBezTo>
                    <a:pt x="566057" y="83127"/>
                    <a:pt x="570016" y="98961"/>
                    <a:pt x="581891" y="106878"/>
                  </a:cubicBezTo>
                  <a:cubicBezTo>
                    <a:pt x="616724" y="130100"/>
                    <a:pt x="653272" y="113978"/>
                    <a:pt x="688769" y="106878"/>
                  </a:cubicBezTo>
                  <a:lnTo>
                    <a:pt x="760021" y="35626"/>
                  </a:lnTo>
                  <a:lnTo>
                    <a:pt x="795647" y="0"/>
                  </a:lnTo>
                  <a:cubicBezTo>
                    <a:pt x="807522" y="7917"/>
                    <a:pt x="822357" y="12606"/>
                    <a:pt x="831273" y="23751"/>
                  </a:cubicBezTo>
                  <a:cubicBezTo>
                    <a:pt x="841009" y="35922"/>
                    <a:pt x="854433" y="115800"/>
                    <a:pt x="855024" y="118754"/>
                  </a:cubicBezTo>
                  <a:cubicBezTo>
                    <a:pt x="922317" y="114795"/>
                    <a:pt x="990015" y="98517"/>
                    <a:pt x="1056904" y="106878"/>
                  </a:cubicBezTo>
                  <a:cubicBezTo>
                    <a:pt x="1069325" y="108431"/>
                    <a:pt x="1051108" y="131562"/>
                    <a:pt x="1045029" y="142504"/>
                  </a:cubicBezTo>
                  <a:cubicBezTo>
                    <a:pt x="1031166" y="167457"/>
                    <a:pt x="997527" y="213756"/>
                    <a:pt x="997527" y="213756"/>
                  </a:cubicBezTo>
                  <a:cubicBezTo>
                    <a:pt x="1045028" y="217714"/>
                    <a:pt x="1094811" y="210558"/>
                    <a:pt x="1140031" y="225631"/>
                  </a:cubicBezTo>
                  <a:cubicBezTo>
                    <a:pt x="1153571" y="230144"/>
                    <a:pt x="1118196" y="245704"/>
                    <a:pt x="1104405" y="249382"/>
                  </a:cubicBezTo>
                  <a:cubicBezTo>
                    <a:pt x="1057874" y="261790"/>
                    <a:pt x="1009574" y="266323"/>
                    <a:pt x="961901" y="273133"/>
                  </a:cubicBezTo>
                  <a:cubicBezTo>
                    <a:pt x="934192" y="277091"/>
                    <a:pt x="906699" y="283104"/>
                    <a:pt x="878774" y="285008"/>
                  </a:cubicBezTo>
                  <a:cubicBezTo>
                    <a:pt x="732438" y="294985"/>
                    <a:pt x="439387" y="308759"/>
                    <a:pt x="439387" y="308759"/>
                  </a:cubicBezTo>
                  <a:cubicBezTo>
                    <a:pt x="427512" y="320634"/>
                    <a:pt x="414512" y="331483"/>
                    <a:pt x="403761" y="344385"/>
                  </a:cubicBezTo>
                  <a:cubicBezTo>
                    <a:pt x="394624" y="355349"/>
                    <a:pt x="390103" y="369919"/>
                    <a:pt x="380011" y="380011"/>
                  </a:cubicBezTo>
                  <a:cubicBezTo>
                    <a:pt x="369919" y="390103"/>
                    <a:pt x="356260" y="395844"/>
                    <a:pt x="344385" y="403761"/>
                  </a:cubicBezTo>
                  <a:cubicBezTo>
                    <a:pt x="336468" y="415636"/>
                    <a:pt x="331779" y="430471"/>
                    <a:pt x="320634" y="439387"/>
                  </a:cubicBezTo>
                  <a:cubicBezTo>
                    <a:pt x="310859" y="447207"/>
                    <a:pt x="293859" y="442412"/>
                    <a:pt x="285008" y="451263"/>
                  </a:cubicBezTo>
                  <a:cubicBezTo>
                    <a:pt x="276157" y="460114"/>
                    <a:pt x="281984" y="478038"/>
                    <a:pt x="273133" y="486889"/>
                  </a:cubicBezTo>
                  <a:cubicBezTo>
                    <a:pt x="223436" y="536586"/>
                    <a:pt x="245423" y="520536"/>
                    <a:pt x="225631" y="522515"/>
                  </a:cubicBezTo>
                  <a:close/>
                </a:path>
              </a:pathLst>
            </a:cu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7932" name="Group 16"/>
          <p:cNvGrpSpPr>
            <a:grpSpLocks/>
          </p:cNvGrpSpPr>
          <p:nvPr/>
        </p:nvGrpSpPr>
        <p:grpSpPr bwMode="auto">
          <a:xfrm>
            <a:off x="5000625" y="6755829"/>
            <a:ext cx="1149350" cy="2259013"/>
            <a:chOff x="4214810" y="2317914"/>
            <a:chExt cx="1548681" cy="3044793"/>
          </a:xfrm>
        </p:grpSpPr>
        <p:sp>
          <p:nvSpPr>
            <p:cNvPr id="18" name="Oval 17"/>
            <p:cNvSpPr/>
            <p:nvPr/>
          </p:nvSpPr>
          <p:spPr>
            <a:xfrm>
              <a:off x="4214810" y="2861398"/>
              <a:ext cx="213906" cy="1433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p:cNvSpPr/>
            <p:nvPr/>
          </p:nvSpPr>
          <p:spPr>
            <a:xfrm>
              <a:off x="4353850" y="2506208"/>
              <a:ext cx="998941" cy="92863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943" name="Line 3"/>
            <p:cNvSpPr>
              <a:spLocks noChangeShapeType="1"/>
            </p:cNvSpPr>
            <p:nvPr/>
          </p:nvSpPr>
          <p:spPr bwMode="auto">
            <a:xfrm>
              <a:off x="4878713" y="3433881"/>
              <a:ext cx="45719" cy="78581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44" name="Line 4"/>
            <p:cNvSpPr>
              <a:spLocks noChangeShapeType="1"/>
            </p:cNvSpPr>
            <p:nvPr/>
          </p:nvSpPr>
          <p:spPr bwMode="auto">
            <a:xfrm flipH="1">
              <a:off x="4276732" y="4148261"/>
              <a:ext cx="647700" cy="1152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45" name="Line 4"/>
            <p:cNvSpPr>
              <a:spLocks noChangeShapeType="1"/>
            </p:cNvSpPr>
            <p:nvPr/>
          </p:nvSpPr>
          <p:spPr bwMode="auto">
            <a:xfrm>
              <a:off x="4929190" y="4219699"/>
              <a:ext cx="495308" cy="11430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46" name="Line 6"/>
            <p:cNvSpPr>
              <a:spLocks noChangeShapeType="1"/>
            </p:cNvSpPr>
            <p:nvPr/>
          </p:nvSpPr>
          <p:spPr bwMode="auto">
            <a:xfrm flipH="1" flipV="1">
              <a:off x="4362444" y="3571876"/>
              <a:ext cx="566746" cy="22078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47" name="Line 7"/>
            <p:cNvSpPr>
              <a:spLocks noChangeShapeType="1"/>
            </p:cNvSpPr>
            <p:nvPr/>
          </p:nvSpPr>
          <p:spPr bwMode="auto">
            <a:xfrm>
              <a:off x="4924430" y="3791071"/>
              <a:ext cx="361949" cy="56662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Oval 24"/>
            <p:cNvSpPr/>
            <p:nvPr/>
          </p:nvSpPr>
          <p:spPr>
            <a:xfrm>
              <a:off x="4501444" y="2720177"/>
              <a:ext cx="141178" cy="141220"/>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7949" name="Group 23"/>
            <p:cNvGrpSpPr>
              <a:grpSpLocks/>
            </p:cNvGrpSpPr>
            <p:nvPr/>
          </p:nvGrpSpPr>
          <p:grpSpPr bwMode="auto">
            <a:xfrm>
              <a:off x="4357686" y="3000372"/>
              <a:ext cx="257175" cy="271462"/>
              <a:chOff x="4377" y="2115"/>
              <a:chExt cx="162" cy="171"/>
            </a:xfrm>
          </p:grpSpPr>
          <p:sp>
            <p:nvSpPr>
              <p:cNvPr id="37951" name="Freeform 24"/>
              <p:cNvSpPr>
                <a:spLocks/>
              </p:cNvSpPr>
              <p:nvPr/>
            </p:nvSpPr>
            <p:spPr bwMode="auto">
              <a:xfrm>
                <a:off x="4377" y="2115"/>
                <a:ext cx="162" cy="171"/>
              </a:xfrm>
              <a:custGeom>
                <a:avLst/>
                <a:gdLst>
                  <a:gd name="T0" fmla="*/ 0 w 162"/>
                  <a:gd name="T1" fmla="*/ 69 h 171"/>
                  <a:gd name="T2" fmla="*/ 47 w 162"/>
                  <a:gd name="T3" fmla="*/ 36 h 171"/>
                  <a:gd name="T4" fmla="*/ 87 w 162"/>
                  <a:gd name="T5" fmla="*/ 36 h 171"/>
                  <a:gd name="T6" fmla="*/ 120 w 162"/>
                  <a:gd name="T7" fmla="*/ 29 h 171"/>
                  <a:gd name="T8" fmla="*/ 120 w 162"/>
                  <a:gd name="T9" fmla="*/ 170 h 171"/>
                  <a:gd name="T10" fmla="*/ 60 w 162"/>
                  <a:gd name="T11" fmla="*/ 163 h 171"/>
                  <a:gd name="T12" fmla="*/ 47 w 162"/>
                  <a:gd name="T13" fmla="*/ 123 h 171"/>
                  <a:gd name="T14" fmla="*/ 13 w 162"/>
                  <a:gd name="T15" fmla="*/ 103 h 171"/>
                  <a:gd name="T16" fmla="*/ 0 w 162"/>
                  <a:gd name="T17" fmla="*/ 69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71"/>
                  <a:gd name="T29" fmla="*/ 162 w 162"/>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71">
                    <a:moveTo>
                      <a:pt x="0" y="69"/>
                    </a:moveTo>
                    <a:cubicBezTo>
                      <a:pt x="23" y="62"/>
                      <a:pt x="30" y="52"/>
                      <a:pt x="47" y="36"/>
                    </a:cubicBezTo>
                    <a:cubicBezTo>
                      <a:pt x="58" y="0"/>
                      <a:pt x="66" y="16"/>
                      <a:pt x="87" y="36"/>
                    </a:cubicBezTo>
                    <a:cubicBezTo>
                      <a:pt x="98" y="34"/>
                      <a:pt x="116" y="19"/>
                      <a:pt x="120" y="29"/>
                    </a:cubicBezTo>
                    <a:cubicBezTo>
                      <a:pt x="162" y="138"/>
                      <a:pt x="161" y="132"/>
                      <a:pt x="120" y="170"/>
                    </a:cubicBezTo>
                    <a:cubicBezTo>
                      <a:pt x="100" y="168"/>
                      <a:pt x="79" y="171"/>
                      <a:pt x="60" y="163"/>
                    </a:cubicBezTo>
                    <a:cubicBezTo>
                      <a:pt x="58" y="162"/>
                      <a:pt x="48" y="124"/>
                      <a:pt x="47" y="123"/>
                    </a:cubicBezTo>
                    <a:cubicBezTo>
                      <a:pt x="38" y="109"/>
                      <a:pt x="27" y="108"/>
                      <a:pt x="13" y="103"/>
                    </a:cubicBezTo>
                    <a:cubicBezTo>
                      <a:pt x="23" y="75"/>
                      <a:pt x="26" y="87"/>
                      <a:pt x="0" y="69"/>
                    </a:cubicBezTo>
                    <a:close/>
                  </a:path>
                </a:pathLst>
              </a:custGeom>
              <a:solidFill>
                <a:srgbClr val="FF0000"/>
              </a:solidFill>
              <a:ln w="9525">
                <a:solidFill>
                  <a:schemeClr val="tx1"/>
                </a:solidFill>
                <a:round/>
                <a:headEnd/>
                <a:tailEnd/>
              </a:ln>
            </p:spPr>
            <p:txBody>
              <a:bodyPr/>
              <a:lstStyle/>
              <a:p>
                <a:endParaRPr lang="en-GB"/>
              </a:p>
            </p:txBody>
          </p:sp>
          <p:sp>
            <p:nvSpPr>
              <p:cNvPr id="37952" name="Oval 25"/>
              <p:cNvSpPr>
                <a:spLocks noChangeArrowheads="1"/>
              </p:cNvSpPr>
              <p:nvPr/>
            </p:nvSpPr>
            <p:spPr bwMode="auto">
              <a:xfrm>
                <a:off x="4422" y="2160"/>
                <a:ext cx="46" cy="91"/>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sp>
          <p:nvSpPr>
            <p:cNvPr id="27" name="Freeform 26"/>
            <p:cNvSpPr/>
            <p:nvPr/>
          </p:nvSpPr>
          <p:spPr>
            <a:xfrm>
              <a:off x="4582729" y="2317914"/>
              <a:ext cx="1180762" cy="1435739"/>
            </a:xfrm>
            <a:custGeom>
              <a:avLst/>
              <a:gdLst>
                <a:gd name="connsiteX0" fmla="*/ 57711 w 1179929"/>
                <a:gd name="connsiteY0" fmla="*/ 231322 h 1436668"/>
                <a:gd name="connsiteX1" fmla="*/ 140838 w 1179929"/>
                <a:gd name="connsiteY1" fmla="*/ 148195 h 1436668"/>
                <a:gd name="connsiteX2" fmla="*/ 182402 w 1179929"/>
                <a:gd name="connsiteY2" fmla="*/ 106631 h 1436668"/>
                <a:gd name="connsiteX3" fmla="*/ 279383 w 1179929"/>
                <a:gd name="connsiteY3" fmla="*/ 23504 h 1436668"/>
                <a:gd name="connsiteX4" fmla="*/ 348656 w 1179929"/>
                <a:gd name="connsiteY4" fmla="*/ 37359 h 1436668"/>
                <a:gd name="connsiteX5" fmla="*/ 390220 w 1179929"/>
                <a:gd name="connsiteY5" fmla="*/ 51213 h 1436668"/>
                <a:gd name="connsiteX6" fmla="*/ 404074 w 1179929"/>
                <a:gd name="connsiteY6" fmla="*/ 106631 h 1436668"/>
                <a:gd name="connsiteX7" fmla="*/ 417929 w 1179929"/>
                <a:gd name="connsiteY7" fmla="*/ 148195 h 1436668"/>
                <a:gd name="connsiteX8" fmla="*/ 681165 w 1179929"/>
                <a:gd name="connsiteY8" fmla="*/ 162050 h 1436668"/>
                <a:gd name="connsiteX9" fmla="*/ 722729 w 1179929"/>
                <a:gd name="connsiteY9" fmla="*/ 175904 h 1436668"/>
                <a:gd name="connsiteX10" fmla="*/ 764293 w 1179929"/>
                <a:gd name="connsiteY10" fmla="*/ 328304 h 1436668"/>
                <a:gd name="connsiteX11" fmla="*/ 805856 w 1179929"/>
                <a:gd name="connsiteY11" fmla="*/ 369868 h 1436668"/>
                <a:gd name="connsiteX12" fmla="*/ 847420 w 1179929"/>
                <a:gd name="connsiteY12" fmla="*/ 383722 h 1436668"/>
                <a:gd name="connsiteX13" fmla="*/ 1069093 w 1179929"/>
                <a:gd name="connsiteY13" fmla="*/ 397577 h 1436668"/>
                <a:gd name="connsiteX14" fmla="*/ 1096802 w 1179929"/>
                <a:gd name="connsiteY14" fmla="*/ 508413 h 1436668"/>
                <a:gd name="connsiteX15" fmla="*/ 1082947 w 1179929"/>
                <a:gd name="connsiteY15" fmla="*/ 605395 h 1436668"/>
                <a:gd name="connsiteX16" fmla="*/ 1096802 w 1179929"/>
                <a:gd name="connsiteY16" fmla="*/ 743941 h 1436668"/>
                <a:gd name="connsiteX17" fmla="*/ 1138365 w 1179929"/>
                <a:gd name="connsiteY17" fmla="*/ 771650 h 1436668"/>
                <a:gd name="connsiteX18" fmla="*/ 1152220 w 1179929"/>
                <a:gd name="connsiteY18" fmla="*/ 813213 h 1436668"/>
                <a:gd name="connsiteX19" fmla="*/ 1166074 w 1179929"/>
                <a:gd name="connsiteY19" fmla="*/ 896341 h 1436668"/>
                <a:gd name="connsiteX20" fmla="*/ 1179929 w 1179929"/>
                <a:gd name="connsiteY20" fmla="*/ 937904 h 1436668"/>
                <a:gd name="connsiteX21" fmla="*/ 1166074 w 1179929"/>
                <a:gd name="connsiteY21" fmla="*/ 1007177 h 1436668"/>
                <a:gd name="connsiteX22" fmla="*/ 1069093 w 1179929"/>
                <a:gd name="connsiteY22" fmla="*/ 1090304 h 1436668"/>
                <a:gd name="connsiteX23" fmla="*/ 999820 w 1179929"/>
                <a:gd name="connsiteY23" fmla="*/ 1145722 h 1436668"/>
                <a:gd name="connsiteX24" fmla="*/ 1013674 w 1179929"/>
                <a:gd name="connsiteY24" fmla="*/ 1228850 h 1436668"/>
                <a:gd name="connsiteX25" fmla="*/ 1055238 w 1179929"/>
                <a:gd name="connsiteY25" fmla="*/ 1270413 h 1436668"/>
                <a:gd name="connsiteX26" fmla="*/ 1069093 w 1179929"/>
                <a:gd name="connsiteY26" fmla="*/ 1311977 h 1436668"/>
                <a:gd name="connsiteX27" fmla="*/ 1041383 w 1179929"/>
                <a:gd name="connsiteY27" fmla="*/ 1339686 h 1436668"/>
                <a:gd name="connsiteX28" fmla="*/ 999820 w 1179929"/>
                <a:gd name="connsiteY28" fmla="*/ 1367395 h 1436668"/>
                <a:gd name="connsiteX29" fmla="*/ 930547 w 1179929"/>
                <a:gd name="connsiteY29" fmla="*/ 1422813 h 1436668"/>
                <a:gd name="connsiteX30" fmla="*/ 861274 w 1179929"/>
                <a:gd name="connsiteY30" fmla="*/ 1408959 h 1436668"/>
                <a:gd name="connsiteX31" fmla="*/ 819711 w 1179929"/>
                <a:gd name="connsiteY31" fmla="*/ 1436668 h 1436668"/>
                <a:gd name="connsiteX32" fmla="*/ 736583 w 1179929"/>
                <a:gd name="connsiteY32" fmla="*/ 1408959 h 1436668"/>
                <a:gd name="connsiteX33" fmla="*/ 708874 w 1179929"/>
                <a:gd name="connsiteY33" fmla="*/ 1367395 h 1436668"/>
                <a:gd name="connsiteX34" fmla="*/ 681165 w 1179929"/>
                <a:gd name="connsiteY34" fmla="*/ 1284268 h 1436668"/>
                <a:gd name="connsiteX35" fmla="*/ 708874 w 1179929"/>
                <a:gd name="connsiteY35" fmla="*/ 1201141 h 1436668"/>
                <a:gd name="connsiteX36" fmla="*/ 722729 w 1179929"/>
                <a:gd name="connsiteY36" fmla="*/ 1159577 h 1436668"/>
                <a:gd name="connsiteX37" fmla="*/ 667311 w 1179929"/>
                <a:gd name="connsiteY37" fmla="*/ 993322 h 1436668"/>
                <a:gd name="connsiteX38" fmla="*/ 584183 w 1179929"/>
                <a:gd name="connsiteY38" fmla="*/ 882486 h 1436668"/>
                <a:gd name="connsiteX39" fmla="*/ 570329 w 1179929"/>
                <a:gd name="connsiteY39" fmla="*/ 840922 h 1436668"/>
                <a:gd name="connsiteX40" fmla="*/ 598038 w 1179929"/>
                <a:gd name="connsiteY40" fmla="*/ 743941 h 1436668"/>
                <a:gd name="connsiteX41" fmla="*/ 584183 w 1179929"/>
                <a:gd name="connsiteY41" fmla="*/ 702377 h 1436668"/>
                <a:gd name="connsiteX42" fmla="*/ 556474 w 1179929"/>
                <a:gd name="connsiteY42" fmla="*/ 660813 h 1436668"/>
                <a:gd name="connsiteX43" fmla="*/ 584183 w 1179929"/>
                <a:gd name="connsiteY43" fmla="*/ 508413 h 1436668"/>
                <a:gd name="connsiteX44" fmla="*/ 528765 w 1179929"/>
                <a:gd name="connsiteY44" fmla="*/ 425286 h 1436668"/>
                <a:gd name="connsiteX45" fmla="*/ 473347 w 1179929"/>
                <a:gd name="connsiteY45" fmla="*/ 342159 h 1436668"/>
                <a:gd name="connsiteX46" fmla="*/ 348656 w 1179929"/>
                <a:gd name="connsiteY46" fmla="*/ 342159 h 1436668"/>
                <a:gd name="connsiteX47" fmla="*/ 320947 w 1179929"/>
                <a:gd name="connsiteY47" fmla="*/ 300595 h 1436668"/>
                <a:gd name="connsiteX48" fmla="*/ 279383 w 1179929"/>
                <a:gd name="connsiteY48" fmla="*/ 286741 h 1436668"/>
                <a:gd name="connsiteX49" fmla="*/ 196256 w 1179929"/>
                <a:gd name="connsiteY49" fmla="*/ 314450 h 1436668"/>
                <a:gd name="connsiteX50" fmla="*/ 126983 w 1179929"/>
                <a:gd name="connsiteY50" fmla="*/ 369868 h 1436668"/>
                <a:gd name="connsiteX51" fmla="*/ 30002 w 1179929"/>
                <a:gd name="connsiteY51" fmla="*/ 314450 h 1436668"/>
                <a:gd name="connsiteX52" fmla="*/ 2293 w 1179929"/>
                <a:gd name="connsiteY52" fmla="*/ 272886 h 1436668"/>
                <a:gd name="connsiteX53" fmla="*/ 16147 w 1179929"/>
                <a:gd name="connsiteY53" fmla="*/ 217468 h 1436668"/>
                <a:gd name="connsiteX54" fmla="*/ 113129 w 1179929"/>
                <a:gd name="connsiteY54" fmla="*/ 162050 h 1436668"/>
                <a:gd name="connsiteX55" fmla="*/ 57711 w 1179929"/>
                <a:gd name="connsiteY55" fmla="*/ 231322 h 143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929" h="1436668">
                  <a:moveTo>
                    <a:pt x="57711" y="231322"/>
                  </a:moveTo>
                  <a:cubicBezTo>
                    <a:pt x="106972" y="132801"/>
                    <a:pt x="54632" y="209771"/>
                    <a:pt x="140838" y="148195"/>
                  </a:cubicBezTo>
                  <a:cubicBezTo>
                    <a:pt x="156782" y="136807"/>
                    <a:pt x="167526" y="119382"/>
                    <a:pt x="182402" y="106631"/>
                  </a:cubicBezTo>
                  <a:cubicBezTo>
                    <a:pt x="306806" y="0"/>
                    <a:pt x="176256" y="126633"/>
                    <a:pt x="279383" y="23504"/>
                  </a:cubicBezTo>
                  <a:cubicBezTo>
                    <a:pt x="302474" y="28122"/>
                    <a:pt x="325811" y="31648"/>
                    <a:pt x="348656" y="37359"/>
                  </a:cubicBezTo>
                  <a:cubicBezTo>
                    <a:pt x="362824" y="40901"/>
                    <a:pt x="381097" y="39809"/>
                    <a:pt x="390220" y="51213"/>
                  </a:cubicBezTo>
                  <a:cubicBezTo>
                    <a:pt x="402115" y="66082"/>
                    <a:pt x="398843" y="88322"/>
                    <a:pt x="404074" y="106631"/>
                  </a:cubicBezTo>
                  <a:cubicBezTo>
                    <a:pt x="408086" y="120673"/>
                    <a:pt x="403608" y="145331"/>
                    <a:pt x="417929" y="148195"/>
                  </a:cubicBezTo>
                  <a:cubicBezTo>
                    <a:pt x="504089" y="165427"/>
                    <a:pt x="593420" y="157432"/>
                    <a:pt x="681165" y="162050"/>
                  </a:cubicBezTo>
                  <a:cubicBezTo>
                    <a:pt x="695020" y="166668"/>
                    <a:pt x="711325" y="166781"/>
                    <a:pt x="722729" y="175904"/>
                  </a:cubicBezTo>
                  <a:cubicBezTo>
                    <a:pt x="772897" y="216038"/>
                    <a:pt x="744333" y="273414"/>
                    <a:pt x="764293" y="328304"/>
                  </a:cubicBezTo>
                  <a:cubicBezTo>
                    <a:pt x="770989" y="346718"/>
                    <a:pt x="789553" y="359000"/>
                    <a:pt x="805856" y="369868"/>
                  </a:cubicBezTo>
                  <a:cubicBezTo>
                    <a:pt x="818007" y="377969"/>
                    <a:pt x="832896" y="382193"/>
                    <a:pt x="847420" y="383722"/>
                  </a:cubicBezTo>
                  <a:cubicBezTo>
                    <a:pt x="921048" y="391472"/>
                    <a:pt x="995202" y="392959"/>
                    <a:pt x="1069093" y="397577"/>
                  </a:cubicBezTo>
                  <a:cubicBezTo>
                    <a:pt x="1080024" y="430372"/>
                    <a:pt x="1096802" y="474981"/>
                    <a:pt x="1096802" y="508413"/>
                  </a:cubicBezTo>
                  <a:cubicBezTo>
                    <a:pt x="1096802" y="541069"/>
                    <a:pt x="1087565" y="573068"/>
                    <a:pt x="1082947" y="605395"/>
                  </a:cubicBezTo>
                  <a:cubicBezTo>
                    <a:pt x="1087565" y="651577"/>
                    <a:pt x="1082125" y="699910"/>
                    <a:pt x="1096802" y="743941"/>
                  </a:cubicBezTo>
                  <a:cubicBezTo>
                    <a:pt x="1102067" y="759737"/>
                    <a:pt x="1127963" y="758648"/>
                    <a:pt x="1138365" y="771650"/>
                  </a:cubicBezTo>
                  <a:cubicBezTo>
                    <a:pt x="1147488" y="783054"/>
                    <a:pt x="1147602" y="799359"/>
                    <a:pt x="1152220" y="813213"/>
                  </a:cubicBezTo>
                  <a:cubicBezTo>
                    <a:pt x="1156838" y="840922"/>
                    <a:pt x="1159980" y="868918"/>
                    <a:pt x="1166074" y="896341"/>
                  </a:cubicBezTo>
                  <a:cubicBezTo>
                    <a:pt x="1169242" y="910597"/>
                    <a:pt x="1179929" y="923300"/>
                    <a:pt x="1179929" y="937904"/>
                  </a:cubicBezTo>
                  <a:cubicBezTo>
                    <a:pt x="1179929" y="961452"/>
                    <a:pt x="1176605" y="986115"/>
                    <a:pt x="1166074" y="1007177"/>
                  </a:cubicBezTo>
                  <a:cubicBezTo>
                    <a:pt x="1153494" y="1032338"/>
                    <a:pt x="1086787" y="1075559"/>
                    <a:pt x="1069093" y="1090304"/>
                  </a:cubicBezTo>
                  <a:cubicBezTo>
                    <a:pt x="990124" y="1156110"/>
                    <a:pt x="1102584" y="1077212"/>
                    <a:pt x="999820" y="1145722"/>
                  </a:cubicBezTo>
                  <a:cubicBezTo>
                    <a:pt x="1004438" y="1173431"/>
                    <a:pt x="1002265" y="1203180"/>
                    <a:pt x="1013674" y="1228850"/>
                  </a:cubicBezTo>
                  <a:cubicBezTo>
                    <a:pt x="1021632" y="1246755"/>
                    <a:pt x="1044370" y="1254111"/>
                    <a:pt x="1055238" y="1270413"/>
                  </a:cubicBezTo>
                  <a:cubicBezTo>
                    <a:pt x="1063339" y="1282564"/>
                    <a:pt x="1064475" y="1298122"/>
                    <a:pt x="1069093" y="1311977"/>
                  </a:cubicBezTo>
                  <a:cubicBezTo>
                    <a:pt x="1059856" y="1321213"/>
                    <a:pt x="1051583" y="1331526"/>
                    <a:pt x="1041383" y="1339686"/>
                  </a:cubicBezTo>
                  <a:cubicBezTo>
                    <a:pt x="1028381" y="1350088"/>
                    <a:pt x="1011594" y="1355621"/>
                    <a:pt x="999820" y="1367395"/>
                  </a:cubicBezTo>
                  <a:cubicBezTo>
                    <a:pt x="937154" y="1430062"/>
                    <a:pt x="1011462" y="1395843"/>
                    <a:pt x="930547" y="1422813"/>
                  </a:cubicBezTo>
                  <a:cubicBezTo>
                    <a:pt x="907456" y="1418195"/>
                    <a:pt x="884640" y="1406038"/>
                    <a:pt x="861274" y="1408959"/>
                  </a:cubicBezTo>
                  <a:cubicBezTo>
                    <a:pt x="844752" y="1411024"/>
                    <a:pt x="836362" y="1436668"/>
                    <a:pt x="819711" y="1436668"/>
                  </a:cubicBezTo>
                  <a:cubicBezTo>
                    <a:pt x="790503" y="1436668"/>
                    <a:pt x="736583" y="1408959"/>
                    <a:pt x="736583" y="1408959"/>
                  </a:cubicBezTo>
                  <a:cubicBezTo>
                    <a:pt x="727347" y="1395104"/>
                    <a:pt x="715637" y="1382611"/>
                    <a:pt x="708874" y="1367395"/>
                  </a:cubicBezTo>
                  <a:cubicBezTo>
                    <a:pt x="697012" y="1340705"/>
                    <a:pt x="681165" y="1284268"/>
                    <a:pt x="681165" y="1284268"/>
                  </a:cubicBezTo>
                  <a:lnTo>
                    <a:pt x="708874" y="1201141"/>
                  </a:lnTo>
                  <a:lnTo>
                    <a:pt x="722729" y="1159577"/>
                  </a:lnTo>
                  <a:cubicBezTo>
                    <a:pt x="629079" y="1065927"/>
                    <a:pt x="731384" y="1185542"/>
                    <a:pt x="667311" y="993322"/>
                  </a:cubicBezTo>
                  <a:cubicBezTo>
                    <a:pt x="651644" y="946322"/>
                    <a:pt x="617007" y="915309"/>
                    <a:pt x="584183" y="882486"/>
                  </a:cubicBezTo>
                  <a:cubicBezTo>
                    <a:pt x="579565" y="868631"/>
                    <a:pt x="570329" y="855526"/>
                    <a:pt x="570329" y="840922"/>
                  </a:cubicBezTo>
                  <a:cubicBezTo>
                    <a:pt x="570329" y="823521"/>
                    <a:pt x="591503" y="763544"/>
                    <a:pt x="598038" y="743941"/>
                  </a:cubicBezTo>
                  <a:cubicBezTo>
                    <a:pt x="593420" y="730086"/>
                    <a:pt x="590714" y="715439"/>
                    <a:pt x="584183" y="702377"/>
                  </a:cubicBezTo>
                  <a:cubicBezTo>
                    <a:pt x="576736" y="687484"/>
                    <a:pt x="558131" y="677382"/>
                    <a:pt x="556474" y="660813"/>
                  </a:cubicBezTo>
                  <a:cubicBezTo>
                    <a:pt x="552929" y="625357"/>
                    <a:pt x="574125" y="548645"/>
                    <a:pt x="584183" y="508413"/>
                  </a:cubicBezTo>
                  <a:cubicBezTo>
                    <a:pt x="555350" y="393077"/>
                    <a:pt x="595740" y="501828"/>
                    <a:pt x="528765" y="425286"/>
                  </a:cubicBezTo>
                  <a:cubicBezTo>
                    <a:pt x="506835" y="400224"/>
                    <a:pt x="473347" y="342159"/>
                    <a:pt x="473347" y="342159"/>
                  </a:cubicBezTo>
                  <a:cubicBezTo>
                    <a:pt x="425416" y="358135"/>
                    <a:pt x="407174" y="371418"/>
                    <a:pt x="348656" y="342159"/>
                  </a:cubicBezTo>
                  <a:cubicBezTo>
                    <a:pt x="333763" y="334712"/>
                    <a:pt x="333949" y="310997"/>
                    <a:pt x="320947" y="300595"/>
                  </a:cubicBezTo>
                  <a:cubicBezTo>
                    <a:pt x="309543" y="291472"/>
                    <a:pt x="293238" y="291359"/>
                    <a:pt x="279383" y="286741"/>
                  </a:cubicBezTo>
                  <a:cubicBezTo>
                    <a:pt x="251674" y="295977"/>
                    <a:pt x="205492" y="286741"/>
                    <a:pt x="196256" y="314450"/>
                  </a:cubicBezTo>
                  <a:cubicBezTo>
                    <a:pt x="176381" y="374077"/>
                    <a:pt x="196570" y="352471"/>
                    <a:pt x="126983" y="369868"/>
                  </a:cubicBezTo>
                  <a:cubicBezTo>
                    <a:pt x="105250" y="359001"/>
                    <a:pt x="49585" y="334033"/>
                    <a:pt x="30002" y="314450"/>
                  </a:cubicBezTo>
                  <a:cubicBezTo>
                    <a:pt x="18228" y="302676"/>
                    <a:pt x="11529" y="286741"/>
                    <a:pt x="2293" y="272886"/>
                  </a:cubicBezTo>
                  <a:cubicBezTo>
                    <a:pt x="6911" y="254413"/>
                    <a:pt x="0" y="227560"/>
                    <a:pt x="16147" y="217468"/>
                  </a:cubicBezTo>
                  <a:cubicBezTo>
                    <a:pt x="126844" y="148282"/>
                    <a:pt x="113129" y="258912"/>
                    <a:pt x="113129" y="162050"/>
                  </a:cubicBezTo>
                  <a:lnTo>
                    <a:pt x="57711" y="231322"/>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0" name="Rounded Rectangular Callout 29"/>
          <p:cNvSpPr/>
          <p:nvPr/>
        </p:nvSpPr>
        <p:spPr>
          <a:xfrm>
            <a:off x="428625" y="5469954"/>
            <a:ext cx="3000375" cy="1143000"/>
          </a:xfrm>
          <a:prstGeom prst="wedgeRoundRectCallout">
            <a:avLst>
              <a:gd name="adj1" fmla="val 8622"/>
              <a:gd name="adj2" fmla="val 9469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a:solidFill>
                  <a:schemeClr val="tx1"/>
                </a:solidFill>
                <a:latin typeface="Arial" pitchFamily="34" charset="0"/>
                <a:cs typeface="Arial" pitchFamily="34" charset="0"/>
              </a:rPr>
              <a:t>¿</a:t>
            </a:r>
            <a:r>
              <a:rPr lang="en-GB" sz="2400" b="1" dirty="0" err="1">
                <a:solidFill>
                  <a:schemeClr val="tx1"/>
                </a:solidFill>
                <a:latin typeface="Arial" pitchFamily="34" charset="0"/>
                <a:cs typeface="Arial" pitchFamily="34" charset="0"/>
              </a:rPr>
              <a:t>Cuál</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es</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tu</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color</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preferido</a:t>
            </a:r>
            <a:r>
              <a:rPr lang="en-GB" sz="2400" b="1" dirty="0">
                <a:solidFill>
                  <a:schemeClr val="tx1"/>
                </a:solidFill>
                <a:latin typeface="Arial" pitchFamily="34" charset="0"/>
                <a:cs typeface="Arial" pitchFamily="34" charset="0"/>
              </a:rPr>
              <a:t>?</a:t>
            </a:r>
          </a:p>
        </p:txBody>
      </p:sp>
      <p:sp>
        <p:nvSpPr>
          <p:cNvPr id="31" name="Rounded Rectangular Callout 30"/>
          <p:cNvSpPr/>
          <p:nvPr/>
        </p:nvSpPr>
        <p:spPr>
          <a:xfrm>
            <a:off x="3571875" y="5541392"/>
            <a:ext cx="3000375" cy="1143000"/>
          </a:xfrm>
          <a:prstGeom prst="wedgeRoundRectCallout">
            <a:avLst>
              <a:gd name="adj1" fmla="val -6616"/>
              <a:gd name="adj2" fmla="val 9287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sz="2400" b="1" dirty="0">
                <a:solidFill>
                  <a:schemeClr val="tx1"/>
                </a:solidFill>
                <a:latin typeface="Arial" pitchFamily="34" charset="0"/>
                <a:cs typeface="Arial" pitchFamily="34" charset="0"/>
              </a:rPr>
              <a:t>Mi </a:t>
            </a:r>
            <a:r>
              <a:rPr lang="en-GB" sz="2400" b="1" dirty="0" err="1">
                <a:solidFill>
                  <a:schemeClr val="tx1"/>
                </a:solidFill>
                <a:latin typeface="Arial" pitchFamily="34" charset="0"/>
                <a:cs typeface="Arial" pitchFamily="34" charset="0"/>
              </a:rPr>
              <a:t>color</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preferido</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es</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azul</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como</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tus</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ojos</a:t>
            </a:r>
            <a:r>
              <a:rPr lang="en-GB" sz="2400" b="1" dirty="0">
                <a:solidFill>
                  <a:schemeClr val="tx1"/>
                </a:solidFill>
                <a:latin typeface="Arial" pitchFamily="34" charset="0"/>
                <a:cs typeface="Arial" pitchFamily="34" charset="0"/>
              </a:rPr>
              <a:t>…</a:t>
            </a:r>
          </a:p>
        </p:txBody>
      </p:sp>
      <p:sp>
        <p:nvSpPr>
          <p:cNvPr id="32" name="Heart 31"/>
          <p:cNvSpPr/>
          <p:nvPr/>
        </p:nvSpPr>
        <p:spPr>
          <a:xfrm>
            <a:off x="5929313" y="6398642"/>
            <a:ext cx="357187" cy="357187"/>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Heart 32"/>
          <p:cNvSpPr/>
          <p:nvPr/>
        </p:nvSpPr>
        <p:spPr>
          <a:xfrm>
            <a:off x="6072188" y="6684392"/>
            <a:ext cx="500062" cy="428625"/>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Heart 33"/>
          <p:cNvSpPr/>
          <p:nvPr/>
        </p:nvSpPr>
        <p:spPr>
          <a:xfrm>
            <a:off x="5357813" y="6398642"/>
            <a:ext cx="428625" cy="357187"/>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Heart 34"/>
          <p:cNvSpPr/>
          <p:nvPr/>
        </p:nvSpPr>
        <p:spPr>
          <a:xfrm>
            <a:off x="4714875" y="6398642"/>
            <a:ext cx="500063" cy="428625"/>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Heart 35"/>
          <p:cNvSpPr/>
          <p:nvPr/>
        </p:nvSpPr>
        <p:spPr>
          <a:xfrm>
            <a:off x="6215063" y="7113017"/>
            <a:ext cx="357187" cy="357187"/>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Text Box 2"/>
          <p:cNvSpPr txBox="1">
            <a:spLocks noChangeArrowheads="1"/>
          </p:cNvSpPr>
          <p:nvPr/>
        </p:nvSpPr>
        <p:spPr bwMode="auto">
          <a:xfrm>
            <a:off x="40481" y="23142"/>
            <a:ext cx="79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cs typeface="Arial" panose="020B0604020202020204" pitchFamily="34" charset="0"/>
              </a:rPr>
              <a:t>Los </a:t>
            </a:r>
            <a:r>
              <a:rPr lang="en-US" sz="2800" b="1" dirty="0" err="1" smtClean="0">
                <a:cs typeface="Arial" panose="020B0604020202020204" pitchFamily="34" charset="0"/>
              </a:rPr>
              <a:t>colores</a:t>
            </a:r>
            <a:endParaRPr lang="en-US" sz="2800" b="1" dirty="0">
              <a:cs typeface="Arial" panose="020B0604020202020204" pitchFamily="34" charset="0"/>
            </a:endParaRPr>
          </a:p>
        </p:txBody>
      </p:sp>
      <p:sp>
        <p:nvSpPr>
          <p:cNvPr id="37" name="Rounded Rectangle 3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950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277938" y="12220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4" name="Rectangle 7"/>
          <p:cNvSpPr>
            <a:spLocks noChangeArrowheads="1"/>
          </p:cNvSpPr>
          <p:nvPr/>
        </p:nvSpPr>
        <p:spPr bwMode="auto">
          <a:xfrm>
            <a:off x="3849688" y="1229940"/>
            <a:ext cx="650875" cy="579438"/>
          </a:xfrm>
          <a:prstGeom prst="rect">
            <a:avLst/>
          </a:prstGeom>
          <a:solidFill>
            <a:schemeClr val="bg1"/>
          </a:solidFill>
          <a:ln w="381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17" name="Rectangle 4"/>
          <p:cNvSpPr>
            <a:spLocks noChangeArrowheads="1"/>
          </p:cNvSpPr>
          <p:nvPr/>
        </p:nvSpPr>
        <p:spPr bwMode="auto">
          <a:xfrm>
            <a:off x="214313" y="1229940"/>
            <a:ext cx="785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rojo</a:t>
            </a:r>
            <a:endParaRPr lang="en-US" sz="2800">
              <a:latin typeface="Arial" panose="020B0604020202020204" pitchFamily="34" charset="0"/>
              <a:cs typeface="Arial" panose="020B0604020202020204" pitchFamily="34" charset="0"/>
            </a:endParaRPr>
          </a:p>
        </p:txBody>
      </p:sp>
      <p:sp>
        <p:nvSpPr>
          <p:cNvPr id="38918" name="Rectangle 5"/>
          <p:cNvSpPr>
            <a:spLocks noChangeArrowheads="1"/>
          </p:cNvSpPr>
          <p:nvPr/>
        </p:nvSpPr>
        <p:spPr bwMode="auto">
          <a:xfrm>
            <a:off x="2033588" y="1229940"/>
            <a:ext cx="395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
        <p:nvSpPr>
          <p:cNvPr id="38919" name="Rectangle 6"/>
          <p:cNvSpPr>
            <a:spLocks noChangeArrowheads="1"/>
          </p:cNvSpPr>
          <p:nvPr/>
        </p:nvSpPr>
        <p:spPr bwMode="auto">
          <a:xfrm>
            <a:off x="2428875" y="1229940"/>
            <a:ext cx="1246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blanco</a:t>
            </a:r>
            <a:endParaRPr lang="en-US" sz="2800">
              <a:latin typeface="Arial" panose="020B0604020202020204" pitchFamily="34" charset="0"/>
              <a:cs typeface="Arial" panose="020B0604020202020204" pitchFamily="34" charset="0"/>
            </a:endParaRPr>
          </a:p>
        </p:txBody>
      </p:sp>
      <p:sp>
        <p:nvSpPr>
          <p:cNvPr id="38920" name="Rectangle 7"/>
          <p:cNvSpPr>
            <a:spLocks noChangeArrowheads="1"/>
          </p:cNvSpPr>
          <p:nvPr/>
        </p:nvSpPr>
        <p:spPr bwMode="auto">
          <a:xfrm>
            <a:off x="4572000" y="1229940"/>
            <a:ext cx="59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 = </a:t>
            </a:r>
            <a:endParaRPr lang="en-US" sz="2800" b="1">
              <a:latin typeface="Arial" panose="020B0604020202020204" pitchFamily="34" charset="0"/>
              <a:cs typeface="Arial" panose="020B0604020202020204" pitchFamily="34" charset="0"/>
            </a:endParaRPr>
          </a:p>
        </p:txBody>
      </p:sp>
      <p:sp>
        <p:nvSpPr>
          <p:cNvPr id="10" name="Rectangle 7"/>
          <p:cNvSpPr>
            <a:spLocks noChangeArrowheads="1"/>
          </p:cNvSpPr>
          <p:nvPr/>
        </p:nvSpPr>
        <p:spPr bwMode="auto">
          <a:xfrm>
            <a:off x="5992813" y="12220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22" name="Rectangle 10"/>
          <p:cNvSpPr>
            <a:spLocks noChangeArrowheads="1"/>
          </p:cNvSpPr>
          <p:nvPr/>
        </p:nvSpPr>
        <p:spPr bwMode="auto">
          <a:xfrm>
            <a:off x="5043488" y="1206128"/>
            <a:ext cx="885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rosa</a:t>
            </a:r>
            <a:endParaRPr lang="en-US" sz="2800">
              <a:latin typeface="Arial" panose="020B0604020202020204" pitchFamily="34" charset="0"/>
              <a:cs typeface="Arial" panose="020B0604020202020204" pitchFamily="34" charset="0"/>
            </a:endParaRPr>
          </a:p>
        </p:txBody>
      </p:sp>
      <p:sp>
        <p:nvSpPr>
          <p:cNvPr id="12" name="Rectangle 7"/>
          <p:cNvSpPr>
            <a:spLocks noChangeArrowheads="1"/>
          </p:cNvSpPr>
          <p:nvPr/>
        </p:nvSpPr>
        <p:spPr bwMode="auto">
          <a:xfrm>
            <a:off x="1349375" y="24285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13" name="Rectangle 7"/>
          <p:cNvSpPr>
            <a:spLocks noChangeArrowheads="1"/>
          </p:cNvSpPr>
          <p:nvPr/>
        </p:nvSpPr>
        <p:spPr bwMode="auto">
          <a:xfrm>
            <a:off x="3841750" y="2436440"/>
            <a:ext cx="650875" cy="579438"/>
          </a:xfrm>
          <a:prstGeom prst="rect">
            <a:avLst/>
          </a:prstGeom>
          <a:solidFill>
            <a:schemeClr val="bg1"/>
          </a:solidFill>
          <a:ln w="381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25" name="Rectangle 13"/>
          <p:cNvSpPr>
            <a:spLocks noChangeArrowheads="1"/>
          </p:cNvSpPr>
          <p:nvPr/>
        </p:nvSpPr>
        <p:spPr bwMode="auto">
          <a:xfrm>
            <a:off x="206375" y="2436440"/>
            <a:ext cx="110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negro</a:t>
            </a:r>
            <a:endParaRPr lang="en-US" sz="2800">
              <a:latin typeface="Arial" panose="020B0604020202020204" pitchFamily="34" charset="0"/>
              <a:cs typeface="Arial" panose="020B0604020202020204" pitchFamily="34" charset="0"/>
            </a:endParaRPr>
          </a:p>
        </p:txBody>
      </p:sp>
      <p:sp>
        <p:nvSpPr>
          <p:cNvPr id="38926" name="Rectangle 14"/>
          <p:cNvSpPr>
            <a:spLocks noChangeArrowheads="1"/>
          </p:cNvSpPr>
          <p:nvPr/>
        </p:nvSpPr>
        <p:spPr bwMode="auto">
          <a:xfrm>
            <a:off x="2033588" y="2436440"/>
            <a:ext cx="395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
        <p:nvSpPr>
          <p:cNvPr id="38927" name="Rectangle 15"/>
          <p:cNvSpPr>
            <a:spLocks noChangeArrowheads="1"/>
          </p:cNvSpPr>
          <p:nvPr/>
        </p:nvSpPr>
        <p:spPr bwMode="auto">
          <a:xfrm>
            <a:off x="2420938" y="2436440"/>
            <a:ext cx="1246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blanco</a:t>
            </a:r>
            <a:endParaRPr lang="en-US" sz="2800">
              <a:latin typeface="Arial" panose="020B0604020202020204" pitchFamily="34" charset="0"/>
              <a:cs typeface="Arial" panose="020B0604020202020204" pitchFamily="34" charset="0"/>
            </a:endParaRPr>
          </a:p>
        </p:txBody>
      </p:sp>
      <p:sp>
        <p:nvSpPr>
          <p:cNvPr id="38928" name="Rectangle 16"/>
          <p:cNvSpPr>
            <a:spLocks noChangeArrowheads="1"/>
          </p:cNvSpPr>
          <p:nvPr/>
        </p:nvSpPr>
        <p:spPr bwMode="auto">
          <a:xfrm>
            <a:off x="4564063" y="2436440"/>
            <a:ext cx="59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 = </a:t>
            </a:r>
            <a:endParaRPr lang="en-US" sz="2800" b="1">
              <a:latin typeface="Arial" panose="020B0604020202020204" pitchFamily="34" charset="0"/>
              <a:cs typeface="Arial" panose="020B0604020202020204" pitchFamily="34" charset="0"/>
            </a:endParaRPr>
          </a:p>
        </p:txBody>
      </p:sp>
      <p:sp>
        <p:nvSpPr>
          <p:cNvPr id="18" name="Rectangle 7"/>
          <p:cNvSpPr>
            <a:spLocks noChangeArrowheads="1"/>
          </p:cNvSpPr>
          <p:nvPr/>
        </p:nvSpPr>
        <p:spPr bwMode="auto">
          <a:xfrm>
            <a:off x="5984875" y="24285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30" name="Rectangle 18"/>
          <p:cNvSpPr>
            <a:spLocks noChangeArrowheads="1"/>
          </p:cNvSpPr>
          <p:nvPr/>
        </p:nvSpPr>
        <p:spPr bwMode="auto">
          <a:xfrm>
            <a:off x="5035550" y="2412628"/>
            <a:ext cx="98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____</a:t>
            </a:r>
            <a:endParaRPr lang="en-US" sz="2800">
              <a:latin typeface="Arial" panose="020B0604020202020204" pitchFamily="34" charset="0"/>
              <a:cs typeface="Arial" panose="020B0604020202020204" pitchFamily="34" charset="0"/>
            </a:endParaRPr>
          </a:p>
        </p:txBody>
      </p:sp>
      <p:sp>
        <p:nvSpPr>
          <p:cNvPr id="20" name="Rectangle 7"/>
          <p:cNvSpPr>
            <a:spLocks noChangeArrowheads="1"/>
          </p:cNvSpPr>
          <p:nvPr/>
        </p:nvSpPr>
        <p:spPr bwMode="auto">
          <a:xfrm>
            <a:off x="1285875" y="35715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 name="Rectangle 7"/>
          <p:cNvSpPr>
            <a:spLocks noChangeArrowheads="1"/>
          </p:cNvSpPr>
          <p:nvPr/>
        </p:nvSpPr>
        <p:spPr bwMode="auto">
          <a:xfrm>
            <a:off x="3849688" y="3579440"/>
            <a:ext cx="650875" cy="579438"/>
          </a:xfrm>
          <a:prstGeom prst="rect">
            <a:avLst/>
          </a:prstGeom>
          <a:solidFill>
            <a:schemeClr val="bg1"/>
          </a:solidFill>
          <a:ln w="381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33" name="Rectangle 21"/>
          <p:cNvSpPr>
            <a:spLocks noChangeArrowheads="1"/>
          </p:cNvSpPr>
          <p:nvPr/>
        </p:nvSpPr>
        <p:spPr bwMode="auto">
          <a:xfrm>
            <a:off x="142875" y="3579440"/>
            <a:ext cx="84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azul</a:t>
            </a:r>
            <a:endParaRPr lang="en-US" sz="2800">
              <a:latin typeface="Arial" panose="020B0604020202020204" pitchFamily="34" charset="0"/>
              <a:cs typeface="Arial" panose="020B0604020202020204" pitchFamily="34" charset="0"/>
            </a:endParaRPr>
          </a:p>
        </p:txBody>
      </p:sp>
      <p:sp>
        <p:nvSpPr>
          <p:cNvPr id="38934" name="Rectangle 22"/>
          <p:cNvSpPr>
            <a:spLocks noChangeArrowheads="1"/>
          </p:cNvSpPr>
          <p:nvPr/>
        </p:nvSpPr>
        <p:spPr bwMode="auto">
          <a:xfrm>
            <a:off x="1970088" y="3579440"/>
            <a:ext cx="395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
        <p:nvSpPr>
          <p:cNvPr id="38935" name="Rectangle 23"/>
          <p:cNvSpPr>
            <a:spLocks noChangeArrowheads="1"/>
          </p:cNvSpPr>
          <p:nvPr/>
        </p:nvSpPr>
        <p:spPr bwMode="auto">
          <a:xfrm>
            <a:off x="2357438" y="3579440"/>
            <a:ext cx="1446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amarillo</a:t>
            </a:r>
            <a:endParaRPr lang="en-US" sz="2800">
              <a:latin typeface="Arial" panose="020B0604020202020204" pitchFamily="34" charset="0"/>
              <a:cs typeface="Arial" panose="020B0604020202020204" pitchFamily="34" charset="0"/>
            </a:endParaRPr>
          </a:p>
        </p:txBody>
      </p:sp>
      <p:sp>
        <p:nvSpPr>
          <p:cNvPr id="38936" name="Rectangle 24"/>
          <p:cNvSpPr>
            <a:spLocks noChangeArrowheads="1"/>
          </p:cNvSpPr>
          <p:nvPr/>
        </p:nvSpPr>
        <p:spPr bwMode="auto">
          <a:xfrm>
            <a:off x="4500563" y="3579440"/>
            <a:ext cx="59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 = </a:t>
            </a:r>
            <a:endParaRPr lang="en-US" sz="2800" b="1">
              <a:latin typeface="Arial" panose="020B0604020202020204" pitchFamily="34" charset="0"/>
              <a:cs typeface="Arial" panose="020B0604020202020204" pitchFamily="34" charset="0"/>
            </a:endParaRPr>
          </a:p>
        </p:txBody>
      </p:sp>
      <p:sp>
        <p:nvSpPr>
          <p:cNvPr id="26" name="Rectangle 7"/>
          <p:cNvSpPr>
            <a:spLocks noChangeArrowheads="1"/>
          </p:cNvSpPr>
          <p:nvPr/>
        </p:nvSpPr>
        <p:spPr bwMode="auto">
          <a:xfrm>
            <a:off x="5921375" y="35715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38" name="Rectangle 26"/>
          <p:cNvSpPr>
            <a:spLocks noChangeArrowheads="1"/>
          </p:cNvSpPr>
          <p:nvPr/>
        </p:nvSpPr>
        <p:spPr bwMode="auto">
          <a:xfrm>
            <a:off x="4972050" y="3555628"/>
            <a:ext cx="98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____</a:t>
            </a:r>
            <a:endParaRPr lang="en-US" sz="2800">
              <a:latin typeface="Arial" panose="020B0604020202020204" pitchFamily="34" charset="0"/>
              <a:cs typeface="Arial" panose="020B0604020202020204" pitchFamily="34" charset="0"/>
            </a:endParaRPr>
          </a:p>
        </p:txBody>
      </p:sp>
      <p:sp>
        <p:nvSpPr>
          <p:cNvPr id="28" name="Rectangle 7"/>
          <p:cNvSpPr>
            <a:spLocks noChangeArrowheads="1"/>
          </p:cNvSpPr>
          <p:nvPr/>
        </p:nvSpPr>
        <p:spPr bwMode="auto">
          <a:xfrm>
            <a:off x="1285875" y="47145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9" name="Rectangle 7"/>
          <p:cNvSpPr>
            <a:spLocks noChangeArrowheads="1"/>
          </p:cNvSpPr>
          <p:nvPr/>
        </p:nvSpPr>
        <p:spPr bwMode="auto">
          <a:xfrm>
            <a:off x="3849688" y="4722440"/>
            <a:ext cx="650875" cy="579438"/>
          </a:xfrm>
          <a:prstGeom prst="rect">
            <a:avLst/>
          </a:prstGeom>
          <a:solidFill>
            <a:schemeClr val="bg1"/>
          </a:solidFill>
          <a:ln w="381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41" name="Rectangle 29"/>
          <p:cNvSpPr>
            <a:spLocks noChangeArrowheads="1"/>
          </p:cNvSpPr>
          <p:nvPr/>
        </p:nvSpPr>
        <p:spPr bwMode="auto">
          <a:xfrm>
            <a:off x="142875" y="4722440"/>
            <a:ext cx="785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rojo</a:t>
            </a:r>
            <a:endParaRPr lang="en-US" sz="2800">
              <a:latin typeface="Arial" panose="020B0604020202020204" pitchFamily="34" charset="0"/>
              <a:cs typeface="Arial" panose="020B0604020202020204" pitchFamily="34" charset="0"/>
            </a:endParaRPr>
          </a:p>
        </p:txBody>
      </p:sp>
      <p:sp>
        <p:nvSpPr>
          <p:cNvPr id="38942" name="Rectangle 30"/>
          <p:cNvSpPr>
            <a:spLocks noChangeArrowheads="1"/>
          </p:cNvSpPr>
          <p:nvPr/>
        </p:nvSpPr>
        <p:spPr bwMode="auto">
          <a:xfrm>
            <a:off x="1970088" y="4722440"/>
            <a:ext cx="395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
        <p:nvSpPr>
          <p:cNvPr id="38943" name="Rectangle 31"/>
          <p:cNvSpPr>
            <a:spLocks noChangeArrowheads="1"/>
          </p:cNvSpPr>
          <p:nvPr/>
        </p:nvSpPr>
        <p:spPr bwMode="auto">
          <a:xfrm>
            <a:off x="2357438" y="4722440"/>
            <a:ext cx="84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azul</a:t>
            </a:r>
            <a:endParaRPr lang="en-US" sz="2800">
              <a:latin typeface="Arial" panose="020B0604020202020204" pitchFamily="34" charset="0"/>
              <a:cs typeface="Arial" panose="020B0604020202020204" pitchFamily="34" charset="0"/>
            </a:endParaRPr>
          </a:p>
        </p:txBody>
      </p:sp>
      <p:sp>
        <p:nvSpPr>
          <p:cNvPr id="38944" name="Rectangle 32"/>
          <p:cNvSpPr>
            <a:spLocks noChangeArrowheads="1"/>
          </p:cNvSpPr>
          <p:nvPr/>
        </p:nvSpPr>
        <p:spPr bwMode="auto">
          <a:xfrm>
            <a:off x="4500563" y="4722440"/>
            <a:ext cx="59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 = </a:t>
            </a:r>
            <a:endParaRPr lang="en-US" sz="2800" b="1">
              <a:latin typeface="Arial" panose="020B0604020202020204" pitchFamily="34" charset="0"/>
              <a:cs typeface="Arial" panose="020B0604020202020204" pitchFamily="34" charset="0"/>
            </a:endParaRPr>
          </a:p>
        </p:txBody>
      </p:sp>
      <p:sp>
        <p:nvSpPr>
          <p:cNvPr id="34" name="Rectangle 7"/>
          <p:cNvSpPr>
            <a:spLocks noChangeArrowheads="1"/>
          </p:cNvSpPr>
          <p:nvPr/>
        </p:nvSpPr>
        <p:spPr bwMode="auto">
          <a:xfrm>
            <a:off x="5921375" y="47145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46" name="Rectangle 34"/>
          <p:cNvSpPr>
            <a:spLocks noChangeArrowheads="1"/>
          </p:cNvSpPr>
          <p:nvPr/>
        </p:nvSpPr>
        <p:spPr bwMode="auto">
          <a:xfrm>
            <a:off x="4972050" y="4698628"/>
            <a:ext cx="98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____</a:t>
            </a:r>
            <a:endParaRPr lang="en-US" sz="2800">
              <a:latin typeface="Arial" panose="020B0604020202020204" pitchFamily="34" charset="0"/>
              <a:cs typeface="Arial" panose="020B0604020202020204" pitchFamily="34" charset="0"/>
            </a:endParaRPr>
          </a:p>
        </p:txBody>
      </p:sp>
      <p:sp>
        <p:nvSpPr>
          <p:cNvPr id="36" name="Rectangle 7"/>
          <p:cNvSpPr>
            <a:spLocks noChangeArrowheads="1"/>
          </p:cNvSpPr>
          <p:nvPr/>
        </p:nvSpPr>
        <p:spPr bwMode="auto">
          <a:xfrm>
            <a:off x="1285875" y="58575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7" name="Rectangle 7"/>
          <p:cNvSpPr>
            <a:spLocks noChangeArrowheads="1"/>
          </p:cNvSpPr>
          <p:nvPr/>
        </p:nvSpPr>
        <p:spPr bwMode="auto">
          <a:xfrm>
            <a:off x="3849688" y="5865440"/>
            <a:ext cx="650875" cy="579438"/>
          </a:xfrm>
          <a:prstGeom prst="rect">
            <a:avLst/>
          </a:prstGeom>
          <a:solidFill>
            <a:schemeClr val="bg1"/>
          </a:solidFill>
          <a:ln w="381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49" name="Rectangle 37"/>
          <p:cNvSpPr>
            <a:spLocks noChangeArrowheads="1"/>
          </p:cNvSpPr>
          <p:nvPr/>
        </p:nvSpPr>
        <p:spPr bwMode="auto">
          <a:xfrm>
            <a:off x="142875" y="5865440"/>
            <a:ext cx="785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rojo</a:t>
            </a:r>
            <a:endParaRPr lang="en-US" sz="2800">
              <a:latin typeface="Arial" panose="020B0604020202020204" pitchFamily="34" charset="0"/>
              <a:cs typeface="Arial" panose="020B0604020202020204" pitchFamily="34" charset="0"/>
            </a:endParaRPr>
          </a:p>
        </p:txBody>
      </p:sp>
      <p:sp>
        <p:nvSpPr>
          <p:cNvPr id="38950" name="Rectangle 38"/>
          <p:cNvSpPr>
            <a:spLocks noChangeArrowheads="1"/>
          </p:cNvSpPr>
          <p:nvPr/>
        </p:nvSpPr>
        <p:spPr bwMode="auto">
          <a:xfrm>
            <a:off x="1970088" y="5865440"/>
            <a:ext cx="395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
        <p:nvSpPr>
          <p:cNvPr id="38951" name="Rectangle 39"/>
          <p:cNvSpPr>
            <a:spLocks noChangeArrowheads="1"/>
          </p:cNvSpPr>
          <p:nvPr/>
        </p:nvSpPr>
        <p:spPr bwMode="auto">
          <a:xfrm>
            <a:off x="2357438" y="5865440"/>
            <a:ext cx="1446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amarillo</a:t>
            </a:r>
            <a:endParaRPr lang="en-US" sz="2800">
              <a:latin typeface="Arial" panose="020B0604020202020204" pitchFamily="34" charset="0"/>
              <a:cs typeface="Arial" panose="020B0604020202020204" pitchFamily="34" charset="0"/>
            </a:endParaRPr>
          </a:p>
        </p:txBody>
      </p:sp>
      <p:sp>
        <p:nvSpPr>
          <p:cNvPr id="38952" name="Rectangle 40"/>
          <p:cNvSpPr>
            <a:spLocks noChangeArrowheads="1"/>
          </p:cNvSpPr>
          <p:nvPr/>
        </p:nvSpPr>
        <p:spPr bwMode="auto">
          <a:xfrm>
            <a:off x="4500563" y="5865440"/>
            <a:ext cx="59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 = </a:t>
            </a:r>
            <a:endParaRPr lang="en-US" sz="2800" b="1">
              <a:latin typeface="Arial" panose="020B0604020202020204" pitchFamily="34" charset="0"/>
              <a:cs typeface="Arial" panose="020B0604020202020204" pitchFamily="34" charset="0"/>
            </a:endParaRPr>
          </a:p>
        </p:txBody>
      </p:sp>
      <p:sp>
        <p:nvSpPr>
          <p:cNvPr id="42" name="Rectangle 7"/>
          <p:cNvSpPr>
            <a:spLocks noChangeArrowheads="1"/>
          </p:cNvSpPr>
          <p:nvPr/>
        </p:nvSpPr>
        <p:spPr bwMode="auto">
          <a:xfrm>
            <a:off x="5921375" y="5857503"/>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54" name="Rectangle 42"/>
          <p:cNvSpPr>
            <a:spLocks noChangeArrowheads="1"/>
          </p:cNvSpPr>
          <p:nvPr/>
        </p:nvSpPr>
        <p:spPr bwMode="auto">
          <a:xfrm>
            <a:off x="4972050" y="5841628"/>
            <a:ext cx="98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____</a:t>
            </a:r>
            <a:endParaRPr lang="en-US" sz="2800">
              <a:latin typeface="Arial" panose="020B0604020202020204" pitchFamily="34" charset="0"/>
              <a:cs typeface="Arial" panose="020B0604020202020204" pitchFamily="34" charset="0"/>
            </a:endParaRPr>
          </a:p>
        </p:txBody>
      </p:sp>
      <p:sp>
        <p:nvSpPr>
          <p:cNvPr id="44" name="Rectangle 7"/>
          <p:cNvSpPr>
            <a:spLocks noChangeArrowheads="1"/>
          </p:cNvSpPr>
          <p:nvPr/>
        </p:nvSpPr>
        <p:spPr bwMode="auto">
          <a:xfrm>
            <a:off x="1285875" y="7175128"/>
            <a:ext cx="650875" cy="579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45" name="Rectangle 7"/>
          <p:cNvSpPr>
            <a:spLocks noChangeArrowheads="1"/>
          </p:cNvSpPr>
          <p:nvPr/>
        </p:nvSpPr>
        <p:spPr bwMode="auto">
          <a:xfrm>
            <a:off x="3849688" y="7183065"/>
            <a:ext cx="650875" cy="579438"/>
          </a:xfrm>
          <a:prstGeom prst="rect">
            <a:avLst/>
          </a:prstGeom>
          <a:solidFill>
            <a:schemeClr val="bg1"/>
          </a:solidFill>
          <a:ln w="381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57" name="Rectangle 45"/>
          <p:cNvSpPr>
            <a:spLocks noChangeArrowheads="1"/>
          </p:cNvSpPr>
          <p:nvPr/>
        </p:nvSpPr>
        <p:spPr bwMode="auto">
          <a:xfrm>
            <a:off x="142875" y="7183065"/>
            <a:ext cx="844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azul</a:t>
            </a:r>
            <a:endParaRPr lang="en-US" sz="2800">
              <a:latin typeface="Arial" panose="020B0604020202020204" pitchFamily="34" charset="0"/>
              <a:cs typeface="Arial" panose="020B0604020202020204" pitchFamily="34" charset="0"/>
            </a:endParaRPr>
          </a:p>
        </p:txBody>
      </p:sp>
      <p:sp>
        <p:nvSpPr>
          <p:cNvPr id="38958" name="Rectangle 46"/>
          <p:cNvSpPr>
            <a:spLocks noChangeArrowheads="1"/>
          </p:cNvSpPr>
          <p:nvPr/>
        </p:nvSpPr>
        <p:spPr bwMode="auto">
          <a:xfrm>
            <a:off x="1970088" y="7183065"/>
            <a:ext cx="395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
        <p:nvSpPr>
          <p:cNvPr id="38959" name="Rectangle 47"/>
          <p:cNvSpPr>
            <a:spLocks noChangeArrowheads="1"/>
          </p:cNvSpPr>
          <p:nvPr/>
        </p:nvSpPr>
        <p:spPr bwMode="auto">
          <a:xfrm>
            <a:off x="2357438" y="7183065"/>
            <a:ext cx="14462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amarillo</a:t>
            </a:r>
            <a:endParaRPr lang="en-US" sz="2800">
              <a:latin typeface="Arial" panose="020B0604020202020204" pitchFamily="34" charset="0"/>
              <a:cs typeface="Arial" panose="020B0604020202020204" pitchFamily="34" charset="0"/>
            </a:endParaRPr>
          </a:p>
        </p:txBody>
      </p:sp>
      <p:sp>
        <p:nvSpPr>
          <p:cNvPr id="38960" name="Rectangle 48"/>
          <p:cNvSpPr>
            <a:spLocks noChangeArrowheads="1"/>
          </p:cNvSpPr>
          <p:nvPr/>
        </p:nvSpPr>
        <p:spPr bwMode="auto">
          <a:xfrm>
            <a:off x="4500563" y="7587878"/>
            <a:ext cx="59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 = </a:t>
            </a:r>
            <a:endParaRPr lang="en-US" sz="2800" b="1">
              <a:latin typeface="Arial" panose="020B0604020202020204" pitchFamily="34" charset="0"/>
              <a:cs typeface="Arial" panose="020B0604020202020204" pitchFamily="34" charset="0"/>
            </a:endParaRPr>
          </a:p>
        </p:txBody>
      </p:sp>
      <p:sp>
        <p:nvSpPr>
          <p:cNvPr id="50" name="Rectangle 7"/>
          <p:cNvSpPr>
            <a:spLocks noChangeArrowheads="1"/>
          </p:cNvSpPr>
          <p:nvPr/>
        </p:nvSpPr>
        <p:spPr bwMode="auto">
          <a:xfrm>
            <a:off x="5921375" y="7579940"/>
            <a:ext cx="650875" cy="579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62" name="Rectangle 50"/>
          <p:cNvSpPr>
            <a:spLocks noChangeArrowheads="1"/>
          </p:cNvSpPr>
          <p:nvPr/>
        </p:nvSpPr>
        <p:spPr bwMode="auto">
          <a:xfrm>
            <a:off x="4972050" y="7564065"/>
            <a:ext cx="98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____</a:t>
            </a:r>
            <a:endParaRPr lang="en-US" sz="2800">
              <a:latin typeface="Arial" panose="020B0604020202020204" pitchFamily="34" charset="0"/>
              <a:cs typeface="Arial" panose="020B0604020202020204" pitchFamily="34" charset="0"/>
            </a:endParaRPr>
          </a:p>
        </p:txBody>
      </p:sp>
      <p:sp>
        <p:nvSpPr>
          <p:cNvPr id="52" name="Rectangle 7"/>
          <p:cNvSpPr>
            <a:spLocks noChangeArrowheads="1"/>
          </p:cNvSpPr>
          <p:nvPr/>
        </p:nvSpPr>
        <p:spPr bwMode="auto">
          <a:xfrm>
            <a:off x="1285875" y="7945065"/>
            <a:ext cx="650875" cy="579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53" name="Rectangle 7"/>
          <p:cNvSpPr>
            <a:spLocks noChangeArrowheads="1"/>
          </p:cNvSpPr>
          <p:nvPr/>
        </p:nvSpPr>
        <p:spPr bwMode="auto">
          <a:xfrm>
            <a:off x="3849688" y="7953003"/>
            <a:ext cx="650875" cy="579437"/>
          </a:xfrm>
          <a:prstGeom prst="rect">
            <a:avLst/>
          </a:prstGeom>
          <a:solidFill>
            <a:schemeClr val="bg1"/>
          </a:solidFill>
          <a:ln w="381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38965" name="Rectangle 53"/>
          <p:cNvSpPr>
            <a:spLocks noChangeArrowheads="1"/>
          </p:cNvSpPr>
          <p:nvPr/>
        </p:nvSpPr>
        <p:spPr bwMode="auto">
          <a:xfrm>
            <a:off x="142875" y="7953003"/>
            <a:ext cx="108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verde</a:t>
            </a:r>
            <a:endParaRPr lang="en-US" sz="2800">
              <a:latin typeface="Arial" panose="020B0604020202020204" pitchFamily="34" charset="0"/>
              <a:cs typeface="Arial" panose="020B0604020202020204" pitchFamily="34" charset="0"/>
            </a:endParaRPr>
          </a:p>
        </p:txBody>
      </p:sp>
      <p:sp>
        <p:nvSpPr>
          <p:cNvPr id="38966" name="Rectangle 54"/>
          <p:cNvSpPr>
            <a:spLocks noChangeArrowheads="1"/>
          </p:cNvSpPr>
          <p:nvPr/>
        </p:nvSpPr>
        <p:spPr bwMode="auto">
          <a:xfrm>
            <a:off x="1970088" y="7953003"/>
            <a:ext cx="395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
        <p:nvSpPr>
          <p:cNvPr id="38967" name="Rectangle 55"/>
          <p:cNvSpPr>
            <a:spLocks noChangeArrowheads="1"/>
          </p:cNvSpPr>
          <p:nvPr/>
        </p:nvSpPr>
        <p:spPr bwMode="auto">
          <a:xfrm>
            <a:off x="2357438" y="7953003"/>
            <a:ext cx="785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a:latin typeface="Arial" panose="020B0604020202020204" pitchFamily="34" charset="0"/>
                <a:cs typeface="Arial" panose="020B0604020202020204" pitchFamily="34" charset="0"/>
              </a:rPr>
              <a:t>rojo</a:t>
            </a:r>
            <a:endParaRPr lang="en-US" sz="2800">
              <a:latin typeface="Arial" panose="020B0604020202020204" pitchFamily="34" charset="0"/>
              <a:cs typeface="Arial" panose="020B0604020202020204" pitchFamily="34" charset="0"/>
            </a:endParaRPr>
          </a:p>
        </p:txBody>
      </p:sp>
      <p:sp>
        <p:nvSpPr>
          <p:cNvPr id="38968" name="Rectangle 56"/>
          <p:cNvSpPr>
            <a:spLocks noChangeArrowheads="1"/>
          </p:cNvSpPr>
          <p:nvPr/>
        </p:nvSpPr>
        <p:spPr bwMode="auto">
          <a:xfrm>
            <a:off x="4643438" y="7159253"/>
            <a:ext cx="395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
        <p:nvSpPr>
          <p:cNvPr id="58" name="Text Box 2"/>
          <p:cNvSpPr txBox="1">
            <a:spLocks noChangeArrowheads="1"/>
          </p:cNvSpPr>
          <p:nvPr/>
        </p:nvSpPr>
        <p:spPr bwMode="auto">
          <a:xfrm>
            <a:off x="40481" y="23142"/>
            <a:ext cx="79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cs typeface="Arial" panose="020B0604020202020204" pitchFamily="34" charset="0"/>
              </a:rPr>
              <a:t>Los </a:t>
            </a:r>
            <a:r>
              <a:rPr lang="en-US" sz="2800" b="1" dirty="0" err="1" smtClean="0">
                <a:cs typeface="Arial" panose="020B0604020202020204" pitchFamily="34" charset="0"/>
              </a:rPr>
              <a:t>colores</a:t>
            </a:r>
            <a:endParaRPr lang="en-US" sz="2800" b="1" dirty="0">
              <a:cs typeface="Arial" panose="020B0604020202020204" pitchFamily="34" charset="0"/>
            </a:endParaRPr>
          </a:p>
        </p:txBody>
      </p:sp>
      <p:sp>
        <p:nvSpPr>
          <p:cNvPr id="59" name="Text Box 11"/>
          <p:cNvSpPr txBox="1">
            <a:spLocks noChangeArrowheads="1"/>
          </p:cNvSpPr>
          <p:nvPr/>
        </p:nvSpPr>
        <p:spPr bwMode="auto">
          <a:xfrm>
            <a:off x="40481" y="426742"/>
            <a:ext cx="6786506" cy="70788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Colour the boxes and write the names for the secondary colours.</a:t>
            </a:r>
            <a:endParaRPr lang="en-GB" sz="2000" dirty="0">
              <a:latin typeface="Arial" panose="020B0604020202020204" pitchFamily="34" charset="0"/>
              <a:cs typeface="Arial" panose="020B0604020202020204" pitchFamily="34" charset="0"/>
            </a:endParaRPr>
          </a:p>
        </p:txBody>
      </p:sp>
      <p:sp>
        <p:nvSpPr>
          <p:cNvPr id="60" name="Rounded Rectangle 59"/>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21</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507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73" name="Group 153"/>
          <p:cNvGraphicFramePr>
            <a:graphicFrameLocks noGrp="1"/>
          </p:cNvGraphicFramePr>
          <p:nvPr>
            <p:extLst>
              <p:ext uri="{D42A27DB-BD31-4B8C-83A1-F6EECF244321}">
                <p14:modId xmlns:p14="http://schemas.microsoft.com/office/powerpoint/2010/main" val="2083595413"/>
              </p:ext>
            </p:extLst>
          </p:nvPr>
        </p:nvGraphicFramePr>
        <p:xfrm>
          <a:off x="404664" y="1259632"/>
          <a:ext cx="6075292" cy="5935155"/>
        </p:xfrm>
        <a:graphic>
          <a:graphicData uri="http://schemas.openxmlformats.org/drawingml/2006/table">
            <a:tbl>
              <a:tblPr/>
              <a:tblGrid>
                <a:gridCol w="1518823"/>
                <a:gridCol w="1518823"/>
                <a:gridCol w="1518823"/>
                <a:gridCol w="1518823"/>
              </a:tblGrid>
              <a:tr h="11870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dirty="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0" i="0" u="none" strike="noStrike" cap="none" normalizeH="0" baseline="0" dirty="0" smtClean="0">
                          <a:ln>
                            <a:noFill/>
                          </a:ln>
                          <a:solidFill>
                            <a:schemeClr val="tx1"/>
                          </a:solidFill>
                          <a:effectLst/>
                          <a:latin typeface="Arial" charset="0"/>
                        </a:rPr>
                        <a:t>un </a:t>
                      </a:r>
                      <a:r>
                        <a:rPr kumimoji="0" lang="en-GB" sz="2500" b="0" i="0" u="none" strike="noStrike" cap="none" normalizeH="0" baseline="0" dirty="0" err="1" smtClean="0">
                          <a:ln>
                            <a:noFill/>
                          </a:ln>
                          <a:solidFill>
                            <a:schemeClr val="tx1"/>
                          </a:solidFill>
                          <a:effectLst/>
                          <a:latin typeface="Arial" charset="0"/>
                        </a:rPr>
                        <a:t>c</a:t>
                      </a:r>
                      <a:r>
                        <a:rPr kumimoji="0" lang="en-GB" sz="2500" b="0" i="0" u="none" strike="noStrike" cap="none" normalizeH="0" baseline="0" dirty="0" err="1" smtClean="0">
                          <a:ln>
                            <a:noFill/>
                          </a:ln>
                          <a:solidFill>
                            <a:schemeClr val="tx1"/>
                          </a:solidFill>
                          <a:effectLst/>
                          <a:latin typeface="Arial" charset="0"/>
                          <a:cs typeface="Arial" charset="0"/>
                        </a:rPr>
                        <a:t>írculo</a:t>
                      </a:r>
                      <a:endParaRPr kumimoji="0" lang="en-GB" sz="25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0" i="0" u="none" strike="noStrike" cap="none" normalizeH="0" baseline="0" dirty="0" smtClean="0">
                          <a:ln>
                            <a:noFill/>
                          </a:ln>
                          <a:solidFill>
                            <a:schemeClr val="tx1"/>
                          </a:solidFill>
                          <a:effectLst/>
                          <a:latin typeface="Arial" charset="0"/>
                          <a:cs typeface="Arial" charset="0"/>
                        </a:rPr>
                        <a:t>………….</a:t>
                      </a: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0" i="0" u="none" strike="noStrike" cap="none" normalizeH="0" baseline="0" dirty="0" smtClean="0">
                          <a:ln>
                            <a:noFill/>
                          </a:ln>
                          <a:solidFill>
                            <a:schemeClr val="tx1"/>
                          </a:solidFill>
                          <a:effectLst/>
                          <a:latin typeface="Arial" charset="0"/>
                        </a:rPr>
                        <a:t>un </a:t>
                      </a:r>
                      <a:r>
                        <a:rPr kumimoji="0" lang="en-GB" sz="2500" b="0" i="0" u="none" strike="noStrike" cap="none" normalizeH="0" baseline="0" dirty="0" err="1" smtClean="0">
                          <a:ln>
                            <a:noFill/>
                          </a:ln>
                          <a:solidFill>
                            <a:schemeClr val="tx1"/>
                          </a:solidFill>
                          <a:effectLst/>
                          <a:latin typeface="Arial" charset="0"/>
                        </a:rPr>
                        <a:t>punto</a:t>
                      </a:r>
                      <a:endParaRPr kumimoji="0" lang="en-GB" sz="25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0" i="0" u="none" strike="noStrike" cap="none" normalizeH="0" baseline="0" dirty="0" smtClean="0">
                          <a:ln>
                            <a:noFill/>
                          </a:ln>
                          <a:solidFill>
                            <a:schemeClr val="tx1"/>
                          </a:solidFill>
                          <a:effectLst/>
                          <a:latin typeface="Arial" charset="0"/>
                        </a:rPr>
                        <a:t>………….</a:t>
                      </a:r>
                      <a:endParaRPr kumimoji="0" lang="en-GB" sz="2100" b="0" i="0" u="none" strike="noStrike" cap="none" normalizeH="0" baseline="0" dirty="0" smtClean="0">
                        <a:ln>
                          <a:noFill/>
                        </a:ln>
                        <a:solidFill>
                          <a:schemeClr val="tx1"/>
                        </a:solidFill>
                        <a:effectLst/>
                        <a:latin typeface="Arial" charset="0"/>
                      </a:endParaRP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70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dirty="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un </a:t>
                      </a:r>
                      <a:r>
                        <a:rPr kumimoji="0" lang="en-GB" sz="2000" b="0" i="0" u="none" strike="noStrike" cap="none" normalizeH="0" baseline="0" dirty="0" err="1" smtClean="0">
                          <a:ln>
                            <a:noFill/>
                          </a:ln>
                          <a:solidFill>
                            <a:schemeClr val="tx1"/>
                          </a:solidFill>
                          <a:effectLst/>
                          <a:latin typeface="Arial" charset="0"/>
                        </a:rPr>
                        <a:t>tri</a:t>
                      </a:r>
                      <a:r>
                        <a:rPr kumimoji="0" lang="en-GB" sz="2000" b="0" i="0" u="none" strike="noStrike" cap="none" normalizeH="0" baseline="0" dirty="0" err="1" smtClean="0">
                          <a:ln>
                            <a:noFill/>
                          </a:ln>
                          <a:solidFill>
                            <a:schemeClr val="tx1"/>
                          </a:solidFill>
                          <a:effectLst/>
                          <a:latin typeface="Arial" charset="0"/>
                          <a:cs typeface="Arial" charset="0"/>
                        </a:rPr>
                        <a:t>ángulo</a:t>
                      </a:r>
                      <a:endParaRPr kumimoji="0" lang="en-GB" sz="2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cs typeface="Arial" charset="0"/>
                        </a:rPr>
                        <a:t>…………….</a:t>
                      </a:r>
                      <a:endParaRPr kumimoji="0" lang="en-GB" sz="2100" b="0" i="0" u="none" strike="noStrike" cap="none" normalizeH="0" baseline="0" dirty="0" smtClean="0">
                        <a:ln>
                          <a:noFill/>
                        </a:ln>
                        <a:solidFill>
                          <a:schemeClr val="tx1"/>
                        </a:solidFill>
                        <a:effectLst/>
                        <a:latin typeface="Arial" charset="0"/>
                      </a:endParaRP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0" i="0" u="none" strike="noStrike" cap="none" normalizeH="0" baseline="0" dirty="0" err="1" smtClean="0">
                          <a:ln>
                            <a:noFill/>
                          </a:ln>
                          <a:solidFill>
                            <a:schemeClr val="tx1"/>
                          </a:solidFill>
                          <a:effectLst/>
                          <a:latin typeface="Arial" charset="0"/>
                        </a:rPr>
                        <a:t>una</a:t>
                      </a:r>
                      <a:r>
                        <a:rPr kumimoji="0" lang="en-GB" sz="2500" b="0" i="0" u="none" strike="noStrike" cap="none" normalizeH="0" baseline="0" dirty="0" smtClean="0">
                          <a:ln>
                            <a:noFill/>
                          </a:ln>
                          <a:solidFill>
                            <a:schemeClr val="tx1"/>
                          </a:solidFill>
                          <a:effectLst/>
                          <a:latin typeface="Arial" charset="0"/>
                        </a:rPr>
                        <a:t> </a:t>
                      </a:r>
                      <a:r>
                        <a:rPr kumimoji="0" lang="en-GB" sz="2500" b="0" i="0" u="none" strike="noStrike" cap="none" normalizeH="0" baseline="0" dirty="0" err="1" smtClean="0">
                          <a:ln>
                            <a:noFill/>
                          </a:ln>
                          <a:solidFill>
                            <a:schemeClr val="tx1"/>
                          </a:solidFill>
                          <a:effectLst/>
                          <a:latin typeface="Arial" charset="0"/>
                        </a:rPr>
                        <a:t>l</a:t>
                      </a:r>
                      <a:r>
                        <a:rPr kumimoji="0" lang="en-GB" sz="2500" b="0" i="0" u="none" strike="noStrike" cap="none" normalizeH="0" baseline="0" dirty="0" err="1" smtClean="0">
                          <a:ln>
                            <a:noFill/>
                          </a:ln>
                          <a:solidFill>
                            <a:schemeClr val="tx1"/>
                          </a:solidFill>
                          <a:effectLst/>
                          <a:latin typeface="Arial" charset="0"/>
                          <a:cs typeface="Arial" charset="0"/>
                        </a:rPr>
                        <a:t>ínea</a:t>
                      </a:r>
                      <a:endParaRPr kumimoji="0" lang="en-GB" sz="25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0" i="0" u="none" strike="noStrike" cap="none" normalizeH="0" baseline="0" dirty="0" smtClean="0">
                          <a:ln>
                            <a:noFill/>
                          </a:ln>
                          <a:solidFill>
                            <a:schemeClr val="tx1"/>
                          </a:solidFill>
                          <a:effectLst/>
                          <a:latin typeface="Arial" charset="0"/>
                          <a:cs typeface="Arial" charset="0"/>
                        </a:rPr>
                        <a:t>………….</a:t>
                      </a: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70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un </a:t>
                      </a:r>
                      <a:r>
                        <a:rPr kumimoji="0" lang="en-GB" sz="1800" b="0" i="0" u="none" strike="noStrike" cap="none" normalizeH="0" baseline="0" dirty="0" err="1" smtClean="0">
                          <a:ln>
                            <a:noFill/>
                          </a:ln>
                          <a:solidFill>
                            <a:schemeClr val="tx1"/>
                          </a:solidFill>
                          <a:effectLst/>
                          <a:latin typeface="Arial" charset="0"/>
                        </a:rPr>
                        <a:t>cuadrado</a:t>
                      </a:r>
                      <a:endParaRPr kumimoji="0" lang="en-GB"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a:t>
                      </a: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una</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estrella</a:t>
                      </a:r>
                      <a:endParaRPr kumimoji="0" lang="en-GB"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a:t>
                      </a: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70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un </a:t>
                      </a:r>
                      <a:r>
                        <a:rPr kumimoji="0" lang="en-GB" sz="1800" b="0" i="0" u="none" strike="noStrike" cap="none" normalizeH="0" baseline="0" dirty="0" err="1" smtClean="0">
                          <a:ln>
                            <a:noFill/>
                          </a:ln>
                          <a:solidFill>
                            <a:schemeClr val="tx1"/>
                          </a:solidFill>
                          <a:effectLst/>
                          <a:latin typeface="Arial" charset="0"/>
                        </a:rPr>
                        <a:t>rect</a:t>
                      </a:r>
                      <a:r>
                        <a:rPr kumimoji="0" lang="en-GB" sz="1800" b="0" i="0" u="none" strike="noStrike" cap="none" normalizeH="0" baseline="0" dirty="0" err="1" smtClean="0">
                          <a:ln>
                            <a:noFill/>
                          </a:ln>
                          <a:solidFill>
                            <a:schemeClr val="tx1"/>
                          </a:solidFill>
                          <a:effectLst/>
                          <a:latin typeface="Arial" charset="0"/>
                          <a:cs typeface="Arial" charset="0"/>
                        </a:rPr>
                        <a:t>ángulo</a:t>
                      </a:r>
                      <a:endParaRPr kumimoji="0" lang="en-GB" sz="1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100" b="0" i="0" u="none" strike="noStrike" cap="none" normalizeH="0" baseline="0" dirty="0" smtClean="0">
                          <a:ln>
                            <a:noFill/>
                          </a:ln>
                          <a:solidFill>
                            <a:schemeClr val="tx1"/>
                          </a:solidFill>
                          <a:effectLst/>
                          <a:latin typeface="Arial" charset="0"/>
                          <a:cs typeface="Arial" charset="0"/>
                        </a:rPr>
                        <a:t>……………</a:t>
                      </a: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una</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espiral</a:t>
                      </a:r>
                      <a:endParaRPr kumimoji="0" lang="en-GB"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a:t>
                      </a: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70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500" b="0" i="0" u="none" strike="noStrike" cap="none" normalizeH="0" baseline="0" dirty="0" smtClean="0">
                          <a:ln>
                            <a:noFill/>
                          </a:ln>
                          <a:solidFill>
                            <a:schemeClr val="tx1"/>
                          </a:solidFill>
                          <a:effectLst/>
                          <a:latin typeface="Arial" charset="0"/>
                        </a:rPr>
                        <a:t>un </a:t>
                      </a:r>
                      <a:r>
                        <a:rPr kumimoji="0" lang="en-GB" sz="2500" b="0" i="0" u="none" strike="noStrike" cap="none" normalizeH="0" baseline="0" dirty="0" err="1" smtClean="0">
                          <a:ln>
                            <a:noFill/>
                          </a:ln>
                          <a:solidFill>
                            <a:schemeClr val="tx1"/>
                          </a:solidFill>
                          <a:effectLst/>
                          <a:latin typeface="Arial" charset="0"/>
                          <a:cs typeface="Arial" charset="0"/>
                        </a:rPr>
                        <a:t>óvalo</a:t>
                      </a:r>
                      <a:r>
                        <a:rPr kumimoji="0" lang="en-GB" sz="2500" b="0" i="0" u="none" strike="noStrike" cap="none" normalizeH="0" baseline="0" dirty="0" smtClean="0">
                          <a:ln>
                            <a:noFill/>
                          </a:ln>
                          <a:solidFill>
                            <a:schemeClr val="tx1"/>
                          </a:solidFill>
                          <a:effectLst/>
                          <a:latin typeface="Arial" charset="0"/>
                          <a:cs typeface="Arial" charset="0"/>
                        </a:rPr>
                        <a:t/>
                      </a:r>
                      <a:br>
                        <a:rPr kumimoji="0" lang="en-GB" sz="2500" b="0" i="0" u="none" strike="noStrike" cap="none" normalizeH="0" baseline="0" dirty="0" smtClean="0">
                          <a:ln>
                            <a:noFill/>
                          </a:ln>
                          <a:solidFill>
                            <a:schemeClr val="tx1"/>
                          </a:solidFill>
                          <a:effectLst/>
                          <a:latin typeface="Arial" charset="0"/>
                          <a:cs typeface="Arial" charset="0"/>
                        </a:rPr>
                      </a:br>
                      <a:r>
                        <a:rPr kumimoji="0" lang="en-GB" sz="2500" b="0" i="0" u="none" strike="noStrike" cap="none" normalizeH="0" baseline="0" dirty="0" smtClean="0">
                          <a:ln>
                            <a:noFill/>
                          </a:ln>
                          <a:solidFill>
                            <a:schemeClr val="tx1"/>
                          </a:solidFill>
                          <a:effectLst/>
                          <a:latin typeface="Arial" charset="0"/>
                          <a:cs typeface="Arial" charset="0"/>
                        </a:rPr>
                        <a:t>………….</a:t>
                      </a: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L="60753" marR="60753" marT="54002" marB="540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0" i="0" u="none" strike="noStrike" cap="none" normalizeH="0" baseline="0" dirty="0" smtClean="0">
                          <a:ln>
                            <a:noFill/>
                          </a:ln>
                          <a:solidFill>
                            <a:schemeClr val="tx1"/>
                          </a:solidFill>
                          <a:effectLst/>
                          <a:latin typeface="Arial" charset="0"/>
                        </a:rPr>
                        <a:t>un </a:t>
                      </a:r>
                      <a:r>
                        <a:rPr kumimoji="0" lang="en-GB" sz="2500" b="0" i="0" u="none" strike="noStrike" cap="none" normalizeH="0" baseline="0" dirty="0" err="1" smtClean="0">
                          <a:ln>
                            <a:noFill/>
                          </a:ln>
                          <a:solidFill>
                            <a:schemeClr val="tx1"/>
                          </a:solidFill>
                          <a:effectLst/>
                          <a:latin typeface="Arial" charset="0"/>
                        </a:rPr>
                        <a:t>ojo</a:t>
                      </a:r>
                      <a:r>
                        <a:rPr kumimoji="0" lang="en-GB" sz="2500" b="0" i="0" u="none" strike="noStrike" cap="none" normalizeH="0" baseline="0" dirty="0" smtClean="0">
                          <a:ln>
                            <a:noFill/>
                          </a:ln>
                          <a:solidFill>
                            <a:schemeClr val="tx1"/>
                          </a:solidFill>
                          <a:effectLst/>
                          <a:latin typeface="Arial" charset="0"/>
                        </a:rPr>
                        <a:t/>
                      </a:r>
                      <a:br>
                        <a:rPr kumimoji="0" lang="en-GB" sz="2500" b="0" i="0" u="none" strike="noStrike" cap="none" normalizeH="0" baseline="0" dirty="0" smtClean="0">
                          <a:ln>
                            <a:noFill/>
                          </a:ln>
                          <a:solidFill>
                            <a:schemeClr val="tx1"/>
                          </a:solidFill>
                          <a:effectLst/>
                          <a:latin typeface="Arial" charset="0"/>
                        </a:rPr>
                      </a:br>
                      <a:r>
                        <a:rPr kumimoji="0" lang="en-GB" sz="2500" b="0" i="0" u="none" strike="noStrike" cap="none" normalizeH="0" baseline="0" dirty="0" smtClean="0">
                          <a:ln>
                            <a:noFill/>
                          </a:ln>
                          <a:solidFill>
                            <a:schemeClr val="tx1"/>
                          </a:solidFill>
                          <a:effectLst/>
                          <a:latin typeface="Arial" charset="0"/>
                        </a:rPr>
                        <a:t>………….</a:t>
                      </a:r>
                      <a:endParaRPr kumimoji="0" lang="en-GB" sz="2500" b="0" i="0" u="none" strike="noStrike" cap="none" normalizeH="0" baseline="0" dirty="0" smtClean="0">
                        <a:ln>
                          <a:noFill/>
                        </a:ln>
                        <a:solidFill>
                          <a:schemeClr val="tx1"/>
                        </a:solidFill>
                        <a:effectLst/>
                        <a:latin typeface="Arial" charset="0"/>
                        <a:cs typeface="Arial" charset="0"/>
                      </a:endParaRPr>
                    </a:p>
                  </a:txBody>
                  <a:tcPr marL="60753" marR="60753" marT="54002" marB="5400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81" name="Rectangle 123"/>
          <p:cNvSpPr>
            <a:spLocks noChangeArrowheads="1"/>
          </p:cNvSpPr>
          <p:nvPr/>
        </p:nvSpPr>
        <p:spPr bwMode="auto">
          <a:xfrm>
            <a:off x="631266" y="5077630"/>
            <a:ext cx="1147555" cy="587841"/>
          </a:xfrm>
          <a:prstGeom prst="rect">
            <a:avLst/>
          </a:prstGeom>
          <a:noFill/>
          <a:ln w="38100">
            <a:solidFill>
              <a:schemeClr val="tx1">
                <a:lumMod val="95000"/>
                <a:lumOff val="5000"/>
              </a:schemeClr>
            </a:solidFill>
            <a:miter lim="800000"/>
            <a:headEnd/>
            <a:tailEnd/>
          </a:ln>
        </p:spPr>
        <p:txBody>
          <a:bodyPr wrap="none" anchor="ctr"/>
          <a:lstStyle/>
          <a:p>
            <a:pPr eaLnBrk="1" hangingPunct="1">
              <a:defRPr/>
            </a:pPr>
            <a:endParaRPr lang="en-US">
              <a:latin typeface="Calibri" pitchFamily="34" charset="0"/>
            </a:endParaRPr>
          </a:p>
        </p:txBody>
      </p:sp>
      <p:sp>
        <p:nvSpPr>
          <p:cNvPr id="6182" name="AutoShape 124"/>
          <p:cNvSpPr>
            <a:spLocks noChangeArrowheads="1"/>
          </p:cNvSpPr>
          <p:nvPr/>
        </p:nvSpPr>
        <p:spPr bwMode="auto">
          <a:xfrm>
            <a:off x="870142" y="2607779"/>
            <a:ext cx="714437" cy="870636"/>
          </a:xfrm>
          <a:prstGeom prst="triangle">
            <a:avLst>
              <a:gd name="adj" fmla="val 50000"/>
            </a:avLst>
          </a:prstGeom>
          <a:noFill/>
          <a:ln w="38100">
            <a:solidFill>
              <a:schemeClr val="tx1">
                <a:lumMod val="95000"/>
                <a:lumOff val="5000"/>
              </a:schemeClr>
            </a:solidFill>
            <a:miter lim="800000"/>
            <a:headEnd/>
            <a:tailEnd/>
          </a:ln>
        </p:spPr>
        <p:txBody>
          <a:bodyPr wrap="none" anchor="ctr"/>
          <a:lstStyle/>
          <a:p>
            <a:pPr eaLnBrk="1" hangingPunct="1">
              <a:defRPr/>
            </a:pPr>
            <a:endParaRPr lang="en-US">
              <a:latin typeface="Calibri" pitchFamily="34" charset="0"/>
            </a:endParaRPr>
          </a:p>
        </p:txBody>
      </p:sp>
      <p:sp>
        <p:nvSpPr>
          <p:cNvPr id="6183" name="Line 128"/>
          <p:cNvSpPr>
            <a:spLocks noChangeShapeType="1"/>
          </p:cNvSpPr>
          <p:nvPr/>
        </p:nvSpPr>
        <p:spPr bwMode="auto">
          <a:xfrm>
            <a:off x="3690789" y="2991595"/>
            <a:ext cx="1142239" cy="1"/>
          </a:xfrm>
          <a:prstGeom prst="line">
            <a:avLst/>
          </a:prstGeom>
          <a:noFill/>
          <a:ln w="76200">
            <a:solidFill>
              <a:schemeClr val="tx1">
                <a:lumMod val="95000"/>
                <a:lumOff val="5000"/>
              </a:schemeClr>
            </a:solidFill>
            <a:round/>
            <a:headEnd/>
            <a:tailEnd/>
          </a:ln>
        </p:spPr>
        <p:txBody>
          <a:bodyPr/>
          <a:lstStyle/>
          <a:p>
            <a:pPr eaLnBrk="1" hangingPunct="1">
              <a:defRPr/>
            </a:pPr>
            <a:endParaRPr lang="en-US" sz="2000">
              <a:cs typeface="Arial" panose="020B0604020202020204" pitchFamily="34" charset="0"/>
            </a:endParaRPr>
          </a:p>
        </p:txBody>
      </p:sp>
      <p:sp>
        <p:nvSpPr>
          <p:cNvPr id="5249" name="AutoShape 129"/>
          <p:cNvSpPr>
            <a:spLocks noChangeArrowheads="1"/>
          </p:cNvSpPr>
          <p:nvPr/>
        </p:nvSpPr>
        <p:spPr bwMode="auto">
          <a:xfrm>
            <a:off x="3777169" y="3694066"/>
            <a:ext cx="968360" cy="1042652"/>
          </a:xfrm>
          <a:prstGeom prst="star5">
            <a:avLst/>
          </a:prstGeom>
          <a:noFill/>
          <a:ln w="38100">
            <a:solidFill>
              <a:schemeClr val="tx1">
                <a:lumMod val="95000"/>
                <a:lumOff val="5000"/>
              </a:schemeClr>
            </a:solidFill>
            <a:miter lim="800000"/>
            <a:headEnd/>
            <a:tailEnd/>
          </a:ln>
          <a:effectLst/>
        </p:spPr>
        <p:txBody>
          <a:bodyPr wrap="none" anchor="ctr"/>
          <a:lstStyle/>
          <a:p>
            <a:pPr eaLnBrk="1" fontAlgn="auto" hangingPunct="1">
              <a:spcBef>
                <a:spcPts val="0"/>
              </a:spcBef>
              <a:spcAft>
                <a:spcPts val="0"/>
              </a:spcAft>
              <a:defRPr/>
            </a:pPr>
            <a:endParaRPr lang="en-US" sz="2000">
              <a:cs typeface="Arial" panose="020B0604020202020204" pitchFamily="34" charset="0"/>
            </a:endParaRPr>
          </a:p>
        </p:txBody>
      </p:sp>
      <p:pic>
        <p:nvPicPr>
          <p:cNvPr id="39974"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790" y="6178414"/>
            <a:ext cx="1054739" cy="90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5"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631" y="5077630"/>
            <a:ext cx="831652" cy="81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718557" y="1352342"/>
            <a:ext cx="1012549" cy="949264"/>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046358" y="1732047"/>
            <a:ext cx="253138" cy="189854"/>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latin typeface="Arial" panose="020B0604020202020204" pitchFamily="34" charset="0"/>
              <a:cs typeface="Arial" panose="020B0604020202020204" pitchFamily="34" charset="0"/>
            </a:endParaRPr>
          </a:p>
        </p:txBody>
      </p:sp>
      <p:sp>
        <p:nvSpPr>
          <p:cNvPr id="15" name="Rectangle 14"/>
          <p:cNvSpPr/>
          <p:nvPr/>
        </p:nvSpPr>
        <p:spPr>
          <a:xfrm>
            <a:off x="793696" y="3813654"/>
            <a:ext cx="822696" cy="822696"/>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Oval 15"/>
          <p:cNvSpPr/>
          <p:nvPr/>
        </p:nvSpPr>
        <p:spPr>
          <a:xfrm>
            <a:off x="601980" y="6254439"/>
            <a:ext cx="1075833" cy="569559"/>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Text Box 2"/>
          <p:cNvSpPr txBox="1">
            <a:spLocks noChangeArrowheads="1"/>
          </p:cNvSpPr>
          <p:nvPr/>
        </p:nvSpPr>
        <p:spPr bwMode="auto">
          <a:xfrm>
            <a:off x="40481" y="23142"/>
            <a:ext cx="79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cs typeface="Arial" panose="020B0604020202020204" pitchFamily="34" charset="0"/>
              </a:rPr>
              <a:t>Las </a:t>
            </a:r>
            <a:r>
              <a:rPr lang="en-US" sz="2800" b="1" dirty="0" err="1" smtClean="0">
                <a:cs typeface="Arial" panose="020B0604020202020204" pitchFamily="34" charset="0"/>
              </a:rPr>
              <a:t>formas</a:t>
            </a:r>
            <a:endParaRPr lang="en-US" sz="2800" b="1" dirty="0">
              <a:cs typeface="Arial" panose="020B0604020202020204" pitchFamily="34" charset="0"/>
            </a:endParaRPr>
          </a:p>
        </p:txBody>
      </p:sp>
      <p:sp>
        <p:nvSpPr>
          <p:cNvPr id="19" name="Text Box 11"/>
          <p:cNvSpPr txBox="1">
            <a:spLocks noChangeArrowheads="1"/>
          </p:cNvSpPr>
          <p:nvPr/>
        </p:nvSpPr>
        <p:spPr bwMode="auto">
          <a:xfrm>
            <a:off x="40481" y="426742"/>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A</a:t>
            </a:r>
            <a:r>
              <a:rPr lang="en-GB" sz="2000" dirty="0" smtClean="0">
                <a:latin typeface="Arial" panose="020B0604020202020204" pitchFamily="34" charset="0"/>
                <a:cs typeface="Arial" panose="020B0604020202020204" pitchFamily="34" charset="0"/>
              </a:rPr>
              <a:t> Colour each shape and write its colour in Spanish after the noun.</a:t>
            </a:r>
            <a:endParaRPr lang="en-GB" sz="2000" dirty="0">
              <a:latin typeface="Arial" panose="020B0604020202020204" pitchFamily="34" charset="0"/>
              <a:cs typeface="Arial" panose="020B0604020202020204" pitchFamily="34" charset="0"/>
            </a:endParaRPr>
          </a:p>
        </p:txBody>
      </p:sp>
      <p:sp>
        <p:nvSpPr>
          <p:cNvPr id="20" name="Text Box 11"/>
          <p:cNvSpPr txBox="1">
            <a:spLocks noChangeArrowheads="1"/>
          </p:cNvSpPr>
          <p:nvPr/>
        </p:nvSpPr>
        <p:spPr bwMode="auto">
          <a:xfrm>
            <a:off x="71494" y="7341403"/>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B</a:t>
            </a:r>
            <a:r>
              <a:rPr lang="en-GB" sz="2000" dirty="0" smtClean="0">
                <a:latin typeface="Arial" panose="020B0604020202020204" pitchFamily="34" charset="0"/>
                <a:cs typeface="Arial" panose="020B0604020202020204" pitchFamily="34" charset="0"/>
              </a:rPr>
              <a:t> Draw a quick picture made up of different shapes and label it in Spanish.</a:t>
            </a:r>
            <a:endParaRPr lang="en-GB" sz="2000" dirty="0">
              <a:latin typeface="Arial" panose="020B0604020202020204" pitchFamily="34" charset="0"/>
              <a:cs typeface="Arial" panose="020B0604020202020204" pitchFamily="34" charset="0"/>
            </a:endParaRPr>
          </a:p>
        </p:txBody>
      </p:sp>
      <p:sp>
        <p:nvSpPr>
          <p:cNvPr id="17" name="Rounded Rectangle 1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22</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293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0481" y="23142"/>
            <a:ext cx="79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cs typeface="Arial" panose="020B0604020202020204" pitchFamily="34" charset="0"/>
              </a:rPr>
              <a:t>Las </a:t>
            </a:r>
            <a:r>
              <a:rPr lang="en-US" sz="2800" b="1" dirty="0" err="1" smtClean="0">
                <a:cs typeface="Arial" panose="020B0604020202020204" pitchFamily="34" charset="0"/>
              </a:rPr>
              <a:t>formas</a:t>
            </a:r>
            <a:endParaRPr lang="en-US" sz="2800" b="1" dirty="0">
              <a:cs typeface="Arial" panose="020B0604020202020204" pitchFamily="34" charset="0"/>
            </a:endParaRPr>
          </a:p>
        </p:txBody>
      </p:sp>
      <p:sp>
        <p:nvSpPr>
          <p:cNvPr id="3" name="Text Box 11"/>
          <p:cNvSpPr txBox="1">
            <a:spLocks noChangeArrowheads="1"/>
          </p:cNvSpPr>
          <p:nvPr/>
        </p:nvSpPr>
        <p:spPr bwMode="auto">
          <a:xfrm>
            <a:off x="40481" y="426742"/>
            <a:ext cx="6786506" cy="70788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b="1"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Write a phrase for each picture, describing the shapes you can see in it.</a:t>
            </a: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clrChange>
              <a:clrFrom>
                <a:srgbClr val="FEFEFE"/>
              </a:clrFrom>
              <a:clrTo>
                <a:srgbClr val="FEFEFE">
                  <a:alpha val="0"/>
                </a:srgbClr>
              </a:clrTo>
            </a:clrChange>
          </a:blip>
          <a:stretch>
            <a:fillRect/>
          </a:stretch>
        </p:blipFill>
        <p:spPr>
          <a:xfrm>
            <a:off x="5424720" y="3064422"/>
            <a:ext cx="1311313" cy="107099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31170" y="3701484"/>
            <a:ext cx="751844" cy="14986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7759" y="5807767"/>
            <a:ext cx="1349210" cy="1351481"/>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0214" y="949247"/>
            <a:ext cx="1785600" cy="1152128"/>
          </a:xfrm>
          <a:prstGeom prst="rect">
            <a:avLst/>
          </a:prstGeom>
        </p:spPr>
      </p:pic>
      <p:pic>
        <p:nvPicPr>
          <p:cNvPr id="10" name="Picture 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698" y="5501393"/>
            <a:ext cx="1703443" cy="1785461"/>
          </a:xfrm>
          <a:prstGeom prst="rect">
            <a:avLst/>
          </a:prstGeom>
        </p:spPr>
      </p:pic>
      <p:pic>
        <p:nvPicPr>
          <p:cNvPr id="11" name="Picture 1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2607" y="1821240"/>
            <a:ext cx="1961471" cy="1412924"/>
          </a:xfrm>
          <a:prstGeom prst="rect">
            <a:avLst/>
          </a:prstGeom>
        </p:spPr>
      </p:pic>
      <p:sp>
        <p:nvSpPr>
          <p:cNvPr id="12" name="TextBox 11"/>
          <p:cNvSpPr txBox="1"/>
          <p:nvPr/>
        </p:nvSpPr>
        <p:spPr>
          <a:xfrm>
            <a:off x="116681" y="1227184"/>
            <a:ext cx="4206577" cy="1015663"/>
          </a:xfrm>
          <a:prstGeom prst="rect">
            <a:avLst/>
          </a:prstGeom>
          <a:noFill/>
        </p:spPr>
        <p:txBody>
          <a:bodyPr wrap="square" rtlCol="0">
            <a:spAutoFit/>
          </a:bodyPr>
          <a:lstStyle/>
          <a:p>
            <a:r>
              <a:rPr lang="en-GB" sz="2000" dirty="0" smtClean="0"/>
              <a:t>1  Hay </a:t>
            </a:r>
            <a:r>
              <a:rPr lang="en-GB" sz="2000" dirty="0" err="1" smtClean="0"/>
              <a:t>tres</a:t>
            </a:r>
            <a:r>
              <a:rPr lang="en-GB" sz="2000" dirty="0" smtClean="0"/>
              <a:t> </a:t>
            </a:r>
            <a:r>
              <a:rPr lang="en-GB" sz="2000" dirty="0" err="1" smtClean="0"/>
              <a:t>círculos</a:t>
            </a:r>
            <a:r>
              <a:rPr lang="en-GB" sz="2000" dirty="0" smtClean="0"/>
              <a:t>, </a:t>
            </a:r>
            <a:r>
              <a:rPr lang="en-GB" sz="2000" dirty="0" err="1" smtClean="0"/>
              <a:t>cuatro</a:t>
            </a:r>
            <a:r>
              <a:rPr lang="en-GB" sz="2000" dirty="0" smtClean="0"/>
              <a:t> </a:t>
            </a:r>
            <a:r>
              <a:rPr lang="en-GB" sz="2000" dirty="0" err="1" smtClean="0"/>
              <a:t>triángulos</a:t>
            </a:r>
            <a:r>
              <a:rPr lang="en-GB" sz="2000" dirty="0" smtClean="0"/>
              <a:t>, dos </a:t>
            </a:r>
            <a:r>
              <a:rPr lang="en-GB" sz="2000" dirty="0" err="1" smtClean="0"/>
              <a:t>rectángulos</a:t>
            </a:r>
            <a:r>
              <a:rPr lang="en-GB" sz="2000" dirty="0" smtClean="0"/>
              <a:t> y un </a:t>
            </a:r>
            <a:r>
              <a:rPr lang="en-GB" sz="2000" dirty="0" err="1"/>
              <a:t>s</a:t>
            </a:r>
            <a:r>
              <a:rPr lang="en-GB" sz="2000" dirty="0" err="1" smtClean="0"/>
              <a:t>emicírculo</a:t>
            </a:r>
            <a:r>
              <a:rPr lang="en-GB" sz="2000" dirty="0" smtClean="0"/>
              <a:t>.</a:t>
            </a:r>
            <a:endParaRPr lang="en-GB" sz="2000" dirty="0"/>
          </a:p>
        </p:txBody>
      </p:sp>
      <p:sp>
        <p:nvSpPr>
          <p:cNvPr id="13" name="TextBox 12"/>
          <p:cNvSpPr txBox="1"/>
          <p:nvPr/>
        </p:nvSpPr>
        <p:spPr>
          <a:xfrm>
            <a:off x="121617" y="2390856"/>
            <a:ext cx="3515567" cy="707886"/>
          </a:xfrm>
          <a:prstGeom prst="rect">
            <a:avLst/>
          </a:prstGeom>
          <a:noFill/>
        </p:spPr>
        <p:txBody>
          <a:bodyPr wrap="square" rtlCol="0">
            <a:spAutoFit/>
          </a:bodyPr>
          <a:lstStyle/>
          <a:p>
            <a:r>
              <a:rPr lang="en-GB" sz="2000" dirty="0" smtClean="0"/>
              <a:t>2  Hay un </a:t>
            </a:r>
            <a:r>
              <a:rPr lang="en-GB" sz="2000" dirty="0" err="1" smtClean="0"/>
              <a:t>círculo</a:t>
            </a:r>
            <a:r>
              <a:rPr lang="en-GB" sz="2000" dirty="0" smtClean="0"/>
              <a:t>, un </a:t>
            </a:r>
            <a:r>
              <a:rPr lang="en-GB" sz="2000" dirty="0" err="1" smtClean="0"/>
              <a:t>triángulo</a:t>
            </a:r>
            <a:r>
              <a:rPr lang="en-GB" sz="2000" dirty="0" smtClean="0"/>
              <a:t> y </a:t>
            </a:r>
            <a:r>
              <a:rPr lang="en-GB" sz="2000" dirty="0" err="1" smtClean="0"/>
              <a:t>cinco</a:t>
            </a:r>
            <a:r>
              <a:rPr lang="en-GB" sz="2000" dirty="0" smtClean="0"/>
              <a:t> </a:t>
            </a:r>
            <a:r>
              <a:rPr lang="en-GB" sz="2000" dirty="0" err="1" smtClean="0"/>
              <a:t>rectángulos</a:t>
            </a:r>
            <a:r>
              <a:rPr lang="en-GB" sz="2000" dirty="0" smtClean="0"/>
              <a:t>.</a:t>
            </a:r>
            <a:endParaRPr lang="en-GB" sz="2000" dirty="0"/>
          </a:p>
        </p:txBody>
      </p:sp>
      <p:sp>
        <p:nvSpPr>
          <p:cNvPr id="14" name="TextBox 13"/>
          <p:cNvSpPr txBox="1"/>
          <p:nvPr/>
        </p:nvSpPr>
        <p:spPr>
          <a:xfrm>
            <a:off x="114231" y="3286603"/>
            <a:ext cx="4206577" cy="707886"/>
          </a:xfrm>
          <a:prstGeom prst="rect">
            <a:avLst/>
          </a:prstGeom>
          <a:noFill/>
        </p:spPr>
        <p:txBody>
          <a:bodyPr wrap="square" rtlCol="0">
            <a:spAutoFit/>
          </a:bodyPr>
          <a:lstStyle/>
          <a:p>
            <a:r>
              <a:rPr lang="en-GB" sz="2000" dirty="0" smtClean="0"/>
              <a:t>3  Hay </a:t>
            </a:r>
            <a:r>
              <a:rPr lang="en-GB" sz="2000" dirty="0" err="1" smtClean="0"/>
              <a:t>tres</a:t>
            </a:r>
            <a:r>
              <a:rPr lang="en-GB" sz="2000" dirty="0" smtClean="0"/>
              <a:t> </a:t>
            </a:r>
            <a:r>
              <a:rPr lang="en-GB" sz="2000" dirty="0" err="1" smtClean="0"/>
              <a:t>triángulos</a:t>
            </a:r>
            <a:r>
              <a:rPr lang="en-GB" sz="2000" dirty="0" smtClean="0"/>
              <a:t>, y </a:t>
            </a:r>
            <a:r>
              <a:rPr lang="en-GB" sz="2000" dirty="0" err="1" smtClean="0"/>
              <a:t>una</a:t>
            </a:r>
            <a:r>
              <a:rPr lang="en-GB" sz="2000" dirty="0" smtClean="0"/>
              <a:t> </a:t>
            </a:r>
            <a:r>
              <a:rPr lang="en-GB" sz="2000" dirty="0" err="1" smtClean="0"/>
              <a:t>línea</a:t>
            </a:r>
            <a:r>
              <a:rPr lang="en-GB" sz="2000" dirty="0" smtClean="0"/>
              <a:t> </a:t>
            </a:r>
            <a:r>
              <a:rPr lang="en-GB" sz="2000" dirty="0" err="1" smtClean="0"/>
              <a:t>ondulada</a:t>
            </a:r>
            <a:r>
              <a:rPr lang="en-GB" sz="2000" dirty="0" smtClean="0"/>
              <a:t>.</a:t>
            </a:r>
            <a:endParaRPr lang="en-GB" sz="2000" dirty="0"/>
          </a:p>
        </p:txBody>
      </p:sp>
      <p:sp>
        <p:nvSpPr>
          <p:cNvPr id="15" name="TextBox 14"/>
          <p:cNvSpPr txBox="1"/>
          <p:nvPr/>
        </p:nvSpPr>
        <p:spPr>
          <a:xfrm>
            <a:off x="121617" y="4135415"/>
            <a:ext cx="4206577" cy="707886"/>
          </a:xfrm>
          <a:prstGeom prst="rect">
            <a:avLst/>
          </a:prstGeom>
          <a:noFill/>
        </p:spPr>
        <p:txBody>
          <a:bodyPr wrap="square" rtlCol="0">
            <a:spAutoFit/>
          </a:bodyPr>
          <a:lstStyle/>
          <a:p>
            <a:r>
              <a:rPr lang="en-GB" sz="2000" dirty="0" smtClean="0"/>
              <a:t>4  Hay </a:t>
            </a:r>
            <a:r>
              <a:rPr lang="en-GB" sz="2000" dirty="0" err="1" smtClean="0"/>
              <a:t>tres</a:t>
            </a:r>
            <a:r>
              <a:rPr lang="en-GB" sz="2000" dirty="0" smtClean="0"/>
              <a:t> </a:t>
            </a:r>
            <a:r>
              <a:rPr lang="en-GB" sz="2000" dirty="0" err="1" smtClean="0"/>
              <a:t>círculos</a:t>
            </a:r>
            <a:r>
              <a:rPr lang="en-GB" sz="2000" dirty="0" smtClean="0"/>
              <a:t> y </a:t>
            </a:r>
            <a:r>
              <a:rPr lang="en-GB" sz="2000" dirty="0" err="1" smtClean="0"/>
              <a:t>muchos</a:t>
            </a:r>
            <a:r>
              <a:rPr lang="en-GB" sz="2000" dirty="0" smtClean="0"/>
              <a:t> </a:t>
            </a:r>
            <a:r>
              <a:rPr lang="en-GB" sz="2000" dirty="0" err="1" smtClean="0"/>
              <a:t>triángulos</a:t>
            </a:r>
            <a:r>
              <a:rPr lang="en-GB" sz="2000" dirty="0" smtClean="0"/>
              <a:t>.</a:t>
            </a:r>
            <a:endParaRPr lang="en-GB" sz="2000" dirty="0"/>
          </a:p>
        </p:txBody>
      </p:sp>
      <p:sp>
        <p:nvSpPr>
          <p:cNvPr id="16" name="Rectangle 15"/>
          <p:cNvSpPr/>
          <p:nvPr/>
        </p:nvSpPr>
        <p:spPr>
          <a:xfrm>
            <a:off x="4005064" y="914463"/>
            <a:ext cx="526106"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A</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3469311" y="2063659"/>
            <a:ext cx="526106"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B</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4938416" y="3051449"/>
            <a:ext cx="55496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C</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4026168" y="4008130"/>
            <a:ext cx="55496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D</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20" name="Text Box 11"/>
          <p:cNvSpPr txBox="1">
            <a:spLocks noChangeArrowheads="1"/>
          </p:cNvSpPr>
          <p:nvPr/>
        </p:nvSpPr>
        <p:spPr bwMode="auto">
          <a:xfrm>
            <a:off x="76131" y="5220072"/>
            <a:ext cx="6786506" cy="40011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b="1" dirty="0" smtClean="0">
                <a:latin typeface="Arial" panose="020B0604020202020204" pitchFamily="34" charset="0"/>
                <a:cs typeface="Arial" panose="020B0604020202020204" pitchFamily="34" charset="0"/>
              </a:rPr>
              <a:t>B </a:t>
            </a:r>
            <a:r>
              <a:rPr lang="en-GB" sz="2000" dirty="0" smtClean="0">
                <a:latin typeface="Arial" panose="020B0604020202020204" pitchFamily="34" charset="0"/>
                <a:cs typeface="Arial" panose="020B0604020202020204" pitchFamily="34" charset="0"/>
              </a:rPr>
              <a:t>Write a description of the three pictures below.</a:t>
            </a:r>
            <a:endParaRPr lang="en-GB" sz="20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7384" y="5124821"/>
            <a:ext cx="1331800" cy="2054045"/>
          </a:xfrm>
          <a:prstGeom prst="rect">
            <a:avLst/>
          </a:prstGeom>
        </p:spPr>
      </p:pic>
      <p:sp>
        <p:nvSpPr>
          <p:cNvPr id="22" name="Rectangle 21"/>
          <p:cNvSpPr/>
          <p:nvPr/>
        </p:nvSpPr>
        <p:spPr>
          <a:xfrm>
            <a:off x="-9939" y="5640095"/>
            <a:ext cx="47000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1</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2526846" y="5596152"/>
            <a:ext cx="47000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2</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24" name="Rectangle 23"/>
          <p:cNvSpPr/>
          <p:nvPr/>
        </p:nvSpPr>
        <p:spPr>
          <a:xfrm>
            <a:off x="5023376" y="5503503"/>
            <a:ext cx="47000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3</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25" name="Flowchart: Process 24"/>
          <p:cNvSpPr/>
          <p:nvPr/>
        </p:nvSpPr>
        <p:spPr>
          <a:xfrm>
            <a:off x="372698" y="7286854"/>
            <a:ext cx="2154148" cy="167763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26" name="Flowchart: Process 25"/>
          <p:cNvSpPr/>
          <p:nvPr/>
        </p:nvSpPr>
        <p:spPr>
          <a:xfrm>
            <a:off x="2526846" y="7286854"/>
            <a:ext cx="2154148" cy="167763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27" name="Flowchart: Process 26"/>
          <p:cNvSpPr/>
          <p:nvPr/>
        </p:nvSpPr>
        <p:spPr>
          <a:xfrm>
            <a:off x="4618486" y="7286854"/>
            <a:ext cx="2154148" cy="167763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28" name="Rounded Rectangle 2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23</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007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851" y="1397516"/>
            <a:ext cx="6389687"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4760640" y="2017936"/>
            <a:ext cx="1643063"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5"/>
          <p:cNvSpPr/>
          <p:nvPr/>
        </p:nvSpPr>
        <p:spPr>
          <a:xfrm>
            <a:off x="2831828" y="1374998"/>
            <a:ext cx="1643062"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ounded Rectangle 7"/>
          <p:cNvSpPr/>
          <p:nvPr/>
        </p:nvSpPr>
        <p:spPr>
          <a:xfrm>
            <a:off x="4760640" y="5661248"/>
            <a:ext cx="1643063"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ounded Rectangle 8"/>
          <p:cNvSpPr/>
          <p:nvPr/>
        </p:nvSpPr>
        <p:spPr>
          <a:xfrm>
            <a:off x="4832078" y="4518248"/>
            <a:ext cx="1643062"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p:cNvSpPr/>
          <p:nvPr/>
        </p:nvSpPr>
        <p:spPr>
          <a:xfrm>
            <a:off x="5117828" y="3089498"/>
            <a:ext cx="1643062"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ounded Rectangle 11"/>
          <p:cNvSpPr/>
          <p:nvPr/>
        </p:nvSpPr>
        <p:spPr>
          <a:xfrm>
            <a:off x="4832078" y="3589561"/>
            <a:ext cx="1643062"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ounded Rectangle 12"/>
          <p:cNvSpPr/>
          <p:nvPr/>
        </p:nvSpPr>
        <p:spPr>
          <a:xfrm>
            <a:off x="402953" y="6375623"/>
            <a:ext cx="1643062"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ounded Rectangle 13"/>
          <p:cNvSpPr/>
          <p:nvPr/>
        </p:nvSpPr>
        <p:spPr>
          <a:xfrm>
            <a:off x="188640" y="4518248"/>
            <a:ext cx="1643063"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ounded Rectangle 14"/>
          <p:cNvSpPr/>
          <p:nvPr/>
        </p:nvSpPr>
        <p:spPr>
          <a:xfrm>
            <a:off x="188640" y="3589561"/>
            <a:ext cx="1643063"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525" name="TextBox 15"/>
          <p:cNvSpPr txBox="1">
            <a:spLocks noChangeArrowheads="1"/>
          </p:cNvSpPr>
          <p:nvPr/>
        </p:nvSpPr>
        <p:spPr bwMode="auto">
          <a:xfrm>
            <a:off x="42863" y="19050"/>
            <a:ext cx="681513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rPr>
              <a:t>La </a:t>
            </a:r>
            <a:r>
              <a:rPr lang="en-GB" sz="2400" b="1" dirty="0" err="1" smtClean="0">
                <a:latin typeface="Arial" panose="020B0604020202020204" pitchFamily="34" charset="0"/>
              </a:rPr>
              <a:t>cara</a:t>
            </a:r>
            <a:r>
              <a:rPr lang="en-GB" sz="2400" b="1" dirty="0" smtClean="0">
                <a:latin typeface="Arial" panose="020B0604020202020204" pitchFamily="34" charset="0"/>
              </a:rPr>
              <a:t/>
            </a:r>
            <a:br>
              <a:rPr lang="en-GB" sz="2400" b="1" dirty="0" smtClean="0">
                <a:latin typeface="Arial" panose="020B0604020202020204" pitchFamily="34" charset="0"/>
              </a:rPr>
            </a:br>
            <a:r>
              <a:rPr lang="en-GB" sz="2400" b="1" dirty="0" smtClean="0">
                <a:latin typeface="Arial" panose="020B0604020202020204" pitchFamily="34" charset="0"/>
              </a:rPr>
              <a:t>A  </a:t>
            </a:r>
            <a:r>
              <a:rPr lang="en-GB" sz="2000" dirty="0" smtClean="0">
                <a:latin typeface="Arial" panose="020B0604020202020204" pitchFamily="34" charset="0"/>
              </a:rPr>
              <a:t>Label the face with the correct Spanish words. Use the correct word for ‘the’ – </a:t>
            </a:r>
            <a:r>
              <a:rPr lang="en-GB" sz="2800" b="1" dirty="0" smtClean="0">
                <a:latin typeface="Arial" panose="020B0604020202020204" pitchFamily="34" charset="0"/>
              </a:rPr>
              <a:t>el</a:t>
            </a:r>
            <a:r>
              <a:rPr lang="en-GB" sz="2000" dirty="0" smtClean="0">
                <a:latin typeface="Arial" panose="020B0604020202020204" pitchFamily="34" charset="0"/>
              </a:rPr>
              <a:t> or </a:t>
            </a:r>
            <a:r>
              <a:rPr lang="en-GB" sz="2800" b="1" dirty="0" smtClean="0">
                <a:latin typeface="Arial" panose="020B0604020202020204" pitchFamily="34" charset="0"/>
              </a:rPr>
              <a:t>la</a:t>
            </a:r>
            <a:r>
              <a:rPr lang="en-GB" sz="2000" dirty="0" smtClean="0">
                <a:latin typeface="Arial" panose="020B0604020202020204" pitchFamily="34" charset="0"/>
              </a:rPr>
              <a:t>.</a:t>
            </a:r>
            <a:endParaRPr lang="en-US" sz="2400" b="1" dirty="0">
              <a:latin typeface="Arial" panose="020B0604020202020204" pitchFamily="34" charset="0"/>
            </a:endParaRPr>
          </a:p>
        </p:txBody>
      </p:sp>
      <p:sp>
        <p:nvSpPr>
          <p:cNvPr id="2" name="TextBox 1"/>
          <p:cNvSpPr txBox="1"/>
          <p:nvPr/>
        </p:nvSpPr>
        <p:spPr>
          <a:xfrm>
            <a:off x="5018436" y="3113072"/>
            <a:ext cx="1742454" cy="369332"/>
          </a:xfrm>
          <a:prstGeom prst="rect">
            <a:avLst/>
          </a:prstGeom>
          <a:noFill/>
        </p:spPr>
        <p:txBody>
          <a:bodyPr wrap="square" rtlCol="0" anchor="ctr">
            <a:spAutoFit/>
          </a:bodyPr>
          <a:lstStyle/>
          <a:p>
            <a:pPr algn="ctr"/>
            <a:r>
              <a:rPr lang="en-GB" dirty="0"/>
              <a:t>l</a:t>
            </a:r>
            <a:r>
              <a:rPr lang="en-GB" dirty="0" smtClean="0"/>
              <a:t>a </a:t>
            </a:r>
            <a:r>
              <a:rPr lang="en-GB" dirty="0" err="1" smtClean="0"/>
              <a:t>ceja</a:t>
            </a:r>
            <a:endParaRPr lang="en-GB" dirty="0"/>
          </a:p>
        </p:txBody>
      </p:sp>
      <p:sp>
        <p:nvSpPr>
          <p:cNvPr id="17" name="TextBox 16"/>
          <p:cNvSpPr txBox="1"/>
          <p:nvPr/>
        </p:nvSpPr>
        <p:spPr>
          <a:xfrm>
            <a:off x="371203" y="6383600"/>
            <a:ext cx="1742454" cy="369332"/>
          </a:xfrm>
          <a:prstGeom prst="rect">
            <a:avLst/>
          </a:prstGeom>
          <a:noFill/>
        </p:spPr>
        <p:txBody>
          <a:bodyPr wrap="square" rtlCol="0" anchor="ctr">
            <a:spAutoFit/>
          </a:bodyPr>
          <a:lstStyle/>
          <a:p>
            <a:pPr algn="ctr"/>
            <a:r>
              <a:rPr lang="en-GB" dirty="0"/>
              <a:t>e</a:t>
            </a:r>
            <a:r>
              <a:rPr lang="en-GB" dirty="0" smtClean="0"/>
              <a:t>l </a:t>
            </a:r>
            <a:r>
              <a:rPr lang="en-GB" dirty="0" err="1" smtClean="0"/>
              <a:t>mentón</a:t>
            </a:r>
            <a:endParaRPr lang="en-GB" dirty="0"/>
          </a:p>
        </p:txBody>
      </p:sp>
      <p:sp>
        <p:nvSpPr>
          <p:cNvPr id="19" name="TextBox 18"/>
          <p:cNvSpPr txBox="1"/>
          <p:nvPr/>
        </p:nvSpPr>
        <p:spPr>
          <a:xfrm>
            <a:off x="4710944" y="4547894"/>
            <a:ext cx="1742454" cy="369332"/>
          </a:xfrm>
          <a:prstGeom prst="rect">
            <a:avLst/>
          </a:prstGeom>
          <a:noFill/>
        </p:spPr>
        <p:txBody>
          <a:bodyPr wrap="square" rtlCol="0" anchor="ctr">
            <a:spAutoFit/>
          </a:bodyPr>
          <a:lstStyle/>
          <a:p>
            <a:pPr algn="ctr"/>
            <a:r>
              <a:rPr lang="en-GB" dirty="0"/>
              <a:t>l</a:t>
            </a:r>
            <a:r>
              <a:rPr lang="en-GB" dirty="0" smtClean="0"/>
              <a:t>a </a:t>
            </a:r>
            <a:r>
              <a:rPr lang="en-GB" dirty="0" err="1" smtClean="0"/>
              <a:t>mejilla</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645745830"/>
              </p:ext>
            </p:extLst>
          </p:nvPr>
        </p:nvGraphicFramePr>
        <p:xfrm>
          <a:off x="383902" y="6960057"/>
          <a:ext cx="6116910" cy="792480"/>
        </p:xfrm>
        <a:graphic>
          <a:graphicData uri="http://schemas.openxmlformats.org/drawingml/2006/table">
            <a:tbl>
              <a:tblPr firstRow="1" bandRow="1">
                <a:tableStyleId>{5940675A-B579-460E-94D1-54222C63F5DA}</a:tableStyleId>
              </a:tblPr>
              <a:tblGrid>
                <a:gridCol w="2038970"/>
                <a:gridCol w="2038970"/>
                <a:gridCol w="2038970"/>
              </a:tblGrid>
              <a:tr h="370840">
                <a:tc>
                  <a:txBody>
                    <a:bodyPr/>
                    <a:lstStyle/>
                    <a:p>
                      <a:pPr algn="ctr"/>
                      <a:r>
                        <a:rPr lang="en-GB" sz="2000" dirty="0" err="1" smtClean="0">
                          <a:latin typeface="Arial" panose="020B0604020202020204" pitchFamily="34" charset="0"/>
                          <a:cs typeface="Arial" panose="020B0604020202020204" pitchFamily="34" charset="0"/>
                        </a:rPr>
                        <a:t>nariz</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err="1" smtClean="0">
                          <a:latin typeface="Arial" panose="020B0604020202020204" pitchFamily="34" charset="0"/>
                          <a:cs typeface="Arial" panose="020B0604020202020204" pitchFamily="34" charset="0"/>
                        </a:rPr>
                        <a:t>pelo</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err="1" smtClean="0">
                          <a:latin typeface="Arial" panose="020B0604020202020204" pitchFamily="34" charset="0"/>
                          <a:cs typeface="Arial" panose="020B0604020202020204" pitchFamily="34" charset="0"/>
                        </a:rPr>
                        <a:t>diente</a:t>
                      </a:r>
                      <a:endParaRPr lang="en-GB" sz="2000" dirty="0">
                        <a:latin typeface="Arial" panose="020B0604020202020204" pitchFamily="34" charset="0"/>
                        <a:cs typeface="Arial" panose="020B0604020202020204" pitchFamily="34" charset="0"/>
                      </a:endParaRPr>
                    </a:p>
                  </a:txBody>
                  <a:tcPr anchor="ctr"/>
                </a:tc>
              </a:tr>
              <a:tr h="370840">
                <a:tc>
                  <a:txBody>
                    <a:bodyPr/>
                    <a:lstStyle/>
                    <a:p>
                      <a:pPr algn="ctr"/>
                      <a:r>
                        <a:rPr lang="en-GB" sz="2000" dirty="0" err="1" smtClean="0">
                          <a:latin typeface="Arial" panose="020B0604020202020204" pitchFamily="34" charset="0"/>
                          <a:cs typeface="Arial" panose="020B0604020202020204" pitchFamily="34" charset="0"/>
                        </a:rPr>
                        <a:t>oreja</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err="1" smtClean="0">
                          <a:latin typeface="Arial" panose="020B0604020202020204" pitchFamily="34" charset="0"/>
                          <a:cs typeface="Arial" panose="020B0604020202020204" pitchFamily="34" charset="0"/>
                        </a:rPr>
                        <a:t>boca</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err="1" smtClean="0">
                          <a:latin typeface="Arial" panose="020B0604020202020204" pitchFamily="34" charset="0"/>
                          <a:cs typeface="Arial" panose="020B0604020202020204" pitchFamily="34" charset="0"/>
                        </a:rPr>
                        <a:t>cabeza</a:t>
                      </a:r>
                      <a:endParaRPr lang="en-GB" sz="2000" dirty="0">
                        <a:latin typeface="Arial" panose="020B0604020202020204" pitchFamily="34" charset="0"/>
                        <a:cs typeface="Arial" panose="020B0604020202020204" pitchFamily="34" charset="0"/>
                      </a:endParaRPr>
                    </a:p>
                  </a:txBody>
                  <a:tcPr anchor="ctr"/>
                </a:tc>
              </a:tr>
            </a:tbl>
          </a:graphicData>
        </a:graphic>
      </p:graphicFrame>
      <p:sp>
        <p:nvSpPr>
          <p:cNvPr id="5" name="Rectangle 4"/>
          <p:cNvSpPr/>
          <p:nvPr/>
        </p:nvSpPr>
        <p:spPr>
          <a:xfrm>
            <a:off x="73510" y="8218557"/>
            <a:ext cx="6667858" cy="707886"/>
          </a:xfrm>
          <a:prstGeom prst="rect">
            <a:avLst/>
          </a:prstGeom>
        </p:spPr>
        <p:txBody>
          <a:bodyPr wrap="square">
            <a:spAutoFit/>
          </a:bodyPr>
          <a:lstStyle/>
          <a:p>
            <a:pPr eaLnBrk="1" hangingPunct="1"/>
            <a:r>
              <a:rPr lang="en-GB" sz="2000" b="1" dirty="0" smtClean="0"/>
              <a:t>B  </a:t>
            </a:r>
            <a:r>
              <a:rPr lang="en-GB" dirty="0" smtClean="0"/>
              <a:t>Which part of the face is missing?  Write the Spanish word here. ___________________</a:t>
            </a:r>
            <a:endParaRPr lang="en-US" sz="2000" b="1" dirty="0"/>
          </a:p>
        </p:txBody>
      </p:sp>
      <p:sp>
        <p:nvSpPr>
          <p:cNvPr id="18" name="Rounded Rectangle 1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24</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966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237524949"/>
              </p:ext>
            </p:extLst>
          </p:nvPr>
        </p:nvGraphicFramePr>
        <p:xfrm>
          <a:off x="248764" y="1157824"/>
          <a:ext cx="6403332" cy="7086584"/>
        </p:xfrm>
        <a:graphic>
          <a:graphicData uri="http://schemas.openxmlformats.org/drawingml/2006/table">
            <a:tbl>
              <a:tblPr firstRow="1" bandRow="1">
                <a:tableStyleId>{5940675A-B579-460E-94D1-54222C63F5DA}</a:tableStyleId>
              </a:tblPr>
              <a:tblGrid>
                <a:gridCol w="3201666"/>
                <a:gridCol w="3201666"/>
              </a:tblGrid>
              <a:tr h="3543292">
                <a:tc>
                  <a:txBody>
                    <a:bodyPr/>
                    <a:lstStyle/>
                    <a:p>
                      <a:endParaRPr lang="en-GB" dirty="0"/>
                    </a:p>
                  </a:txBody>
                  <a:tcPr/>
                </a:tc>
                <a:tc>
                  <a:txBody>
                    <a:bodyPr/>
                    <a:lstStyle/>
                    <a:p>
                      <a:endParaRPr lang="en-GB"/>
                    </a:p>
                  </a:txBody>
                  <a:tcPr/>
                </a:tc>
              </a:tr>
              <a:tr h="3543292">
                <a:tc>
                  <a:txBody>
                    <a:bodyPr/>
                    <a:lstStyle/>
                    <a:p>
                      <a:endParaRPr lang="en-GB"/>
                    </a:p>
                  </a:txBody>
                  <a:tcPr/>
                </a:tc>
                <a:tc>
                  <a:txBody>
                    <a:bodyPr/>
                    <a:lstStyle/>
                    <a:p>
                      <a:endParaRPr lang="en-GB" dirty="0"/>
                    </a:p>
                  </a:txBody>
                  <a:tcPr/>
                </a:tc>
              </a:tr>
            </a:tbl>
          </a:graphicData>
        </a:graphic>
      </p:graphicFrame>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326" y="1238278"/>
            <a:ext cx="1357490" cy="1649685"/>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7736" y="1037396"/>
            <a:ext cx="3630263" cy="2722697"/>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764" y="4532362"/>
            <a:ext cx="1802157" cy="2160240"/>
          </a:xfrm>
          <a:prstGeom prst="rect">
            <a:avLst/>
          </a:prstGeom>
        </p:spPr>
      </p:pic>
      <p:pic>
        <p:nvPicPr>
          <p:cNvPr id="11" name="Picture 10"/>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0430" y="4716016"/>
            <a:ext cx="2042444" cy="2448272"/>
          </a:xfrm>
          <a:prstGeom prst="rect">
            <a:avLst/>
          </a:prstGeom>
        </p:spPr>
      </p:pic>
      <p:sp>
        <p:nvSpPr>
          <p:cNvPr id="12" name="TextBox 15"/>
          <p:cNvSpPr txBox="1">
            <a:spLocks noChangeArrowheads="1"/>
          </p:cNvSpPr>
          <p:nvPr/>
        </p:nvSpPr>
        <p:spPr bwMode="auto">
          <a:xfrm>
            <a:off x="42863" y="19050"/>
            <a:ext cx="681513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rPr>
              <a:t>La </a:t>
            </a:r>
            <a:r>
              <a:rPr lang="en-GB" sz="2400" b="1" dirty="0" err="1" smtClean="0">
                <a:latin typeface="Arial" panose="020B0604020202020204" pitchFamily="34" charset="0"/>
              </a:rPr>
              <a:t>cara</a:t>
            </a:r>
            <a:r>
              <a:rPr lang="en-GB" sz="2400" b="1" dirty="0" smtClean="0">
                <a:latin typeface="Arial" panose="020B0604020202020204" pitchFamily="34" charset="0"/>
              </a:rPr>
              <a:t/>
            </a:r>
            <a:br>
              <a:rPr lang="en-GB" sz="2400" b="1" dirty="0" smtClean="0">
                <a:latin typeface="Arial" panose="020B0604020202020204" pitchFamily="34" charset="0"/>
              </a:rPr>
            </a:br>
            <a:r>
              <a:rPr lang="en-GB" sz="2400" b="1" dirty="0" smtClean="0">
                <a:latin typeface="Arial" panose="020B0604020202020204" pitchFamily="34" charset="0"/>
              </a:rPr>
              <a:t>A  </a:t>
            </a:r>
            <a:r>
              <a:rPr lang="en-GB" sz="2000" dirty="0" smtClean="0">
                <a:latin typeface="Arial" panose="020B0604020202020204" pitchFamily="34" charset="0"/>
              </a:rPr>
              <a:t>Draw features onto each face and colour them.  (You don’t have to use normal colours!)</a:t>
            </a:r>
            <a:endParaRPr lang="en-US" sz="2400" b="1" dirty="0">
              <a:latin typeface="Arial" panose="020B0604020202020204" pitchFamily="34" charset="0"/>
            </a:endParaRPr>
          </a:p>
        </p:txBody>
      </p:sp>
      <p:sp>
        <p:nvSpPr>
          <p:cNvPr id="13" name="Rectangle 12"/>
          <p:cNvSpPr/>
          <p:nvPr/>
        </p:nvSpPr>
        <p:spPr>
          <a:xfrm>
            <a:off x="248764" y="8388424"/>
            <a:ext cx="6403333" cy="400110"/>
          </a:xfrm>
          <a:prstGeom prst="rect">
            <a:avLst/>
          </a:prstGeom>
        </p:spPr>
        <p:txBody>
          <a:bodyPr wrap="square">
            <a:spAutoFit/>
          </a:bodyPr>
          <a:lstStyle/>
          <a:p>
            <a:pPr eaLnBrk="1" hangingPunct="1"/>
            <a:r>
              <a:rPr lang="en-GB" sz="2000" b="1" dirty="0" smtClean="0"/>
              <a:t>B </a:t>
            </a:r>
            <a:r>
              <a:rPr lang="en-GB" dirty="0" smtClean="0"/>
              <a:t>Write 2-3 sentences about each face.  </a:t>
            </a:r>
            <a:endParaRPr lang="en-US" sz="2000" b="1" dirty="0"/>
          </a:p>
        </p:txBody>
      </p:sp>
      <p:sp>
        <p:nvSpPr>
          <p:cNvPr id="15" name="TextBox 14"/>
          <p:cNvSpPr txBox="1"/>
          <p:nvPr/>
        </p:nvSpPr>
        <p:spPr>
          <a:xfrm>
            <a:off x="5042868" y="1311761"/>
            <a:ext cx="1410468" cy="1631216"/>
          </a:xfrm>
          <a:prstGeom prst="rect">
            <a:avLst/>
          </a:prstGeom>
          <a:noFill/>
        </p:spPr>
        <p:txBody>
          <a:bodyPr wrap="square" rtlCol="0">
            <a:spAutoFit/>
          </a:bodyPr>
          <a:lstStyle/>
          <a:p>
            <a:r>
              <a:rPr lang="en-GB" sz="2000" dirty="0" smtClean="0"/>
              <a:t>…………………………………………………...</a:t>
            </a:r>
            <a:endParaRPr lang="en-GB" sz="2000" dirty="0"/>
          </a:p>
        </p:txBody>
      </p:sp>
      <p:sp>
        <p:nvSpPr>
          <p:cNvPr id="18" name="TextBox 17"/>
          <p:cNvSpPr txBox="1"/>
          <p:nvPr/>
        </p:nvSpPr>
        <p:spPr>
          <a:xfrm>
            <a:off x="1815134" y="1464161"/>
            <a:ext cx="1410468" cy="1631216"/>
          </a:xfrm>
          <a:prstGeom prst="rect">
            <a:avLst/>
          </a:prstGeom>
          <a:noFill/>
        </p:spPr>
        <p:txBody>
          <a:bodyPr wrap="square" rtlCol="0">
            <a:spAutoFit/>
          </a:bodyPr>
          <a:lstStyle/>
          <a:p>
            <a:r>
              <a:rPr lang="en-GB" sz="2000" dirty="0" smtClean="0"/>
              <a:t>…………………………………………………...</a:t>
            </a:r>
            <a:endParaRPr lang="en-GB" sz="2000" dirty="0"/>
          </a:p>
        </p:txBody>
      </p:sp>
      <p:sp>
        <p:nvSpPr>
          <p:cNvPr id="19" name="TextBox 18"/>
          <p:cNvSpPr txBox="1"/>
          <p:nvPr/>
        </p:nvSpPr>
        <p:spPr>
          <a:xfrm>
            <a:off x="404664" y="2987824"/>
            <a:ext cx="2820937" cy="1631216"/>
          </a:xfrm>
          <a:prstGeom prst="rect">
            <a:avLst/>
          </a:prstGeom>
          <a:noFill/>
        </p:spPr>
        <p:txBody>
          <a:bodyPr wrap="square" rtlCol="0">
            <a:spAutoFit/>
          </a:bodyPr>
          <a:lstStyle/>
          <a:p>
            <a:r>
              <a:rPr lang="en-GB" sz="2000" dirty="0" smtClean="0"/>
              <a:t>………………………………………………………………………………………………………..........................................</a:t>
            </a:r>
            <a:endParaRPr lang="en-GB" sz="2000" dirty="0"/>
          </a:p>
        </p:txBody>
      </p:sp>
      <p:sp>
        <p:nvSpPr>
          <p:cNvPr id="22" name="TextBox 21"/>
          <p:cNvSpPr txBox="1"/>
          <p:nvPr/>
        </p:nvSpPr>
        <p:spPr>
          <a:xfrm>
            <a:off x="5042868" y="1311761"/>
            <a:ext cx="1410468" cy="1631216"/>
          </a:xfrm>
          <a:prstGeom prst="rect">
            <a:avLst/>
          </a:prstGeom>
          <a:noFill/>
        </p:spPr>
        <p:txBody>
          <a:bodyPr wrap="square" rtlCol="0">
            <a:spAutoFit/>
          </a:bodyPr>
          <a:lstStyle/>
          <a:p>
            <a:r>
              <a:rPr lang="en-GB" sz="2000" dirty="0" smtClean="0"/>
              <a:t>…………………………………………………...</a:t>
            </a:r>
            <a:endParaRPr lang="en-GB" sz="2000" dirty="0"/>
          </a:p>
        </p:txBody>
      </p:sp>
      <p:sp>
        <p:nvSpPr>
          <p:cNvPr id="24" name="TextBox 23"/>
          <p:cNvSpPr txBox="1"/>
          <p:nvPr/>
        </p:nvSpPr>
        <p:spPr>
          <a:xfrm>
            <a:off x="3632399" y="2987824"/>
            <a:ext cx="2820937" cy="1631216"/>
          </a:xfrm>
          <a:prstGeom prst="rect">
            <a:avLst/>
          </a:prstGeom>
          <a:noFill/>
        </p:spPr>
        <p:txBody>
          <a:bodyPr wrap="square" rtlCol="0">
            <a:spAutoFit/>
          </a:bodyPr>
          <a:lstStyle/>
          <a:p>
            <a:r>
              <a:rPr lang="en-GB" sz="2000" dirty="0" smtClean="0"/>
              <a:t>………………………………………………………………………………………………………..........................................</a:t>
            </a:r>
            <a:endParaRPr lang="en-GB" sz="2000" dirty="0"/>
          </a:p>
        </p:txBody>
      </p:sp>
      <p:sp>
        <p:nvSpPr>
          <p:cNvPr id="25" name="TextBox 24"/>
          <p:cNvSpPr txBox="1"/>
          <p:nvPr/>
        </p:nvSpPr>
        <p:spPr>
          <a:xfrm>
            <a:off x="2031158" y="5017521"/>
            <a:ext cx="1410468" cy="1631216"/>
          </a:xfrm>
          <a:prstGeom prst="rect">
            <a:avLst/>
          </a:prstGeom>
          <a:noFill/>
        </p:spPr>
        <p:txBody>
          <a:bodyPr wrap="square" rtlCol="0">
            <a:spAutoFit/>
          </a:bodyPr>
          <a:lstStyle/>
          <a:p>
            <a:r>
              <a:rPr lang="en-GB" sz="2000" dirty="0" smtClean="0"/>
              <a:t>…………………………………………………...</a:t>
            </a:r>
            <a:endParaRPr lang="en-GB" sz="2000" dirty="0"/>
          </a:p>
        </p:txBody>
      </p:sp>
      <p:sp>
        <p:nvSpPr>
          <p:cNvPr id="26" name="TextBox 25"/>
          <p:cNvSpPr txBox="1"/>
          <p:nvPr/>
        </p:nvSpPr>
        <p:spPr>
          <a:xfrm>
            <a:off x="620688" y="6541184"/>
            <a:ext cx="2820937" cy="1631216"/>
          </a:xfrm>
          <a:prstGeom prst="rect">
            <a:avLst/>
          </a:prstGeom>
          <a:noFill/>
        </p:spPr>
        <p:txBody>
          <a:bodyPr wrap="square" rtlCol="0">
            <a:spAutoFit/>
          </a:bodyPr>
          <a:lstStyle/>
          <a:p>
            <a:r>
              <a:rPr lang="en-GB" sz="2000" dirty="0" smtClean="0"/>
              <a:t>………………………………………………………………………………………………………..........................................</a:t>
            </a:r>
            <a:endParaRPr lang="en-GB" sz="2000" dirty="0"/>
          </a:p>
        </p:txBody>
      </p:sp>
      <p:sp>
        <p:nvSpPr>
          <p:cNvPr id="27" name="TextBox 26"/>
          <p:cNvSpPr txBox="1"/>
          <p:nvPr/>
        </p:nvSpPr>
        <p:spPr>
          <a:xfrm>
            <a:off x="5258892" y="4865121"/>
            <a:ext cx="1410468" cy="1631216"/>
          </a:xfrm>
          <a:prstGeom prst="rect">
            <a:avLst/>
          </a:prstGeom>
          <a:noFill/>
        </p:spPr>
        <p:txBody>
          <a:bodyPr wrap="square" rtlCol="0">
            <a:spAutoFit/>
          </a:bodyPr>
          <a:lstStyle/>
          <a:p>
            <a:r>
              <a:rPr lang="en-GB" sz="2000" dirty="0" smtClean="0"/>
              <a:t>…………………………………………………...</a:t>
            </a:r>
            <a:endParaRPr lang="en-GB" sz="2000" dirty="0"/>
          </a:p>
        </p:txBody>
      </p:sp>
      <p:sp>
        <p:nvSpPr>
          <p:cNvPr id="28" name="TextBox 27"/>
          <p:cNvSpPr txBox="1"/>
          <p:nvPr/>
        </p:nvSpPr>
        <p:spPr>
          <a:xfrm>
            <a:off x="3848423" y="6541184"/>
            <a:ext cx="2820937" cy="1631216"/>
          </a:xfrm>
          <a:prstGeom prst="rect">
            <a:avLst/>
          </a:prstGeom>
          <a:noFill/>
        </p:spPr>
        <p:txBody>
          <a:bodyPr wrap="square" rtlCol="0">
            <a:spAutoFit/>
          </a:bodyPr>
          <a:lstStyle/>
          <a:p>
            <a:r>
              <a:rPr lang="en-GB" sz="2000" dirty="0" smtClean="0"/>
              <a:t>………………………………………………………………………………………………………..........................................</a:t>
            </a:r>
            <a:endParaRPr lang="en-GB" sz="2000" dirty="0"/>
          </a:p>
        </p:txBody>
      </p:sp>
      <p:sp>
        <p:nvSpPr>
          <p:cNvPr id="20" name="Rounded Rectangle 19"/>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25</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301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640" y="1403648"/>
            <a:ext cx="6502387" cy="523453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372428977"/>
              </p:ext>
            </p:extLst>
          </p:nvPr>
        </p:nvGraphicFramePr>
        <p:xfrm>
          <a:off x="188640" y="6948264"/>
          <a:ext cx="6336705" cy="1944216"/>
        </p:xfrm>
        <a:graphic>
          <a:graphicData uri="http://schemas.openxmlformats.org/drawingml/2006/table">
            <a:tbl>
              <a:tblPr firstRow="1" bandRow="1">
                <a:tableStyleId>{5940675A-B579-460E-94D1-54222C63F5DA}</a:tableStyleId>
              </a:tblPr>
              <a:tblGrid>
                <a:gridCol w="2112235"/>
                <a:gridCol w="2112235"/>
                <a:gridCol w="2112235"/>
              </a:tblGrid>
              <a:tr h="486054">
                <a:tc>
                  <a:txBody>
                    <a:bodyPr/>
                    <a:lstStyle/>
                    <a:p>
                      <a:pPr algn="ctr"/>
                      <a:r>
                        <a:rPr lang="en-GB" sz="2400" dirty="0" smtClean="0">
                          <a:latin typeface="Arial" panose="020B0604020202020204" pitchFamily="34" charset="0"/>
                          <a:cs typeface="Arial" panose="020B0604020202020204" pitchFamily="34" charset="0"/>
                        </a:rPr>
                        <a:t>el pie</a:t>
                      </a: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smtClean="0">
                          <a:latin typeface="Arial" panose="020B0604020202020204" pitchFamily="34" charset="0"/>
                          <a:cs typeface="Arial" panose="020B0604020202020204" pitchFamily="34" charset="0"/>
                        </a:rPr>
                        <a:t>el</a:t>
                      </a:r>
                      <a:r>
                        <a:rPr lang="en-GB" sz="2400" baseline="0" dirty="0" smtClean="0">
                          <a:latin typeface="Arial" panose="020B0604020202020204" pitchFamily="34" charset="0"/>
                          <a:cs typeface="Arial" panose="020B0604020202020204" pitchFamily="34" charset="0"/>
                        </a:rPr>
                        <a:t> </a:t>
                      </a:r>
                      <a:r>
                        <a:rPr lang="en-GB" sz="2400" baseline="0" dirty="0" err="1" smtClean="0">
                          <a:latin typeface="Arial" panose="020B0604020202020204" pitchFamily="34" charset="0"/>
                          <a:cs typeface="Arial" panose="020B0604020202020204" pitchFamily="34" charset="0"/>
                        </a:rPr>
                        <a:t>brazo</a:t>
                      </a: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smtClean="0">
                          <a:latin typeface="Arial" panose="020B0604020202020204" pitchFamily="34" charset="0"/>
                          <a:cs typeface="Arial" panose="020B0604020202020204" pitchFamily="34" charset="0"/>
                        </a:rPr>
                        <a:t>la </a:t>
                      </a:r>
                      <a:r>
                        <a:rPr lang="en-GB" sz="2400" dirty="0" err="1" smtClean="0">
                          <a:latin typeface="Arial" panose="020B0604020202020204" pitchFamily="34" charset="0"/>
                          <a:cs typeface="Arial" panose="020B0604020202020204" pitchFamily="34" charset="0"/>
                        </a:rPr>
                        <a:t>pierna</a:t>
                      </a: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86054">
                <a:tc>
                  <a:txBody>
                    <a:bodyPr/>
                    <a:lstStyle/>
                    <a:p>
                      <a:pPr algn="ctr"/>
                      <a:r>
                        <a:rPr lang="en-GB" sz="2400" dirty="0" smtClean="0">
                          <a:latin typeface="Arial" panose="020B0604020202020204" pitchFamily="34" charset="0"/>
                          <a:cs typeface="Arial" panose="020B0604020202020204" pitchFamily="34" charset="0"/>
                        </a:rPr>
                        <a:t>la </a:t>
                      </a:r>
                      <a:r>
                        <a:rPr lang="en-GB" sz="2400" dirty="0" err="1" smtClean="0">
                          <a:latin typeface="Arial" panose="020B0604020202020204" pitchFamily="34" charset="0"/>
                          <a:cs typeface="Arial" panose="020B0604020202020204" pitchFamily="34" charset="0"/>
                        </a:rPr>
                        <a:t>mano</a:t>
                      </a: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smtClean="0">
                          <a:latin typeface="Arial" panose="020B0604020202020204" pitchFamily="34" charset="0"/>
                          <a:cs typeface="Arial" panose="020B0604020202020204" pitchFamily="34" charset="0"/>
                        </a:rPr>
                        <a:t>los </a:t>
                      </a:r>
                      <a:r>
                        <a:rPr lang="en-GB" sz="2400" dirty="0" err="1" smtClean="0">
                          <a:latin typeface="Arial" panose="020B0604020202020204" pitchFamily="34" charset="0"/>
                          <a:cs typeface="Arial" panose="020B0604020202020204" pitchFamily="34" charset="0"/>
                        </a:rPr>
                        <a:t>hombros</a:t>
                      </a: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smtClean="0">
                          <a:latin typeface="Arial" panose="020B0604020202020204" pitchFamily="34" charset="0"/>
                          <a:cs typeface="Arial" panose="020B0604020202020204" pitchFamily="34" charset="0"/>
                        </a:rPr>
                        <a:t>la </a:t>
                      </a:r>
                      <a:r>
                        <a:rPr lang="en-GB" sz="2400" dirty="0" err="1" smtClean="0">
                          <a:latin typeface="Arial" panose="020B0604020202020204" pitchFamily="34" charset="0"/>
                          <a:cs typeface="Arial" panose="020B0604020202020204" pitchFamily="34" charset="0"/>
                        </a:rPr>
                        <a:t>cabeza</a:t>
                      </a: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86054">
                <a:tc>
                  <a:txBody>
                    <a:bodyPr/>
                    <a:lstStyle/>
                    <a:p>
                      <a:pPr algn="ctr"/>
                      <a:r>
                        <a:rPr lang="en-GB" sz="2400" dirty="0" smtClean="0">
                          <a:latin typeface="Arial" panose="020B0604020202020204" pitchFamily="34" charset="0"/>
                          <a:cs typeface="Arial" panose="020B0604020202020204" pitchFamily="34" charset="0"/>
                        </a:rPr>
                        <a:t>el </a:t>
                      </a:r>
                      <a:r>
                        <a:rPr lang="en-GB" sz="2400" dirty="0" err="1" smtClean="0">
                          <a:latin typeface="Arial" panose="020B0604020202020204" pitchFamily="34" charset="0"/>
                          <a:cs typeface="Arial" panose="020B0604020202020204" pitchFamily="34" charset="0"/>
                        </a:rPr>
                        <a:t>codo</a:t>
                      </a: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smtClean="0">
                          <a:latin typeface="Arial" panose="020B0604020202020204" pitchFamily="34" charset="0"/>
                          <a:cs typeface="Arial" panose="020B0604020202020204" pitchFamily="34" charset="0"/>
                        </a:rPr>
                        <a:t>el </a:t>
                      </a:r>
                      <a:r>
                        <a:rPr lang="en-GB" sz="2400" dirty="0" err="1" smtClean="0">
                          <a:latin typeface="Arial" panose="020B0604020202020204" pitchFamily="34" charset="0"/>
                          <a:cs typeface="Arial" panose="020B0604020202020204" pitchFamily="34" charset="0"/>
                        </a:rPr>
                        <a:t>dedo</a:t>
                      </a: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dirty="0" smtClean="0">
                          <a:latin typeface="Arial" panose="020B0604020202020204" pitchFamily="34" charset="0"/>
                          <a:cs typeface="Arial" panose="020B0604020202020204" pitchFamily="34" charset="0"/>
                        </a:rPr>
                        <a:t>el </a:t>
                      </a:r>
                      <a:r>
                        <a:rPr lang="en-GB" sz="2400" dirty="0" err="1" smtClean="0">
                          <a:latin typeface="Arial" panose="020B0604020202020204" pitchFamily="34" charset="0"/>
                          <a:cs typeface="Arial" panose="020B0604020202020204" pitchFamily="34" charset="0"/>
                        </a:rPr>
                        <a:t>estómago</a:t>
                      </a: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86054">
                <a:tc>
                  <a:txBody>
                    <a:bodyPr/>
                    <a:lstStyle/>
                    <a:p>
                      <a:pPr algn="ct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latin typeface="Arial" panose="020B0604020202020204" pitchFamily="34" charset="0"/>
                          <a:cs typeface="Arial" panose="020B0604020202020204" pitchFamily="34" charset="0"/>
                        </a:rPr>
                        <a:t>la </a:t>
                      </a:r>
                      <a:r>
                        <a:rPr lang="en-GB" sz="2400" dirty="0" err="1" smtClean="0">
                          <a:latin typeface="Arial" panose="020B0604020202020204" pitchFamily="34" charset="0"/>
                          <a:cs typeface="Arial" panose="020B0604020202020204" pitchFamily="34" charset="0"/>
                        </a:rPr>
                        <a:t>rodilla</a:t>
                      </a:r>
                      <a:endParaRPr lang="en-GB" sz="2400" dirty="0" smtClean="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TextBox 15"/>
          <p:cNvSpPr txBox="1">
            <a:spLocks noChangeArrowheads="1"/>
          </p:cNvSpPr>
          <p:nvPr/>
        </p:nvSpPr>
        <p:spPr bwMode="auto">
          <a:xfrm>
            <a:off x="42863" y="19050"/>
            <a:ext cx="68151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rPr>
              <a:t>Las </a:t>
            </a:r>
            <a:r>
              <a:rPr lang="en-GB" sz="2400" b="1" dirty="0" err="1" smtClean="0">
                <a:latin typeface="Arial" panose="020B0604020202020204" pitchFamily="34" charset="0"/>
              </a:rPr>
              <a:t>partes</a:t>
            </a:r>
            <a:r>
              <a:rPr lang="en-GB" sz="2400" b="1" dirty="0" smtClean="0">
                <a:latin typeface="Arial" panose="020B0604020202020204" pitchFamily="34" charset="0"/>
              </a:rPr>
              <a:t> del </a:t>
            </a:r>
            <a:r>
              <a:rPr lang="en-GB" sz="2400" b="1" dirty="0" err="1" smtClean="0">
                <a:latin typeface="Arial" panose="020B0604020202020204" pitchFamily="34" charset="0"/>
              </a:rPr>
              <a:t>cuerpo</a:t>
            </a:r>
            <a:r>
              <a:rPr lang="en-GB" sz="2400" b="1" dirty="0" smtClean="0">
                <a:latin typeface="Arial" panose="020B0604020202020204" pitchFamily="34" charset="0"/>
              </a:rPr>
              <a:t/>
            </a:r>
            <a:br>
              <a:rPr lang="en-GB" sz="2400" b="1" dirty="0" smtClean="0">
                <a:latin typeface="Arial" panose="020B0604020202020204" pitchFamily="34" charset="0"/>
              </a:rPr>
            </a:br>
            <a:r>
              <a:rPr lang="en-GB" sz="2000" dirty="0" smtClean="0">
                <a:latin typeface="Arial" panose="020B0604020202020204" pitchFamily="34" charset="0"/>
              </a:rPr>
              <a:t>Complete the labels with the correct words. Don’t copy…</a:t>
            </a:r>
            <a:r>
              <a:rPr lang="en-GB" sz="2000" b="1" dirty="0" smtClean="0">
                <a:latin typeface="Arial" panose="020B0604020202020204" pitchFamily="34" charset="0"/>
              </a:rPr>
              <a:t>Look, cover, write and check</a:t>
            </a:r>
            <a:r>
              <a:rPr lang="en-GB" sz="2000" dirty="0" smtClean="0">
                <a:latin typeface="Arial" panose="020B0604020202020204" pitchFamily="34" charset="0"/>
              </a:rPr>
              <a:t>.</a:t>
            </a:r>
            <a:endParaRPr lang="en-US" sz="2000" dirty="0">
              <a:latin typeface="Arial" panose="020B0604020202020204" pitchFamily="34" charset="0"/>
            </a:endParaRPr>
          </a:p>
        </p:txBody>
      </p:sp>
      <p:sp>
        <p:nvSpPr>
          <p:cNvPr id="5" name="Rounded Rectangle 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389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96" name="Group 104"/>
          <p:cNvGraphicFramePr>
            <a:graphicFrameLocks noGrp="1"/>
          </p:cNvGraphicFramePr>
          <p:nvPr>
            <p:extLst>
              <p:ext uri="{D42A27DB-BD31-4B8C-83A1-F6EECF244321}">
                <p14:modId xmlns:p14="http://schemas.microsoft.com/office/powerpoint/2010/main" val="661912062"/>
              </p:ext>
            </p:extLst>
          </p:nvPr>
        </p:nvGraphicFramePr>
        <p:xfrm>
          <a:off x="404813" y="323850"/>
          <a:ext cx="5761037" cy="8320090"/>
        </p:xfrm>
        <a:graphic>
          <a:graphicData uri="http://schemas.openxmlformats.org/drawingml/2006/table">
            <a:tbl>
              <a:tblPr/>
              <a:tblGrid>
                <a:gridCol w="2881312"/>
                <a:gridCol w="2879725"/>
              </a:tblGrid>
              <a:tr h="43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cs typeface="Arial" pitchFamily="34" charset="0"/>
                        </a:rPr>
                        <a:t>Las </a:t>
                      </a:r>
                      <a:r>
                        <a:rPr kumimoji="0" lang="en-GB" sz="2000" b="1" i="0" u="none" strike="noStrike" cap="none" normalizeH="0" baseline="0" dirty="0" err="1" smtClean="0">
                          <a:ln>
                            <a:noFill/>
                          </a:ln>
                          <a:solidFill>
                            <a:schemeClr val="tx1"/>
                          </a:solidFill>
                          <a:effectLst/>
                          <a:latin typeface="Arial" pitchFamily="34" charset="0"/>
                          <a:cs typeface="Arial" pitchFamily="34" charset="0"/>
                        </a:rPr>
                        <a:t>partes</a:t>
                      </a:r>
                      <a:r>
                        <a:rPr kumimoji="0" lang="en-GB" sz="2000" b="1" i="0" u="none" strike="noStrike" cap="none" normalizeH="0" baseline="0" dirty="0" smtClean="0">
                          <a:ln>
                            <a:noFill/>
                          </a:ln>
                          <a:solidFill>
                            <a:schemeClr val="tx1"/>
                          </a:solidFill>
                          <a:effectLst/>
                          <a:latin typeface="Arial" pitchFamily="34" charset="0"/>
                          <a:cs typeface="Arial" pitchFamily="34" charset="0"/>
                        </a:rPr>
                        <a:t> del </a:t>
                      </a:r>
                      <a:r>
                        <a:rPr kumimoji="0" lang="en-GB" sz="2000" b="1" i="0" u="none" strike="noStrike" cap="none" normalizeH="0" baseline="0" dirty="0" err="1" smtClean="0">
                          <a:ln>
                            <a:noFill/>
                          </a:ln>
                          <a:solidFill>
                            <a:schemeClr val="tx1"/>
                          </a:solidFill>
                          <a:effectLst/>
                          <a:latin typeface="Arial" pitchFamily="34" charset="0"/>
                          <a:cs typeface="Arial" pitchFamily="34" charset="0"/>
                        </a:rPr>
                        <a:t>cuerpo</a:t>
                      </a:r>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cs typeface="Arial" pitchFamily="34" charset="0"/>
                        </a:rPr>
                        <a:t>The parts of the body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la </a:t>
                      </a:r>
                      <a:r>
                        <a:rPr kumimoji="0" lang="en-GB" sz="2000" b="0" i="0" u="none" strike="noStrike" cap="none" normalizeH="0" baseline="0" dirty="0" err="1" smtClean="0">
                          <a:ln>
                            <a:noFill/>
                          </a:ln>
                          <a:solidFill>
                            <a:schemeClr val="tx1"/>
                          </a:solidFill>
                          <a:effectLst/>
                          <a:latin typeface="Arial" pitchFamily="34" charset="0"/>
                          <a:cs typeface="Arial" pitchFamily="34" charset="0"/>
                        </a:rPr>
                        <a:t>cabeza</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head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la espalda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back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la mano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hand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la pierna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leg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la rodilla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knee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la nariz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nose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las</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orejas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el estómago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stomach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el brazo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arm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el dedo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finger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el pie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foot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los dientes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teeth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los ojos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eyes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el </a:t>
                      </a:r>
                      <a:r>
                        <a:rPr kumimoji="0" lang="en-GB" sz="2000" b="0" i="0" u="none" strike="noStrike" cap="none" normalizeH="0" baseline="0" dirty="0" err="1" smtClean="0">
                          <a:ln>
                            <a:noFill/>
                          </a:ln>
                          <a:solidFill>
                            <a:schemeClr val="tx1"/>
                          </a:solidFill>
                          <a:effectLst/>
                          <a:latin typeface="Arial" pitchFamily="34" charset="0"/>
                          <a:cs typeface="Arial" pitchFamily="34" charset="0"/>
                        </a:rPr>
                        <a:t>codo</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elbow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los </a:t>
                      </a:r>
                      <a:r>
                        <a:rPr kumimoji="0" lang="en-GB" sz="2000" b="0" i="0" u="none" strike="noStrike" cap="none" normalizeH="0" baseline="0" dirty="0" err="1" smtClean="0">
                          <a:ln>
                            <a:noFill/>
                          </a:ln>
                          <a:solidFill>
                            <a:schemeClr val="tx1"/>
                          </a:solidFill>
                          <a:effectLst/>
                          <a:latin typeface="Arial" pitchFamily="34" charset="0"/>
                          <a:cs typeface="Arial" pitchFamily="34" charset="0"/>
                        </a:rPr>
                        <a:t>hombros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shoulders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ounded Rectangle 2"/>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27</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533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6"/>
          <p:cNvPicPr>
            <a:picLocks noChangeAspect="1" noChangeArrowheads="1"/>
          </p:cNvPicPr>
          <p:nvPr/>
        </p:nvPicPr>
        <p:blipFill>
          <a:blip r:embed="rId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695699" y="4785597"/>
            <a:ext cx="1008063" cy="172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3730" name="Group 2"/>
          <p:cNvGraphicFramePr>
            <a:graphicFrameLocks noGrp="1"/>
          </p:cNvGraphicFramePr>
          <p:nvPr/>
        </p:nvGraphicFramePr>
        <p:xfrm>
          <a:off x="0" y="0"/>
          <a:ext cx="6858000" cy="9144000"/>
        </p:xfrm>
        <a:graphic>
          <a:graphicData uri="http://schemas.openxmlformats.org/drawingml/2006/table">
            <a:tbl>
              <a:tblPr/>
              <a:tblGrid>
                <a:gridCol w="1714500"/>
                <a:gridCol w="1714500"/>
                <a:gridCol w="1714500"/>
                <a:gridCol w="1714500"/>
              </a:tblGrid>
              <a:tr h="228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89" name="Text Box 45"/>
          <p:cNvSpPr txBox="1">
            <a:spLocks noChangeArrowheads="1"/>
          </p:cNvSpPr>
          <p:nvPr/>
        </p:nvSpPr>
        <p:spPr bwMode="auto">
          <a:xfrm>
            <a:off x="55563" y="1749425"/>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a</a:t>
            </a:r>
            <a:r>
              <a:rPr lang="en-GB" sz="2800" b="1"/>
              <a:t>r</a:t>
            </a:r>
            <a:r>
              <a:rPr lang="en-GB" sz="2800" b="1" u="sng"/>
              <a:t>a</a:t>
            </a:r>
            <a:r>
              <a:rPr lang="en-GB" sz="2800" b="1">
                <a:cs typeface="Times New Roman" panose="02020603050405020304" pitchFamily="18" charset="0"/>
              </a:rPr>
              <a:t>ñ</a:t>
            </a:r>
            <a:r>
              <a:rPr lang="en-GB" sz="2800" b="1" u="sng">
                <a:cs typeface="Times New Roman" panose="02020603050405020304" pitchFamily="18" charset="0"/>
              </a:rPr>
              <a:t>a</a:t>
            </a:r>
          </a:p>
        </p:txBody>
      </p:sp>
      <p:sp>
        <p:nvSpPr>
          <p:cNvPr id="6190" name="Text Box 46"/>
          <p:cNvSpPr txBox="1">
            <a:spLocks noChangeArrowheads="1"/>
          </p:cNvSpPr>
          <p:nvPr/>
        </p:nvSpPr>
        <p:spPr bwMode="auto">
          <a:xfrm>
            <a:off x="1728788" y="1728788"/>
            <a:ext cx="1646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e</a:t>
            </a:r>
            <a:r>
              <a:rPr lang="en-GB" sz="2800" b="1"/>
              <a:t>l</a:t>
            </a:r>
            <a:r>
              <a:rPr lang="en-GB" sz="2800" b="1" u="sng"/>
              <a:t>e</a:t>
            </a:r>
            <a:r>
              <a:rPr lang="en-GB" sz="2800" b="1"/>
              <a:t>fant</a:t>
            </a:r>
            <a:r>
              <a:rPr lang="en-GB" sz="2800" b="1" u="sng"/>
              <a:t>e</a:t>
            </a:r>
            <a:endParaRPr lang="en-GB" sz="2800" b="1" u="sng">
              <a:cs typeface="Times New Roman" panose="02020603050405020304" pitchFamily="18" charset="0"/>
            </a:endParaRPr>
          </a:p>
        </p:txBody>
      </p:sp>
      <p:sp>
        <p:nvSpPr>
          <p:cNvPr id="6191" name="Text Box 47"/>
          <p:cNvSpPr txBox="1">
            <a:spLocks noChangeArrowheads="1"/>
          </p:cNvSpPr>
          <p:nvPr/>
        </p:nvSpPr>
        <p:spPr bwMode="auto">
          <a:xfrm rot="-5400000">
            <a:off x="3240087" y="1231900"/>
            <a:ext cx="2927351"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i</a:t>
            </a:r>
            <a:r>
              <a:rPr lang="en-GB" sz="2800" b="1"/>
              <a:t>dea</a:t>
            </a:r>
            <a:endParaRPr lang="en-GB" sz="2800" b="1">
              <a:cs typeface="Times New Roman" panose="02020603050405020304" pitchFamily="18" charset="0"/>
            </a:endParaRPr>
          </a:p>
        </p:txBody>
      </p:sp>
      <p:sp>
        <p:nvSpPr>
          <p:cNvPr id="6192" name="Text Box 48"/>
          <p:cNvSpPr txBox="1">
            <a:spLocks noChangeArrowheads="1"/>
          </p:cNvSpPr>
          <p:nvPr/>
        </p:nvSpPr>
        <p:spPr bwMode="auto">
          <a:xfrm>
            <a:off x="5184775" y="1749425"/>
            <a:ext cx="164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o</a:t>
            </a:r>
            <a:r>
              <a:rPr lang="en-GB" sz="2800" b="1"/>
              <a:t>lvidar</a:t>
            </a:r>
            <a:endParaRPr lang="en-GB" sz="2800" b="1">
              <a:cs typeface="Times New Roman" panose="02020603050405020304" pitchFamily="18" charset="0"/>
            </a:endParaRPr>
          </a:p>
        </p:txBody>
      </p:sp>
      <p:sp>
        <p:nvSpPr>
          <p:cNvPr id="6193" name="Text Box 49"/>
          <p:cNvSpPr txBox="1">
            <a:spLocks noChangeArrowheads="1"/>
          </p:cNvSpPr>
          <p:nvPr/>
        </p:nvSpPr>
        <p:spPr bwMode="auto">
          <a:xfrm>
            <a:off x="-100013" y="3879850"/>
            <a:ext cx="193357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u</a:t>
            </a:r>
            <a:r>
              <a:rPr lang="en-GB" sz="2800" b="1"/>
              <a:t>niverso</a:t>
            </a:r>
            <a:endParaRPr lang="en-GB" sz="2800" b="1">
              <a:cs typeface="Times New Roman" panose="02020603050405020304" pitchFamily="18" charset="0"/>
            </a:endParaRPr>
          </a:p>
        </p:txBody>
      </p:sp>
      <p:sp>
        <p:nvSpPr>
          <p:cNvPr id="6194" name="Text Box 50"/>
          <p:cNvSpPr txBox="1">
            <a:spLocks noChangeArrowheads="1"/>
          </p:cNvSpPr>
          <p:nvPr/>
        </p:nvSpPr>
        <p:spPr bwMode="auto">
          <a:xfrm>
            <a:off x="1728788" y="3879850"/>
            <a:ext cx="16462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ce</a:t>
            </a:r>
            <a:r>
              <a:rPr lang="en-GB" sz="2800" b="1"/>
              <a:t>rdo</a:t>
            </a:r>
            <a:endParaRPr lang="en-GB" sz="2800" b="1">
              <a:cs typeface="Times New Roman" panose="02020603050405020304" pitchFamily="18" charset="0"/>
            </a:endParaRPr>
          </a:p>
        </p:txBody>
      </p:sp>
      <p:sp>
        <p:nvSpPr>
          <p:cNvPr id="6195" name="Text Box 51"/>
          <p:cNvSpPr txBox="1">
            <a:spLocks noChangeArrowheads="1"/>
          </p:cNvSpPr>
          <p:nvPr/>
        </p:nvSpPr>
        <p:spPr bwMode="auto">
          <a:xfrm>
            <a:off x="3455988" y="3879850"/>
            <a:ext cx="1647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ci</a:t>
            </a:r>
            <a:r>
              <a:rPr lang="en-GB" sz="2800" b="1"/>
              <a:t>clista</a:t>
            </a:r>
            <a:endParaRPr lang="en-GB" sz="2800" b="1">
              <a:cs typeface="Times New Roman" panose="02020603050405020304" pitchFamily="18" charset="0"/>
            </a:endParaRPr>
          </a:p>
        </p:txBody>
      </p:sp>
      <p:sp>
        <p:nvSpPr>
          <p:cNvPr id="6196" name="Text Box 52"/>
          <p:cNvSpPr txBox="1">
            <a:spLocks noChangeArrowheads="1"/>
          </p:cNvSpPr>
          <p:nvPr/>
        </p:nvSpPr>
        <p:spPr bwMode="auto">
          <a:xfrm>
            <a:off x="5157788" y="3803650"/>
            <a:ext cx="16462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ca</a:t>
            </a:r>
            <a:r>
              <a:rPr lang="en-GB" sz="2800" b="1"/>
              <a:t>sa</a:t>
            </a:r>
            <a:endParaRPr lang="en-GB" sz="2800" b="1">
              <a:cs typeface="Times New Roman" panose="02020603050405020304" pitchFamily="18" charset="0"/>
            </a:endParaRPr>
          </a:p>
        </p:txBody>
      </p:sp>
      <p:sp>
        <p:nvSpPr>
          <p:cNvPr id="6197" name="Text Box 53"/>
          <p:cNvSpPr txBox="1">
            <a:spLocks noChangeArrowheads="1"/>
          </p:cNvSpPr>
          <p:nvPr/>
        </p:nvSpPr>
        <p:spPr bwMode="auto">
          <a:xfrm>
            <a:off x="-26988" y="6354763"/>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400" b="1" u="sng"/>
              <a:t>co</a:t>
            </a:r>
            <a:r>
              <a:rPr lang="en-GB" sz="2400" b="1"/>
              <a:t>che</a:t>
            </a:r>
            <a:endParaRPr lang="en-GB" sz="2400" b="1">
              <a:cs typeface="Times New Roman" panose="02020603050405020304" pitchFamily="18" charset="0"/>
            </a:endParaRPr>
          </a:p>
        </p:txBody>
      </p:sp>
      <p:sp>
        <p:nvSpPr>
          <p:cNvPr id="6198" name="Text Box 54"/>
          <p:cNvSpPr txBox="1">
            <a:spLocks noChangeArrowheads="1"/>
          </p:cNvSpPr>
          <p:nvPr/>
        </p:nvSpPr>
        <p:spPr bwMode="auto">
          <a:xfrm>
            <a:off x="1673225" y="6375400"/>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400" b="1" u="sng"/>
              <a:t>cu</a:t>
            </a:r>
            <a:r>
              <a:rPr lang="en-GB" sz="2400" b="1"/>
              <a:t>caracha</a:t>
            </a:r>
            <a:endParaRPr lang="en-GB" sz="2400" b="1">
              <a:cs typeface="Times New Roman" panose="02020603050405020304" pitchFamily="18" charset="0"/>
            </a:endParaRPr>
          </a:p>
        </p:txBody>
      </p:sp>
      <p:sp>
        <p:nvSpPr>
          <p:cNvPr id="6199" name="Text Box 55"/>
          <p:cNvSpPr txBox="1">
            <a:spLocks noChangeArrowheads="1"/>
          </p:cNvSpPr>
          <p:nvPr/>
        </p:nvSpPr>
        <p:spPr bwMode="auto">
          <a:xfrm>
            <a:off x="3357563" y="6375400"/>
            <a:ext cx="187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400" b="1" u="sng"/>
              <a:t>gi</a:t>
            </a:r>
            <a:r>
              <a:rPr lang="en-GB" sz="2400" b="1"/>
              <a:t>mn</a:t>
            </a:r>
            <a:r>
              <a:rPr lang="en-GB" sz="2400" b="1">
                <a:cs typeface="Arial" panose="020B0604020202020204" pitchFamily="34" charset="0"/>
              </a:rPr>
              <a:t>a</a:t>
            </a:r>
            <a:r>
              <a:rPr lang="en-GB" sz="2400" b="1"/>
              <a:t>sia</a:t>
            </a:r>
            <a:endParaRPr lang="en-GB" sz="2400" b="1">
              <a:cs typeface="Times New Roman" panose="02020603050405020304" pitchFamily="18" charset="0"/>
            </a:endParaRPr>
          </a:p>
        </p:txBody>
      </p:sp>
      <p:sp>
        <p:nvSpPr>
          <p:cNvPr id="6200" name="Text Box 56"/>
          <p:cNvSpPr txBox="1">
            <a:spLocks noChangeArrowheads="1"/>
          </p:cNvSpPr>
          <p:nvPr/>
        </p:nvSpPr>
        <p:spPr bwMode="auto">
          <a:xfrm>
            <a:off x="5229225" y="6437313"/>
            <a:ext cx="1700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1800" b="1" u="sng"/>
              <a:t>h</a:t>
            </a:r>
            <a:r>
              <a:rPr lang="en-GB" sz="1800" b="1"/>
              <a:t>amburguesa</a:t>
            </a:r>
            <a:endParaRPr lang="en-GB" sz="1800" b="1">
              <a:cs typeface="Times New Roman" panose="02020603050405020304" pitchFamily="18" charset="0"/>
            </a:endParaRPr>
          </a:p>
        </p:txBody>
      </p:sp>
      <p:sp>
        <p:nvSpPr>
          <p:cNvPr id="6201" name="Text Box 57"/>
          <p:cNvSpPr txBox="1">
            <a:spLocks noChangeArrowheads="1"/>
          </p:cNvSpPr>
          <p:nvPr/>
        </p:nvSpPr>
        <p:spPr bwMode="auto">
          <a:xfrm>
            <a:off x="55563" y="8393113"/>
            <a:ext cx="16462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Espa</a:t>
            </a:r>
            <a:r>
              <a:rPr lang="en-GB" sz="2800" b="1" u="sng">
                <a:cs typeface="Times New Roman" panose="02020603050405020304" pitchFamily="18" charset="0"/>
              </a:rPr>
              <a:t>ñ</a:t>
            </a:r>
            <a:r>
              <a:rPr lang="en-GB" sz="2800" b="1">
                <a:cs typeface="Times New Roman" panose="02020603050405020304" pitchFamily="18" charset="0"/>
              </a:rPr>
              <a:t>a</a:t>
            </a:r>
          </a:p>
        </p:txBody>
      </p:sp>
      <p:sp>
        <p:nvSpPr>
          <p:cNvPr id="6202" name="Text Box 58"/>
          <p:cNvSpPr txBox="1">
            <a:spLocks noChangeArrowheads="1"/>
          </p:cNvSpPr>
          <p:nvPr/>
        </p:nvSpPr>
        <p:spPr bwMode="auto">
          <a:xfrm>
            <a:off x="1782763" y="8393113"/>
            <a:ext cx="16462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z</a:t>
            </a:r>
            <a:r>
              <a:rPr lang="en-GB" sz="2800" b="1"/>
              <a:t>umo</a:t>
            </a:r>
            <a:endParaRPr lang="en-GB" sz="2800" b="1">
              <a:cs typeface="Times New Roman" panose="02020603050405020304" pitchFamily="18" charset="0"/>
            </a:endParaRPr>
          </a:p>
        </p:txBody>
      </p:sp>
      <p:sp>
        <p:nvSpPr>
          <p:cNvPr id="6204" name="Text Box 60"/>
          <p:cNvSpPr txBox="1">
            <a:spLocks noChangeArrowheads="1"/>
          </p:cNvSpPr>
          <p:nvPr/>
        </p:nvSpPr>
        <p:spPr bwMode="auto">
          <a:xfrm>
            <a:off x="5184775" y="8393113"/>
            <a:ext cx="1647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a:t>ll</a:t>
            </a:r>
            <a:r>
              <a:rPr lang="en-GB" sz="2800" b="1"/>
              <a:t>ave</a:t>
            </a:r>
            <a:endParaRPr lang="en-GB" sz="2800" b="1">
              <a:cs typeface="Times New Roman" panose="02020603050405020304" pitchFamily="18" charset="0"/>
            </a:endParaRPr>
          </a:p>
        </p:txBody>
      </p:sp>
      <p:pic>
        <p:nvPicPr>
          <p:cNvPr id="36"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749348" y="380325"/>
            <a:ext cx="1538041" cy="13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249862" y="24239"/>
            <a:ext cx="1473199" cy="184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descr="ca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30" y="5068366"/>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 descr="cosmos"/>
          <p:cNvPicPr>
            <a:picLocks noChangeAspect="1" noChangeArrowheads="1"/>
          </p:cNvPicPr>
          <p:nvPr/>
        </p:nvPicPr>
        <p:blipFill>
          <a:blip r:embed="rId6"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2515" y="2684462"/>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5875" y="2736850"/>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0"/>
          <p:cNvPicPr>
            <a:picLocks noChangeAspect="1" noChangeArrowheads="1"/>
          </p:cNvPicPr>
          <p:nvPr/>
        </p:nvPicPr>
        <p:blipFill>
          <a:blip r:embed="rId8"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rot="21036980">
            <a:off x="1567871" y="4937571"/>
            <a:ext cx="1795836" cy="127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p:cNvPicPr>
            <a:picLocks noChangeAspect="1" noChangeArrowheads="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269136" y="461501"/>
            <a:ext cx="1430462" cy="158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4981574" y="7330754"/>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5101" y="4888325"/>
            <a:ext cx="1497012" cy="15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
          <p:cNvPicPr>
            <a:picLocks noChangeAspect="1" noChangeArrowheads="1"/>
          </p:cNvPicPr>
          <p:nvPr/>
        </p:nvPicPr>
        <p:blipFill>
          <a:blip r:embed="rId12"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1898649" y="7164288"/>
            <a:ext cx="1506394" cy="148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4539" y="2484283"/>
            <a:ext cx="1643062" cy="152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5699" y="2462560"/>
            <a:ext cx="1096964" cy="144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82" y="7262139"/>
            <a:ext cx="1655573" cy="11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descr="spide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35" y="12723"/>
            <a:ext cx="1579216" cy="1586055"/>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51"/>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a:t>
            </a:r>
            <a:endParaRPr lang="en-US" b="1" dirty="0">
              <a:solidFill>
                <a:schemeClr val="tx1"/>
              </a:solidFill>
              <a:latin typeface="Arial" panose="020B0604020202020204" pitchFamily="34" charset="0"/>
              <a:cs typeface="Arial" panose="020B0604020202020204" pitchFamily="34" charset="0"/>
            </a:endParaRPr>
          </a:p>
        </p:txBody>
      </p:sp>
      <p:sp>
        <p:nvSpPr>
          <p:cNvPr id="53" name="Text Box 59"/>
          <p:cNvSpPr txBox="1">
            <a:spLocks noChangeArrowheads="1"/>
          </p:cNvSpPr>
          <p:nvPr/>
        </p:nvSpPr>
        <p:spPr bwMode="auto">
          <a:xfrm>
            <a:off x="3403600" y="8393113"/>
            <a:ext cx="1646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dirty="0" err="1" smtClean="0"/>
              <a:t>gu</a:t>
            </a:r>
            <a:r>
              <a:rPr lang="en-GB" sz="2800" b="1" dirty="0" err="1" smtClean="0"/>
              <a:t>sano</a:t>
            </a:r>
            <a:endParaRPr lang="en-GB" sz="2800" b="1" dirty="0">
              <a:cs typeface="Times New Roman" panose="02020603050405020304" pitchFamily="18" charset="0"/>
            </a:endParaRPr>
          </a:p>
        </p:txBody>
      </p:sp>
      <p:pic>
        <p:nvPicPr>
          <p:cNvPr id="54" name="Picture 7" descr="worm"/>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760" y="7305759"/>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erp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75" y="1404045"/>
            <a:ext cx="663892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5"/>
          <p:cNvSpPr txBox="1">
            <a:spLocks noChangeArrowheads="1"/>
          </p:cNvSpPr>
          <p:nvPr/>
        </p:nvSpPr>
        <p:spPr bwMode="auto">
          <a:xfrm>
            <a:off x="42863" y="19050"/>
            <a:ext cx="68151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rPr>
              <a:t>Las </a:t>
            </a:r>
            <a:r>
              <a:rPr lang="en-GB" sz="2400" b="1" dirty="0" err="1" smtClean="0">
                <a:latin typeface="Arial" panose="020B0604020202020204" pitchFamily="34" charset="0"/>
              </a:rPr>
              <a:t>partes</a:t>
            </a:r>
            <a:r>
              <a:rPr lang="en-GB" sz="2400" b="1" dirty="0" smtClean="0">
                <a:latin typeface="Arial" panose="020B0604020202020204" pitchFamily="34" charset="0"/>
              </a:rPr>
              <a:t> del </a:t>
            </a:r>
            <a:r>
              <a:rPr lang="en-GB" sz="2400" b="1" dirty="0" err="1" smtClean="0">
                <a:latin typeface="Arial" panose="020B0604020202020204" pitchFamily="34" charset="0"/>
              </a:rPr>
              <a:t>cuerpo</a:t>
            </a:r>
            <a:r>
              <a:rPr lang="en-GB" sz="2400" b="1" dirty="0" smtClean="0">
                <a:latin typeface="Arial" panose="020B0604020202020204" pitchFamily="34" charset="0"/>
              </a:rPr>
              <a:t/>
            </a:r>
            <a:br>
              <a:rPr lang="en-GB" sz="2400" b="1" dirty="0" smtClean="0">
                <a:latin typeface="Arial" panose="020B0604020202020204" pitchFamily="34" charset="0"/>
              </a:rPr>
            </a:br>
            <a:r>
              <a:rPr lang="en-GB" sz="2000" dirty="0" smtClean="0">
                <a:latin typeface="Arial" panose="020B0604020202020204" pitchFamily="34" charset="0"/>
              </a:rPr>
              <a:t>Try to write as many of the parts of the body words from memory as you can.  Check for any you cannot remember and write them in with a different colour pencil.</a:t>
            </a:r>
            <a:endParaRPr lang="en-US" sz="2000" dirty="0">
              <a:latin typeface="Arial" panose="020B0604020202020204" pitchFamily="34" charset="0"/>
            </a:endParaRPr>
          </a:p>
        </p:txBody>
      </p:sp>
      <p:sp>
        <p:nvSpPr>
          <p:cNvPr id="4" name="Rounded Rectangle 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28</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082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8691" y="6206351"/>
            <a:ext cx="624124" cy="832930"/>
          </a:xfrm>
          <a:prstGeom prst="rect">
            <a:avLst/>
          </a:prstGeom>
        </p:spPr>
      </p:pic>
      <p:pic>
        <p:nvPicPr>
          <p:cNvPr id="3" name="Picture 2"/>
          <p:cNvPicPr>
            <a:picLocks noChangeAspect="1"/>
          </p:cNvPicPr>
          <p:nvPr/>
        </p:nvPicPr>
        <p:blipFill>
          <a:blip r:embed="rId3"/>
          <a:stretch>
            <a:fillRect/>
          </a:stretch>
        </p:blipFill>
        <p:spPr>
          <a:xfrm>
            <a:off x="5571841" y="7623752"/>
            <a:ext cx="897836" cy="404714"/>
          </a:xfrm>
          <a:prstGeom prst="rect">
            <a:avLst/>
          </a:prstGeom>
        </p:spPr>
      </p:pic>
      <p:pic>
        <p:nvPicPr>
          <p:cNvPr id="4" name="Picture 3"/>
          <p:cNvPicPr>
            <a:picLocks noChangeAspect="1"/>
          </p:cNvPicPr>
          <p:nvPr/>
        </p:nvPicPr>
        <p:blipFill>
          <a:blip r:embed="rId4"/>
          <a:stretch>
            <a:fillRect/>
          </a:stretch>
        </p:blipFill>
        <p:spPr>
          <a:xfrm>
            <a:off x="5746916" y="2657216"/>
            <a:ext cx="615083" cy="751246"/>
          </a:xfrm>
          <a:prstGeom prst="rect">
            <a:avLst/>
          </a:prstGeom>
        </p:spPr>
      </p:pic>
      <p:pic>
        <p:nvPicPr>
          <p:cNvPr id="5" name="Picture 4"/>
          <p:cNvPicPr>
            <a:picLocks noChangeAspect="1"/>
          </p:cNvPicPr>
          <p:nvPr/>
        </p:nvPicPr>
        <p:blipFill>
          <a:blip r:embed="rId5"/>
          <a:stretch>
            <a:fillRect/>
          </a:stretch>
        </p:blipFill>
        <p:spPr>
          <a:xfrm>
            <a:off x="5501672" y="5474575"/>
            <a:ext cx="1268284" cy="607829"/>
          </a:xfrm>
          <a:prstGeom prst="rect">
            <a:avLst/>
          </a:prstGeom>
        </p:spPr>
      </p:pic>
      <p:pic>
        <p:nvPicPr>
          <p:cNvPr id="6" name="Picture 5"/>
          <p:cNvPicPr>
            <a:picLocks noChangeAspect="1"/>
          </p:cNvPicPr>
          <p:nvPr/>
        </p:nvPicPr>
        <p:blipFill>
          <a:blip r:embed="rId6">
            <a:clrChange>
              <a:clrFrom>
                <a:srgbClr val="FFFFFF"/>
              </a:clrFrom>
              <a:clrTo>
                <a:srgbClr val="FFFFFF">
                  <a:alpha val="0"/>
                </a:srgbClr>
              </a:clrTo>
            </a:clrChange>
          </a:blip>
          <a:stretch>
            <a:fillRect/>
          </a:stretch>
        </p:blipFill>
        <p:spPr>
          <a:xfrm>
            <a:off x="188640" y="1671368"/>
            <a:ext cx="5256583" cy="6809375"/>
          </a:xfrm>
          <a:prstGeom prst="rect">
            <a:avLst/>
          </a:prstGeom>
        </p:spPr>
      </p:pic>
      <p:pic>
        <p:nvPicPr>
          <p:cNvPr id="7" name="Picture 6"/>
          <p:cNvPicPr>
            <a:picLocks noChangeAspect="1"/>
          </p:cNvPicPr>
          <p:nvPr/>
        </p:nvPicPr>
        <p:blipFill>
          <a:blip r:embed="rId7"/>
          <a:stretch>
            <a:fillRect/>
          </a:stretch>
        </p:blipFill>
        <p:spPr>
          <a:xfrm>
            <a:off x="5538495" y="663256"/>
            <a:ext cx="1031926" cy="1008112"/>
          </a:xfrm>
          <a:prstGeom prst="rect">
            <a:avLst/>
          </a:prstGeom>
        </p:spPr>
      </p:pic>
      <p:pic>
        <p:nvPicPr>
          <p:cNvPr id="8" name="Picture 7"/>
          <p:cNvPicPr>
            <a:picLocks noChangeAspect="1"/>
          </p:cNvPicPr>
          <p:nvPr/>
        </p:nvPicPr>
        <p:blipFill>
          <a:blip r:embed="rId8"/>
          <a:stretch>
            <a:fillRect/>
          </a:stretch>
        </p:blipFill>
        <p:spPr>
          <a:xfrm>
            <a:off x="5538495" y="4345310"/>
            <a:ext cx="1029891" cy="806857"/>
          </a:xfrm>
          <a:prstGeom prst="rect">
            <a:avLst/>
          </a:prstGeom>
        </p:spPr>
      </p:pic>
      <p:pic>
        <p:nvPicPr>
          <p:cNvPr id="9" name="Picture 8"/>
          <p:cNvPicPr>
            <a:picLocks noChangeAspect="1"/>
          </p:cNvPicPr>
          <p:nvPr/>
        </p:nvPicPr>
        <p:blipFill>
          <a:blip r:embed="rId9"/>
          <a:stretch>
            <a:fillRect/>
          </a:stretch>
        </p:blipFill>
        <p:spPr>
          <a:xfrm rot="513155">
            <a:off x="5689654" y="1710162"/>
            <a:ext cx="729608" cy="828320"/>
          </a:xfrm>
          <a:prstGeom prst="rect">
            <a:avLst/>
          </a:prstGeom>
        </p:spPr>
      </p:pic>
      <p:pic>
        <p:nvPicPr>
          <p:cNvPr id="10" name="Picture 9"/>
          <p:cNvPicPr>
            <a:picLocks noChangeAspect="1"/>
          </p:cNvPicPr>
          <p:nvPr/>
        </p:nvPicPr>
        <p:blipFill>
          <a:blip r:embed="rId10"/>
          <a:stretch>
            <a:fillRect/>
          </a:stretch>
        </p:blipFill>
        <p:spPr>
          <a:xfrm>
            <a:off x="5591086" y="3477548"/>
            <a:ext cx="979335" cy="855608"/>
          </a:xfrm>
          <a:prstGeom prst="rect">
            <a:avLst/>
          </a:prstGeom>
        </p:spPr>
      </p:pic>
      <p:sp>
        <p:nvSpPr>
          <p:cNvPr id="11" name="TextBox 15"/>
          <p:cNvSpPr txBox="1">
            <a:spLocks noChangeArrowheads="1"/>
          </p:cNvSpPr>
          <p:nvPr/>
        </p:nvSpPr>
        <p:spPr bwMode="auto">
          <a:xfrm>
            <a:off x="42863" y="19050"/>
            <a:ext cx="570405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rPr>
              <a:t>Las </a:t>
            </a:r>
            <a:r>
              <a:rPr lang="en-GB" sz="2400" b="1" dirty="0" err="1" smtClean="0">
                <a:latin typeface="Arial" panose="020B0604020202020204" pitchFamily="34" charset="0"/>
              </a:rPr>
              <a:t>partes</a:t>
            </a:r>
            <a:r>
              <a:rPr lang="en-GB" sz="2400" b="1" dirty="0" smtClean="0">
                <a:latin typeface="Arial" panose="020B0604020202020204" pitchFamily="34" charset="0"/>
              </a:rPr>
              <a:t> del </a:t>
            </a:r>
            <a:r>
              <a:rPr lang="en-GB" sz="2400" b="1" dirty="0" err="1" smtClean="0">
                <a:latin typeface="Arial" panose="020B0604020202020204" pitchFamily="34" charset="0"/>
              </a:rPr>
              <a:t>cuerpo</a:t>
            </a:r>
            <a:r>
              <a:rPr lang="en-GB" sz="2400" b="1" dirty="0" smtClean="0">
                <a:latin typeface="Arial" panose="020B0604020202020204" pitchFamily="34" charset="0"/>
              </a:rPr>
              <a:t/>
            </a:r>
            <a:br>
              <a:rPr lang="en-GB" sz="2400" b="1" dirty="0" smtClean="0">
                <a:latin typeface="Arial" panose="020B0604020202020204" pitchFamily="34" charset="0"/>
              </a:rPr>
            </a:br>
            <a:r>
              <a:rPr lang="en-GB" sz="2400" b="1" dirty="0" smtClean="0">
                <a:latin typeface="Arial" panose="020B0604020202020204" pitchFamily="34" charset="0"/>
              </a:rPr>
              <a:t>A  </a:t>
            </a:r>
            <a:r>
              <a:rPr lang="en-GB" sz="2000" dirty="0" smtClean="0">
                <a:latin typeface="Arial" panose="020B0604020202020204" pitchFamily="34" charset="0"/>
              </a:rPr>
              <a:t>Complete the word puzzle, using the picture clues.</a:t>
            </a:r>
            <a:endParaRPr lang="en-US" sz="2000" dirty="0">
              <a:latin typeface="Arial" panose="020B0604020202020204" pitchFamily="34" charset="0"/>
            </a:endParaRPr>
          </a:p>
        </p:txBody>
      </p:sp>
      <p:sp>
        <p:nvSpPr>
          <p:cNvPr id="12" name="Rectangle 11"/>
          <p:cNvSpPr/>
          <p:nvPr/>
        </p:nvSpPr>
        <p:spPr>
          <a:xfrm>
            <a:off x="95368" y="8317180"/>
            <a:ext cx="6473018" cy="677108"/>
          </a:xfrm>
          <a:prstGeom prst="rect">
            <a:avLst/>
          </a:prstGeom>
        </p:spPr>
        <p:txBody>
          <a:bodyPr wrap="square">
            <a:spAutoFit/>
          </a:bodyPr>
          <a:lstStyle/>
          <a:p>
            <a:pPr eaLnBrk="1" hangingPunct="1"/>
            <a:r>
              <a:rPr lang="en-GB" sz="2000" b="1" dirty="0" smtClean="0"/>
              <a:t>B  </a:t>
            </a:r>
            <a:r>
              <a:rPr lang="en-GB" dirty="0" smtClean="0"/>
              <a:t>Add more body part words to the puzzle where there are spaces, if you can.</a:t>
            </a:r>
            <a:endParaRPr lang="en-US" dirty="0"/>
          </a:p>
        </p:txBody>
      </p:sp>
      <p:sp>
        <p:nvSpPr>
          <p:cNvPr id="13" name="Rounded Rectangle 12"/>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29</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57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958857474"/>
              </p:ext>
            </p:extLst>
          </p:nvPr>
        </p:nvGraphicFramePr>
        <p:xfrm>
          <a:off x="209514" y="1240557"/>
          <a:ext cx="6171813" cy="7689278"/>
        </p:xfrm>
        <a:graphic>
          <a:graphicData uri="http://schemas.openxmlformats.org/drawingml/2006/table">
            <a:tbl>
              <a:tblPr firstRow="1" bandRow="1">
                <a:tableStyleId>{5940675A-B579-460E-94D1-54222C63F5DA}</a:tableStyleId>
              </a:tblPr>
              <a:tblGrid>
                <a:gridCol w="2057271"/>
                <a:gridCol w="2057271"/>
                <a:gridCol w="2057271"/>
              </a:tblGrid>
              <a:tr h="3844639">
                <a:tc>
                  <a:txBody>
                    <a:bodyPr/>
                    <a:lstStyle/>
                    <a:p>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tc>
              </a:tr>
              <a:tr h="3844639">
                <a:tc>
                  <a:txBody>
                    <a:bodyPr/>
                    <a:lstStyle/>
                    <a:p>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737" y="1392990"/>
            <a:ext cx="1388726" cy="129614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442" y="1287712"/>
            <a:ext cx="1333827" cy="16715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80" y="1266825"/>
            <a:ext cx="1562880" cy="156288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375" y="5286117"/>
            <a:ext cx="1562191" cy="129803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728" y="5345709"/>
            <a:ext cx="1258102" cy="132431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6165" y="5165680"/>
            <a:ext cx="1215298" cy="1572292"/>
          </a:xfrm>
          <a:prstGeom prst="rect">
            <a:avLst/>
          </a:prstGeom>
        </p:spPr>
      </p:pic>
      <p:sp>
        <p:nvSpPr>
          <p:cNvPr id="9" name="TextBox 15"/>
          <p:cNvSpPr txBox="1">
            <a:spLocks noChangeArrowheads="1"/>
          </p:cNvSpPr>
          <p:nvPr/>
        </p:nvSpPr>
        <p:spPr bwMode="auto">
          <a:xfrm>
            <a:off x="42863" y="19050"/>
            <a:ext cx="57040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rPr>
              <a:t>Las </a:t>
            </a:r>
            <a:r>
              <a:rPr lang="en-GB" sz="2400" b="1" dirty="0" err="1" smtClean="0">
                <a:latin typeface="Arial" panose="020B0604020202020204" pitchFamily="34" charset="0"/>
              </a:rPr>
              <a:t>partes</a:t>
            </a:r>
            <a:r>
              <a:rPr lang="en-GB" sz="2400" b="1" dirty="0" smtClean="0">
                <a:latin typeface="Arial" panose="020B0604020202020204" pitchFamily="34" charset="0"/>
              </a:rPr>
              <a:t> del </a:t>
            </a:r>
            <a:r>
              <a:rPr lang="en-GB" sz="2400" b="1" dirty="0" err="1" smtClean="0">
                <a:latin typeface="Arial" panose="020B0604020202020204" pitchFamily="34" charset="0"/>
              </a:rPr>
              <a:t>cuerpo</a:t>
            </a:r>
            <a:r>
              <a:rPr lang="en-GB" sz="2400" b="1" dirty="0" smtClean="0">
                <a:latin typeface="Arial" panose="020B0604020202020204" pitchFamily="34" charset="0"/>
              </a:rPr>
              <a:t/>
            </a:r>
            <a:br>
              <a:rPr lang="en-GB" sz="2400" b="1" dirty="0" smtClean="0">
                <a:latin typeface="Arial" panose="020B0604020202020204" pitchFamily="34" charset="0"/>
              </a:rPr>
            </a:br>
            <a:r>
              <a:rPr lang="en-GB" sz="2000" dirty="0" smtClean="0">
                <a:latin typeface="Arial" panose="020B0604020202020204" pitchFamily="34" charset="0"/>
              </a:rPr>
              <a:t>Colour in the aliens and write two or three sentences about each one.</a:t>
            </a:r>
            <a:endParaRPr lang="en-US" sz="2000" dirty="0">
              <a:latin typeface="Arial" panose="020B0604020202020204" pitchFamily="34" charset="0"/>
            </a:endParaRPr>
          </a:p>
        </p:txBody>
      </p:sp>
      <p:sp>
        <p:nvSpPr>
          <p:cNvPr id="11" name="TextBox 10"/>
          <p:cNvSpPr txBox="1"/>
          <p:nvPr/>
        </p:nvSpPr>
        <p:spPr>
          <a:xfrm>
            <a:off x="440668" y="2829705"/>
            <a:ext cx="1778904" cy="2308324"/>
          </a:xfrm>
          <a:prstGeom prst="rect">
            <a:avLst/>
          </a:prstGeom>
          <a:noFill/>
        </p:spPr>
        <p:txBody>
          <a:bodyPr wrap="square" rtlCol="0">
            <a:spAutoFit/>
          </a:bodyPr>
          <a:lstStyle/>
          <a:p>
            <a:r>
              <a:rPr lang="en-GB" dirty="0" smtClean="0"/>
              <a:t>………………………………………………………………………………………………………………………………..</a:t>
            </a:r>
            <a:endParaRPr lang="en-GB" dirty="0"/>
          </a:p>
        </p:txBody>
      </p:sp>
      <p:sp>
        <p:nvSpPr>
          <p:cNvPr id="12" name="TextBox 11"/>
          <p:cNvSpPr txBox="1"/>
          <p:nvPr/>
        </p:nvSpPr>
        <p:spPr>
          <a:xfrm>
            <a:off x="2564904" y="2839117"/>
            <a:ext cx="1778904" cy="2308324"/>
          </a:xfrm>
          <a:prstGeom prst="rect">
            <a:avLst/>
          </a:prstGeom>
          <a:noFill/>
        </p:spPr>
        <p:txBody>
          <a:bodyPr wrap="square" rtlCol="0">
            <a:spAutoFit/>
          </a:bodyPr>
          <a:lstStyle/>
          <a:p>
            <a:r>
              <a:rPr lang="en-GB" dirty="0" smtClean="0"/>
              <a:t>………………………………………………………………………………………………………………………………..</a:t>
            </a:r>
            <a:endParaRPr lang="en-GB" dirty="0"/>
          </a:p>
        </p:txBody>
      </p:sp>
      <p:sp>
        <p:nvSpPr>
          <p:cNvPr id="13" name="TextBox 12"/>
          <p:cNvSpPr txBox="1"/>
          <p:nvPr/>
        </p:nvSpPr>
        <p:spPr>
          <a:xfrm>
            <a:off x="4474362" y="2829705"/>
            <a:ext cx="1778904" cy="2308324"/>
          </a:xfrm>
          <a:prstGeom prst="rect">
            <a:avLst/>
          </a:prstGeom>
          <a:noFill/>
        </p:spPr>
        <p:txBody>
          <a:bodyPr wrap="square" rtlCol="0">
            <a:spAutoFit/>
          </a:bodyPr>
          <a:lstStyle/>
          <a:p>
            <a:r>
              <a:rPr lang="en-GB" dirty="0" smtClean="0"/>
              <a:t>………………………………………………………………………………………………………………………………..</a:t>
            </a:r>
            <a:endParaRPr lang="en-GB" dirty="0"/>
          </a:p>
        </p:txBody>
      </p:sp>
      <p:sp>
        <p:nvSpPr>
          <p:cNvPr id="14" name="TextBox 13"/>
          <p:cNvSpPr txBox="1"/>
          <p:nvPr/>
        </p:nvSpPr>
        <p:spPr>
          <a:xfrm>
            <a:off x="404664" y="6574744"/>
            <a:ext cx="1778904" cy="2308324"/>
          </a:xfrm>
          <a:prstGeom prst="rect">
            <a:avLst/>
          </a:prstGeom>
          <a:noFill/>
        </p:spPr>
        <p:txBody>
          <a:bodyPr wrap="square" rtlCol="0">
            <a:spAutoFit/>
          </a:bodyPr>
          <a:lstStyle/>
          <a:p>
            <a:r>
              <a:rPr lang="en-GB" dirty="0" smtClean="0"/>
              <a:t>………………………………………………………………………………………………………………………………..</a:t>
            </a:r>
            <a:endParaRPr lang="en-GB" dirty="0"/>
          </a:p>
        </p:txBody>
      </p:sp>
      <p:sp>
        <p:nvSpPr>
          <p:cNvPr id="15" name="TextBox 14"/>
          <p:cNvSpPr txBox="1"/>
          <p:nvPr/>
        </p:nvSpPr>
        <p:spPr>
          <a:xfrm>
            <a:off x="2528900" y="6584156"/>
            <a:ext cx="1778904" cy="2308324"/>
          </a:xfrm>
          <a:prstGeom prst="rect">
            <a:avLst/>
          </a:prstGeom>
          <a:noFill/>
        </p:spPr>
        <p:txBody>
          <a:bodyPr wrap="square" rtlCol="0">
            <a:spAutoFit/>
          </a:bodyPr>
          <a:lstStyle/>
          <a:p>
            <a:r>
              <a:rPr lang="en-GB" dirty="0" smtClean="0"/>
              <a:t>………………………………………………………………………………………………………………………………..</a:t>
            </a:r>
            <a:endParaRPr lang="en-GB" dirty="0"/>
          </a:p>
        </p:txBody>
      </p:sp>
      <p:sp>
        <p:nvSpPr>
          <p:cNvPr id="16" name="TextBox 15"/>
          <p:cNvSpPr txBox="1"/>
          <p:nvPr/>
        </p:nvSpPr>
        <p:spPr>
          <a:xfrm>
            <a:off x="4438358" y="6574744"/>
            <a:ext cx="1778904" cy="2308324"/>
          </a:xfrm>
          <a:prstGeom prst="rect">
            <a:avLst/>
          </a:prstGeom>
          <a:noFill/>
        </p:spPr>
        <p:txBody>
          <a:bodyPr wrap="square" rtlCol="0">
            <a:spAutoFit/>
          </a:bodyPr>
          <a:lstStyle/>
          <a:p>
            <a:r>
              <a:rPr lang="en-GB" dirty="0" smtClean="0"/>
              <a:t>………………………………………………………………………………………………………………………………..</a:t>
            </a:r>
            <a:endParaRPr lang="en-GB" dirty="0"/>
          </a:p>
        </p:txBody>
      </p:sp>
      <p:sp>
        <p:nvSpPr>
          <p:cNvPr id="17" name="Rounded Rectangle 1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38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695" name="Group 103"/>
          <p:cNvGraphicFramePr>
            <a:graphicFrameLocks noGrp="1"/>
          </p:cNvGraphicFramePr>
          <p:nvPr>
            <p:extLst>
              <p:ext uri="{D42A27DB-BD31-4B8C-83A1-F6EECF244321}">
                <p14:modId xmlns:p14="http://schemas.microsoft.com/office/powerpoint/2010/main" val="568605857"/>
              </p:ext>
            </p:extLst>
          </p:nvPr>
        </p:nvGraphicFramePr>
        <p:xfrm>
          <a:off x="333375" y="539750"/>
          <a:ext cx="6048375" cy="8175618"/>
        </p:xfrm>
        <a:graphic>
          <a:graphicData uri="http://schemas.openxmlformats.org/drawingml/2006/table">
            <a:tbl>
              <a:tblPr/>
              <a:tblGrid>
                <a:gridCol w="3024188"/>
                <a:gridCol w="3024187"/>
              </a:tblGrid>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rgbClr val="000000"/>
                          </a:solidFill>
                          <a:effectLst/>
                          <a:latin typeface="Arial" pitchFamily="34" charset="0"/>
                          <a:cs typeface="Arial" pitchFamily="34" charset="0"/>
                        </a:rPr>
                        <a:t>un hermano</a:t>
                      </a:r>
                      <a:endParaRPr kumimoji="0" lang="en-GB" sz="2000" b="1"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a brother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0000"/>
                          </a:solidFill>
                          <a:effectLst/>
                          <a:latin typeface="Arial" pitchFamily="34" charset="0"/>
                          <a:cs typeface="Arial" pitchFamily="34" charset="0"/>
                        </a:rPr>
                        <a:t>una hermana</a:t>
                      </a:r>
                      <a:endParaRPr kumimoji="0" lang="en-GB" sz="2000" b="1" i="0" u="none" strike="noStrike" cap="none" normalizeH="0" baseline="0" smtClean="0">
                        <a:ln>
                          <a:noFill/>
                        </a:ln>
                        <a:solidFill>
                          <a:srgbClr val="000000"/>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a sister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0000"/>
                          </a:solidFill>
                          <a:effectLst/>
                          <a:latin typeface="Arial" pitchFamily="34" charset="0"/>
                          <a:cs typeface="Arial" pitchFamily="34" charset="0"/>
                        </a:rPr>
                        <a:t>un padre</a:t>
                      </a:r>
                      <a:endParaRPr kumimoji="0" lang="en-GB" sz="2000" b="1" i="0" u="none" strike="noStrike" cap="none" normalizeH="0" baseline="0" smtClean="0">
                        <a:ln>
                          <a:noFill/>
                        </a:ln>
                        <a:solidFill>
                          <a:srgbClr val="000000"/>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a father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0000"/>
                          </a:solidFill>
                          <a:effectLst/>
                          <a:latin typeface="Arial" pitchFamily="34" charset="0"/>
                          <a:cs typeface="Arial" pitchFamily="34" charset="0"/>
                        </a:rPr>
                        <a:t>una madre</a:t>
                      </a:r>
                      <a:endParaRPr kumimoji="0" lang="en-GB" sz="2000" b="1" i="0" u="none" strike="noStrike" cap="none" normalizeH="0" baseline="0" smtClean="0">
                        <a:ln>
                          <a:noFill/>
                        </a:ln>
                        <a:solidFill>
                          <a:srgbClr val="000000"/>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a mother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0000"/>
                          </a:solidFill>
                          <a:effectLst/>
                          <a:latin typeface="Arial" pitchFamily="34" charset="0"/>
                          <a:cs typeface="Arial" pitchFamily="34" charset="0"/>
                        </a:rPr>
                        <a:t>los padres</a:t>
                      </a:r>
                      <a:endParaRPr kumimoji="0" lang="en-GB" sz="2000" b="1" i="0" u="none" strike="noStrike" cap="none" normalizeH="0" baseline="0" smtClean="0">
                        <a:ln>
                          <a:noFill/>
                        </a:ln>
                        <a:solidFill>
                          <a:srgbClr val="000000"/>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parents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0000"/>
                          </a:solidFill>
                          <a:effectLst/>
                          <a:latin typeface="Arial" pitchFamily="34" charset="0"/>
                          <a:cs typeface="Arial" pitchFamily="34" charset="0"/>
                        </a:rPr>
                        <a:t>una abuela</a:t>
                      </a:r>
                      <a:endParaRPr kumimoji="0" lang="en-GB" sz="2000" b="1" i="0" u="none" strike="noStrike" cap="none" normalizeH="0" baseline="0" smtClean="0">
                        <a:ln>
                          <a:noFill/>
                        </a:ln>
                        <a:solidFill>
                          <a:srgbClr val="000000"/>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a grandmother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0000"/>
                          </a:solidFill>
                          <a:effectLst/>
                          <a:latin typeface="Arial" pitchFamily="34" charset="0"/>
                          <a:cs typeface="Arial" pitchFamily="34" charset="0"/>
                        </a:rPr>
                        <a:t>un abuelo</a:t>
                      </a:r>
                      <a:endParaRPr kumimoji="0" lang="en-GB" sz="2000" b="1" i="0" u="none" strike="noStrike" cap="none" normalizeH="0" baseline="0" smtClean="0">
                        <a:ln>
                          <a:noFill/>
                        </a:ln>
                        <a:solidFill>
                          <a:srgbClr val="000000"/>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0000"/>
                          </a:solidFill>
                          <a:effectLst/>
                          <a:latin typeface="Arial" pitchFamily="34" charset="0"/>
                          <a:cs typeface="Arial" pitchFamily="34" charset="0"/>
                        </a:rPr>
                        <a:t>a grandfather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unos gemelos</a:t>
                      </a:r>
                      <a:endPar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lumMod val="65000"/>
                              <a:lumOff val="35000"/>
                            </a:schemeClr>
                          </a:solidFill>
                          <a:effectLst/>
                          <a:latin typeface="Arial" pitchFamily="34" charset="0"/>
                          <a:cs typeface="Arial" pitchFamily="34" charset="0"/>
                        </a:rPr>
                        <a:t>twins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un gemelo</a:t>
                      </a:r>
                      <a:endPar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 twin brother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lumMod val="65000"/>
                              <a:lumOff val="35000"/>
                            </a:schemeClr>
                          </a:solidFill>
                          <a:effectLst/>
                          <a:latin typeface="Arial" pitchFamily="34" charset="0"/>
                          <a:cs typeface="Arial" pitchFamily="34" charset="0"/>
                        </a:rPr>
                        <a:t>una gemela </a:t>
                      </a:r>
                      <a:endParaRPr kumimoji="0" lang="en-GB" sz="2000" b="0" i="0" u="none" strike="noStrike" cap="none" normalizeH="0" baseline="0" smtClean="0">
                        <a:ln>
                          <a:noFill/>
                        </a:ln>
                        <a:solidFill>
                          <a:schemeClr val="tx1">
                            <a:lumMod val="65000"/>
                            <a:lumOff val="35000"/>
                          </a:schemeClr>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 twin sister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lumMod val="65000"/>
                              <a:lumOff val="35000"/>
                            </a:schemeClr>
                          </a:solidFill>
                          <a:effectLst/>
                          <a:latin typeface="Arial" pitchFamily="34" charset="0"/>
                          <a:cs typeface="Arial" pitchFamily="34" charset="0"/>
                        </a:rPr>
                        <a:t>(una)hija única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an only daughter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lumMod val="65000"/>
                              <a:lumOff val="35000"/>
                            </a:schemeClr>
                          </a:solidFill>
                          <a:effectLst/>
                          <a:latin typeface="Arial" pitchFamily="34" charset="0"/>
                          <a:cs typeface="Arial" pitchFamily="34" charset="0"/>
                        </a:rPr>
                        <a:t>(un) hijo único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an only son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lumMod val="65000"/>
                              <a:lumOff val="35000"/>
                            </a:schemeClr>
                          </a:solidFill>
                          <a:effectLst/>
                          <a:latin typeface="Arial" pitchFamily="34" charset="0"/>
                          <a:cs typeface="Arial" pitchFamily="34" charset="0"/>
                        </a:rPr>
                        <a:t>un medio hermano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 half-brother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lumMod val="65000"/>
                              <a:lumOff val="35000"/>
                            </a:schemeClr>
                          </a:solidFill>
                          <a:effectLst/>
                          <a:latin typeface="Arial" pitchFamily="34" charset="0"/>
                          <a:cs typeface="Arial" pitchFamily="34" charset="0"/>
                        </a:rPr>
                        <a:t>una media hermana</a:t>
                      </a:r>
                      <a:endParaRPr kumimoji="0" lang="en-GB" sz="2000" b="0" i="0" u="none" strike="noStrike" cap="none" normalizeH="0" baseline="0" smtClean="0">
                        <a:ln>
                          <a:noFill/>
                        </a:ln>
                        <a:solidFill>
                          <a:schemeClr val="tx1">
                            <a:lumMod val="65000"/>
                            <a:lumOff val="35000"/>
                          </a:schemeClr>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 half-sister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un </a:t>
                      </a:r>
                      <a:r>
                        <a:rPr kumimoji="0" lang="en-GB" sz="2000" b="0" i="0" u="none" strike="noStrike" cap="none" normalizeH="0" baseline="0" dirty="0" err="1" smtClean="0">
                          <a:ln>
                            <a:noFill/>
                          </a:ln>
                          <a:solidFill>
                            <a:schemeClr val="tx1">
                              <a:lumMod val="65000"/>
                              <a:lumOff val="35000"/>
                            </a:schemeClr>
                          </a:solidFill>
                          <a:effectLst/>
                          <a:latin typeface="Arial" pitchFamily="34" charset="0"/>
                          <a:cs typeface="Arial" pitchFamily="34" charset="0"/>
                        </a:rPr>
                        <a:t>hermanastro</a:t>
                      </a:r>
                      <a:endParaRPr kumimoji="0" lang="en-US"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 step-brother</a:t>
                      </a:r>
                      <a:endParaRPr kumimoji="0" lang="en-US"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lumMod val="65000"/>
                              <a:lumOff val="35000"/>
                            </a:schemeClr>
                          </a:solidFill>
                          <a:effectLst/>
                          <a:latin typeface="Arial" pitchFamily="34" charset="0"/>
                          <a:cs typeface="Arial" pitchFamily="34" charset="0"/>
                        </a:rPr>
                        <a:t>una</a:t>
                      </a: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lumMod val="65000"/>
                              <a:lumOff val="35000"/>
                            </a:schemeClr>
                          </a:solidFill>
                          <a:effectLst/>
                          <a:latin typeface="Arial" pitchFamily="34" charset="0"/>
                          <a:cs typeface="Arial" pitchFamily="34" charset="0"/>
                        </a:rPr>
                        <a:t>hermanastra</a:t>
                      </a:r>
                      <a:endParaRPr kumimoji="0" lang="en-US"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 step-sister</a:t>
                      </a:r>
                      <a:endParaRPr kumimoji="0" lang="en-US"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un </a:t>
                      </a:r>
                      <a:r>
                        <a:rPr kumimoji="0" lang="en-GB" sz="2000" b="0" i="0" u="none" strike="noStrike" cap="none" normalizeH="0" baseline="0" dirty="0" err="1" smtClean="0">
                          <a:ln>
                            <a:noFill/>
                          </a:ln>
                          <a:solidFill>
                            <a:schemeClr val="tx1">
                              <a:lumMod val="65000"/>
                              <a:lumOff val="35000"/>
                            </a:schemeClr>
                          </a:solidFill>
                          <a:effectLst/>
                          <a:latin typeface="Arial" pitchFamily="34" charset="0"/>
                          <a:cs typeface="Arial" pitchFamily="34" charset="0"/>
                        </a:rPr>
                        <a:t>padrastro</a:t>
                      </a:r>
                      <a:endPar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 step-father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lumMod val="65000"/>
                              <a:lumOff val="35000"/>
                            </a:schemeClr>
                          </a:solidFill>
                          <a:effectLst/>
                          <a:latin typeface="Arial" pitchFamily="34" charset="0"/>
                          <a:cs typeface="Arial" pitchFamily="34" charset="0"/>
                        </a:rPr>
                        <a:t>una</a:t>
                      </a: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lumMod val="65000"/>
                              <a:lumOff val="35000"/>
                            </a:schemeClr>
                          </a:solidFill>
                          <a:effectLst/>
                          <a:latin typeface="Arial" pitchFamily="34" charset="0"/>
                          <a:cs typeface="Arial" pitchFamily="34" charset="0"/>
                        </a:rPr>
                        <a:t>madrastra</a:t>
                      </a:r>
                      <a:endPar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a step-mother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77" name="Rectangle 67"/>
          <p:cNvSpPr>
            <a:spLocks noChangeArrowheads="1"/>
          </p:cNvSpPr>
          <p:nvPr/>
        </p:nvSpPr>
        <p:spPr bwMode="auto">
          <a:xfrm>
            <a:off x="260350" y="108099"/>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a:latin typeface="Arial" panose="020B0604020202020204" pitchFamily="34" charset="0"/>
                <a:cs typeface="Arial" panose="020B0604020202020204" pitchFamily="34" charset="0"/>
              </a:rPr>
              <a:t>La </a:t>
            </a:r>
            <a:r>
              <a:rPr lang="en-GB" sz="2400" b="1" dirty="0" err="1">
                <a:latin typeface="Arial" panose="020B0604020202020204" pitchFamily="34" charset="0"/>
                <a:cs typeface="Arial" panose="020B0604020202020204" pitchFamily="34" charset="0"/>
              </a:rPr>
              <a:t>familia</a:t>
            </a:r>
            <a:endParaRPr lang="en-GB" sz="2400" dirty="0">
              <a:latin typeface="Arial" panose="020B0604020202020204" pitchFamily="34" charset="0"/>
              <a:cs typeface="Arial" panose="020B0604020202020204" pitchFamily="34" charset="0"/>
            </a:endParaRPr>
          </a:p>
        </p:txBody>
      </p:sp>
      <p:sp>
        <p:nvSpPr>
          <p:cNvPr id="4" name="Rounded Rectangle 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31</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38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428750" y="928688"/>
            <a:ext cx="3929063" cy="2928937"/>
          </a:xfrm>
          <a:prstGeom prst="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grpSp>
        <p:nvGrpSpPr>
          <p:cNvPr id="61443" name="Group 5"/>
          <p:cNvGrpSpPr>
            <a:grpSpLocks/>
          </p:cNvGrpSpPr>
          <p:nvPr/>
        </p:nvGrpSpPr>
        <p:grpSpPr bwMode="auto">
          <a:xfrm>
            <a:off x="1071563" y="6429375"/>
            <a:ext cx="1033462" cy="2352675"/>
            <a:chOff x="642910" y="2143116"/>
            <a:chExt cx="1347228" cy="3067191"/>
          </a:xfrm>
        </p:grpSpPr>
        <p:sp>
          <p:nvSpPr>
            <p:cNvPr id="3" name="Oval 2"/>
            <p:cNvSpPr/>
            <p:nvPr/>
          </p:nvSpPr>
          <p:spPr>
            <a:xfrm>
              <a:off x="1770774" y="2710194"/>
              <a:ext cx="215225" cy="14280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841580" y="2352149"/>
              <a:ext cx="1001626" cy="929263"/>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68" name="Line 3"/>
            <p:cNvSpPr>
              <a:spLocks noChangeShapeType="1"/>
            </p:cNvSpPr>
            <p:nvPr/>
          </p:nvSpPr>
          <p:spPr bwMode="auto">
            <a:xfrm>
              <a:off x="1368157" y="3281481"/>
              <a:ext cx="45719" cy="78581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69" name="Line 4"/>
            <p:cNvSpPr>
              <a:spLocks noChangeShapeType="1"/>
            </p:cNvSpPr>
            <p:nvPr/>
          </p:nvSpPr>
          <p:spPr bwMode="auto">
            <a:xfrm flipH="1">
              <a:off x="766176" y="3995861"/>
              <a:ext cx="647700" cy="1152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0" name="Line 4"/>
            <p:cNvSpPr>
              <a:spLocks noChangeShapeType="1"/>
            </p:cNvSpPr>
            <p:nvPr/>
          </p:nvSpPr>
          <p:spPr bwMode="auto">
            <a:xfrm>
              <a:off x="1418634" y="4067299"/>
              <a:ext cx="495308" cy="11430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1" name="Line 6"/>
            <p:cNvSpPr>
              <a:spLocks noChangeShapeType="1"/>
            </p:cNvSpPr>
            <p:nvPr/>
          </p:nvSpPr>
          <p:spPr bwMode="auto">
            <a:xfrm flipV="1">
              <a:off x="1342438" y="3495795"/>
              <a:ext cx="647700" cy="2159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2" name="Line 7"/>
            <p:cNvSpPr>
              <a:spLocks noChangeShapeType="1"/>
            </p:cNvSpPr>
            <p:nvPr/>
          </p:nvSpPr>
          <p:spPr bwMode="auto">
            <a:xfrm flipH="1">
              <a:off x="1124951" y="3638671"/>
              <a:ext cx="288925" cy="647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Freeform 9"/>
            <p:cNvSpPr/>
            <p:nvPr/>
          </p:nvSpPr>
          <p:spPr>
            <a:xfrm>
              <a:off x="1400338" y="2879904"/>
              <a:ext cx="442868" cy="186267"/>
            </a:xfrm>
            <a:custGeom>
              <a:avLst/>
              <a:gdLst>
                <a:gd name="connsiteX0" fmla="*/ 453766 w 519645"/>
                <a:gd name="connsiteY0" fmla="*/ 178130 h 225412"/>
                <a:gd name="connsiteX1" fmla="*/ 382514 w 519645"/>
                <a:gd name="connsiteY1" fmla="*/ 118754 h 225412"/>
                <a:gd name="connsiteX2" fmla="*/ 311262 w 519645"/>
                <a:gd name="connsiteY2" fmla="*/ 71252 h 225412"/>
                <a:gd name="connsiteX3" fmla="*/ 240010 w 519645"/>
                <a:gd name="connsiteY3" fmla="*/ 11876 h 225412"/>
                <a:gd name="connsiteX4" fmla="*/ 204385 w 519645"/>
                <a:gd name="connsiteY4" fmla="*/ 0 h 225412"/>
                <a:gd name="connsiteX5" fmla="*/ 133133 w 519645"/>
                <a:gd name="connsiteY5" fmla="*/ 11876 h 225412"/>
                <a:gd name="connsiteX6" fmla="*/ 61881 w 519645"/>
                <a:gd name="connsiteY6" fmla="*/ 35626 h 225412"/>
                <a:gd name="connsiteX7" fmla="*/ 26255 w 519645"/>
                <a:gd name="connsiteY7" fmla="*/ 59377 h 225412"/>
                <a:gd name="connsiteX8" fmla="*/ 2504 w 519645"/>
                <a:gd name="connsiteY8" fmla="*/ 95003 h 225412"/>
                <a:gd name="connsiteX9" fmla="*/ 14379 w 519645"/>
                <a:gd name="connsiteY9" fmla="*/ 154380 h 225412"/>
                <a:gd name="connsiteX10" fmla="*/ 85631 w 519645"/>
                <a:gd name="connsiteY10" fmla="*/ 213756 h 225412"/>
                <a:gd name="connsiteX11" fmla="*/ 453766 w 519645"/>
                <a:gd name="connsiteY11" fmla="*/ 178130 h 22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45" h="225412">
                  <a:moveTo>
                    <a:pt x="453766" y="178130"/>
                  </a:moveTo>
                  <a:cubicBezTo>
                    <a:pt x="503247" y="162296"/>
                    <a:pt x="519645" y="225412"/>
                    <a:pt x="382514" y="118754"/>
                  </a:cubicBezTo>
                  <a:cubicBezTo>
                    <a:pt x="359982" y="101229"/>
                    <a:pt x="331446" y="91436"/>
                    <a:pt x="311262" y="71252"/>
                  </a:cubicBezTo>
                  <a:cubicBezTo>
                    <a:pt x="284996" y="44986"/>
                    <a:pt x="273079" y="28411"/>
                    <a:pt x="240010" y="11876"/>
                  </a:cubicBezTo>
                  <a:cubicBezTo>
                    <a:pt x="228814" y="6278"/>
                    <a:pt x="216260" y="3959"/>
                    <a:pt x="204385" y="0"/>
                  </a:cubicBezTo>
                  <a:cubicBezTo>
                    <a:pt x="180634" y="3959"/>
                    <a:pt x="156492" y="6036"/>
                    <a:pt x="133133" y="11876"/>
                  </a:cubicBezTo>
                  <a:cubicBezTo>
                    <a:pt x="108845" y="17948"/>
                    <a:pt x="61881" y="35626"/>
                    <a:pt x="61881" y="35626"/>
                  </a:cubicBezTo>
                  <a:cubicBezTo>
                    <a:pt x="50006" y="43543"/>
                    <a:pt x="36347" y="49285"/>
                    <a:pt x="26255" y="59377"/>
                  </a:cubicBezTo>
                  <a:cubicBezTo>
                    <a:pt x="16163" y="69469"/>
                    <a:pt x="4274" y="80841"/>
                    <a:pt x="2504" y="95003"/>
                  </a:cubicBezTo>
                  <a:cubicBezTo>
                    <a:pt x="0" y="115031"/>
                    <a:pt x="5352" y="136327"/>
                    <a:pt x="14379" y="154380"/>
                  </a:cubicBezTo>
                  <a:cubicBezTo>
                    <a:pt x="25809" y="177240"/>
                    <a:pt x="65170" y="200116"/>
                    <a:pt x="85631" y="213756"/>
                  </a:cubicBezTo>
                  <a:cubicBezTo>
                    <a:pt x="414177" y="201588"/>
                    <a:pt x="404286" y="193964"/>
                    <a:pt x="453766" y="178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1485186" y="2567391"/>
              <a:ext cx="142794" cy="1428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11"/>
            <p:cNvSpPr/>
            <p:nvPr/>
          </p:nvSpPr>
          <p:spPr>
            <a:xfrm>
              <a:off x="642910" y="2143116"/>
              <a:ext cx="1152697" cy="536035"/>
            </a:xfrm>
            <a:custGeom>
              <a:avLst/>
              <a:gdLst>
                <a:gd name="connsiteX0" fmla="*/ 225631 w 1153571"/>
                <a:gd name="connsiteY0" fmla="*/ 522515 h 536586"/>
                <a:gd name="connsiteX1" fmla="*/ 154379 w 1153571"/>
                <a:gd name="connsiteY1" fmla="*/ 498764 h 536586"/>
                <a:gd name="connsiteX2" fmla="*/ 95003 w 1153571"/>
                <a:gd name="connsiteY2" fmla="*/ 439387 h 536586"/>
                <a:gd name="connsiteX3" fmla="*/ 35626 w 1153571"/>
                <a:gd name="connsiteY3" fmla="*/ 368135 h 536586"/>
                <a:gd name="connsiteX4" fmla="*/ 0 w 1153571"/>
                <a:gd name="connsiteY4" fmla="*/ 344385 h 536586"/>
                <a:gd name="connsiteX5" fmla="*/ 35626 w 1153571"/>
                <a:gd name="connsiteY5" fmla="*/ 320634 h 536586"/>
                <a:gd name="connsiteX6" fmla="*/ 178130 w 1153571"/>
                <a:gd name="connsiteY6" fmla="*/ 308759 h 536586"/>
                <a:gd name="connsiteX7" fmla="*/ 190005 w 1153571"/>
                <a:gd name="connsiteY7" fmla="*/ 190005 h 536586"/>
                <a:gd name="connsiteX8" fmla="*/ 225631 w 1153571"/>
                <a:gd name="connsiteY8" fmla="*/ 201881 h 536586"/>
                <a:gd name="connsiteX9" fmla="*/ 249382 w 1153571"/>
                <a:gd name="connsiteY9" fmla="*/ 237507 h 536586"/>
                <a:gd name="connsiteX10" fmla="*/ 308759 w 1153571"/>
                <a:gd name="connsiteY10" fmla="*/ 225631 h 536586"/>
                <a:gd name="connsiteX11" fmla="*/ 332509 w 1153571"/>
                <a:gd name="connsiteY11" fmla="*/ 190005 h 536586"/>
                <a:gd name="connsiteX12" fmla="*/ 368135 w 1153571"/>
                <a:gd name="connsiteY12" fmla="*/ 118754 h 536586"/>
                <a:gd name="connsiteX13" fmla="*/ 380011 w 1153571"/>
                <a:gd name="connsiteY13" fmla="*/ 71252 h 536586"/>
                <a:gd name="connsiteX14" fmla="*/ 427512 w 1153571"/>
                <a:gd name="connsiteY14" fmla="*/ 142504 h 536586"/>
                <a:gd name="connsiteX15" fmla="*/ 463138 w 1153571"/>
                <a:gd name="connsiteY15" fmla="*/ 154380 h 536586"/>
                <a:gd name="connsiteX16" fmla="*/ 498764 w 1153571"/>
                <a:gd name="connsiteY16" fmla="*/ 142504 h 536586"/>
                <a:gd name="connsiteX17" fmla="*/ 558140 w 1153571"/>
                <a:gd name="connsiteY17" fmla="*/ 71252 h 536586"/>
                <a:gd name="connsiteX18" fmla="*/ 581891 w 1153571"/>
                <a:gd name="connsiteY18" fmla="*/ 106878 h 536586"/>
                <a:gd name="connsiteX19" fmla="*/ 688769 w 1153571"/>
                <a:gd name="connsiteY19" fmla="*/ 106878 h 536586"/>
                <a:gd name="connsiteX20" fmla="*/ 760021 w 1153571"/>
                <a:gd name="connsiteY20" fmla="*/ 35626 h 536586"/>
                <a:gd name="connsiteX21" fmla="*/ 795647 w 1153571"/>
                <a:gd name="connsiteY21" fmla="*/ 0 h 536586"/>
                <a:gd name="connsiteX22" fmla="*/ 831273 w 1153571"/>
                <a:gd name="connsiteY22" fmla="*/ 23751 h 536586"/>
                <a:gd name="connsiteX23" fmla="*/ 855024 w 1153571"/>
                <a:gd name="connsiteY23" fmla="*/ 118754 h 536586"/>
                <a:gd name="connsiteX24" fmla="*/ 1056904 w 1153571"/>
                <a:gd name="connsiteY24" fmla="*/ 106878 h 536586"/>
                <a:gd name="connsiteX25" fmla="*/ 1045029 w 1153571"/>
                <a:gd name="connsiteY25" fmla="*/ 142504 h 536586"/>
                <a:gd name="connsiteX26" fmla="*/ 997527 w 1153571"/>
                <a:gd name="connsiteY26" fmla="*/ 213756 h 536586"/>
                <a:gd name="connsiteX27" fmla="*/ 1140031 w 1153571"/>
                <a:gd name="connsiteY27" fmla="*/ 225631 h 536586"/>
                <a:gd name="connsiteX28" fmla="*/ 1104405 w 1153571"/>
                <a:gd name="connsiteY28" fmla="*/ 249382 h 536586"/>
                <a:gd name="connsiteX29" fmla="*/ 961901 w 1153571"/>
                <a:gd name="connsiteY29" fmla="*/ 273133 h 536586"/>
                <a:gd name="connsiteX30" fmla="*/ 878774 w 1153571"/>
                <a:gd name="connsiteY30" fmla="*/ 285008 h 536586"/>
                <a:gd name="connsiteX31" fmla="*/ 439387 w 1153571"/>
                <a:gd name="connsiteY31" fmla="*/ 308759 h 536586"/>
                <a:gd name="connsiteX32" fmla="*/ 403761 w 1153571"/>
                <a:gd name="connsiteY32" fmla="*/ 344385 h 536586"/>
                <a:gd name="connsiteX33" fmla="*/ 380011 w 1153571"/>
                <a:gd name="connsiteY33" fmla="*/ 380011 h 536586"/>
                <a:gd name="connsiteX34" fmla="*/ 344385 w 1153571"/>
                <a:gd name="connsiteY34" fmla="*/ 403761 h 536586"/>
                <a:gd name="connsiteX35" fmla="*/ 320634 w 1153571"/>
                <a:gd name="connsiteY35" fmla="*/ 439387 h 536586"/>
                <a:gd name="connsiteX36" fmla="*/ 285008 w 1153571"/>
                <a:gd name="connsiteY36" fmla="*/ 451263 h 536586"/>
                <a:gd name="connsiteX37" fmla="*/ 273133 w 1153571"/>
                <a:gd name="connsiteY37" fmla="*/ 486889 h 536586"/>
                <a:gd name="connsiteX38" fmla="*/ 225631 w 1153571"/>
                <a:gd name="connsiteY38" fmla="*/ 522515 h 5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3571" h="536586">
                  <a:moveTo>
                    <a:pt x="225631" y="522515"/>
                  </a:moveTo>
                  <a:cubicBezTo>
                    <a:pt x="205839" y="524494"/>
                    <a:pt x="168266" y="519595"/>
                    <a:pt x="154379" y="498764"/>
                  </a:cubicBezTo>
                  <a:cubicBezTo>
                    <a:pt x="122712" y="451263"/>
                    <a:pt x="142504" y="471055"/>
                    <a:pt x="95003" y="439387"/>
                  </a:cubicBezTo>
                  <a:cubicBezTo>
                    <a:pt x="71650" y="404358"/>
                    <a:pt x="69914" y="396708"/>
                    <a:pt x="35626" y="368135"/>
                  </a:cubicBezTo>
                  <a:cubicBezTo>
                    <a:pt x="24662" y="358998"/>
                    <a:pt x="11875" y="352302"/>
                    <a:pt x="0" y="344385"/>
                  </a:cubicBezTo>
                  <a:cubicBezTo>
                    <a:pt x="11875" y="336468"/>
                    <a:pt x="21631" y="323433"/>
                    <a:pt x="35626" y="320634"/>
                  </a:cubicBezTo>
                  <a:cubicBezTo>
                    <a:pt x="82366" y="311286"/>
                    <a:pt x="141743" y="339549"/>
                    <a:pt x="178130" y="308759"/>
                  </a:cubicBezTo>
                  <a:cubicBezTo>
                    <a:pt x="208499" y="283062"/>
                    <a:pt x="186047" y="229590"/>
                    <a:pt x="190005" y="190005"/>
                  </a:cubicBezTo>
                  <a:cubicBezTo>
                    <a:pt x="201880" y="193964"/>
                    <a:pt x="215856" y="194061"/>
                    <a:pt x="225631" y="201881"/>
                  </a:cubicBezTo>
                  <a:cubicBezTo>
                    <a:pt x="236776" y="210797"/>
                    <a:pt x="235659" y="233586"/>
                    <a:pt x="249382" y="237507"/>
                  </a:cubicBezTo>
                  <a:cubicBezTo>
                    <a:pt x="268790" y="243052"/>
                    <a:pt x="288967" y="229590"/>
                    <a:pt x="308759" y="225631"/>
                  </a:cubicBezTo>
                  <a:cubicBezTo>
                    <a:pt x="316676" y="213756"/>
                    <a:pt x="326126" y="202770"/>
                    <a:pt x="332509" y="190005"/>
                  </a:cubicBezTo>
                  <a:cubicBezTo>
                    <a:pt x="381675" y="91674"/>
                    <a:pt x="300070" y="220854"/>
                    <a:pt x="368135" y="118754"/>
                  </a:cubicBezTo>
                  <a:cubicBezTo>
                    <a:pt x="372094" y="102920"/>
                    <a:pt x="364177" y="75211"/>
                    <a:pt x="380011" y="71252"/>
                  </a:cubicBezTo>
                  <a:cubicBezTo>
                    <a:pt x="416903" y="62029"/>
                    <a:pt x="415980" y="130972"/>
                    <a:pt x="427512" y="142504"/>
                  </a:cubicBezTo>
                  <a:cubicBezTo>
                    <a:pt x="436363" y="151355"/>
                    <a:pt x="451263" y="150421"/>
                    <a:pt x="463138" y="154380"/>
                  </a:cubicBezTo>
                  <a:cubicBezTo>
                    <a:pt x="475013" y="150421"/>
                    <a:pt x="488349" y="149448"/>
                    <a:pt x="498764" y="142504"/>
                  </a:cubicBezTo>
                  <a:cubicBezTo>
                    <a:pt x="526196" y="124216"/>
                    <a:pt x="540614" y="97541"/>
                    <a:pt x="558140" y="71252"/>
                  </a:cubicBezTo>
                  <a:cubicBezTo>
                    <a:pt x="566057" y="83127"/>
                    <a:pt x="570016" y="98961"/>
                    <a:pt x="581891" y="106878"/>
                  </a:cubicBezTo>
                  <a:cubicBezTo>
                    <a:pt x="616724" y="130100"/>
                    <a:pt x="653272" y="113978"/>
                    <a:pt x="688769" y="106878"/>
                  </a:cubicBezTo>
                  <a:lnTo>
                    <a:pt x="760021" y="35626"/>
                  </a:lnTo>
                  <a:lnTo>
                    <a:pt x="795647" y="0"/>
                  </a:lnTo>
                  <a:cubicBezTo>
                    <a:pt x="807522" y="7917"/>
                    <a:pt x="822357" y="12606"/>
                    <a:pt x="831273" y="23751"/>
                  </a:cubicBezTo>
                  <a:cubicBezTo>
                    <a:pt x="841009" y="35922"/>
                    <a:pt x="854433" y="115800"/>
                    <a:pt x="855024" y="118754"/>
                  </a:cubicBezTo>
                  <a:cubicBezTo>
                    <a:pt x="922317" y="114795"/>
                    <a:pt x="990015" y="98517"/>
                    <a:pt x="1056904" y="106878"/>
                  </a:cubicBezTo>
                  <a:cubicBezTo>
                    <a:pt x="1069325" y="108431"/>
                    <a:pt x="1051108" y="131562"/>
                    <a:pt x="1045029" y="142504"/>
                  </a:cubicBezTo>
                  <a:cubicBezTo>
                    <a:pt x="1031166" y="167457"/>
                    <a:pt x="997527" y="213756"/>
                    <a:pt x="997527" y="213756"/>
                  </a:cubicBezTo>
                  <a:cubicBezTo>
                    <a:pt x="1045028" y="217714"/>
                    <a:pt x="1094811" y="210558"/>
                    <a:pt x="1140031" y="225631"/>
                  </a:cubicBezTo>
                  <a:cubicBezTo>
                    <a:pt x="1153571" y="230144"/>
                    <a:pt x="1118196" y="245704"/>
                    <a:pt x="1104405" y="249382"/>
                  </a:cubicBezTo>
                  <a:cubicBezTo>
                    <a:pt x="1057874" y="261790"/>
                    <a:pt x="1009574" y="266323"/>
                    <a:pt x="961901" y="273133"/>
                  </a:cubicBezTo>
                  <a:cubicBezTo>
                    <a:pt x="934192" y="277091"/>
                    <a:pt x="906699" y="283104"/>
                    <a:pt x="878774" y="285008"/>
                  </a:cubicBezTo>
                  <a:cubicBezTo>
                    <a:pt x="732438" y="294985"/>
                    <a:pt x="439387" y="308759"/>
                    <a:pt x="439387" y="308759"/>
                  </a:cubicBezTo>
                  <a:cubicBezTo>
                    <a:pt x="427512" y="320634"/>
                    <a:pt x="414512" y="331483"/>
                    <a:pt x="403761" y="344385"/>
                  </a:cubicBezTo>
                  <a:cubicBezTo>
                    <a:pt x="394624" y="355349"/>
                    <a:pt x="390103" y="369919"/>
                    <a:pt x="380011" y="380011"/>
                  </a:cubicBezTo>
                  <a:cubicBezTo>
                    <a:pt x="369919" y="390103"/>
                    <a:pt x="356260" y="395844"/>
                    <a:pt x="344385" y="403761"/>
                  </a:cubicBezTo>
                  <a:cubicBezTo>
                    <a:pt x="336468" y="415636"/>
                    <a:pt x="331779" y="430471"/>
                    <a:pt x="320634" y="439387"/>
                  </a:cubicBezTo>
                  <a:cubicBezTo>
                    <a:pt x="310859" y="447207"/>
                    <a:pt x="293859" y="442412"/>
                    <a:pt x="285008" y="451263"/>
                  </a:cubicBezTo>
                  <a:cubicBezTo>
                    <a:pt x="276157" y="460114"/>
                    <a:pt x="281984" y="478038"/>
                    <a:pt x="273133" y="486889"/>
                  </a:cubicBezTo>
                  <a:cubicBezTo>
                    <a:pt x="223436" y="536586"/>
                    <a:pt x="245423" y="520536"/>
                    <a:pt x="225631" y="522515"/>
                  </a:cubicBezTo>
                  <a:close/>
                </a:path>
              </a:pathLst>
            </a:cu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61444" name="Group 16"/>
          <p:cNvGrpSpPr>
            <a:grpSpLocks/>
          </p:cNvGrpSpPr>
          <p:nvPr/>
        </p:nvGrpSpPr>
        <p:grpSpPr bwMode="auto">
          <a:xfrm>
            <a:off x="5000625" y="6429375"/>
            <a:ext cx="1149350" cy="2259013"/>
            <a:chOff x="4214810" y="2317914"/>
            <a:chExt cx="1548681" cy="3044793"/>
          </a:xfrm>
        </p:grpSpPr>
        <p:sp>
          <p:nvSpPr>
            <p:cNvPr id="14" name="Oval 13"/>
            <p:cNvSpPr/>
            <p:nvPr/>
          </p:nvSpPr>
          <p:spPr>
            <a:xfrm>
              <a:off x="4214810" y="2861398"/>
              <a:ext cx="213906" cy="1433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4353850" y="2506208"/>
              <a:ext cx="998941" cy="92863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56" name="Line 3"/>
            <p:cNvSpPr>
              <a:spLocks noChangeShapeType="1"/>
            </p:cNvSpPr>
            <p:nvPr/>
          </p:nvSpPr>
          <p:spPr bwMode="auto">
            <a:xfrm>
              <a:off x="4878713" y="3433881"/>
              <a:ext cx="45719" cy="78581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7" name="Line 4"/>
            <p:cNvSpPr>
              <a:spLocks noChangeShapeType="1"/>
            </p:cNvSpPr>
            <p:nvPr/>
          </p:nvSpPr>
          <p:spPr bwMode="auto">
            <a:xfrm flipH="1">
              <a:off x="4276732" y="4148261"/>
              <a:ext cx="647700" cy="1152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8" name="Line 4"/>
            <p:cNvSpPr>
              <a:spLocks noChangeShapeType="1"/>
            </p:cNvSpPr>
            <p:nvPr/>
          </p:nvSpPr>
          <p:spPr bwMode="auto">
            <a:xfrm>
              <a:off x="4929190" y="4219699"/>
              <a:ext cx="495308" cy="11430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59" name="Line 6"/>
            <p:cNvSpPr>
              <a:spLocks noChangeShapeType="1"/>
            </p:cNvSpPr>
            <p:nvPr/>
          </p:nvSpPr>
          <p:spPr bwMode="auto">
            <a:xfrm flipH="1" flipV="1">
              <a:off x="4362444" y="3571876"/>
              <a:ext cx="566746" cy="22078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60" name="Line 7"/>
            <p:cNvSpPr>
              <a:spLocks noChangeShapeType="1"/>
            </p:cNvSpPr>
            <p:nvPr/>
          </p:nvSpPr>
          <p:spPr bwMode="auto">
            <a:xfrm>
              <a:off x="4924430" y="3791071"/>
              <a:ext cx="361949" cy="56662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Oval 20"/>
            <p:cNvSpPr/>
            <p:nvPr/>
          </p:nvSpPr>
          <p:spPr>
            <a:xfrm>
              <a:off x="4501444" y="2720177"/>
              <a:ext cx="141178" cy="141220"/>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1462" name="Group 23"/>
            <p:cNvGrpSpPr>
              <a:grpSpLocks/>
            </p:cNvGrpSpPr>
            <p:nvPr/>
          </p:nvGrpSpPr>
          <p:grpSpPr bwMode="auto">
            <a:xfrm>
              <a:off x="4357686" y="3000372"/>
              <a:ext cx="257175" cy="271462"/>
              <a:chOff x="4377" y="2115"/>
              <a:chExt cx="162" cy="171"/>
            </a:xfrm>
          </p:grpSpPr>
          <p:sp>
            <p:nvSpPr>
              <p:cNvPr id="61464" name="Freeform 24"/>
              <p:cNvSpPr>
                <a:spLocks/>
              </p:cNvSpPr>
              <p:nvPr/>
            </p:nvSpPr>
            <p:spPr bwMode="auto">
              <a:xfrm>
                <a:off x="4377" y="2115"/>
                <a:ext cx="162" cy="171"/>
              </a:xfrm>
              <a:custGeom>
                <a:avLst/>
                <a:gdLst>
                  <a:gd name="T0" fmla="*/ 0 w 162"/>
                  <a:gd name="T1" fmla="*/ 69 h 171"/>
                  <a:gd name="T2" fmla="*/ 47 w 162"/>
                  <a:gd name="T3" fmla="*/ 36 h 171"/>
                  <a:gd name="T4" fmla="*/ 87 w 162"/>
                  <a:gd name="T5" fmla="*/ 36 h 171"/>
                  <a:gd name="T6" fmla="*/ 120 w 162"/>
                  <a:gd name="T7" fmla="*/ 29 h 171"/>
                  <a:gd name="T8" fmla="*/ 120 w 162"/>
                  <a:gd name="T9" fmla="*/ 170 h 171"/>
                  <a:gd name="T10" fmla="*/ 60 w 162"/>
                  <a:gd name="T11" fmla="*/ 163 h 171"/>
                  <a:gd name="T12" fmla="*/ 47 w 162"/>
                  <a:gd name="T13" fmla="*/ 123 h 171"/>
                  <a:gd name="T14" fmla="*/ 13 w 162"/>
                  <a:gd name="T15" fmla="*/ 103 h 171"/>
                  <a:gd name="T16" fmla="*/ 0 w 162"/>
                  <a:gd name="T17" fmla="*/ 69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71"/>
                  <a:gd name="T29" fmla="*/ 162 w 162"/>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71">
                    <a:moveTo>
                      <a:pt x="0" y="69"/>
                    </a:moveTo>
                    <a:cubicBezTo>
                      <a:pt x="23" y="62"/>
                      <a:pt x="30" y="52"/>
                      <a:pt x="47" y="36"/>
                    </a:cubicBezTo>
                    <a:cubicBezTo>
                      <a:pt x="58" y="0"/>
                      <a:pt x="66" y="16"/>
                      <a:pt x="87" y="36"/>
                    </a:cubicBezTo>
                    <a:cubicBezTo>
                      <a:pt x="98" y="34"/>
                      <a:pt x="116" y="19"/>
                      <a:pt x="120" y="29"/>
                    </a:cubicBezTo>
                    <a:cubicBezTo>
                      <a:pt x="162" y="138"/>
                      <a:pt x="161" y="132"/>
                      <a:pt x="120" y="170"/>
                    </a:cubicBezTo>
                    <a:cubicBezTo>
                      <a:pt x="100" y="168"/>
                      <a:pt x="79" y="171"/>
                      <a:pt x="60" y="163"/>
                    </a:cubicBezTo>
                    <a:cubicBezTo>
                      <a:pt x="58" y="162"/>
                      <a:pt x="48" y="124"/>
                      <a:pt x="47" y="123"/>
                    </a:cubicBezTo>
                    <a:cubicBezTo>
                      <a:pt x="38" y="109"/>
                      <a:pt x="27" y="108"/>
                      <a:pt x="13" y="103"/>
                    </a:cubicBezTo>
                    <a:cubicBezTo>
                      <a:pt x="23" y="75"/>
                      <a:pt x="26" y="87"/>
                      <a:pt x="0" y="69"/>
                    </a:cubicBezTo>
                    <a:close/>
                  </a:path>
                </a:pathLst>
              </a:custGeom>
              <a:solidFill>
                <a:srgbClr val="FF0000"/>
              </a:solidFill>
              <a:ln w="9525">
                <a:solidFill>
                  <a:schemeClr val="tx1"/>
                </a:solidFill>
                <a:round/>
                <a:headEnd/>
                <a:tailEnd/>
              </a:ln>
            </p:spPr>
            <p:txBody>
              <a:bodyPr/>
              <a:lstStyle/>
              <a:p>
                <a:endParaRPr lang="en-GB"/>
              </a:p>
            </p:txBody>
          </p:sp>
          <p:sp>
            <p:nvSpPr>
              <p:cNvPr id="61465" name="Oval 25"/>
              <p:cNvSpPr>
                <a:spLocks noChangeArrowheads="1"/>
              </p:cNvSpPr>
              <p:nvPr/>
            </p:nvSpPr>
            <p:spPr bwMode="auto">
              <a:xfrm>
                <a:off x="4422" y="2160"/>
                <a:ext cx="46" cy="91"/>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sp>
          <p:nvSpPr>
            <p:cNvPr id="23" name="Freeform 22"/>
            <p:cNvSpPr/>
            <p:nvPr/>
          </p:nvSpPr>
          <p:spPr>
            <a:xfrm>
              <a:off x="4582729" y="2317914"/>
              <a:ext cx="1180762" cy="1435739"/>
            </a:xfrm>
            <a:custGeom>
              <a:avLst/>
              <a:gdLst>
                <a:gd name="connsiteX0" fmla="*/ 57711 w 1179929"/>
                <a:gd name="connsiteY0" fmla="*/ 231322 h 1436668"/>
                <a:gd name="connsiteX1" fmla="*/ 140838 w 1179929"/>
                <a:gd name="connsiteY1" fmla="*/ 148195 h 1436668"/>
                <a:gd name="connsiteX2" fmla="*/ 182402 w 1179929"/>
                <a:gd name="connsiteY2" fmla="*/ 106631 h 1436668"/>
                <a:gd name="connsiteX3" fmla="*/ 279383 w 1179929"/>
                <a:gd name="connsiteY3" fmla="*/ 23504 h 1436668"/>
                <a:gd name="connsiteX4" fmla="*/ 348656 w 1179929"/>
                <a:gd name="connsiteY4" fmla="*/ 37359 h 1436668"/>
                <a:gd name="connsiteX5" fmla="*/ 390220 w 1179929"/>
                <a:gd name="connsiteY5" fmla="*/ 51213 h 1436668"/>
                <a:gd name="connsiteX6" fmla="*/ 404074 w 1179929"/>
                <a:gd name="connsiteY6" fmla="*/ 106631 h 1436668"/>
                <a:gd name="connsiteX7" fmla="*/ 417929 w 1179929"/>
                <a:gd name="connsiteY7" fmla="*/ 148195 h 1436668"/>
                <a:gd name="connsiteX8" fmla="*/ 681165 w 1179929"/>
                <a:gd name="connsiteY8" fmla="*/ 162050 h 1436668"/>
                <a:gd name="connsiteX9" fmla="*/ 722729 w 1179929"/>
                <a:gd name="connsiteY9" fmla="*/ 175904 h 1436668"/>
                <a:gd name="connsiteX10" fmla="*/ 764293 w 1179929"/>
                <a:gd name="connsiteY10" fmla="*/ 328304 h 1436668"/>
                <a:gd name="connsiteX11" fmla="*/ 805856 w 1179929"/>
                <a:gd name="connsiteY11" fmla="*/ 369868 h 1436668"/>
                <a:gd name="connsiteX12" fmla="*/ 847420 w 1179929"/>
                <a:gd name="connsiteY12" fmla="*/ 383722 h 1436668"/>
                <a:gd name="connsiteX13" fmla="*/ 1069093 w 1179929"/>
                <a:gd name="connsiteY13" fmla="*/ 397577 h 1436668"/>
                <a:gd name="connsiteX14" fmla="*/ 1096802 w 1179929"/>
                <a:gd name="connsiteY14" fmla="*/ 508413 h 1436668"/>
                <a:gd name="connsiteX15" fmla="*/ 1082947 w 1179929"/>
                <a:gd name="connsiteY15" fmla="*/ 605395 h 1436668"/>
                <a:gd name="connsiteX16" fmla="*/ 1096802 w 1179929"/>
                <a:gd name="connsiteY16" fmla="*/ 743941 h 1436668"/>
                <a:gd name="connsiteX17" fmla="*/ 1138365 w 1179929"/>
                <a:gd name="connsiteY17" fmla="*/ 771650 h 1436668"/>
                <a:gd name="connsiteX18" fmla="*/ 1152220 w 1179929"/>
                <a:gd name="connsiteY18" fmla="*/ 813213 h 1436668"/>
                <a:gd name="connsiteX19" fmla="*/ 1166074 w 1179929"/>
                <a:gd name="connsiteY19" fmla="*/ 896341 h 1436668"/>
                <a:gd name="connsiteX20" fmla="*/ 1179929 w 1179929"/>
                <a:gd name="connsiteY20" fmla="*/ 937904 h 1436668"/>
                <a:gd name="connsiteX21" fmla="*/ 1166074 w 1179929"/>
                <a:gd name="connsiteY21" fmla="*/ 1007177 h 1436668"/>
                <a:gd name="connsiteX22" fmla="*/ 1069093 w 1179929"/>
                <a:gd name="connsiteY22" fmla="*/ 1090304 h 1436668"/>
                <a:gd name="connsiteX23" fmla="*/ 999820 w 1179929"/>
                <a:gd name="connsiteY23" fmla="*/ 1145722 h 1436668"/>
                <a:gd name="connsiteX24" fmla="*/ 1013674 w 1179929"/>
                <a:gd name="connsiteY24" fmla="*/ 1228850 h 1436668"/>
                <a:gd name="connsiteX25" fmla="*/ 1055238 w 1179929"/>
                <a:gd name="connsiteY25" fmla="*/ 1270413 h 1436668"/>
                <a:gd name="connsiteX26" fmla="*/ 1069093 w 1179929"/>
                <a:gd name="connsiteY26" fmla="*/ 1311977 h 1436668"/>
                <a:gd name="connsiteX27" fmla="*/ 1041383 w 1179929"/>
                <a:gd name="connsiteY27" fmla="*/ 1339686 h 1436668"/>
                <a:gd name="connsiteX28" fmla="*/ 999820 w 1179929"/>
                <a:gd name="connsiteY28" fmla="*/ 1367395 h 1436668"/>
                <a:gd name="connsiteX29" fmla="*/ 930547 w 1179929"/>
                <a:gd name="connsiteY29" fmla="*/ 1422813 h 1436668"/>
                <a:gd name="connsiteX30" fmla="*/ 861274 w 1179929"/>
                <a:gd name="connsiteY30" fmla="*/ 1408959 h 1436668"/>
                <a:gd name="connsiteX31" fmla="*/ 819711 w 1179929"/>
                <a:gd name="connsiteY31" fmla="*/ 1436668 h 1436668"/>
                <a:gd name="connsiteX32" fmla="*/ 736583 w 1179929"/>
                <a:gd name="connsiteY32" fmla="*/ 1408959 h 1436668"/>
                <a:gd name="connsiteX33" fmla="*/ 708874 w 1179929"/>
                <a:gd name="connsiteY33" fmla="*/ 1367395 h 1436668"/>
                <a:gd name="connsiteX34" fmla="*/ 681165 w 1179929"/>
                <a:gd name="connsiteY34" fmla="*/ 1284268 h 1436668"/>
                <a:gd name="connsiteX35" fmla="*/ 708874 w 1179929"/>
                <a:gd name="connsiteY35" fmla="*/ 1201141 h 1436668"/>
                <a:gd name="connsiteX36" fmla="*/ 722729 w 1179929"/>
                <a:gd name="connsiteY36" fmla="*/ 1159577 h 1436668"/>
                <a:gd name="connsiteX37" fmla="*/ 667311 w 1179929"/>
                <a:gd name="connsiteY37" fmla="*/ 993322 h 1436668"/>
                <a:gd name="connsiteX38" fmla="*/ 584183 w 1179929"/>
                <a:gd name="connsiteY38" fmla="*/ 882486 h 1436668"/>
                <a:gd name="connsiteX39" fmla="*/ 570329 w 1179929"/>
                <a:gd name="connsiteY39" fmla="*/ 840922 h 1436668"/>
                <a:gd name="connsiteX40" fmla="*/ 598038 w 1179929"/>
                <a:gd name="connsiteY40" fmla="*/ 743941 h 1436668"/>
                <a:gd name="connsiteX41" fmla="*/ 584183 w 1179929"/>
                <a:gd name="connsiteY41" fmla="*/ 702377 h 1436668"/>
                <a:gd name="connsiteX42" fmla="*/ 556474 w 1179929"/>
                <a:gd name="connsiteY42" fmla="*/ 660813 h 1436668"/>
                <a:gd name="connsiteX43" fmla="*/ 584183 w 1179929"/>
                <a:gd name="connsiteY43" fmla="*/ 508413 h 1436668"/>
                <a:gd name="connsiteX44" fmla="*/ 528765 w 1179929"/>
                <a:gd name="connsiteY44" fmla="*/ 425286 h 1436668"/>
                <a:gd name="connsiteX45" fmla="*/ 473347 w 1179929"/>
                <a:gd name="connsiteY45" fmla="*/ 342159 h 1436668"/>
                <a:gd name="connsiteX46" fmla="*/ 348656 w 1179929"/>
                <a:gd name="connsiteY46" fmla="*/ 342159 h 1436668"/>
                <a:gd name="connsiteX47" fmla="*/ 320947 w 1179929"/>
                <a:gd name="connsiteY47" fmla="*/ 300595 h 1436668"/>
                <a:gd name="connsiteX48" fmla="*/ 279383 w 1179929"/>
                <a:gd name="connsiteY48" fmla="*/ 286741 h 1436668"/>
                <a:gd name="connsiteX49" fmla="*/ 196256 w 1179929"/>
                <a:gd name="connsiteY49" fmla="*/ 314450 h 1436668"/>
                <a:gd name="connsiteX50" fmla="*/ 126983 w 1179929"/>
                <a:gd name="connsiteY50" fmla="*/ 369868 h 1436668"/>
                <a:gd name="connsiteX51" fmla="*/ 30002 w 1179929"/>
                <a:gd name="connsiteY51" fmla="*/ 314450 h 1436668"/>
                <a:gd name="connsiteX52" fmla="*/ 2293 w 1179929"/>
                <a:gd name="connsiteY52" fmla="*/ 272886 h 1436668"/>
                <a:gd name="connsiteX53" fmla="*/ 16147 w 1179929"/>
                <a:gd name="connsiteY53" fmla="*/ 217468 h 1436668"/>
                <a:gd name="connsiteX54" fmla="*/ 113129 w 1179929"/>
                <a:gd name="connsiteY54" fmla="*/ 162050 h 1436668"/>
                <a:gd name="connsiteX55" fmla="*/ 57711 w 1179929"/>
                <a:gd name="connsiteY55" fmla="*/ 231322 h 143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929" h="1436668">
                  <a:moveTo>
                    <a:pt x="57711" y="231322"/>
                  </a:moveTo>
                  <a:cubicBezTo>
                    <a:pt x="106972" y="132801"/>
                    <a:pt x="54632" y="209771"/>
                    <a:pt x="140838" y="148195"/>
                  </a:cubicBezTo>
                  <a:cubicBezTo>
                    <a:pt x="156782" y="136807"/>
                    <a:pt x="167526" y="119382"/>
                    <a:pt x="182402" y="106631"/>
                  </a:cubicBezTo>
                  <a:cubicBezTo>
                    <a:pt x="306806" y="0"/>
                    <a:pt x="176256" y="126633"/>
                    <a:pt x="279383" y="23504"/>
                  </a:cubicBezTo>
                  <a:cubicBezTo>
                    <a:pt x="302474" y="28122"/>
                    <a:pt x="325811" y="31648"/>
                    <a:pt x="348656" y="37359"/>
                  </a:cubicBezTo>
                  <a:cubicBezTo>
                    <a:pt x="362824" y="40901"/>
                    <a:pt x="381097" y="39809"/>
                    <a:pt x="390220" y="51213"/>
                  </a:cubicBezTo>
                  <a:cubicBezTo>
                    <a:pt x="402115" y="66082"/>
                    <a:pt x="398843" y="88322"/>
                    <a:pt x="404074" y="106631"/>
                  </a:cubicBezTo>
                  <a:cubicBezTo>
                    <a:pt x="408086" y="120673"/>
                    <a:pt x="403608" y="145331"/>
                    <a:pt x="417929" y="148195"/>
                  </a:cubicBezTo>
                  <a:cubicBezTo>
                    <a:pt x="504089" y="165427"/>
                    <a:pt x="593420" y="157432"/>
                    <a:pt x="681165" y="162050"/>
                  </a:cubicBezTo>
                  <a:cubicBezTo>
                    <a:pt x="695020" y="166668"/>
                    <a:pt x="711325" y="166781"/>
                    <a:pt x="722729" y="175904"/>
                  </a:cubicBezTo>
                  <a:cubicBezTo>
                    <a:pt x="772897" y="216038"/>
                    <a:pt x="744333" y="273414"/>
                    <a:pt x="764293" y="328304"/>
                  </a:cubicBezTo>
                  <a:cubicBezTo>
                    <a:pt x="770989" y="346718"/>
                    <a:pt x="789553" y="359000"/>
                    <a:pt x="805856" y="369868"/>
                  </a:cubicBezTo>
                  <a:cubicBezTo>
                    <a:pt x="818007" y="377969"/>
                    <a:pt x="832896" y="382193"/>
                    <a:pt x="847420" y="383722"/>
                  </a:cubicBezTo>
                  <a:cubicBezTo>
                    <a:pt x="921048" y="391472"/>
                    <a:pt x="995202" y="392959"/>
                    <a:pt x="1069093" y="397577"/>
                  </a:cubicBezTo>
                  <a:cubicBezTo>
                    <a:pt x="1080024" y="430372"/>
                    <a:pt x="1096802" y="474981"/>
                    <a:pt x="1096802" y="508413"/>
                  </a:cubicBezTo>
                  <a:cubicBezTo>
                    <a:pt x="1096802" y="541069"/>
                    <a:pt x="1087565" y="573068"/>
                    <a:pt x="1082947" y="605395"/>
                  </a:cubicBezTo>
                  <a:cubicBezTo>
                    <a:pt x="1087565" y="651577"/>
                    <a:pt x="1082125" y="699910"/>
                    <a:pt x="1096802" y="743941"/>
                  </a:cubicBezTo>
                  <a:cubicBezTo>
                    <a:pt x="1102067" y="759737"/>
                    <a:pt x="1127963" y="758648"/>
                    <a:pt x="1138365" y="771650"/>
                  </a:cubicBezTo>
                  <a:cubicBezTo>
                    <a:pt x="1147488" y="783054"/>
                    <a:pt x="1147602" y="799359"/>
                    <a:pt x="1152220" y="813213"/>
                  </a:cubicBezTo>
                  <a:cubicBezTo>
                    <a:pt x="1156838" y="840922"/>
                    <a:pt x="1159980" y="868918"/>
                    <a:pt x="1166074" y="896341"/>
                  </a:cubicBezTo>
                  <a:cubicBezTo>
                    <a:pt x="1169242" y="910597"/>
                    <a:pt x="1179929" y="923300"/>
                    <a:pt x="1179929" y="937904"/>
                  </a:cubicBezTo>
                  <a:cubicBezTo>
                    <a:pt x="1179929" y="961452"/>
                    <a:pt x="1176605" y="986115"/>
                    <a:pt x="1166074" y="1007177"/>
                  </a:cubicBezTo>
                  <a:cubicBezTo>
                    <a:pt x="1153494" y="1032338"/>
                    <a:pt x="1086787" y="1075559"/>
                    <a:pt x="1069093" y="1090304"/>
                  </a:cubicBezTo>
                  <a:cubicBezTo>
                    <a:pt x="990124" y="1156110"/>
                    <a:pt x="1102584" y="1077212"/>
                    <a:pt x="999820" y="1145722"/>
                  </a:cubicBezTo>
                  <a:cubicBezTo>
                    <a:pt x="1004438" y="1173431"/>
                    <a:pt x="1002265" y="1203180"/>
                    <a:pt x="1013674" y="1228850"/>
                  </a:cubicBezTo>
                  <a:cubicBezTo>
                    <a:pt x="1021632" y="1246755"/>
                    <a:pt x="1044370" y="1254111"/>
                    <a:pt x="1055238" y="1270413"/>
                  </a:cubicBezTo>
                  <a:cubicBezTo>
                    <a:pt x="1063339" y="1282564"/>
                    <a:pt x="1064475" y="1298122"/>
                    <a:pt x="1069093" y="1311977"/>
                  </a:cubicBezTo>
                  <a:cubicBezTo>
                    <a:pt x="1059856" y="1321213"/>
                    <a:pt x="1051583" y="1331526"/>
                    <a:pt x="1041383" y="1339686"/>
                  </a:cubicBezTo>
                  <a:cubicBezTo>
                    <a:pt x="1028381" y="1350088"/>
                    <a:pt x="1011594" y="1355621"/>
                    <a:pt x="999820" y="1367395"/>
                  </a:cubicBezTo>
                  <a:cubicBezTo>
                    <a:pt x="937154" y="1430062"/>
                    <a:pt x="1011462" y="1395843"/>
                    <a:pt x="930547" y="1422813"/>
                  </a:cubicBezTo>
                  <a:cubicBezTo>
                    <a:pt x="907456" y="1418195"/>
                    <a:pt x="884640" y="1406038"/>
                    <a:pt x="861274" y="1408959"/>
                  </a:cubicBezTo>
                  <a:cubicBezTo>
                    <a:pt x="844752" y="1411024"/>
                    <a:pt x="836362" y="1436668"/>
                    <a:pt x="819711" y="1436668"/>
                  </a:cubicBezTo>
                  <a:cubicBezTo>
                    <a:pt x="790503" y="1436668"/>
                    <a:pt x="736583" y="1408959"/>
                    <a:pt x="736583" y="1408959"/>
                  </a:cubicBezTo>
                  <a:cubicBezTo>
                    <a:pt x="727347" y="1395104"/>
                    <a:pt x="715637" y="1382611"/>
                    <a:pt x="708874" y="1367395"/>
                  </a:cubicBezTo>
                  <a:cubicBezTo>
                    <a:pt x="697012" y="1340705"/>
                    <a:pt x="681165" y="1284268"/>
                    <a:pt x="681165" y="1284268"/>
                  </a:cubicBezTo>
                  <a:lnTo>
                    <a:pt x="708874" y="1201141"/>
                  </a:lnTo>
                  <a:lnTo>
                    <a:pt x="722729" y="1159577"/>
                  </a:lnTo>
                  <a:cubicBezTo>
                    <a:pt x="629079" y="1065927"/>
                    <a:pt x="731384" y="1185542"/>
                    <a:pt x="667311" y="993322"/>
                  </a:cubicBezTo>
                  <a:cubicBezTo>
                    <a:pt x="651644" y="946322"/>
                    <a:pt x="617007" y="915309"/>
                    <a:pt x="584183" y="882486"/>
                  </a:cubicBezTo>
                  <a:cubicBezTo>
                    <a:pt x="579565" y="868631"/>
                    <a:pt x="570329" y="855526"/>
                    <a:pt x="570329" y="840922"/>
                  </a:cubicBezTo>
                  <a:cubicBezTo>
                    <a:pt x="570329" y="823521"/>
                    <a:pt x="591503" y="763544"/>
                    <a:pt x="598038" y="743941"/>
                  </a:cubicBezTo>
                  <a:cubicBezTo>
                    <a:pt x="593420" y="730086"/>
                    <a:pt x="590714" y="715439"/>
                    <a:pt x="584183" y="702377"/>
                  </a:cubicBezTo>
                  <a:cubicBezTo>
                    <a:pt x="576736" y="687484"/>
                    <a:pt x="558131" y="677382"/>
                    <a:pt x="556474" y="660813"/>
                  </a:cubicBezTo>
                  <a:cubicBezTo>
                    <a:pt x="552929" y="625357"/>
                    <a:pt x="574125" y="548645"/>
                    <a:pt x="584183" y="508413"/>
                  </a:cubicBezTo>
                  <a:cubicBezTo>
                    <a:pt x="555350" y="393077"/>
                    <a:pt x="595740" y="501828"/>
                    <a:pt x="528765" y="425286"/>
                  </a:cubicBezTo>
                  <a:cubicBezTo>
                    <a:pt x="506835" y="400224"/>
                    <a:pt x="473347" y="342159"/>
                    <a:pt x="473347" y="342159"/>
                  </a:cubicBezTo>
                  <a:cubicBezTo>
                    <a:pt x="425416" y="358135"/>
                    <a:pt x="407174" y="371418"/>
                    <a:pt x="348656" y="342159"/>
                  </a:cubicBezTo>
                  <a:cubicBezTo>
                    <a:pt x="333763" y="334712"/>
                    <a:pt x="333949" y="310997"/>
                    <a:pt x="320947" y="300595"/>
                  </a:cubicBezTo>
                  <a:cubicBezTo>
                    <a:pt x="309543" y="291472"/>
                    <a:pt x="293238" y="291359"/>
                    <a:pt x="279383" y="286741"/>
                  </a:cubicBezTo>
                  <a:cubicBezTo>
                    <a:pt x="251674" y="295977"/>
                    <a:pt x="205492" y="286741"/>
                    <a:pt x="196256" y="314450"/>
                  </a:cubicBezTo>
                  <a:cubicBezTo>
                    <a:pt x="176381" y="374077"/>
                    <a:pt x="196570" y="352471"/>
                    <a:pt x="126983" y="369868"/>
                  </a:cubicBezTo>
                  <a:cubicBezTo>
                    <a:pt x="105250" y="359001"/>
                    <a:pt x="49585" y="334033"/>
                    <a:pt x="30002" y="314450"/>
                  </a:cubicBezTo>
                  <a:cubicBezTo>
                    <a:pt x="18228" y="302676"/>
                    <a:pt x="11529" y="286741"/>
                    <a:pt x="2293" y="272886"/>
                  </a:cubicBezTo>
                  <a:cubicBezTo>
                    <a:pt x="6911" y="254413"/>
                    <a:pt x="0" y="227560"/>
                    <a:pt x="16147" y="217468"/>
                  </a:cubicBezTo>
                  <a:cubicBezTo>
                    <a:pt x="126844" y="148282"/>
                    <a:pt x="113129" y="258912"/>
                    <a:pt x="113129" y="162050"/>
                  </a:cubicBezTo>
                  <a:lnTo>
                    <a:pt x="57711" y="231322"/>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6" name="Rounded Rectangular Callout 25"/>
          <p:cNvSpPr/>
          <p:nvPr/>
        </p:nvSpPr>
        <p:spPr>
          <a:xfrm>
            <a:off x="428625" y="5143500"/>
            <a:ext cx="3000375" cy="1143000"/>
          </a:xfrm>
          <a:prstGeom prst="wedgeRoundRectCallout">
            <a:avLst>
              <a:gd name="adj1" fmla="val 8622"/>
              <a:gd name="adj2" fmla="val 9469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a:solidFill>
                  <a:schemeClr val="tx1"/>
                </a:solidFill>
                <a:latin typeface="Arial" pitchFamily="34" charset="0"/>
                <a:cs typeface="Arial" pitchFamily="34" charset="0"/>
              </a:rPr>
              <a:t>¿</a:t>
            </a:r>
            <a:r>
              <a:rPr lang="en-GB" sz="2400" b="1" dirty="0" err="1">
                <a:solidFill>
                  <a:schemeClr val="tx1"/>
                </a:solidFill>
                <a:latin typeface="Arial" pitchFamily="34" charset="0"/>
                <a:cs typeface="Arial" pitchFamily="34" charset="0"/>
              </a:rPr>
              <a:t>Tienes</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hermanos</a:t>
            </a:r>
            <a:r>
              <a:rPr lang="en-GB" sz="2400" b="1" dirty="0">
                <a:solidFill>
                  <a:schemeClr val="tx1"/>
                </a:solidFill>
                <a:latin typeface="Arial" pitchFamily="34" charset="0"/>
                <a:cs typeface="Arial" pitchFamily="34" charset="0"/>
              </a:rPr>
              <a:t> o </a:t>
            </a:r>
            <a:r>
              <a:rPr lang="en-GB" sz="2400" b="1" dirty="0" err="1">
                <a:solidFill>
                  <a:schemeClr val="tx1"/>
                </a:solidFill>
                <a:latin typeface="Arial" pitchFamily="34" charset="0"/>
                <a:cs typeface="Arial" pitchFamily="34" charset="0"/>
              </a:rPr>
              <a:t>hermanas</a:t>
            </a:r>
            <a:r>
              <a:rPr lang="en-GB" sz="2400" b="1" dirty="0">
                <a:solidFill>
                  <a:schemeClr val="tx1"/>
                </a:solidFill>
                <a:latin typeface="Arial" pitchFamily="34" charset="0"/>
                <a:cs typeface="Arial" pitchFamily="34" charset="0"/>
              </a:rPr>
              <a:t>?</a:t>
            </a:r>
          </a:p>
        </p:txBody>
      </p:sp>
      <p:sp>
        <p:nvSpPr>
          <p:cNvPr id="27" name="Rounded Rectangular Callout 26"/>
          <p:cNvSpPr/>
          <p:nvPr/>
        </p:nvSpPr>
        <p:spPr>
          <a:xfrm>
            <a:off x="3571875" y="5214938"/>
            <a:ext cx="3000375" cy="1143000"/>
          </a:xfrm>
          <a:prstGeom prst="wedgeRoundRectCallout">
            <a:avLst>
              <a:gd name="adj1" fmla="val -6616"/>
              <a:gd name="adj2" fmla="val 9287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sz="2400" b="1" dirty="0">
                <a:solidFill>
                  <a:schemeClr val="tx1"/>
                </a:solidFill>
                <a:latin typeface="Arial" pitchFamily="34" charset="0"/>
                <a:cs typeface="Arial" pitchFamily="34" charset="0"/>
              </a:rPr>
              <a:t>No, soy </a:t>
            </a:r>
            <a:r>
              <a:rPr lang="en-GB" sz="2400" b="1" dirty="0" err="1">
                <a:solidFill>
                  <a:schemeClr val="tx1"/>
                </a:solidFill>
                <a:latin typeface="Arial" pitchFamily="34" charset="0"/>
                <a:cs typeface="Arial" pitchFamily="34" charset="0"/>
              </a:rPr>
              <a:t>hija</a:t>
            </a:r>
            <a:r>
              <a:rPr lang="en-GB" sz="2400" b="1" dirty="0">
                <a:solidFill>
                  <a:schemeClr val="tx1"/>
                </a:solidFill>
                <a:latin typeface="Arial" pitchFamily="34" charset="0"/>
                <a:cs typeface="Arial" pitchFamily="34" charset="0"/>
              </a:rPr>
              <a:t> </a:t>
            </a:r>
            <a:r>
              <a:rPr lang="en-GB" sz="2400" b="1" dirty="0" err="1">
                <a:solidFill>
                  <a:schemeClr val="tx1"/>
                </a:solidFill>
                <a:latin typeface="Arial" pitchFamily="34" charset="0"/>
                <a:cs typeface="Arial" pitchFamily="34" charset="0"/>
              </a:rPr>
              <a:t>única</a:t>
            </a:r>
            <a:r>
              <a:rPr lang="en-GB" sz="2400" b="1" dirty="0">
                <a:solidFill>
                  <a:schemeClr val="tx1"/>
                </a:solidFill>
                <a:latin typeface="Arial" pitchFamily="34" charset="0"/>
                <a:cs typeface="Arial" pitchFamily="34" charset="0"/>
              </a:rPr>
              <a:t>…</a:t>
            </a:r>
          </a:p>
        </p:txBody>
      </p:sp>
      <p:pic>
        <p:nvPicPr>
          <p:cNvPr id="61447" name="Picture 2" descr="j0297731[1]"/>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565275" y="1038225"/>
            <a:ext cx="36655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785926" y="71406"/>
            <a:ext cx="3339377" cy="923330"/>
          </a:xfrm>
          <a:prstGeom prst="rect">
            <a:avLst/>
          </a:prstGeom>
          <a:noFill/>
        </p:spPr>
        <p:txBody>
          <a:bodyPr>
            <a:spAutoFit/>
          </a:bodyPr>
          <a:lstStyle/>
          <a:p>
            <a:pPr algn="ctr" eaLnBrk="1" hangingPunct="1">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familia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1" name="Rounded Rectangle 30"/>
          <p:cNvSpPr/>
          <p:nvPr/>
        </p:nvSpPr>
        <p:spPr>
          <a:xfrm>
            <a:off x="4929188" y="2857500"/>
            <a:ext cx="1857375" cy="42862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latin typeface="Arial" pitchFamily="34" charset="0"/>
                <a:cs typeface="Arial" pitchFamily="34" charset="0"/>
              </a:rPr>
              <a:t>mi </a:t>
            </a:r>
            <a:r>
              <a:rPr lang="en-GB" sz="2400" b="1" dirty="0" err="1">
                <a:latin typeface="Arial" pitchFamily="34" charset="0"/>
                <a:cs typeface="Arial" pitchFamily="34" charset="0"/>
              </a:rPr>
              <a:t>madre</a:t>
            </a:r>
            <a:endParaRPr lang="en-US" sz="2400" b="1" dirty="0">
              <a:latin typeface="Arial" pitchFamily="34" charset="0"/>
              <a:cs typeface="Arial" pitchFamily="34" charset="0"/>
            </a:endParaRPr>
          </a:p>
        </p:txBody>
      </p:sp>
      <p:sp>
        <p:nvSpPr>
          <p:cNvPr id="32" name="Rounded Rectangle 31"/>
          <p:cNvSpPr/>
          <p:nvPr/>
        </p:nvSpPr>
        <p:spPr>
          <a:xfrm>
            <a:off x="2786063" y="3714750"/>
            <a:ext cx="2214562" cy="42862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latin typeface="Arial" pitchFamily="34" charset="0"/>
                <a:cs typeface="Arial" pitchFamily="34" charset="0"/>
              </a:rPr>
              <a:t>mi </a:t>
            </a:r>
            <a:r>
              <a:rPr lang="en-GB" sz="2400" b="1" dirty="0" err="1">
                <a:latin typeface="Arial" pitchFamily="34" charset="0"/>
                <a:cs typeface="Arial" pitchFamily="34" charset="0"/>
              </a:rPr>
              <a:t>hermana</a:t>
            </a:r>
            <a:endParaRPr lang="en-US" sz="2400" b="1" dirty="0">
              <a:latin typeface="Arial" pitchFamily="34" charset="0"/>
              <a:cs typeface="Arial" pitchFamily="34" charset="0"/>
            </a:endParaRPr>
          </a:p>
        </p:txBody>
      </p:sp>
      <p:sp>
        <p:nvSpPr>
          <p:cNvPr id="33" name="Rounded Rectangle 32"/>
          <p:cNvSpPr/>
          <p:nvPr/>
        </p:nvSpPr>
        <p:spPr>
          <a:xfrm>
            <a:off x="285750" y="1071563"/>
            <a:ext cx="1857375" cy="42862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latin typeface="Arial" pitchFamily="34" charset="0"/>
                <a:cs typeface="Arial" pitchFamily="34" charset="0"/>
              </a:rPr>
              <a:t>mi padre</a:t>
            </a:r>
            <a:endParaRPr lang="en-US" sz="2400" b="1" dirty="0">
              <a:latin typeface="Arial" pitchFamily="34" charset="0"/>
              <a:cs typeface="Arial" pitchFamily="34" charset="0"/>
            </a:endParaRPr>
          </a:p>
        </p:txBody>
      </p:sp>
      <p:sp>
        <p:nvSpPr>
          <p:cNvPr id="34" name="Rounded Rectangle 33"/>
          <p:cNvSpPr/>
          <p:nvPr/>
        </p:nvSpPr>
        <p:spPr>
          <a:xfrm>
            <a:off x="285750" y="3571875"/>
            <a:ext cx="2071688" cy="42862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latin typeface="Arial" pitchFamily="34" charset="0"/>
                <a:cs typeface="Arial" pitchFamily="34" charset="0"/>
              </a:rPr>
              <a:t>mi </a:t>
            </a:r>
            <a:r>
              <a:rPr lang="en-GB" sz="2400" b="1" dirty="0" err="1">
                <a:latin typeface="Arial" pitchFamily="34" charset="0"/>
                <a:cs typeface="Arial" pitchFamily="34" charset="0"/>
              </a:rPr>
              <a:t>hermano</a:t>
            </a:r>
            <a:endParaRPr lang="en-US" sz="2400" b="1" dirty="0">
              <a:latin typeface="Arial" pitchFamily="34" charset="0"/>
              <a:cs typeface="Arial" pitchFamily="34" charset="0"/>
            </a:endParaRPr>
          </a:p>
        </p:txBody>
      </p:sp>
      <p:sp>
        <p:nvSpPr>
          <p:cNvPr id="35" name="Rounded Rectangle 3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32</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31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83635" y="1027565"/>
            <a:ext cx="403860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4350" indent="-514350" eaLnBrk="1" hangingPunct="1">
              <a:buFont typeface="+mj-lt"/>
              <a:buAutoNum type="arabicPeriod"/>
            </a:pPr>
            <a:r>
              <a:rPr lang="en-GB" sz="2300" dirty="0" smtClean="0">
                <a:latin typeface="Arial" panose="020B0604020202020204" pitchFamily="34" charset="0"/>
                <a:cs typeface="Arial" panose="020B0604020202020204" pitchFamily="34" charset="0"/>
              </a:rPr>
              <a:t>father</a:t>
            </a:r>
          </a:p>
          <a:p>
            <a:pPr marL="514350" indent="-514350" eaLnBrk="1" hangingPunct="1">
              <a:buFont typeface="+mj-lt"/>
              <a:buAutoNum type="arabicPeriod"/>
            </a:pPr>
            <a:r>
              <a:rPr lang="en-GB" sz="2300" dirty="0" smtClean="0">
                <a:latin typeface="Arial" panose="020B0604020202020204" pitchFamily="34" charset="0"/>
                <a:cs typeface="Arial" panose="020B0604020202020204" pitchFamily="34" charset="0"/>
              </a:rPr>
              <a:t>mother</a:t>
            </a:r>
          </a:p>
          <a:p>
            <a:pPr marL="514350" indent="-514350" eaLnBrk="1" hangingPunct="1">
              <a:buFont typeface="+mj-lt"/>
              <a:buAutoNum type="arabicPeriod"/>
            </a:pPr>
            <a:r>
              <a:rPr lang="en-GB" sz="2300" dirty="0" smtClean="0">
                <a:latin typeface="Arial" panose="020B0604020202020204" pitchFamily="34" charset="0"/>
                <a:cs typeface="Arial" panose="020B0604020202020204" pitchFamily="34" charset="0"/>
              </a:rPr>
              <a:t>parents</a:t>
            </a:r>
          </a:p>
          <a:p>
            <a:pPr marL="514350" indent="-514350" eaLnBrk="1" hangingPunct="1">
              <a:buFont typeface="+mj-lt"/>
              <a:buAutoNum type="arabicPeriod"/>
            </a:pPr>
            <a:r>
              <a:rPr lang="en-GB" sz="2300" dirty="0" smtClean="0">
                <a:latin typeface="Arial" panose="020B0604020202020204" pitchFamily="34" charset="0"/>
                <a:cs typeface="Arial" panose="020B0604020202020204" pitchFamily="34" charset="0"/>
              </a:rPr>
              <a:t>brother</a:t>
            </a:r>
          </a:p>
          <a:p>
            <a:pPr marL="514350" indent="-514350" eaLnBrk="1" hangingPunct="1">
              <a:buFont typeface="+mj-lt"/>
              <a:buAutoNum type="arabicPeriod"/>
            </a:pPr>
            <a:r>
              <a:rPr lang="en-GB" sz="2300" dirty="0" smtClean="0">
                <a:latin typeface="Arial" panose="020B0604020202020204" pitchFamily="34" charset="0"/>
                <a:cs typeface="Arial" panose="020B0604020202020204" pitchFamily="34" charset="0"/>
              </a:rPr>
              <a:t>sister</a:t>
            </a:r>
          </a:p>
          <a:p>
            <a:pPr marL="514350" indent="-514350" eaLnBrk="1" hangingPunct="1">
              <a:buFont typeface="+mj-lt"/>
              <a:buAutoNum type="arabicPeriod"/>
            </a:pPr>
            <a:r>
              <a:rPr lang="en-GB" sz="2300" dirty="0" smtClean="0">
                <a:latin typeface="Arial" panose="020B0604020202020204" pitchFamily="34" charset="0"/>
                <a:cs typeface="Arial" panose="020B0604020202020204" pitchFamily="34" charset="0"/>
              </a:rPr>
              <a:t>family</a:t>
            </a:r>
          </a:p>
          <a:p>
            <a:pPr marL="514350" indent="-514350" eaLnBrk="1" hangingPunct="1">
              <a:buFont typeface="+mj-lt"/>
              <a:buAutoNum type="arabicPeriod"/>
            </a:pPr>
            <a:r>
              <a:rPr lang="en-GB" sz="2300" dirty="0" smtClean="0">
                <a:latin typeface="Arial" panose="020B0604020202020204" pitchFamily="34" charset="0"/>
                <a:cs typeface="Arial" panose="020B0604020202020204" pitchFamily="34" charset="0"/>
              </a:rPr>
              <a:t>grandfather</a:t>
            </a:r>
          </a:p>
          <a:p>
            <a:pPr marL="514350" indent="-514350" eaLnBrk="1" hangingPunct="1">
              <a:buFont typeface="+mj-lt"/>
              <a:buAutoNum type="arabicPeriod"/>
            </a:pPr>
            <a:r>
              <a:rPr lang="en-GB" sz="2300" dirty="0" smtClean="0">
                <a:latin typeface="Arial" panose="020B0604020202020204" pitchFamily="34" charset="0"/>
                <a:cs typeface="Arial" panose="020B0604020202020204" pitchFamily="34" charset="0"/>
              </a:rPr>
              <a:t>grandmother</a:t>
            </a:r>
          </a:p>
          <a:p>
            <a:pPr marL="514350" indent="-514350" eaLnBrk="1" hangingPunct="1">
              <a:buFont typeface="+mj-lt"/>
              <a:buAutoNum type="arabicPeriod"/>
            </a:pPr>
            <a:endParaRPr lang="en-GB" sz="2300" dirty="0" smtClean="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93527687"/>
              </p:ext>
            </p:extLst>
          </p:nvPr>
        </p:nvGraphicFramePr>
        <p:xfrm>
          <a:off x="144016" y="4438640"/>
          <a:ext cx="6858000" cy="853440"/>
        </p:xfrm>
        <a:graphic>
          <a:graphicData uri="http://schemas.openxmlformats.org/drawingml/2006/table">
            <a:tbl>
              <a:tblPr firstRow="1" bandRow="1">
                <a:tableStyleId>{5940675A-B579-460E-94D1-54222C63F5DA}</a:tableStyleId>
              </a:tblPr>
              <a:tblGrid>
                <a:gridCol w="1714500"/>
                <a:gridCol w="1714500"/>
                <a:gridCol w="1714500"/>
                <a:gridCol w="1714500"/>
              </a:tblGrid>
              <a:tr h="370840">
                <a:tc>
                  <a:txBody>
                    <a:bodyPr/>
                    <a:lstStyle/>
                    <a:p>
                      <a:r>
                        <a:rPr lang="en-GB" sz="2200" dirty="0" smtClean="0">
                          <a:latin typeface="Arial" panose="020B0604020202020204" pitchFamily="34" charset="0"/>
                          <a:cs typeface="Arial" panose="020B0604020202020204" pitchFamily="34" charset="0"/>
                        </a:rPr>
                        <a:t>la </a:t>
                      </a:r>
                      <a:r>
                        <a:rPr lang="en-GB" sz="2200" dirty="0" err="1" smtClean="0">
                          <a:latin typeface="Arial" panose="020B0604020202020204" pitchFamily="34" charset="0"/>
                          <a:cs typeface="Arial" panose="020B0604020202020204" pitchFamily="34" charset="0"/>
                        </a:rPr>
                        <a:t>familia</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200" dirty="0" smtClean="0">
                          <a:latin typeface="Arial" panose="020B0604020202020204" pitchFamily="34" charset="0"/>
                          <a:cs typeface="Arial" panose="020B0604020202020204" pitchFamily="34" charset="0"/>
                        </a:rPr>
                        <a:t>el </a:t>
                      </a:r>
                      <a:r>
                        <a:rPr lang="en-GB" sz="2200" dirty="0" err="1" smtClean="0">
                          <a:latin typeface="Arial" panose="020B0604020202020204" pitchFamily="34" charset="0"/>
                          <a:cs typeface="Arial" panose="020B0604020202020204" pitchFamily="34" charset="0"/>
                        </a:rPr>
                        <a:t>abuelo</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200" dirty="0" smtClean="0">
                          <a:latin typeface="Arial" panose="020B0604020202020204" pitchFamily="34" charset="0"/>
                          <a:cs typeface="Arial" panose="020B0604020202020204" pitchFamily="34" charset="0"/>
                        </a:rPr>
                        <a:t>la </a:t>
                      </a:r>
                      <a:r>
                        <a:rPr lang="en-GB" sz="2200" dirty="0" err="1" smtClean="0">
                          <a:latin typeface="Arial" panose="020B0604020202020204" pitchFamily="34" charset="0"/>
                          <a:cs typeface="Arial" panose="020B0604020202020204" pitchFamily="34" charset="0"/>
                        </a:rPr>
                        <a:t>madre</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200" dirty="0" smtClean="0">
                          <a:latin typeface="Arial" panose="020B0604020202020204" pitchFamily="34" charset="0"/>
                          <a:cs typeface="Arial" panose="020B0604020202020204" pitchFamily="34" charset="0"/>
                        </a:rPr>
                        <a:t>la </a:t>
                      </a:r>
                      <a:r>
                        <a:rPr lang="en-GB" sz="2200" dirty="0" err="1" smtClean="0">
                          <a:latin typeface="Arial" panose="020B0604020202020204" pitchFamily="34" charset="0"/>
                          <a:cs typeface="Arial" panose="020B0604020202020204" pitchFamily="34" charset="0"/>
                        </a:rPr>
                        <a:t>hermana</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200" dirty="0" smtClean="0">
                          <a:latin typeface="Arial" panose="020B0604020202020204" pitchFamily="34" charset="0"/>
                          <a:cs typeface="Arial" panose="020B0604020202020204" pitchFamily="34" charset="0"/>
                        </a:rPr>
                        <a:t>el </a:t>
                      </a:r>
                      <a:r>
                        <a:rPr lang="en-GB" sz="2200" dirty="0" err="1" smtClean="0">
                          <a:latin typeface="Arial" panose="020B0604020202020204" pitchFamily="34" charset="0"/>
                          <a:cs typeface="Arial" panose="020B0604020202020204" pitchFamily="34" charset="0"/>
                        </a:rPr>
                        <a:t>hermano</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200" dirty="0" smtClean="0">
                          <a:latin typeface="Arial" panose="020B0604020202020204" pitchFamily="34" charset="0"/>
                          <a:cs typeface="Arial" panose="020B0604020202020204" pitchFamily="34" charset="0"/>
                        </a:rPr>
                        <a:t>el padre</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200" dirty="0" smtClean="0">
                          <a:latin typeface="Arial" panose="020B0604020202020204" pitchFamily="34" charset="0"/>
                          <a:cs typeface="Arial" panose="020B0604020202020204" pitchFamily="34" charset="0"/>
                        </a:rPr>
                        <a:t>los padres</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200" dirty="0" smtClean="0">
                          <a:latin typeface="Arial" panose="020B0604020202020204" pitchFamily="34" charset="0"/>
                          <a:cs typeface="Arial" panose="020B0604020202020204" pitchFamily="34" charset="0"/>
                        </a:rPr>
                        <a:t>la </a:t>
                      </a:r>
                      <a:r>
                        <a:rPr lang="en-GB" sz="2200" dirty="0" err="1" smtClean="0">
                          <a:latin typeface="Arial" panose="020B0604020202020204" pitchFamily="34" charset="0"/>
                          <a:cs typeface="Arial" panose="020B0604020202020204" pitchFamily="34" charset="0"/>
                        </a:rPr>
                        <a:t>abuela</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Rectangle 67"/>
          <p:cNvSpPr>
            <a:spLocks noChangeArrowheads="1"/>
          </p:cNvSpPr>
          <p:nvPr/>
        </p:nvSpPr>
        <p:spPr bwMode="auto">
          <a:xfrm>
            <a:off x="59271" y="-30871"/>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a:latin typeface="Arial" panose="020B0604020202020204" pitchFamily="34" charset="0"/>
                <a:cs typeface="Arial" panose="020B0604020202020204" pitchFamily="34" charset="0"/>
              </a:rPr>
              <a:t>La </a:t>
            </a:r>
            <a:r>
              <a:rPr lang="en-GB" sz="2400" b="1" dirty="0" err="1">
                <a:latin typeface="Arial" panose="020B0604020202020204" pitchFamily="34" charset="0"/>
                <a:cs typeface="Arial" panose="020B0604020202020204" pitchFamily="34" charset="0"/>
              </a:rPr>
              <a:t>familia</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59271" y="305291"/>
            <a:ext cx="6336704" cy="677108"/>
          </a:xfrm>
          <a:prstGeom prst="rect">
            <a:avLst/>
          </a:prstGeom>
          <a:noFill/>
        </p:spPr>
        <p:txBody>
          <a:bodyPr wrap="square" rtlCol="0">
            <a:spAutoFit/>
          </a:bodyPr>
          <a:lstStyle/>
          <a:p>
            <a:r>
              <a:rPr lang="en-GB" sz="2000" b="1" dirty="0" smtClean="0"/>
              <a:t>A </a:t>
            </a:r>
            <a:r>
              <a:rPr lang="en-GB" dirty="0" smtClean="0"/>
              <a:t> Write in the Spanish family words in the correct boxes. Don’t copy. Look, cover, write and check.</a:t>
            </a:r>
            <a:endParaRPr lang="en-GB" dirty="0"/>
          </a:p>
        </p:txBody>
      </p:sp>
      <p:sp>
        <p:nvSpPr>
          <p:cNvPr id="7" name="Rounded Rectangle 6"/>
          <p:cNvSpPr/>
          <p:nvPr/>
        </p:nvSpPr>
        <p:spPr>
          <a:xfrm>
            <a:off x="2492896" y="1004090"/>
            <a:ext cx="2160240" cy="3361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2492896" y="3574544"/>
            <a:ext cx="2160240" cy="3361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2492896" y="3142496"/>
            <a:ext cx="2160240" cy="3361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492896" y="2710448"/>
            <a:ext cx="2160240" cy="3361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2492896" y="2278400"/>
            <a:ext cx="2160240" cy="3361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2492896" y="1846352"/>
            <a:ext cx="2160240" cy="3361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2492896" y="1414304"/>
            <a:ext cx="2160240" cy="3361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2492896" y="4006592"/>
            <a:ext cx="2160240" cy="3361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2"/>
          <a:stretch>
            <a:fillRect/>
          </a:stretch>
        </p:blipFill>
        <p:spPr>
          <a:xfrm>
            <a:off x="0" y="5667919"/>
            <a:ext cx="5650790" cy="3165876"/>
          </a:xfrm>
          <a:prstGeom prst="rect">
            <a:avLst/>
          </a:prstGeom>
        </p:spPr>
      </p:pic>
      <p:sp>
        <p:nvSpPr>
          <p:cNvPr id="16" name="TextBox 15"/>
          <p:cNvSpPr txBox="1"/>
          <p:nvPr/>
        </p:nvSpPr>
        <p:spPr>
          <a:xfrm>
            <a:off x="260648" y="5381469"/>
            <a:ext cx="6336704" cy="400110"/>
          </a:xfrm>
          <a:prstGeom prst="rect">
            <a:avLst/>
          </a:prstGeom>
          <a:noFill/>
        </p:spPr>
        <p:txBody>
          <a:bodyPr wrap="square" rtlCol="0">
            <a:spAutoFit/>
          </a:bodyPr>
          <a:lstStyle/>
          <a:p>
            <a:r>
              <a:rPr lang="en-GB" sz="2000" b="1" dirty="0" smtClean="0"/>
              <a:t>B </a:t>
            </a:r>
            <a:r>
              <a:rPr lang="en-GB" dirty="0" smtClean="0"/>
              <a:t> Complete the grid with the Spanish words.</a:t>
            </a:r>
            <a:endParaRPr lang="en-GB" dirty="0"/>
          </a:p>
        </p:txBody>
      </p:sp>
      <p:sp>
        <p:nvSpPr>
          <p:cNvPr id="17" name="TextBox 16"/>
          <p:cNvSpPr txBox="1"/>
          <p:nvPr/>
        </p:nvSpPr>
        <p:spPr>
          <a:xfrm>
            <a:off x="1988840" y="5858852"/>
            <a:ext cx="288032" cy="369332"/>
          </a:xfrm>
          <a:prstGeom prst="rect">
            <a:avLst/>
          </a:prstGeom>
          <a:noFill/>
        </p:spPr>
        <p:txBody>
          <a:bodyPr wrap="square" rtlCol="0">
            <a:spAutoFit/>
          </a:bodyPr>
          <a:lstStyle/>
          <a:p>
            <a:r>
              <a:rPr lang="en-GB" dirty="0" smtClean="0"/>
              <a:t>1</a:t>
            </a:r>
            <a:endParaRPr lang="en-GB" dirty="0"/>
          </a:p>
        </p:txBody>
      </p:sp>
      <p:sp>
        <p:nvSpPr>
          <p:cNvPr id="18" name="TextBox 17"/>
          <p:cNvSpPr txBox="1"/>
          <p:nvPr/>
        </p:nvSpPr>
        <p:spPr>
          <a:xfrm>
            <a:off x="1518579" y="6228184"/>
            <a:ext cx="288032" cy="369332"/>
          </a:xfrm>
          <a:prstGeom prst="rect">
            <a:avLst/>
          </a:prstGeom>
          <a:noFill/>
        </p:spPr>
        <p:txBody>
          <a:bodyPr wrap="square" rtlCol="0">
            <a:spAutoFit/>
          </a:bodyPr>
          <a:lstStyle/>
          <a:p>
            <a:r>
              <a:rPr lang="en-GB" dirty="0" smtClean="0"/>
              <a:t>2</a:t>
            </a:r>
            <a:endParaRPr lang="en-GB" dirty="0"/>
          </a:p>
        </p:txBody>
      </p:sp>
      <p:sp>
        <p:nvSpPr>
          <p:cNvPr id="19" name="TextBox 18"/>
          <p:cNvSpPr txBox="1"/>
          <p:nvPr/>
        </p:nvSpPr>
        <p:spPr>
          <a:xfrm>
            <a:off x="551493" y="6634143"/>
            <a:ext cx="288032" cy="369332"/>
          </a:xfrm>
          <a:prstGeom prst="rect">
            <a:avLst/>
          </a:prstGeom>
          <a:noFill/>
        </p:spPr>
        <p:txBody>
          <a:bodyPr wrap="square" rtlCol="0">
            <a:spAutoFit/>
          </a:bodyPr>
          <a:lstStyle/>
          <a:p>
            <a:r>
              <a:rPr lang="en-GB" dirty="0" smtClean="0"/>
              <a:t>3</a:t>
            </a:r>
            <a:endParaRPr lang="en-GB" dirty="0"/>
          </a:p>
        </p:txBody>
      </p:sp>
      <p:sp>
        <p:nvSpPr>
          <p:cNvPr id="20" name="TextBox 19"/>
          <p:cNvSpPr txBox="1"/>
          <p:nvPr/>
        </p:nvSpPr>
        <p:spPr>
          <a:xfrm>
            <a:off x="1052736" y="7028265"/>
            <a:ext cx="288032" cy="369332"/>
          </a:xfrm>
          <a:prstGeom prst="rect">
            <a:avLst/>
          </a:prstGeom>
          <a:noFill/>
        </p:spPr>
        <p:txBody>
          <a:bodyPr wrap="square" rtlCol="0">
            <a:spAutoFit/>
          </a:bodyPr>
          <a:lstStyle/>
          <a:p>
            <a:r>
              <a:rPr lang="en-GB" dirty="0" smtClean="0"/>
              <a:t>4</a:t>
            </a:r>
            <a:endParaRPr lang="en-GB" dirty="0"/>
          </a:p>
        </p:txBody>
      </p:sp>
      <p:sp>
        <p:nvSpPr>
          <p:cNvPr id="21" name="TextBox 20"/>
          <p:cNvSpPr txBox="1"/>
          <p:nvPr/>
        </p:nvSpPr>
        <p:spPr>
          <a:xfrm>
            <a:off x="83635" y="7397597"/>
            <a:ext cx="288032" cy="369332"/>
          </a:xfrm>
          <a:prstGeom prst="rect">
            <a:avLst/>
          </a:prstGeom>
          <a:noFill/>
        </p:spPr>
        <p:txBody>
          <a:bodyPr wrap="square" rtlCol="0">
            <a:spAutoFit/>
          </a:bodyPr>
          <a:lstStyle/>
          <a:p>
            <a:r>
              <a:rPr lang="en-GB" dirty="0" smtClean="0"/>
              <a:t>5</a:t>
            </a:r>
            <a:endParaRPr lang="en-GB" dirty="0"/>
          </a:p>
        </p:txBody>
      </p:sp>
      <p:sp>
        <p:nvSpPr>
          <p:cNvPr id="22" name="TextBox 21"/>
          <p:cNvSpPr txBox="1"/>
          <p:nvPr/>
        </p:nvSpPr>
        <p:spPr>
          <a:xfrm>
            <a:off x="551493" y="7822908"/>
            <a:ext cx="288032" cy="369332"/>
          </a:xfrm>
          <a:prstGeom prst="rect">
            <a:avLst/>
          </a:prstGeom>
          <a:noFill/>
        </p:spPr>
        <p:txBody>
          <a:bodyPr wrap="square" rtlCol="0">
            <a:spAutoFit/>
          </a:bodyPr>
          <a:lstStyle/>
          <a:p>
            <a:r>
              <a:rPr lang="en-GB" dirty="0" smtClean="0"/>
              <a:t>6</a:t>
            </a:r>
            <a:endParaRPr lang="en-GB" dirty="0"/>
          </a:p>
        </p:txBody>
      </p:sp>
      <p:sp>
        <p:nvSpPr>
          <p:cNvPr id="23" name="TextBox 22"/>
          <p:cNvSpPr txBox="1"/>
          <p:nvPr/>
        </p:nvSpPr>
        <p:spPr>
          <a:xfrm>
            <a:off x="1518579" y="8213534"/>
            <a:ext cx="288032" cy="369332"/>
          </a:xfrm>
          <a:prstGeom prst="rect">
            <a:avLst/>
          </a:prstGeom>
          <a:noFill/>
        </p:spPr>
        <p:txBody>
          <a:bodyPr wrap="square" rtlCol="0">
            <a:spAutoFit/>
          </a:bodyPr>
          <a:lstStyle/>
          <a:p>
            <a:r>
              <a:rPr lang="en-GB" dirty="0" smtClean="0"/>
              <a:t>7</a:t>
            </a:r>
            <a:endParaRPr lang="en-GB" dirty="0"/>
          </a:p>
        </p:txBody>
      </p:sp>
      <p:graphicFrame>
        <p:nvGraphicFramePr>
          <p:cNvPr id="24" name="Table 23"/>
          <p:cNvGraphicFramePr>
            <a:graphicFrameLocks noGrp="1"/>
          </p:cNvGraphicFramePr>
          <p:nvPr>
            <p:extLst>
              <p:ext uri="{D42A27DB-BD31-4B8C-83A1-F6EECF244321}">
                <p14:modId xmlns:p14="http://schemas.microsoft.com/office/powerpoint/2010/main" val="3174845323"/>
              </p:ext>
            </p:extLst>
          </p:nvPr>
        </p:nvGraphicFramePr>
        <p:xfrm>
          <a:off x="4379135" y="6346395"/>
          <a:ext cx="1612190" cy="2346960"/>
        </p:xfrm>
        <a:graphic>
          <a:graphicData uri="http://schemas.openxmlformats.org/drawingml/2006/table">
            <a:tbl>
              <a:tblPr firstRow="1" bandRow="1">
                <a:tableStyleId>{5940675A-B579-460E-94D1-54222C63F5DA}</a:tableStyleId>
              </a:tblPr>
              <a:tblGrid>
                <a:gridCol w="1612190"/>
              </a:tblGrid>
              <a:tr h="318978">
                <a:tc>
                  <a:txBody>
                    <a:bodyPr/>
                    <a:lstStyle/>
                    <a:p>
                      <a:r>
                        <a:rPr lang="en-GB" sz="1600" dirty="0" smtClean="0">
                          <a:latin typeface="Arial" panose="020B0604020202020204" pitchFamily="34" charset="0"/>
                          <a:cs typeface="Arial" panose="020B0604020202020204" pitchFamily="34" charset="0"/>
                        </a:rPr>
                        <a:t>1 family</a:t>
                      </a:r>
                      <a:endParaRPr lang="en-GB" sz="1600" dirty="0">
                        <a:latin typeface="Arial" panose="020B0604020202020204" pitchFamily="34" charset="0"/>
                        <a:cs typeface="Arial" panose="020B0604020202020204" pitchFamily="34" charset="0"/>
                      </a:endParaRPr>
                    </a:p>
                  </a:txBody>
                  <a:tcPr/>
                </a:tc>
              </a:tr>
              <a:tr h="318978">
                <a:tc>
                  <a:txBody>
                    <a:bodyPr/>
                    <a:lstStyle/>
                    <a:p>
                      <a:r>
                        <a:rPr lang="en-GB" sz="1600" dirty="0" smtClean="0">
                          <a:latin typeface="Arial" panose="020B0604020202020204" pitchFamily="34" charset="0"/>
                          <a:cs typeface="Arial" panose="020B0604020202020204" pitchFamily="34" charset="0"/>
                        </a:rPr>
                        <a:t>2 father</a:t>
                      </a:r>
                      <a:endParaRPr lang="en-GB" sz="1600" dirty="0">
                        <a:latin typeface="Arial" panose="020B0604020202020204" pitchFamily="34" charset="0"/>
                        <a:cs typeface="Arial" panose="020B0604020202020204" pitchFamily="34" charset="0"/>
                      </a:endParaRPr>
                    </a:p>
                  </a:txBody>
                  <a:tcPr/>
                </a:tc>
              </a:tr>
              <a:tr h="318978">
                <a:tc>
                  <a:txBody>
                    <a:bodyPr/>
                    <a:lstStyle/>
                    <a:p>
                      <a:r>
                        <a:rPr lang="en-GB" sz="1600" dirty="0" smtClean="0">
                          <a:latin typeface="Arial" panose="020B0604020202020204" pitchFamily="34" charset="0"/>
                          <a:cs typeface="Arial" panose="020B0604020202020204" pitchFamily="34" charset="0"/>
                        </a:rPr>
                        <a:t>3 sister</a:t>
                      </a:r>
                      <a:endParaRPr lang="en-GB" sz="1600" dirty="0">
                        <a:latin typeface="Arial" panose="020B0604020202020204" pitchFamily="34" charset="0"/>
                        <a:cs typeface="Arial" panose="020B0604020202020204" pitchFamily="34" charset="0"/>
                      </a:endParaRPr>
                    </a:p>
                  </a:txBody>
                  <a:tcPr/>
                </a:tc>
              </a:tr>
              <a:tr h="318978">
                <a:tc>
                  <a:txBody>
                    <a:bodyPr/>
                    <a:lstStyle/>
                    <a:p>
                      <a:r>
                        <a:rPr lang="en-GB" sz="1600" dirty="0" smtClean="0">
                          <a:latin typeface="Arial" panose="020B0604020202020204" pitchFamily="34" charset="0"/>
                          <a:cs typeface="Arial" panose="020B0604020202020204" pitchFamily="34" charset="0"/>
                        </a:rPr>
                        <a:t>4 pet / animal</a:t>
                      </a:r>
                      <a:endParaRPr lang="en-GB" sz="1600" dirty="0">
                        <a:latin typeface="Arial" panose="020B0604020202020204" pitchFamily="34" charset="0"/>
                        <a:cs typeface="Arial" panose="020B0604020202020204" pitchFamily="34" charset="0"/>
                      </a:endParaRPr>
                    </a:p>
                  </a:txBody>
                  <a:tcPr/>
                </a:tc>
              </a:tr>
              <a:tr h="318978">
                <a:tc>
                  <a:txBody>
                    <a:bodyPr/>
                    <a:lstStyle/>
                    <a:p>
                      <a:r>
                        <a:rPr lang="en-GB" sz="1600" dirty="0" smtClean="0">
                          <a:latin typeface="Arial" panose="020B0604020202020204" pitchFamily="34" charset="0"/>
                          <a:cs typeface="Arial" panose="020B0604020202020204" pitchFamily="34" charset="0"/>
                        </a:rPr>
                        <a:t>5 grandfather</a:t>
                      </a:r>
                      <a:endParaRPr lang="en-GB" sz="1600" dirty="0">
                        <a:latin typeface="Arial" panose="020B0604020202020204" pitchFamily="34" charset="0"/>
                        <a:cs typeface="Arial" panose="020B0604020202020204" pitchFamily="34" charset="0"/>
                      </a:endParaRPr>
                    </a:p>
                  </a:txBody>
                  <a:tcPr/>
                </a:tc>
              </a:tr>
              <a:tr h="318978">
                <a:tc>
                  <a:txBody>
                    <a:bodyPr/>
                    <a:lstStyle/>
                    <a:p>
                      <a:r>
                        <a:rPr lang="en-GB" sz="1600" dirty="0" smtClean="0">
                          <a:latin typeface="Arial" panose="020B0604020202020204" pitchFamily="34" charset="0"/>
                          <a:cs typeface="Arial" panose="020B0604020202020204" pitchFamily="34" charset="0"/>
                        </a:rPr>
                        <a:t>6 family</a:t>
                      </a:r>
                      <a:endParaRPr lang="en-GB" sz="1600" dirty="0">
                        <a:latin typeface="Arial" panose="020B0604020202020204" pitchFamily="34" charset="0"/>
                        <a:cs typeface="Arial" panose="020B0604020202020204" pitchFamily="34" charset="0"/>
                      </a:endParaRPr>
                    </a:p>
                  </a:txBody>
                  <a:tcPr/>
                </a:tc>
              </a:tr>
              <a:tr h="318978">
                <a:tc>
                  <a:txBody>
                    <a:bodyPr/>
                    <a:lstStyle/>
                    <a:p>
                      <a:r>
                        <a:rPr lang="en-GB" sz="1600" dirty="0" smtClean="0">
                          <a:latin typeface="Arial" panose="020B0604020202020204" pitchFamily="34" charset="0"/>
                          <a:cs typeface="Arial" panose="020B0604020202020204" pitchFamily="34" charset="0"/>
                        </a:rPr>
                        <a:t>7 mother</a:t>
                      </a:r>
                      <a:endParaRPr lang="en-GB" sz="1600" dirty="0">
                        <a:latin typeface="Arial" panose="020B0604020202020204" pitchFamily="34" charset="0"/>
                        <a:cs typeface="Arial" panose="020B0604020202020204" pitchFamily="34" charset="0"/>
                      </a:endParaRPr>
                    </a:p>
                  </a:txBody>
                  <a:tcPr/>
                </a:tc>
              </a:tr>
            </a:tbl>
          </a:graphicData>
        </a:graphic>
      </p:graphicFrame>
      <p:sp>
        <p:nvSpPr>
          <p:cNvPr id="25" name="Rounded Rectangle 2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33</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848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4238" y="539551"/>
            <a:ext cx="6423114" cy="5352595"/>
          </a:xfrm>
          <a:prstGeom prst="rect">
            <a:avLst/>
          </a:prstGeom>
        </p:spPr>
      </p:pic>
      <p:cxnSp>
        <p:nvCxnSpPr>
          <p:cNvPr id="4" name="Straight Connector 3"/>
          <p:cNvCxnSpPr/>
          <p:nvPr/>
        </p:nvCxnSpPr>
        <p:spPr>
          <a:xfrm>
            <a:off x="3262473" y="1686561"/>
            <a:ext cx="0" cy="7200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262473" y="2406641"/>
            <a:ext cx="1779403" cy="838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750305" y="2415025"/>
            <a:ext cx="1512168"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98613" y="1614553"/>
            <a:ext cx="927720" cy="838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52637" y="2406641"/>
            <a:ext cx="0" cy="7200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73842" y="2406641"/>
            <a:ext cx="0" cy="7200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62673" y="2406641"/>
            <a:ext cx="0" cy="7200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86609" y="750457"/>
            <a:ext cx="0" cy="7200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94321" y="750457"/>
            <a:ext cx="0" cy="72008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596907" y="744277"/>
            <a:ext cx="1779403" cy="838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04619" y="723654"/>
            <a:ext cx="1779403" cy="838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559" y="329442"/>
            <a:ext cx="1080120" cy="369332"/>
          </a:xfrm>
          <a:prstGeom prst="rect">
            <a:avLst/>
          </a:prstGeom>
          <a:noFill/>
        </p:spPr>
        <p:txBody>
          <a:bodyPr wrap="square" rtlCol="0">
            <a:spAutoFit/>
          </a:bodyPr>
          <a:lstStyle/>
          <a:p>
            <a:pPr algn="ctr"/>
            <a:r>
              <a:rPr lang="en-GB" b="1" dirty="0" smtClean="0"/>
              <a:t>José</a:t>
            </a:r>
            <a:endParaRPr lang="en-GB" b="1" dirty="0"/>
          </a:p>
        </p:txBody>
      </p:sp>
      <p:sp>
        <p:nvSpPr>
          <p:cNvPr id="21" name="TextBox 20"/>
          <p:cNvSpPr txBox="1"/>
          <p:nvPr/>
        </p:nvSpPr>
        <p:spPr>
          <a:xfrm>
            <a:off x="518968" y="699554"/>
            <a:ext cx="1080120" cy="369332"/>
          </a:xfrm>
          <a:prstGeom prst="rect">
            <a:avLst/>
          </a:prstGeom>
          <a:noFill/>
        </p:spPr>
        <p:txBody>
          <a:bodyPr wrap="square" rtlCol="0">
            <a:spAutoFit/>
          </a:bodyPr>
          <a:lstStyle/>
          <a:p>
            <a:r>
              <a:rPr lang="en-GB" i="1" dirty="0" smtClean="0"/>
              <a:t>82 </a:t>
            </a:r>
            <a:r>
              <a:rPr lang="en-GB" i="1" dirty="0" err="1" smtClean="0"/>
              <a:t>años</a:t>
            </a:r>
            <a:endParaRPr lang="en-GB" i="1" dirty="0"/>
          </a:p>
        </p:txBody>
      </p:sp>
      <p:sp>
        <p:nvSpPr>
          <p:cNvPr id="22" name="TextBox 21"/>
          <p:cNvSpPr txBox="1"/>
          <p:nvPr/>
        </p:nvSpPr>
        <p:spPr>
          <a:xfrm>
            <a:off x="2157748" y="322037"/>
            <a:ext cx="1080120" cy="369332"/>
          </a:xfrm>
          <a:prstGeom prst="rect">
            <a:avLst/>
          </a:prstGeom>
          <a:noFill/>
        </p:spPr>
        <p:txBody>
          <a:bodyPr wrap="square" rtlCol="0">
            <a:spAutoFit/>
          </a:bodyPr>
          <a:lstStyle/>
          <a:p>
            <a:pPr algn="ctr"/>
            <a:r>
              <a:rPr lang="en-GB" b="1" dirty="0" smtClean="0"/>
              <a:t>Carmen</a:t>
            </a:r>
            <a:endParaRPr lang="en-GB" b="1" dirty="0"/>
          </a:p>
        </p:txBody>
      </p:sp>
      <p:sp>
        <p:nvSpPr>
          <p:cNvPr id="23" name="TextBox 22"/>
          <p:cNvSpPr txBox="1"/>
          <p:nvPr/>
        </p:nvSpPr>
        <p:spPr>
          <a:xfrm>
            <a:off x="2212157" y="692149"/>
            <a:ext cx="1080120" cy="369332"/>
          </a:xfrm>
          <a:prstGeom prst="rect">
            <a:avLst/>
          </a:prstGeom>
          <a:noFill/>
        </p:spPr>
        <p:txBody>
          <a:bodyPr wrap="square" rtlCol="0">
            <a:spAutoFit/>
          </a:bodyPr>
          <a:lstStyle/>
          <a:p>
            <a:r>
              <a:rPr lang="en-GB" i="1" dirty="0" smtClean="0"/>
              <a:t>79 </a:t>
            </a:r>
            <a:r>
              <a:rPr lang="en-GB" i="1" dirty="0" err="1" smtClean="0"/>
              <a:t>años</a:t>
            </a:r>
            <a:endParaRPr lang="en-GB" i="1" dirty="0"/>
          </a:p>
        </p:txBody>
      </p:sp>
      <p:sp>
        <p:nvSpPr>
          <p:cNvPr id="24" name="TextBox 23"/>
          <p:cNvSpPr txBox="1"/>
          <p:nvPr/>
        </p:nvSpPr>
        <p:spPr>
          <a:xfrm>
            <a:off x="3210663" y="344167"/>
            <a:ext cx="1080120" cy="369332"/>
          </a:xfrm>
          <a:prstGeom prst="rect">
            <a:avLst/>
          </a:prstGeom>
          <a:noFill/>
        </p:spPr>
        <p:txBody>
          <a:bodyPr wrap="square" rtlCol="0">
            <a:spAutoFit/>
          </a:bodyPr>
          <a:lstStyle/>
          <a:p>
            <a:pPr algn="ctr"/>
            <a:r>
              <a:rPr lang="en-GB" b="1" dirty="0" smtClean="0"/>
              <a:t>Luisa</a:t>
            </a:r>
            <a:endParaRPr lang="en-GB" b="1" dirty="0"/>
          </a:p>
        </p:txBody>
      </p:sp>
      <p:sp>
        <p:nvSpPr>
          <p:cNvPr id="25" name="TextBox 24"/>
          <p:cNvSpPr txBox="1"/>
          <p:nvPr/>
        </p:nvSpPr>
        <p:spPr>
          <a:xfrm>
            <a:off x="3265072" y="714279"/>
            <a:ext cx="1080120" cy="369332"/>
          </a:xfrm>
          <a:prstGeom prst="rect">
            <a:avLst/>
          </a:prstGeom>
          <a:noFill/>
        </p:spPr>
        <p:txBody>
          <a:bodyPr wrap="square" rtlCol="0">
            <a:spAutoFit/>
          </a:bodyPr>
          <a:lstStyle/>
          <a:p>
            <a:r>
              <a:rPr lang="en-GB" i="1" dirty="0" smtClean="0"/>
              <a:t>75 </a:t>
            </a:r>
            <a:r>
              <a:rPr lang="en-GB" i="1" dirty="0" err="1" smtClean="0"/>
              <a:t>años</a:t>
            </a:r>
            <a:endParaRPr lang="en-GB" i="1" dirty="0"/>
          </a:p>
        </p:txBody>
      </p:sp>
      <p:sp>
        <p:nvSpPr>
          <p:cNvPr id="26" name="TextBox 25"/>
          <p:cNvSpPr txBox="1"/>
          <p:nvPr/>
        </p:nvSpPr>
        <p:spPr>
          <a:xfrm>
            <a:off x="4882853" y="344167"/>
            <a:ext cx="1080120" cy="369332"/>
          </a:xfrm>
          <a:prstGeom prst="rect">
            <a:avLst/>
          </a:prstGeom>
          <a:noFill/>
        </p:spPr>
        <p:txBody>
          <a:bodyPr wrap="square" rtlCol="0">
            <a:spAutoFit/>
          </a:bodyPr>
          <a:lstStyle/>
          <a:p>
            <a:pPr algn="ctr"/>
            <a:r>
              <a:rPr lang="en-GB" b="1" dirty="0" err="1" smtClean="0"/>
              <a:t>Paco</a:t>
            </a:r>
            <a:endParaRPr lang="en-GB" b="1" dirty="0"/>
          </a:p>
        </p:txBody>
      </p:sp>
      <p:sp>
        <p:nvSpPr>
          <p:cNvPr id="27" name="TextBox 26"/>
          <p:cNvSpPr txBox="1"/>
          <p:nvPr/>
        </p:nvSpPr>
        <p:spPr>
          <a:xfrm>
            <a:off x="4937262" y="714279"/>
            <a:ext cx="1080120" cy="369332"/>
          </a:xfrm>
          <a:prstGeom prst="rect">
            <a:avLst/>
          </a:prstGeom>
          <a:noFill/>
        </p:spPr>
        <p:txBody>
          <a:bodyPr wrap="square" rtlCol="0">
            <a:spAutoFit/>
          </a:bodyPr>
          <a:lstStyle/>
          <a:p>
            <a:r>
              <a:rPr lang="en-GB" i="1" dirty="0"/>
              <a:t>4</a:t>
            </a:r>
            <a:r>
              <a:rPr lang="en-GB" i="1" dirty="0" smtClean="0"/>
              <a:t>4 </a:t>
            </a:r>
            <a:r>
              <a:rPr lang="en-GB" i="1" dirty="0" err="1" smtClean="0"/>
              <a:t>años</a:t>
            </a:r>
            <a:endParaRPr lang="en-GB" i="1" dirty="0"/>
          </a:p>
        </p:txBody>
      </p:sp>
      <p:sp>
        <p:nvSpPr>
          <p:cNvPr id="28" name="TextBox 27"/>
          <p:cNvSpPr txBox="1"/>
          <p:nvPr/>
        </p:nvSpPr>
        <p:spPr>
          <a:xfrm>
            <a:off x="1939125" y="1248023"/>
            <a:ext cx="1080120" cy="369332"/>
          </a:xfrm>
          <a:prstGeom prst="rect">
            <a:avLst/>
          </a:prstGeom>
          <a:noFill/>
        </p:spPr>
        <p:txBody>
          <a:bodyPr wrap="square" rtlCol="0">
            <a:spAutoFit/>
          </a:bodyPr>
          <a:lstStyle/>
          <a:p>
            <a:pPr algn="ctr"/>
            <a:r>
              <a:rPr lang="en-GB" b="1" dirty="0" smtClean="0"/>
              <a:t>Gloria</a:t>
            </a:r>
            <a:endParaRPr lang="en-GB" b="1" dirty="0"/>
          </a:p>
        </p:txBody>
      </p:sp>
      <p:sp>
        <p:nvSpPr>
          <p:cNvPr id="29" name="TextBox 28"/>
          <p:cNvSpPr txBox="1"/>
          <p:nvPr/>
        </p:nvSpPr>
        <p:spPr>
          <a:xfrm>
            <a:off x="1993534" y="1618135"/>
            <a:ext cx="1080120" cy="369332"/>
          </a:xfrm>
          <a:prstGeom prst="rect">
            <a:avLst/>
          </a:prstGeom>
          <a:noFill/>
        </p:spPr>
        <p:txBody>
          <a:bodyPr wrap="square" rtlCol="0">
            <a:spAutoFit/>
          </a:bodyPr>
          <a:lstStyle/>
          <a:p>
            <a:r>
              <a:rPr lang="en-GB" i="1" dirty="0"/>
              <a:t>4</a:t>
            </a:r>
            <a:r>
              <a:rPr lang="en-GB" i="1" dirty="0" smtClean="0"/>
              <a:t>2 </a:t>
            </a:r>
            <a:r>
              <a:rPr lang="en-GB" i="1" dirty="0" err="1" smtClean="0"/>
              <a:t>años</a:t>
            </a:r>
            <a:endParaRPr lang="en-GB" i="1" dirty="0"/>
          </a:p>
        </p:txBody>
      </p:sp>
      <p:sp>
        <p:nvSpPr>
          <p:cNvPr id="30" name="TextBox 29"/>
          <p:cNvSpPr txBox="1"/>
          <p:nvPr/>
        </p:nvSpPr>
        <p:spPr>
          <a:xfrm>
            <a:off x="3388974" y="1234187"/>
            <a:ext cx="1080120" cy="369332"/>
          </a:xfrm>
          <a:prstGeom prst="rect">
            <a:avLst/>
          </a:prstGeom>
          <a:noFill/>
        </p:spPr>
        <p:txBody>
          <a:bodyPr wrap="square" rtlCol="0">
            <a:spAutoFit/>
          </a:bodyPr>
          <a:lstStyle/>
          <a:p>
            <a:pPr algn="ctr"/>
            <a:r>
              <a:rPr lang="en-GB" b="1" dirty="0" smtClean="0"/>
              <a:t>Roberto</a:t>
            </a:r>
            <a:endParaRPr lang="en-GB" b="1" dirty="0"/>
          </a:p>
        </p:txBody>
      </p:sp>
      <p:sp>
        <p:nvSpPr>
          <p:cNvPr id="31" name="TextBox 30"/>
          <p:cNvSpPr txBox="1"/>
          <p:nvPr/>
        </p:nvSpPr>
        <p:spPr>
          <a:xfrm>
            <a:off x="3443383" y="1604299"/>
            <a:ext cx="1080120" cy="369332"/>
          </a:xfrm>
          <a:prstGeom prst="rect">
            <a:avLst/>
          </a:prstGeom>
          <a:noFill/>
        </p:spPr>
        <p:txBody>
          <a:bodyPr wrap="square" rtlCol="0">
            <a:spAutoFit/>
          </a:bodyPr>
          <a:lstStyle/>
          <a:p>
            <a:r>
              <a:rPr lang="en-GB" i="1" dirty="0" smtClean="0"/>
              <a:t>43 </a:t>
            </a:r>
            <a:r>
              <a:rPr lang="en-GB" i="1" dirty="0" err="1" smtClean="0"/>
              <a:t>años</a:t>
            </a:r>
            <a:endParaRPr lang="en-GB" i="1" dirty="0"/>
          </a:p>
        </p:txBody>
      </p:sp>
      <p:sp>
        <p:nvSpPr>
          <p:cNvPr id="32" name="TextBox 31"/>
          <p:cNvSpPr txBox="1"/>
          <p:nvPr/>
        </p:nvSpPr>
        <p:spPr>
          <a:xfrm>
            <a:off x="1210245" y="3082442"/>
            <a:ext cx="1080120" cy="369332"/>
          </a:xfrm>
          <a:prstGeom prst="rect">
            <a:avLst/>
          </a:prstGeom>
          <a:noFill/>
        </p:spPr>
        <p:txBody>
          <a:bodyPr wrap="square" rtlCol="0">
            <a:spAutoFit/>
          </a:bodyPr>
          <a:lstStyle/>
          <a:p>
            <a:pPr algn="ctr"/>
            <a:r>
              <a:rPr lang="en-GB" b="1" dirty="0" smtClean="0"/>
              <a:t>Sonia</a:t>
            </a:r>
            <a:endParaRPr lang="en-GB" b="1" dirty="0"/>
          </a:p>
        </p:txBody>
      </p:sp>
      <p:sp>
        <p:nvSpPr>
          <p:cNvPr id="33" name="TextBox 32"/>
          <p:cNvSpPr txBox="1"/>
          <p:nvPr/>
        </p:nvSpPr>
        <p:spPr>
          <a:xfrm>
            <a:off x="1264654" y="3452554"/>
            <a:ext cx="1080120" cy="369332"/>
          </a:xfrm>
          <a:prstGeom prst="rect">
            <a:avLst/>
          </a:prstGeom>
          <a:noFill/>
        </p:spPr>
        <p:txBody>
          <a:bodyPr wrap="square" rtlCol="0">
            <a:spAutoFit/>
          </a:bodyPr>
          <a:lstStyle/>
          <a:p>
            <a:r>
              <a:rPr lang="en-GB" i="1" dirty="0" smtClean="0"/>
              <a:t>14 </a:t>
            </a:r>
            <a:r>
              <a:rPr lang="en-GB" i="1" dirty="0" err="1" smtClean="0"/>
              <a:t>años</a:t>
            </a:r>
            <a:endParaRPr lang="en-GB" i="1" dirty="0"/>
          </a:p>
        </p:txBody>
      </p:sp>
      <p:sp>
        <p:nvSpPr>
          <p:cNvPr id="34" name="TextBox 33"/>
          <p:cNvSpPr txBox="1"/>
          <p:nvPr/>
        </p:nvSpPr>
        <p:spPr>
          <a:xfrm>
            <a:off x="2711653" y="3072833"/>
            <a:ext cx="1080120" cy="369332"/>
          </a:xfrm>
          <a:prstGeom prst="rect">
            <a:avLst/>
          </a:prstGeom>
          <a:noFill/>
        </p:spPr>
        <p:txBody>
          <a:bodyPr wrap="square" rtlCol="0">
            <a:spAutoFit/>
          </a:bodyPr>
          <a:lstStyle/>
          <a:p>
            <a:pPr algn="ctr"/>
            <a:r>
              <a:rPr lang="en-GB" b="1" dirty="0" err="1" smtClean="0"/>
              <a:t>Yo</a:t>
            </a:r>
            <a:endParaRPr lang="en-GB" b="1" dirty="0"/>
          </a:p>
        </p:txBody>
      </p:sp>
      <p:sp>
        <p:nvSpPr>
          <p:cNvPr id="35" name="TextBox 34"/>
          <p:cNvSpPr txBox="1"/>
          <p:nvPr/>
        </p:nvSpPr>
        <p:spPr>
          <a:xfrm>
            <a:off x="2766062" y="3442945"/>
            <a:ext cx="1080120" cy="369332"/>
          </a:xfrm>
          <a:prstGeom prst="rect">
            <a:avLst/>
          </a:prstGeom>
          <a:noFill/>
        </p:spPr>
        <p:txBody>
          <a:bodyPr wrap="square" rtlCol="0">
            <a:spAutoFit/>
          </a:bodyPr>
          <a:lstStyle/>
          <a:p>
            <a:r>
              <a:rPr lang="en-GB" i="1" dirty="0" smtClean="0"/>
              <a:t>10 </a:t>
            </a:r>
            <a:r>
              <a:rPr lang="en-GB" i="1" dirty="0" err="1" smtClean="0"/>
              <a:t>años</a:t>
            </a:r>
            <a:endParaRPr lang="en-GB" i="1" dirty="0"/>
          </a:p>
        </p:txBody>
      </p:sp>
      <p:sp>
        <p:nvSpPr>
          <p:cNvPr id="36" name="TextBox 35"/>
          <p:cNvSpPr txBox="1"/>
          <p:nvPr/>
        </p:nvSpPr>
        <p:spPr>
          <a:xfrm>
            <a:off x="4521146" y="3082442"/>
            <a:ext cx="1080120" cy="369332"/>
          </a:xfrm>
          <a:prstGeom prst="rect">
            <a:avLst/>
          </a:prstGeom>
          <a:noFill/>
        </p:spPr>
        <p:txBody>
          <a:bodyPr wrap="square" rtlCol="0">
            <a:spAutoFit/>
          </a:bodyPr>
          <a:lstStyle/>
          <a:p>
            <a:pPr algn="ctr"/>
            <a:r>
              <a:rPr lang="en-GB" b="1" dirty="0" smtClean="0"/>
              <a:t>Jaime</a:t>
            </a:r>
            <a:endParaRPr lang="en-GB" b="1" dirty="0"/>
          </a:p>
        </p:txBody>
      </p:sp>
      <p:sp>
        <p:nvSpPr>
          <p:cNvPr id="37" name="TextBox 36"/>
          <p:cNvSpPr txBox="1"/>
          <p:nvPr/>
        </p:nvSpPr>
        <p:spPr>
          <a:xfrm>
            <a:off x="4575555" y="3452554"/>
            <a:ext cx="1080120" cy="369332"/>
          </a:xfrm>
          <a:prstGeom prst="rect">
            <a:avLst/>
          </a:prstGeom>
          <a:noFill/>
        </p:spPr>
        <p:txBody>
          <a:bodyPr wrap="square" rtlCol="0">
            <a:spAutoFit/>
          </a:bodyPr>
          <a:lstStyle/>
          <a:p>
            <a:r>
              <a:rPr lang="en-GB" i="1" dirty="0" smtClean="0"/>
              <a:t>12 </a:t>
            </a:r>
            <a:r>
              <a:rPr lang="en-GB" i="1" dirty="0" err="1" smtClean="0"/>
              <a:t>años</a:t>
            </a:r>
            <a:endParaRPr lang="en-GB" i="1" dirty="0"/>
          </a:p>
        </p:txBody>
      </p:sp>
      <p:graphicFrame>
        <p:nvGraphicFramePr>
          <p:cNvPr id="39" name="Table 38"/>
          <p:cNvGraphicFramePr>
            <a:graphicFrameLocks noGrp="1"/>
          </p:cNvGraphicFramePr>
          <p:nvPr>
            <p:extLst>
              <p:ext uri="{D42A27DB-BD31-4B8C-83A1-F6EECF244321}">
                <p14:modId xmlns:p14="http://schemas.microsoft.com/office/powerpoint/2010/main" val="823686014"/>
              </p:ext>
            </p:extLst>
          </p:nvPr>
        </p:nvGraphicFramePr>
        <p:xfrm>
          <a:off x="153271" y="4109770"/>
          <a:ext cx="3790258" cy="2225040"/>
        </p:xfrm>
        <a:graphic>
          <a:graphicData uri="http://schemas.openxmlformats.org/drawingml/2006/table">
            <a:tbl>
              <a:tblPr firstRow="1" bandRow="1">
                <a:tableStyleId>{5940675A-B579-460E-94D1-54222C63F5DA}</a:tableStyleId>
              </a:tblPr>
              <a:tblGrid>
                <a:gridCol w="404992"/>
                <a:gridCol w="3385266"/>
              </a:tblGrid>
              <a:tr h="37084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Mi</a:t>
                      </a:r>
                      <a:r>
                        <a:rPr lang="en-GB" b="0" dirty="0" smtClean="0">
                          <a:latin typeface="Arial" panose="020B0604020202020204" pitchFamily="34" charset="0"/>
                          <a:cs typeface="Arial" panose="020B0604020202020204" pitchFamily="34" charset="0"/>
                        </a:rPr>
                        <a:t> padre se llama Roberto.</a:t>
                      </a:r>
                      <a:endParaRPr lang="en-GB" b="0" dirty="0">
                        <a:latin typeface="Arial" panose="020B0604020202020204" pitchFamily="34" charset="0"/>
                        <a:cs typeface="Arial" panose="020B0604020202020204" pitchFamily="34" charset="0"/>
                      </a:endParaRPr>
                    </a:p>
                  </a:txBody>
                  <a:tcPr>
                    <a:lnL w="57150" cap="flat" cmpd="sng" algn="ctr">
                      <a:solidFill>
                        <a:schemeClr val="tx1"/>
                      </a:solidFill>
                      <a:prstDash val="solid"/>
                      <a:round/>
                      <a:headEnd type="none" w="med" len="med"/>
                      <a:tailEnd type="none" w="med" len="med"/>
                    </a:lnL>
                  </a:tcPr>
                </a:tc>
              </a:tr>
              <a:tr h="37084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Mi</a:t>
                      </a:r>
                      <a:r>
                        <a:rPr lang="en-GB" b="0" dirty="0" smtClean="0">
                          <a:latin typeface="Arial" panose="020B0604020202020204" pitchFamily="34" charset="0"/>
                          <a:cs typeface="Arial" panose="020B0604020202020204" pitchFamily="34" charset="0"/>
                        </a:rPr>
                        <a:t> </a:t>
                      </a:r>
                      <a:r>
                        <a:rPr lang="en-GB" b="0" dirty="0" err="1" smtClean="0">
                          <a:latin typeface="Arial" panose="020B0604020202020204" pitchFamily="34" charset="0"/>
                          <a:cs typeface="Arial" panose="020B0604020202020204" pitchFamily="34" charset="0"/>
                        </a:rPr>
                        <a:t>madre</a:t>
                      </a:r>
                      <a:r>
                        <a:rPr lang="en-GB" b="0" dirty="0" smtClean="0">
                          <a:latin typeface="Arial" panose="020B0604020202020204" pitchFamily="34" charset="0"/>
                          <a:cs typeface="Arial" panose="020B0604020202020204" pitchFamily="34" charset="0"/>
                        </a:rPr>
                        <a:t> se llama Sonia.</a:t>
                      </a:r>
                      <a:endParaRPr lang="en-GB" b="0" dirty="0">
                        <a:latin typeface="Arial" panose="020B0604020202020204" pitchFamily="34" charset="0"/>
                        <a:cs typeface="Arial" panose="020B0604020202020204" pitchFamily="34" charset="0"/>
                      </a:endParaRPr>
                    </a:p>
                  </a:txBody>
                  <a:tcPr>
                    <a:lnL w="57150" cap="flat" cmpd="sng" algn="ctr">
                      <a:solidFill>
                        <a:schemeClr val="tx1"/>
                      </a:solidFill>
                      <a:prstDash val="solid"/>
                      <a:round/>
                      <a:headEnd type="none" w="med" len="med"/>
                      <a:tailEnd type="none" w="med" len="med"/>
                    </a:lnL>
                  </a:tcPr>
                </a:tc>
              </a:tr>
              <a:tr h="37084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Mi</a:t>
                      </a:r>
                      <a:r>
                        <a:rPr lang="en-GB" b="0" dirty="0" smtClean="0">
                          <a:latin typeface="Arial" panose="020B0604020202020204" pitchFamily="34" charset="0"/>
                          <a:cs typeface="Arial" panose="020B0604020202020204" pitchFamily="34" charset="0"/>
                        </a:rPr>
                        <a:t> </a:t>
                      </a:r>
                      <a:r>
                        <a:rPr lang="en-GB" b="0" dirty="0" err="1" smtClean="0">
                          <a:latin typeface="Arial" panose="020B0604020202020204" pitchFamily="34" charset="0"/>
                          <a:cs typeface="Arial" panose="020B0604020202020204" pitchFamily="34" charset="0"/>
                        </a:rPr>
                        <a:t>abuelo</a:t>
                      </a:r>
                      <a:r>
                        <a:rPr lang="en-GB" b="0" dirty="0" smtClean="0">
                          <a:latin typeface="Arial" panose="020B0604020202020204" pitchFamily="34" charset="0"/>
                          <a:cs typeface="Arial" panose="020B0604020202020204" pitchFamily="34" charset="0"/>
                        </a:rPr>
                        <a:t> se llama José.</a:t>
                      </a:r>
                      <a:endParaRPr lang="en-GB" b="0" dirty="0">
                        <a:latin typeface="Arial" panose="020B0604020202020204" pitchFamily="34" charset="0"/>
                        <a:cs typeface="Arial" panose="020B0604020202020204" pitchFamily="34" charset="0"/>
                      </a:endParaRPr>
                    </a:p>
                  </a:txBody>
                  <a:tcPr>
                    <a:lnL w="57150" cap="flat" cmpd="sng" algn="ctr">
                      <a:solidFill>
                        <a:schemeClr val="tx1"/>
                      </a:solidFill>
                      <a:prstDash val="solid"/>
                      <a:round/>
                      <a:headEnd type="none" w="med" len="med"/>
                      <a:tailEnd type="none" w="med" len="med"/>
                    </a:lnL>
                  </a:tcPr>
                </a:tc>
              </a:tr>
              <a:tr h="37084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Mi</a:t>
                      </a:r>
                      <a:r>
                        <a:rPr lang="en-GB" b="0" dirty="0" smtClean="0">
                          <a:latin typeface="Arial" panose="020B0604020202020204" pitchFamily="34" charset="0"/>
                          <a:cs typeface="Arial" panose="020B0604020202020204" pitchFamily="34" charset="0"/>
                        </a:rPr>
                        <a:t> </a:t>
                      </a:r>
                      <a:r>
                        <a:rPr lang="en-GB" b="0" dirty="0" err="1" smtClean="0">
                          <a:latin typeface="Arial" panose="020B0604020202020204" pitchFamily="34" charset="0"/>
                          <a:cs typeface="Arial" panose="020B0604020202020204" pitchFamily="34" charset="0"/>
                        </a:rPr>
                        <a:t>abuela</a:t>
                      </a:r>
                      <a:r>
                        <a:rPr lang="en-GB" b="0" dirty="0" smtClean="0">
                          <a:latin typeface="Arial" panose="020B0604020202020204" pitchFamily="34" charset="0"/>
                          <a:cs typeface="Arial" panose="020B0604020202020204" pitchFamily="34" charset="0"/>
                        </a:rPr>
                        <a:t> se llama Luisa.</a:t>
                      </a:r>
                      <a:endParaRPr lang="en-GB" b="0" dirty="0">
                        <a:latin typeface="Arial" panose="020B0604020202020204" pitchFamily="34" charset="0"/>
                        <a:cs typeface="Arial" panose="020B0604020202020204" pitchFamily="34" charset="0"/>
                      </a:endParaRPr>
                    </a:p>
                  </a:txBody>
                  <a:tcPr>
                    <a:lnL w="57150" cap="flat" cmpd="sng" algn="ctr">
                      <a:solidFill>
                        <a:schemeClr val="tx1"/>
                      </a:solidFill>
                      <a:prstDash val="solid"/>
                      <a:round/>
                      <a:headEnd type="none" w="med" len="med"/>
                      <a:tailEnd type="none" w="med" len="med"/>
                    </a:lnL>
                  </a:tcPr>
                </a:tc>
              </a:tr>
              <a:tr h="37084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b="0" dirty="0" smtClean="0">
                          <a:latin typeface="Arial" panose="020B0604020202020204" pitchFamily="34" charset="0"/>
                          <a:cs typeface="Arial" panose="020B0604020202020204" pitchFamily="34" charset="0"/>
                        </a:rPr>
                        <a:t>No </a:t>
                      </a:r>
                      <a:r>
                        <a:rPr lang="en-GB" b="0" dirty="0" err="1" smtClean="0">
                          <a:latin typeface="Arial" panose="020B0604020202020204" pitchFamily="34" charset="0"/>
                          <a:cs typeface="Arial" panose="020B0604020202020204" pitchFamily="34" charset="0"/>
                        </a:rPr>
                        <a:t>tengo</a:t>
                      </a:r>
                      <a:r>
                        <a:rPr lang="en-GB" b="0" baseline="0" dirty="0" smtClean="0">
                          <a:latin typeface="Arial" panose="020B0604020202020204" pitchFamily="34" charset="0"/>
                          <a:cs typeface="Arial" panose="020B0604020202020204" pitchFamily="34" charset="0"/>
                        </a:rPr>
                        <a:t> </a:t>
                      </a:r>
                      <a:r>
                        <a:rPr lang="en-GB" b="0" baseline="0" dirty="0" err="1" smtClean="0">
                          <a:latin typeface="Arial" panose="020B0604020202020204" pitchFamily="34" charset="0"/>
                          <a:cs typeface="Arial" panose="020B0604020202020204" pitchFamily="34" charset="0"/>
                        </a:rPr>
                        <a:t>hermanas</a:t>
                      </a:r>
                      <a:r>
                        <a:rPr lang="en-GB" b="0" baseline="0" dirty="0" smtClean="0">
                          <a:latin typeface="Arial" panose="020B0604020202020204" pitchFamily="34" charset="0"/>
                          <a:cs typeface="Arial" panose="020B0604020202020204" pitchFamily="34" charset="0"/>
                        </a:rPr>
                        <a:t>.</a:t>
                      </a:r>
                      <a:endParaRPr lang="en-GB" b="0" dirty="0">
                        <a:latin typeface="Arial" panose="020B0604020202020204" pitchFamily="34" charset="0"/>
                        <a:cs typeface="Arial" panose="020B0604020202020204" pitchFamily="34" charset="0"/>
                      </a:endParaRPr>
                    </a:p>
                  </a:txBody>
                  <a:tcPr>
                    <a:lnL w="57150" cap="flat" cmpd="sng" algn="ctr">
                      <a:solidFill>
                        <a:schemeClr val="tx1"/>
                      </a:solidFill>
                      <a:prstDash val="solid"/>
                      <a:round/>
                      <a:headEnd type="none" w="med" len="med"/>
                      <a:tailEnd type="none" w="med" len="med"/>
                    </a:lnL>
                  </a:tcPr>
                </a:tc>
              </a:tr>
              <a:tr h="370840">
                <a:tc>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Mi</a:t>
                      </a:r>
                      <a:r>
                        <a:rPr lang="en-GB" b="0" dirty="0" smtClean="0">
                          <a:latin typeface="Arial" panose="020B0604020202020204" pitchFamily="34" charset="0"/>
                          <a:cs typeface="Arial" panose="020B0604020202020204" pitchFamily="34" charset="0"/>
                        </a:rPr>
                        <a:t> </a:t>
                      </a:r>
                      <a:r>
                        <a:rPr lang="en-GB" b="0" dirty="0" err="1" smtClean="0">
                          <a:latin typeface="Arial" panose="020B0604020202020204" pitchFamily="34" charset="0"/>
                          <a:cs typeface="Arial" panose="020B0604020202020204" pitchFamily="34" charset="0"/>
                        </a:rPr>
                        <a:t>hermano</a:t>
                      </a:r>
                      <a:r>
                        <a:rPr lang="en-GB" b="0" dirty="0" smtClean="0">
                          <a:latin typeface="Arial" panose="020B0604020202020204" pitchFamily="34" charset="0"/>
                          <a:cs typeface="Arial" panose="020B0604020202020204" pitchFamily="34" charset="0"/>
                        </a:rPr>
                        <a:t> se llama </a:t>
                      </a:r>
                      <a:r>
                        <a:rPr lang="en-GB" b="0" dirty="0" err="1" smtClean="0">
                          <a:latin typeface="Arial" panose="020B0604020202020204" pitchFamily="34" charset="0"/>
                          <a:cs typeface="Arial" panose="020B0604020202020204" pitchFamily="34" charset="0"/>
                        </a:rPr>
                        <a:t>Paco</a:t>
                      </a:r>
                      <a:r>
                        <a:rPr lang="en-GB" b="0" dirty="0" smtClean="0">
                          <a:latin typeface="Arial" panose="020B0604020202020204" pitchFamily="34" charset="0"/>
                          <a:cs typeface="Arial" panose="020B0604020202020204" pitchFamily="34" charset="0"/>
                        </a:rPr>
                        <a:t>.</a:t>
                      </a:r>
                      <a:endParaRPr lang="en-GB" b="0" dirty="0">
                        <a:latin typeface="Arial" panose="020B0604020202020204" pitchFamily="34" charset="0"/>
                        <a:cs typeface="Arial" panose="020B0604020202020204" pitchFamily="34" charset="0"/>
                      </a:endParaRPr>
                    </a:p>
                  </a:txBody>
                  <a:tcPr>
                    <a:lnL w="57150" cap="flat" cmpd="sng" algn="ctr">
                      <a:solidFill>
                        <a:schemeClr val="tx1"/>
                      </a:solidFill>
                      <a:prstDash val="solid"/>
                      <a:round/>
                      <a:headEnd type="none" w="med" len="med"/>
                      <a:tailEnd type="none" w="med" len="med"/>
                    </a:lnL>
                  </a:tcPr>
                </a:tc>
              </a:tr>
            </a:tbl>
          </a:graphicData>
        </a:graphic>
      </p:graphicFrame>
      <p:sp>
        <p:nvSpPr>
          <p:cNvPr id="40" name="Rectangle 67"/>
          <p:cNvSpPr>
            <a:spLocks noChangeArrowheads="1"/>
          </p:cNvSpPr>
          <p:nvPr/>
        </p:nvSpPr>
        <p:spPr bwMode="auto">
          <a:xfrm>
            <a:off x="59271" y="-30871"/>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a:latin typeface="Arial" panose="020B0604020202020204" pitchFamily="34" charset="0"/>
                <a:cs typeface="Arial" panose="020B0604020202020204" pitchFamily="34" charset="0"/>
              </a:rPr>
              <a:t>La </a:t>
            </a:r>
            <a:r>
              <a:rPr lang="en-GB" sz="2400" b="1" dirty="0" err="1">
                <a:latin typeface="Arial" panose="020B0604020202020204" pitchFamily="34" charset="0"/>
                <a:cs typeface="Arial" panose="020B0604020202020204" pitchFamily="34" charset="0"/>
              </a:rPr>
              <a:t>familia</a:t>
            </a:r>
            <a:endParaRPr lang="en-GB" sz="2400" dirty="0">
              <a:latin typeface="Arial" panose="020B0604020202020204" pitchFamily="34" charset="0"/>
              <a:cs typeface="Arial" panose="020B0604020202020204" pitchFamily="34" charset="0"/>
            </a:endParaRPr>
          </a:p>
        </p:txBody>
      </p:sp>
      <p:sp>
        <p:nvSpPr>
          <p:cNvPr id="41" name="TextBox 40"/>
          <p:cNvSpPr txBox="1"/>
          <p:nvPr/>
        </p:nvSpPr>
        <p:spPr>
          <a:xfrm>
            <a:off x="59271" y="3740249"/>
            <a:ext cx="3759708" cy="369332"/>
          </a:xfrm>
          <a:prstGeom prst="rect">
            <a:avLst/>
          </a:prstGeom>
          <a:noFill/>
        </p:spPr>
        <p:txBody>
          <a:bodyPr wrap="square" rtlCol="0">
            <a:spAutoFit/>
          </a:bodyPr>
          <a:lstStyle/>
          <a:p>
            <a:r>
              <a:rPr lang="en-GB" b="1" dirty="0" smtClean="0"/>
              <a:t>¿</a:t>
            </a:r>
            <a:r>
              <a:rPr lang="en-GB" b="1" dirty="0" err="1" smtClean="0"/>
              <a:t>Verdad</a:t>
            </a:r>
            <a:r>
              <a:rPr lang="en-GB" b="1" dirty="0" smtClean="0"/>
              <a:t> o </a:t>
            </a:r>
            <a:r>
              <a:rPr lang="en-GB" b="1" dirty="0" err="1" smtClean="0"/>
              <a:t>mentira</a:t>
            </a:r>
            <a:r>
              <a:rPr lang="en-GB" b="1" dirty="0" smtClean="0"/>
              <a:t>?</a:t>
            </a:r>
            <a:endParaRPr lang="en-GB" b="1" dirty="0"/>
          </a:p>
        </p:txBody>
      </p:sp>
      <p:sp>
        <p:nvSpPr>
          <p:cNvPr id="42" name="TextBox 41"/>
          <p:cNvSpPr txBox="1"/>
          <p:nvPr/>
        </p:nvSpPr>
        <p:spPr>
          <a:xfrm>
            <a:off x="46560" y="6418389"/>
            <a:ext cx="3759708" cy="369332"/>
          </a:xfrm>
          <a:prstGeom prst="rect">
            <a:avLst/>
          </a:prstGeom>
          <a:noFill/>
        </p:spPr>
        <p:txBody>
          <a:bodyPr wrap="square" rtlCol="0">
            <a:spAutoFit/>
          </a:bodyPr>
          <a:lstStyle/>
          <a:p>
            <a:r>
              <a:rPr lang="en-GB" b="1" dirty="0" smtClean="0"/>
              <a:t>¿</a:t>
            </a:r>
            <a:r>
              <a:rPr lang="en-GB" b="1" dirty="0" err="1" smtClean="0"/>
              <a:t>Cuántos</a:t>
            </a:r>
            <a:r>
              <a:rPr lang="en-GB" b="1" dirty="0" smtClean="0"/>
              <a:t> </a:t>
            </a:r>
            <a:r>
              <a:rPr lang="en-GB" b="1" dirty="0" err="1" smtClean="0"/>
              <a:t>años</a:t>
            </a:r>
            <a:r>
              <a:rPr lang="en-GB" b="1" dirty="0" smtClean="0"/>
              <a:t> </a:t>
            </a:r>
            <a:r>
              <a:rPr lang="en-GB" b="1" dirty="0" err="1" smtClean="0"/>
              <a:t>tienen</a:t>
            </a:r>
            <a:r>
              <a:rPr lang="en-GB" b="1" dirty="0" smtClean="0"/>
              <a:t>?</a:t>
            </a:r>
            <a:endParaRPr lang="en-GB" b="1" dirty="0"/>
          </a:p>
        </p:txBody>
      </p:sp>
      <p:graphicFrame>
        <p:nvGraphicFramePr>
          <p:cNvPr id="43" name="Table 42"/>
          <p:cNvGraphicFramePr>
            <a:graphicFrameLocks noGrp="1"/>
          </p:cNvGraphicFramePr>
          <p:nvPr>
            <p:extLst>
              <p:ext uri="{D42A27DB-BD31-4B8C-83A1-F6EECF244321}">
                <p14:modId xmlns:p14="http://schemas.microsoft.com/office/powerpoint/2010/main" val="3877339598"/>
              </p:ext>
            </p:extLst>
          </p:nvPr>
        </p:nvGraphicFramePr>
        <p:xfrm>
          <a:off x="164948" y="6798827"/>
          <a:ext cx="5436318" cy="2225040"/>
        </p:xfrm>
        <a:graphic>
          <a:graphicData uri="http://schemas.openxmlformats.org/drawingml/2006/table">
            <a:tbl>
              <a:tblPr firstRow="1" bandRow="1">
                <a:tableStyleId>{5940675A-B579-460E-94D1-54222C63F5DA}</a:tableStyleId>
              </a:tblPr>
              <a:tblGrid>
                <a:gridCol w="580875"/>
                <a:gridCol w="4855443"/>
              </a:tblGrid>
              <a:tr h="370840">
                <a:tc>
                  <a:txBody>
                    <a:bodyPr/>
                    <a:lstStyle/>
                    <a:p>
                      <a:r>
                        <a:rPr lang="en-GB" dirty="0" smtClean="0"/>
                        <a:t>1</a:t>
                      </a:r>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Mi</a:t>
                      </a:r>
                      <a:r>
                        <a:rPr lang="en-GB" b="0" dirty="0" smtClean="0">
                          <a:latin typeface="Arial" panose="020B0604020202020204" pitchFamily="34" charset="0"/>
                          <a:cs typeface="Arial" panose="020B0604020202020204" pitchFamily="34" charset="0"/>
                        </a:rPr>
                        <a:t> </a:t>
                      </a:r>
                      <a:r>
                        <a:rPr lang="en-GB" b="0" dirty="0" err="1" smtClean="0">
                          <a:latin typeface="Arial" panose="020B0604020202020204" pitchFamily="34" charset="0"/>
                          <a:cs typeface="Arial" panose="020B0604020202020204" pitchFamily="34" charset="0"/>
                        </a:rPr>
                        <a:t>abuelo</a:t>
                      </a:r>
                      <a:r>
                        <a:rPr lang="en-GB" b="0" dirty="0" smtClean="0">
                          <a:latin typeface="Arial" panose="020B0604020202020204" pitchFamily="34" charset="0"/>
                          <a:cs typeface="Arial" panose="020B0604020202020204" pitchFamily="34" charset="0"/>
                        </a:rPr>
                        <a:t> </a:t>
                      </a:r>
                      <a:r>
                        <a:rPr lang="en-GB" b="0" dirty="0" err="1" smtClean="0">
                          <a:latin typeface="Arial" panose="020B0604020202020204" pitchFamily="34" charset="0"/>
                          <a:cs typeface="Arial" panose="020B0604020202020204" pitchFamily="34" charset="0"/>
                        </a:rPr>
                        <a:t>Paco</a:t>
                      </a:r>
                      <a:r>
                        <a:rPr lang="en-GB" b="0" baseline="0" dirty="0" smtClean="0">
                          <a:latin typeface="Arial" panose="020B0604020202020204" pitchFamily="34" charset="0"/>
                          <a:cs typeface="Arial" panose="020B0604020202020204" pitchFamily="34" charset="0"/>
                        </a:rPr>
                        <a:t> </a:t>
                      </a:r>
                      <a:r>
                        <a:rPr lang="en-GB" b="0" baseline="0" dirty="0" err="1" smtClean="0">
                          <a:latin typeface="Arial" panose="020B0604020202020204" pitchFamily="34" charset="0"/>
                          <a:cs typeface="Arial" panose="020B0604020202020204" pitchFamily="34" charset="0"/>
                        </a:rPr>
                        <a:t>tiene</a:t>
                      </a:r>
                      <a:r>
                        <a:rPr lang="en-GB" b="0" baseline="0" dirty="0" smtClean="0">
                          <a:latin typeface="Arial" panose="020B0604020202020204" pitchFamily="34" charset="0"/>
                          <a:cs typeface="Arial" panose="020B0604020202020204" pitchFamily="34" charset="0"/>
                        </a:rPr>
                        <a:t>…</a:t>
                      </a:r>
                      <a:r>
                        <a:rPr lang="en-GB" b="0" baseline="0" dirty="0" err="1" smtClean="0">
                          <a:latin typeface="Arial" panose="020B0604020202020204" pitchFamily="34" charset="0"/>
                          <a:cs typeface="Arial" panose="020B0604020202020204" pitchFamily="34" charset="0"/>
                        </a:rPr>
                        <a:t>años</a:t>
                      </a:r>
                      <a:r>
                        <a:rPr lang="en-GB" b="0" baseline="0" dirty="0" smtClean="0">
                          <a:latin typeface="Arial" panose="020B0604020202020204" pitchFamily="34" charset="0"/>
                          <a:cs typeface="Arial" panose="020B0604020202020204" pitchFamily="34" charset="0"/>
                        </a:rPr>
                        <a:t>.</a:t>
                      </a:r>
                      <a:endParaRPr lang="en-GB"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tcPr>
                </a:tc>
              </a:tr>
              <a:tr h="370840">
                <a:tc>
                  <a:txBody>
                    <a:bodyPr/>
                    <a:lstStyle/>
                    <a:p>
                      <a:r>
                        <a:rPr lang="en-GB" dirty="0" smtClean="0"/>
                        <a:t>2</a:t>
                      </a:r>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Mi</a:t>
                      </a:r>
                      <a:r>
                        <a:rPr lang="en-GB" b="0" dirty="0" smtClean="0">
                          <a:latin typeface="Arial" panose="020B0604020202020204" pitchFamily="34" charset="0"/>
                          <a:cs typeface="Arial" panose="020B0604020202020204" pitchFamily="34" charset="0"/>
                        </a:rPr>
                        <a:t> </a:t>
                      </a:r>
                      <a:r>
                        <a:rPr lang="en-GB" b="0" dirty="0" err="1" smtClean="0">
                          <a:latin typeface="Arial" panose="020B0604020202020204" pitchFamily="34" charset="0"/>
                          <a:cs typeface="Arial" panose="020B0604020202020204" pitchFamily="34" charset="0"/>
                        </a:rPr>
                        <a:t>hermana</a:t>
                      </a:r>
                      <a:r>
                        <a:rPr lang="en-GB" b="0" baseline="0" dirty="0" smtClean="0">
                          <a:latin typeface="Arial" panose="020B0604020202020204" pitchFamily="34" charset="0"/>
                          <a:cs typeface="Arial" panose="020B0604020202020204" pitchFamily="34" charset="0"/>
                        </a:rPr>
                        <a:t> ………</a:t>
                      </a:r>
                      <a:endParaRPr lang="en-GB"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tcPr>
                </a:tc>
              </a:tr>
              <a:tr h="370840">
                <a:tc>
                  <a:txBody>
                    <a:bodyPr/>
                    <a:lstStyle/>
                    <a:p>
                      <a:r>
                        <a:rPr lang="en-GB" dirty="0" smtClean="0"/>
                        <a:t>3</a:t>
                      </a:r>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GB" b="0" dirty="0" smtClean="0">
                          <a:latin typeface="Arial" panose="020B0604020202020204" pitchFamily="34" charset="0"/>
                          <a:cs typeface="Arial" panose="020B0604020202020204" pitchFamily="34" charset="0"/>
                        </a:rPr>
                        <a:t>Jaime………</a:t>
                      </a:r>
                      <a:endParaRPr lang="en-GB"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tcPr>
                </a:tc>
              </a:tr>
              <a:tr h="370840">
                <a:tc>
                  <a:txBody>
                    <a:bodyPr/>
                    <a:lstStyle/>
                    <a:p>
                      <a:r>
                        <a:rPr lang="en-GB" dirty="0" smtClean="0"/>
                        <a:t>4</a:t>
                      </a:r>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Mi</a:t>
                      </a:r>
                      <a:r>
                        <a:rPr lang="en-GB" b="0" dirty="0" smtClean="0">
                          <a:latin typeface="Arial" panose="020B0604020202020204" pitchFamily="34" charset="0"/>
                          <a:cs typeface="Arial" panose="020B0604020202020204" pitchFamily="34" charset="0"/>
                        </a:rPr>
                        <a:t> </a:t>
                      </a:r>
                      <a:r>
                        <a:rPr lang="en-GB" b="0" dirty="0" err="1" smtClean="0">
                          <a:latin typeface="Arial" panose="020B0604020202020204" pitchFamily="34" charset="0"/>
                          <a:cs typeface="Arial" panose="020B0604020202020204" pitchFamily="34" charset="0"/>
                        </a:rPr>
                        <a:t>abuela</a:t>
                      </a:r>
                      <a:r>
                        <a:rPr lang="en-GB" b="0" dirty="0" smtClean="0">
                          <a:latin typeface="Arial" panose="020B0604020202020204" pitchFamily="34" charset="0"/>
                          <a:cs typeface="Arial" panose="020B0604020202020204" pitchFamily="34" charset="0"/>
                        </a:rPr>
                        <a:t> Carmen……….</a:t>
                      </a:r>
                      <a:endParaRPr lang="en-GB"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tcPr>
                </a:tc>
              </a:tr>
              <a:tr h="370840">
                <a:tc>
                  <a:txBody>
                    <a:bodyPr/>
                    <a:lstStyle/>
                    <a:p>
                      <a:r>
                        <a:rPr lang="en-GB" dirty="0" smtClean="0"/>
                        <a:t>5</a:t>
                      </a:r>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Mi</a:t>
                      </a:r>
                      <a:r>
                        <a:rPr lang="en-GB" b="0" dirty="0" smtClean="0">
                          <a:latin typeface="Arial" panose="020B0604020202020204" pitchFamily="34" charset="0"/>
                          <a:cs typeface="Arial" panose="020B0604020202020204" pitchFamily="34" charset="0"/>
                        </a:rPr>
                        <a:t> padre…….</a:t>
                      </a:r>
                      <a:endParaRPr lang="en-GB"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tcPr>
                </a:tc>
              </a:tr>
              <a:tr h="370840">
                <a:tc>
                  <a:txBody>
                    <a:bodyPr/>
                    <a:lstStyle/>
                    <a:p>
                      <a:r>
                        <a:rPr lang="en-GB" dirty="0" smtClean="0"/>
                        <a:t>6</a:t>
                      </a:r>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GB" b="0" dirty="0" err="1" smtClean="0">
                          <a:latin typeface="Arial" panose="020B0604020202020204" pitchFamily="34" charset="0"/>
                          <a:cs typeface="Arial" panose="020B0604020202020204" pitchFamily="34" charset="0"/>
                        </a:rPr>
                        <a:t>Yo</a:t>
                      </a:r>
                      <a:r>
                        <a:rPr lang="en-GB" b="0" dirty="0" smtClean="0">
                          <a:latin typeface="Arial" panose="020B0604020202020204" pitchFamily="34" charset="0"/>
                          <a:cs typeface="Arial" panose="020B0604020202020204" pitchFamily="34" charset="0"/>
                        </a:rPr>
                        <a:t> </a:t>
                      </a:r>
                      <a:r>
                        <a:rPr lang="en-GB" b="0" dirty="0" err="1" smtClean="0">
                          <a:latin typeface="Arial" panose="020B0604020202020204" pitchFamily="34" charset="0"/>
                          <a:cs typeface="Arial" panose="020B0604020202020204" pitchFamily="34" charset="0"/>
                        </a:rPr>
                        <a:t>tengo</a:t>
                      </a:r>
                      <a:r>
                        <a:rPr lang="en-GB" b="0" dirty="0" smtClean="0">
                          <a:latin typeface="Arial" panose="020B0604020202020204" pitchFamily="34" charset="0"/>
                          <a:cs typeface="Arial" panose="020B0604020202020204" pitchFamily="34" charset="0"/>
                        </a:rPr>
                        <a:t>…..</a:t>
                      </a:r>
                      <a:endParaRPr lang="en-GB"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tcPr>
                </a:tc>
              </a:tr>
            </a:tbl>
          </a:graphicData>
        </a:graphic>
      </p:graphicFrame>
      <p:sp>
        <p:nvSpPr>
          <p:cNvPr id="38" name="Rounded Rectangle 3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34</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389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342106131"/>
              </p:ext>
            </p:extLst>
          </p:nvPr>
        </p:nvGraphicFramePr>
        <p:xfrm>
          <a:off x="263298" y="858410"/>
          <a:ext cx="6334053" cy="4094616"/>
        </p:xfrm>
        <a:graphic>
          <a:graphicData uri="http://schemas.openxmlformats.org/drawingml/2006/table">
            <a:tbl>
              <a:tblPr firstRow="1" bandRow="1">
                <a:tableStyleId>{5940675A-B579-460E-94D1-54222C63F5DA}</a:tableStyleId>
              </a:tblPr>
              <a:tblGrid>
                <a:gridCol w="1725542"/>
                <a:gridCol w="4608511"/>
              </a:tblGrid>
              <a:tr h="511827">
                <a:tc>
                  <a:txBody>
                    <a:bodyPr/>
                    <a:lstStyle/>
                    <a:p>
                      <a:r>
                        <a:rPr lang="en-GB" sz="2000" b="1" dirty="0" smtClean="0">
                          <a:latin typeface="Arial" panose="020B0604020202020204" pitchFamily="34" charset="0"/>
                          <a:cs typeface="Arial" panose="020B0604020202020204" pitchFamily="34" charset="0"/>
                        </a:rPr>
                        <a:t>1</a:t>
                      </a:r>
                      <a:endParaRPr lang="en-GB" sz="2000" b="1" dirty="0">
                        <a:latin typeface="Arial" panose="020B0604020202020204" pitchFamily="34" charset="0"/>
                        <a:cs typeface="Arial" panose="020B0604020202020204" pitchFamily="34" charset="0"/>
                      </a:endParaRPr>
                    </a:p>
                  </a:txBody>
                  <a:tcPr anchor="ctr"/>
                </a:tc>
                <a:tc>
                  <a:txBody>
                    <a:bodyPr/>
                    <a:lstStyle/>
                    <a:p>
                      <a:r>
                        <a:rPr lang="en-GB" sz="2000" b="1" dirty="0" smtClean="0">
                          <a:latin typeface="Arial" panose="020B0604020202020204" pitchFamily="34" charset="0"/>
                          <a:cs typeface="Arial" panose="020B0604020202020204" pitchFamily="34" charset="0"/>
                        </a:rPr>
                        <a:t>a  </a:t>
                      </a:r>
                      <a:r>
                        <a:rPr lang="en-GB" sz="2000" b="0" dirty="0" err="1" smtClean="0">
                          <a:latin typeface="Arial" panose="020B0604020202020204" pitchFamily="34" charset="0"/>
                          <a:cs typeface="Arial" panose="020B0604020202020204" pitchFamily="34" charset="0"/>
                        </a:rPr>
                        <a:t>Tengo</a:t>
                      </a:r>
                      <a:r>
                        <a:rPr lang="en-GB" sz="2000" b="0" dirty="0" smtClean="0">
                          <a:latin typeface="Arial" panose="020B0604020202020204" pitchFamily="34" charset="0"/>
                          <a:cs typeface="Arial" panose="020B0604020202020204" pitchFamily="34" charset="0"/>
                        </a:rPr>
                        <a:t> dos </a:t>
                      </a:r>
                      <a:r>
                        <a:rPr lang="en-GB" sz="2000" b="0" dirty="0" err="1" smtClean="0">
                          <a:latin typeface="Arial" panose="020B0604020202020204" pitchFamily="34" charset="0"/>
                          <a:cs typeface="Arial" panose="020B0604020202020204" pitchFamily="34" charset="0"/>
                        </a:rPr>
                        <a:t>hermanas</a:t>
                      </a:r>
                      <a:r>
                        <a:rPr lang="en-GB" sz="2000" b="0" dirty="0" smtClean="0">
                          <a:latin typeface="Arial" panose="020B0604020202020204" pitchFamily="34" charset="0"/>
                          <a:cs typeface="Arial" panose="020B0604020202020204" pitchFamily="34" charset="0"/>
                        </a:rPr>
                        <a:t>.</a:t>
                      </a:r>
                      <a:endParaRPr lang="en-GB" sz="2000" b="0" dirty="0">
                        <a:latin typeface="Arial" panose="020B0604020202020204" pitchFamily="34" charset="0"/>
                        <a:cs typeface="Arial" panose="020B0604020202020204" pitchFamily="34" charset="0"/>
                      </a:endParaRPr>
                    </a:p>
                  </a:txBody>
                  <a:tcPr anchor="ctr"/>
                </a:tc>
              </a:tr>
              <a:tr h="511827">
                <a:tc>
                  <a:txBody>
                    <a:bodyPr/>
                    <a:lstStyle/>
                    <a:p>
                      <a:r>
                        <a:rPr lang="en-GB" sz="2000" b="1" dirty="0" smtClean="0">
                          <a:latin typeface="Arial" panose="020B0604020202020204" pitchFamily="34" charset="0"/>
                          <a:cs typeface="Arial" panose="020B0604020202020204" pitchFamily="34" charset="0"/>
                        </a:rPr>
                        <a:t>2</a:t>
                      </a:r>
                      <a:endParaRPr lang="en-GB" sz="2000" b="1" dirty="0">
                        <a:latin typeface="Arial" panose="020B0604020202020204" pitchFamily="34" charset="0"/>
                        <a:cs typeface="Arial" panose="020B0604020202020204" pitchFamily="34" charset="0"/>
                      </a:endParaRPr>
                    </a:p>
                  </a:txBody>
                  <a:tcPr anchor="ctr"/>
                </a:tc>
                <a:tc>
                  <a:txBody>
                    <a:bodyPr/>
                    <a:lstStyle/>
                    <a:p>
                      <a:r>
                        <a:rPr lang="en-GB" sz="2000" b="1" dirty="0" smtClean="0">
                          <a:latin typeface="Arial" panose="020B0604020202020204" pitchFamily="34" charset="0"/>
                          <a:cs typeface="Arial" panose="020B0604020202020204" pitchFamily="34" charset="0"/>
                        </a:rPr>
                        <a:t>b </a:t>
                      </a:r>
                      <a:r>
                        <a:rPr lang="en-GB" sz="2000" b="0" dirty="0" err="1" smtClean="0">
                          <a:latin typeface="Arial" panose="020B0604020202020204" pitchFamily="34" charset="0"/>
                          <a:cs typeface="Arial" panose="020B0604020202020204" pitchFamily="34" charset="0"/>
                        </a:rPr>
                        <a:t>Tengo</a:t>
                      </a:r>
                      <a:r>
                        <a:rPr lang="en-GB" sz="2000" b="0" dirty="0" smtClean="0">
                          <a:latin typeface="Arial" panose="020B0604020202020204" pitchFamily="34" charset="0"/>
                          <a:cs typeface="Arial" panose="020B0604020202020204" pitchFamily="34" charset="0"/>
                        </a:rPr>
                        <a:t> un </a:t>
                      </a:r>
                      <a:r>
                        <a:rPr lang="en-GB" sz="2000" b="0" dirty="0" err="1" smtClean="0">
                          <a:latin typeface="Arial" panose="020B0604020202020204" pitchFamily="34" charset="0"/>
                          <a:cs typeface="Arial" panose="020B0604020202020204" pitchFamily="34" charset="0"/>
                        </a:rPr>
                        <a:t>hermano</a:t>
                      </a:r>
                      <a:r>
                        <a:rPr lang="en-GB" sz="2000" b="0" dirty="0" smtClean="0">
                          <a:latin typeface="Arial" panose="020B0604020202020204" pitchFamily="34" charset="0"/>
                          <a:cs typeface="Arial" panose="020B0604020202020204" pitchFamily="34" charset="0"/>
                        </a:rPr>
                        <a:t> y dos </a:t>
                      </a:r>
                      <a:r>
                        <a:rPr lang="en-GB" sz="2000" b="0" dirty="0" err="1" smtClean="0">
                          <a:latin typeface="Arial" panose="020B0604020202020204" pitchFamily="34" charset="0"/>
                          <a:cs typeface="Arial" panose="020B0604020202020204" pitchFamily="34" charset="0"/>
                        </a:rPr>
                        <a:t>hermanas</a:t>
                      </a:r>
                      <a:r>
                        <a:rPr lang="en-GB" sz="2000" b="0" dirty="0" smtClean="0">
                          <a:latin typeface="Arial" panose="020B0604020202020204" pitchFamily="34" charset="0"/>
                          <a:cs typeface="Arial" panose="020B0604020202020204" pitchFamily="34" charset="0"/>
                        </a:rPr>
                        <a:t>.</a:t>
                      </a:r>
                      <a:endParaRPr lang="en-GB" sz="2000" b="0" dirty="0">
                        <a:latin typeface="Arial" panose="020B0604020202020204" pitchFamily="34" charset="0"/>
                        <a:cs typeface="Arial" panose="020B0604020202020204" pitchFamily="34" charset="0"/>
                      </a:endParaRPr>
                    </a:p>
                  </a:txBody>
                  <a:tcPr anchor="ctr"/>
                </a:tc>
              </a:tr>
              <a:tr h="511827">
                <a:tc>
                  <a:txBody>
                    <a:bodyPr/>
                    <a:lstStyle/>
                    <a:p>
                      <a:r>
                        <a:rPr lang="en-GB" sz="2000" b="1" dirty="0" smtClean="0">
                          <a:latin typeface="Arial" panose="020B0604020202020204" pitchFamily="34" charset="0"/>
                          <a:cs typeface="Arial" panose="020B0604020202020204" pitchFamily="34" charset="0"/>
                        </a:rPr>
                        <a:t>3</a:t>
                      </a:r>
                      <a:endParaRPr lang="en-GB" sz="2000" b="1" dirty="0">
                        <a:latin typeface="Arial" panose="020B0604020202020204" pitchFamily="34" charset="0"/>
                        <a:cs typeface="Arial" panose="020B0604020202020204" pitchFamily="34" charset="0"/>
                      </a:endParaRPr>
                    </a:p>
                  </a:txBody>
                  <a:tcPr anchor="ctr"/>
                </a:tc>
                <a:tc>
                  <a:txBody>
                    <a:bodyPr/>
                    <a:lstStyle/>
                    <a:p>
                      <a:r>
                        <a:rPr lang="en-GB" sz="2000" b="1" dirty="0" smtClean="0">
                          <a:latin typeface="Arial" panose="020B0604020202020204" pitchFamily="34" charset="0"/>
                          <a:cs typeface="Arial" panose="020B0604020202020204" pitchFamily="34" charset="0"/>
                        </a:rPr>
                        <a:t>c </a:t>
                      </a:r>
                      <a:r>
                        <a:rPr lang="en-GB" sz="2000" b="0" dirty="0" err="1" smtClean="0">
                          <a:latin typeface="Arial" panose="020B0604020202020204" pitchFamily="34" charset="0"/>
                          <a:cs typeface="Arial" panose="020B0604020202020204" pitchFamily="34" charset="0"/>
                        </a:rPr>
                        <a:t>Tengo</a:t>
                      </a:r>
                      <a:r>
                        <a:rPr lang="en-GB" sz="2000" b="0" dirty="0" smtClean="0">
                          <a:latin typeface="Arial" panose="020B0604020202020204" pitchFamily="34" charset="0"/>
                          <a:cs typeface="Arial" panose="020B0604020202020204" pitchFamily="34" charset="0"/>
                        </a:rPr>
                        <a:t> </a:t>
                      </a:r>
                      <a:r>
                        <a:rPr lang="en-GB" sz="2000" b="0" dirty="0" err="1" smtClean="0">
                          <a:latin typeface="Arial" panose="020B0604020202020204" pitchFamily="34" charset="0"/>
                          <a:cs typeface="Arial" panose="020B0604020202020204" pitchFamily="34" charset="0"/>
                        </a:rPr>
                        <a:t>tres</a:t>
                      </a:r>
                      <a:r>
                        <a:rPr lang="en-GB" sz="2000" b="0" dirty="0" smtClean="0">
                          <a:latin typeface="Arial" panose="020B0604020202020204" pitchFamily="34" charset="0"/>
                          <a:cs typeface="Arial" panose="020B0604020202020204" pitchFamily="34" charset="0"/>
                        </a:rPr>
                        <a:t> </a:t>
                      </a:r>
                      <a:r>
                        <a:rPr lang="en-GB" sz="2000" b="0" dirty="0" err="1" smtClean="0">
                          <a:latin typeface="Arial" panose="020B0604020202020204" pitchFamily="34" charset="0"/>
                          <a:cs typeface="Arial" panose="020B0604020202020204" pitchFamily="34" charset="0"/>
                        </a:rPr>
                        <a:t>hermanos</a:t>
                      </a:r>
                      <a:r>
                        <a:rPr lang="en-GB" sz="2000" b="0" dirty="0" smtClean="0">
                          <a:latin typeface="Arial" panose="020B0604020202020204" pitchFamily="34" charset="0"/>
                          <a:cs typeface="Arial" panose="020B0604020202020204" pitchFamily="34" charset="0"/>
                        </a:rPr>
                        <a:t>.</a:t>
                      </a:r>
                      <a:endParaRPr lang="en-GB" sz="2000" b="0" dirty="0">
                        <a:latin typeface="Arial" panose="020B0604020202020204" pitchFamily="34" charset="0"/>
                        <a:cs typeface="Arial" panose="020B0604020202020204" pitchFamily="34" charset="0"/>
                      </a:endParaRPr>
                    </a:p>
                  </a:txBody>
                  <a:tcPr anchor="ctr"/>
                </a:tc>
              </a:tr>
              <a:tr h="511827">
                <a:tc>
                  <a:txBody>
                    <a:bodyPr/>
                    <a:lstStyle/>
                    <a:p>
                      <a:r>
                        <a:rPr lang="en-GB" sz="2000" b="1" dirty="0" smtClean="0">
                          <a:latin typeface="Arial" panose="020B0604020202020204" pitchFamily="34" charset="0"/>
                          <a:cs typeface="Arial" panose="020B0604020202020204" pitchFamily="34" charset="0"/>
                        </a:rPr>
                        <a:t>4</a:t>
                      </a:r>
                      <a:endParaRPr lang="en-GB" sz="2000" b="1" dirty="0">
                        <a:latin typeface="Arial" panose="020B0604020202020204" pitchFamily="34" charset="0"/>
                        <a:cs typeface="Arial" panose="020B0604020202020204" pitchFamily="34" charset="0"/>
                      </a:endParaRPr>
                    </a:p>
                  </a:txBody>
                  <a:tcPr anchor="ctr"/>
                </a:tc>
                <a:tc>
                  <a:txBody>
                    <a:bodyPr/>
                    <a:lstStyle/>
                    <a:p>
                      <a:r>
                        <a:rPr lang="en-GB" sz="2000" b="1" dirty="0" smtClean="0">
                          <a:latin typeface="Arial" panose="020B0604020202020204" pitchFamily="34" charset="0"/>
                          <a:cs typeface="Arial" panose="020B0604020202020204" pitchFamily="34" charset="0"/>
                        </a:rPr>
                        <a:t>d  </a:t>
                      </a:r>
                      <a:r>
                        <a:rPr lang="en-GB" sz="2000" b="0" dirty="0" err="1" smtClean="0">
                          <a:latin typeface="Arial" panose="020B0604020202020204" pitchFamily="34" charset="0"/>
                          <a:cs typeface="Arial" panose="020B0604020202020204" pitchFamily="34" charset="0"/>
                        </a:rPr>
                        <a:t>Tengo</a:t>
                      </a:r>
                      <a:r>
                        <a:rPr lang="en-GB" sz="2000" b="0" dirty="0" smtClean="0">
                          <a:latin typeface="Arial" panose="020B0604020202020204" pitchFamily="34" charset="0"/>
                          <a:cs typeface="Arial" panose="020B0604020202020204" pitchFamily="34" charset="0"/>
                        </a:rPr>
                        <a:t> un </a:t>
                      </a:r>
                      <a:r>
                        <a:rPr lang="en-GB" sz="2000" b="0" dirty="0" err="1" smtClean="0">
                          <a:latin typeface="Arial" panose="020B0604020202020204" pitchFamily="34" charset="0"/>
                          <a:cs typeface="Arial" panose="020B0604020202020204" pitchFamily="34" charset="0"/>
                        </a:rPr>
                        <a:t>hermano</a:t>
                      </a:r>
                      <a:r>
                        <a:rPr lang="en-GB" sz="2000" b="0" dirty="0" smtClean="0">
                          <a:latin typeface="Arial" panose="020B0604020202020204" pitchFamily="34" charset="0"/>
                          <a:cs typeface="Arial" panose="020B0604020202020204" pitchFamily="34" charset="0"/>
                        </a:rPr>
                        <a:t>.</a:t>
                      </a:r>
                      <a:endParaRPr lang="en-GB" sz="2000" b="0" dirty="0">
                        <a:latin typeface="Arial" panose="020B0604020202020204" pitchFamily="34" charset="0"/>
                        <a:cs typeface="Arial" panose="020B0604020202020204" pitchFamily="34" charset="0"/>
                      </a:endParaRPr>
                    </a:p>
                  </a:txBody>
                  <a:tcPr anchor="ctr"/>
                </a:tc>
              </a:tr>
              <a:tr h="511827">
                <a:tc>
                  <a:txBody>
                    <a:bodyPr/>
                    <a:lstStyle/>
                    <a:p>
                      <a:r>
                        <a:rPr lang="en-GB" sz="2000" b="1" dirty="0" smtClean="0">
                          <a:latin typeface="Arial" panose="020B0604020202020204" pitchFamily="34" charset="0"/>
                          <a:cs typeface="Arial" panose="020B0604020202020204" pitchFamily="34" charset="0"/>
                        </a:rPr>
                        <a:t>5</a:t>
                      </a:r>
                      <a:endParaRPr lang="en-GB" sz="2000" b="1" dirty="0">
                        <a:latin typeface="Arial" panose="020B0604020202020204" pitchFamily="34" charset="0"/>
                        <a:cs typeface="Arial" panose="020B0604020202020204" pitchFamily="34" charset="0"/>
                      </a:endParaRPr>
                    </a:p>
                  </a:txBody>
                  <a:tcPr anchor="ctr"/>
                </a:tc>
                <a:tc>
                  <a:txBody>
                    <a:bodyPr/>
                    <a:lstStyle/>
                    <a:p>
                      <a:r>
                        <a:rPr lang="en-GB" sz="2000" b="1" dirty="0" smtClean="0">
                          <a:latin typeface="Arial" panose="020B0604020202020204" pitchFamily="34" charset="0"/>
                          <a:cs typeface="Arial" panose="020B0604020202020204" pitchFamily="34" charset="0"/>
                        </a:rPr>
                        <a:t>e  </a:t>
                      </a:r>
                      <a:r>
                        <a:rPr lang="en-GB" sz="2000" b="0" dirty="0" smtClean="0">
                          <a:latin typeface="Arial" panose="020B0604020202020204" pitchFamily="34" charset="0"/>
                          <a:cs typeface="Arial" panose="020B0604020202020204" pitchFamily="34" charset="0"/>
                        </a:rPr>
                        <a:t>Soy </a:t>
                      </a:r>
                      <a:r>
                        <a:rPr lang="en-GB" sz="2000" b="0" dirty="0" err="1" smtClean="0">
                          <a:latin typeface="Arial" panose="020B0604020202020204" pitchFamily="34" charset="0"/>
                          <a:cs typeface="Arial" panose="020B0604020202020204" pitchFamily="34" charset="0"/>
                        </a:rPr>
                        <a:t>hijo</a:t>
                      </a:r>
                      <a:r>
                        <a:rPr lang="en-GB" sz="2000" b="0" dirty="0" smtClean="0">
                          <a:latin typeface="Arial" panose="020B0604020202020204" pitchFamily="34" charset="0"/>
                          <a:cs typeface="Arial" panose="020B0604020202020204" pitchFamily="34" charset="0"/>
                        </a:rPr>
                        <a:t> </a:t>
                      </a:r>
                      <a:r>
                        <a:rPr lang="en-GB" sz="2000" b="0" dirty="0" err="1" smtClean="0">
                          <a:latin typeface="Arial" panose="020B0604020202020204" pitchFamily="34" charset="0"/>
                          <a:cs typeface="Arial" panose="020B0604020202020204" pitchFamily="34" charset="0"/>
                        </a:rPr>
                        <a:t>único</a:t>
                      </a:r>
                      <a:r>
                        <a:rPr lang="en-GB" sz="2000" b="0" dirty="0" smtClean="0">
                          <a:latin typeface="Arial" panose="020B0604020202020204" pitchFamily="34" charset="0"/>
                          <a:cs typeface="Arial" panose="020B0604020202020204" pitchFamily="34" charset="0"/>
                        </a:rPr>
                        <a:t>.</a:t>
                      </a:r>
                      <a:endParaRPr lang="en-GB" sz="2000" b="0" dirty="0">
                        <a:latin typeface="Arial" panose="020B0604020202020204" pitchFamily="34" charset="0"/>
                        <a:cs typeface="Arial" panose="020B0604020202020204" pitchFamily="34" charset="0"/>
                      </a:endParaRPr>
                    </a:p>
                  </a:txBody>
                  <a:tcPr anchor="ctr"/>
                </a:tc>
              </a:tr>
              <a:tr h="511827">
                <a:tc>
                  <a:txBody>
                    <a:bodyPr/>
                    <a:lstStyle/>
                    <a:p>
                      <a:r>
                        <a:rPr lang="en-GB" sz="2000" b="1" dirty="0" smtClean="0">
                          <a:latin typeface="Arial" panose="020B0604020202020204" pitchFamily="34" charset="0"/>
                          <a:cs typeface="Arial" panose="020B0604020202020204" pitchFamily="34" charset="0"/>
                        </a:rPr>
                        <a:t>6</a:t>
                      </a:r>
                      <a:endParaRPr lang="en-GB" sz="2000" b="1" dirty="0">
                        <a:latin typeface="Arial" panose="020B0604020202020204" pitchFamily="34" charset="0"/>
                        <a:cs typeface="Arial" panose="020B0604020202020204" pitchFamily="34" charset="0"/>
                      </a:endParaRPr>
                    </a:p>
                  </a:txBody>
                  <a:tcPr anchor="ctr"/>
                </a:tc>
                <a:tc>
                  <a:txBody>
                    <a:bodyPr/>
                    <a:lstStyle/>
                    <a:p>
                      <a:r>
                        <a:rPr lang="en-GB" sz="2000" b="1" dirty="0" smtClean="0">
                          <a:latin typeface="Arial" panose="020B0604020202020204" pitchFamily="34" charset="0"/>
                          <a:cs typeface="Arial" panose="020B0604020202020204" pitchFamily="34" charset="0"/>
                        </a:rPr>
                        <a:t>f </a:t>
                      </a:r>
                      <a:r>
                        <a:rPr lang="en-GB" sz="2000" b="0" dirty="0" err="1" smtClean="0">
                          <a:latin typeface="Arial" panose="020B0604020202020204" pitchFamily="34" charset="0"/>
                          <a:cs typeface="Arial" panose="020B0604020202020204" pitchFamily="34" charset="0"/>
                        </a:rPr>
                        <a:t>Tengo</a:t>
                      </a:r>
                      <a:r>
                        <a:rPr lang="en-GB" sz="2000" b="0" baseline="0" dirty="0" smtClean="0">
                          <a:latin typeface="Arial" panose="020B0604020202020204" pitchFamily="34" charset="0"/>
                          <a:cs typeface="Arial" panose="020B0604020202020204" pitchFamily="34" charset="0"/>
                        </a:rPr>
                        <a:t> dos </a:t>
                      </a:r>
                      <a:r>
                        <a:rPr lang="en-GB" sz="2000" b="0" baseline="0" dirty="0" err="1" smtClean="0">
                          <a:latin typeface="Arial" panose="020B0604020202020204" pitchFamily="34" charset="0"/>
                          <a:cs typeface="Arial" panose="020B0604020202020204" pitchFamily="34" charset="0"/>
                        </a:rPr>
                        <a:t>hermanos</a:t>
                      </a:r>
                      <a:r>
                        <a:rPr lang="en-GB" sz="2000" b="0" baseline="0" dirty="0" smtClean="0">
                          <a:latin typeface="Arial" panose="020B0604020202020204" pitchFamily="34" charset="0"/>
                          <a:cs typeface="Arial" panose="020B0604020202020204" pitchFamily="34" charset="0"/>
                        </a:rPr>
                        <a:t> y </a:t>
                      </a:r>
                      <a:r>
                        <a:rPr lang="en-GB" sz="2000" b="0" baseline="0" dirty="0" err="1" smtClean="0">
                          <a:latin typeface="Arial" panose="020B0604020202020204" pitchFamily="34" charset="0"/>
                          <a:cs typeface="Arial" panose="020B0604020202020204" pitchFamily="34" charset="0"/>
                        </a:rPr>
                        <a:t>una</a:t>
                      </a:r>
                      <a:r>
                        <a:rPr lang="en-GB" sz="2000" b="0" baseline="0" dirty="0" smtClean="0">
                          <a:latin typeface="Arial" panose="020B0604020202020204" pitchFamily="34" charset="0"/>
                          <a:cs typeface="Arial" panose="020B0604020202020204" pitchFamily="34" charset="0"/>
                        </a:rPr>
                        <a:t> </a:t>
                      </a:r>
                      <a:r>
                        <a:rPr lang="en-GB" sz="2000" b="0" baseline="0" dirty="0" err="1" smtClean="0">
                          <a:latin typeface="Arial" panose="020B0604020202020204" pitchFamily="34" charset="0"/>
                          <a:cs typeface="Arial" panose="020B0604020202020204" pitchFamily="34" charset="0"/>
                        </a:rPr>
                        <a:t>hermana</a:t>
                      </a:r>
                      <a:r>
                        <a:rPr lang="en-GB" sz="2000" b="0" baseline="0" dirty="0" smtClean="0">
                          <a:latin typeface="Arial" panose="020B0604020202020204" pitchFamily="34" charset="0"/>
                          <a:cs typeface="Arial" panose="020B0604020202020204" pitchFamily="34" charset="0"/>
                        </a:rPr>
                        <a:t>.</a:t>
                      </a:r>
                      <a:endParaRPr lang="en-GB" sz="2000" b="0" dirty="0">
                        <a:latin typeface="Arial" panose="020B0604020202020204" pitchFamily="34" charset="0"/>
                        <a:cs typeface="Arial" panose="020B0604020202020204" pitchFamily="34" charset="0"/>
                      </a:endParaRPr>
                    </a:p>
                  </a:txBody>
                  <a:tcPr anchor="ctr"/>
                </a:tc>
              </a:tr>
              <a:tr h="511827">
                <a:tc>
                  <a:txBody>
                    <a:bodyPr/>
                    <a:lstStyle/>
                    <a:p>
                      <a:r>
                        <a:rPr lang="en-GB" sz="2000" b="1" dirty="0" smtClean="0">
                          <a:latin typeface="Arial" panose="020B0604020202020204" pitchFamily="34" charset="0"/>
                          <a:cs typeface="Arial" panose="020B0604020202020204" pitchFamily="34" charset="0"/>
                        </a:rPr>
                        <a:t>7</a:t>
                      </a:r>
                      <a:endParaRPr lang="en-GB" sz="2000" b="1" dirty="0">
                        <a:latin typeface="Arial" panose="020B0604020202020204" pitchFamily="34" charset="0"/>
                        <a:cs typeface="Arial" panose="020B0604020202020204" pitchFamily="34" charset="0"/>
                      </a:endParaRPr>
                    </a:p>
                  </a:txBody>
                  <a:tcPr anchor="ctr"/>
                </a:tc>
                <a:tc>
                  <a:txBody>
                    <a:bodyPr/>
                    <a:lstStyle/>
                    <a:p>
                      <a:r>
                        <a:rPr lang="en-GB" sz="2000" b="1" dirty="0" smtClean="0">
                          <a:latin typeface="Arial" panose="020B0604020202020204" pitchFamily="34" charset="0"/>
                          <a:cs typeface="Arial" panose="020B0604020202020204" pitchFamily="34" charset="0"/>
                        </a:rPr>
                        <a:t>g </a:t>
                      </a:r>
                      <a:r>
                        <a:rPr lang="en-GB" sz="2000" b="0" dirty="0" err="1" smtClean="0">
                          <a:latin typeface="Arial" panose="020B0604020202020204" pitchFamily="34" charset="0"/>
                          <a:cs typeface="Arial" panose="020B0604020202020204" pitchFamily="34" charset="0"/>
                        </a:rPr>
                        <a:t>Tengo</a:t>
                      </a:r>
                      <a:r>
                        <a:rPr lang="en-GB" sz="2000" b="0" dirty="0" smtClean="0">
                          <a:latin typeface="Arial" panose="020B0604020202020204" pitchFamily="34" charset="0"/>
                          <a:cs typeface="Arial" panose="020B0604020202020204" pitchFamily="34" charset="0"/>
                        </a:rPr>
                        <a:t> un </a:t>
                      </a:r>
                      <a:r>
                        <a:rPr lang="en-GB" sz="2000" b="0" dirty="0" err="1" smtClean="0">
                          <a:latin typeface="Arial" panose="020B0604020202020204" pitchFamily="34" charset="0"/>
                          <a:cs typeface="Arial" panose="020B0604020202020204" pitchFamily="34" charset="0"/>
                        </a:rPr>
                        <a:t>hermano</a:t>
                      </a:r>
                      <a:r>
                        <a:rPr lang="en-GB" sz="2000" b="0" dirty="0" smtClean="0">
                          <a:latin typeface="Arial" panose="020B0604020202020204" pitchFamily="34" charset="0"/>
                          <a:cs typeface="Arial" panose="020B0604020202020204" pitchFamily="34" charset="0"/>
                        </a:rPr>
                        <a:t> y </a:t>
                      </a:r>
                      <a:r>
                        <a:rPr lang="en-GB" sz="2000" b="0" dirty="0" err="1" smtClean="0">
                          <a:latin typeface="Arial" panose="020B0604020202020204" pitchFamily="34" charset="0"/>
                          <a:cs typeface="Arial" panose="020B0604020202020204" pitchFamily="34" charset="0"/>
                        </a:rPr>
                        <a:t>una</a:t>
                      </a:r>
                      <a:r>
                        <a:rPr lang="en-GB" sz="2000" b="0" dirty="0" smtClean="0">
                          <a:latin typeface="Arial" panose="020B0604020202020204" pitchFamily="34" charset="0"/>
                          <a:cs typeface="Arial" panose="020B0604020202020204" pitchFamily="34" charset="0"/>
                        </a:rPr>
                        <a:t> </a:t>
                      </a:r>
                      <a:r>
                        <a:rPr lang="en-GB" sz="2000" b="0" dirty="0" err="1" smtClean="0">
                          <a:latin typeface="Arial" panose="020B0604020202020204" pitchFamily="34" charset="0"/>
                          <a:cs typeface="Arial" panose="020B0604020202020204" pitchFamily="34" charset="0"/>
                        </a:rPr>
                        <a:t>hermana</a:t>
                      </a:r>
                      <a:r>
                        <a:rPr lang="en-GB" sz="2000" b="0" dirty="0" smtClean="0">
                          <a:latin typeface="Arial" panose="020B0604020202020204" pitchFamily="34" charset="0"/>
                          <a:cs typeface="Arial" panose="020B0604020202020204" pitchFamily="34" charset="0"/>
                        </a:rPr>
                        <a:t>.</a:t>
                      </a:r>
                      <a:endParaRPr lang="en-GB" sz="2000" b="0" dirty="0">
                        <a:latin typeface="Arial" panose="020B0604020202020204" pitchFamily="34" charset="0"/>
                        <a:cs typeface="Arial" panose="020B0604020202020204" pitchFamily="34" charset="0"/>
                      </a:endParaRPr>
                    </a:p>
                  </a:txBody>
                  <a:tcPr anchor="ctr"/>
                </a:tc>
              </a:tr>
              <a:tr h="511827">
                <a:tc>
                  <a:txBody>
                    <a:bodyPr/>
                    <a:lstStyle/>
                    <a:p>
                      <a:r>
                        <a:rPr lang="en-GB" sz="2000" b="1" dirty="0" smtClean="0">
                          <a:latin typeface="Arial" panose="020B0604020202020204" pitchFamily="34" charset="0"/>
                          <a:cs typeface="Arial" panose="020B0604020202020204" pitchFamily="34" charset="0"/>
                        </a:rPr>
                        <a:t>8</a:t>
                      </a:r>
                      <a:endParaRPr lang="en-GB" sz="2000" b="1" dirty="0">
                        <a:latin typeface="Arial" panose="020B0604020202020204" pitchFamily="34" charset="0"/>
                        <a:cs typeface="Arial" panose="020B0604020202020204" pitchFamily="34" charset="0"/>
                      </a:endParaRPr>
                    </a:p>
                  </a:txBody>
                  <a:tcPr anchor="ctr"/>
                </a:tc>
                <a:tc>
                  <a:txBody>
                    <a:bodyPr/>
                    <a:lstStyle/>
                    <a:p>
                      <a:r>
                        <a:rPr lang="en-GB" sz="2000" b="1" dirty="0" smtClean="0">
                          <a:latin typeface="Arial" panose="020B0604020202020204" pitchFamily="34" charset="0"/>
                          <a:cs typeface="Arial" panose="020B0604020202020204" pitchFamily="34" charset="0"/>
                        </a:rPr>
                        <a:t>h  </a:t>
                      </a:r>
                      <a:r>
                        <a:rPr lang="en-GB" sz="2000" b="0" dirty="0" err="1" smtClean="0">
                          <a:latin typeface="Arial" panose="020B0604020202020204" pitchFamily="34" charset="0"/>
                          <a:cs typeface="Arial" panose="020B0604020202020204" pitchFamily="34" charset="0"/>
                        </a:rPr>
                        <a:t>Tengo</a:t>
                      </a:r>
                      <a:r>
                        <a:rPr lang="en-GB" sz="2000" b="0" dirty="0" smtClean="0">
                          <a:latin typeface="Arial" panose="020B0604020202020204" pitchFamily="34" charset="0"/>
                          <a:cs typeface="Arial" panose="020B0604020202020204" pitchFamily="34" charset="0"/>
                        </a:rPr>
                        <a:t> </a:t>
                      </a:r>
                      <a:r>
                        <a:rPr lang="en-GB" sz="2000" b="0" dirty="0" err="1" smtClean="0">
                          <a:latin typeface="Arial" panose="020B0604020202020204" pitchFamily="34" charset="0"/>
                          <a:cs typeface="Arial" panose="020B0604020202020204" pitchFamily="34" charset="0"/>
                        </a:rPr>
                        <a:t>una</a:t>
                      </a:r>
                      <a:r>
                        <a:rPr lang="en-GB" sz="2000" b="0" dirty="0" smtClean="0">
                          <a:latin typeface="Arial" panose="020B0604020202020204" pitchFamily="34" charset="0"/>
                          <a:cs typeface="Arial" panose="020B0604020202020204" pitchFamily="34" charset="0"/>
                        </a:rPr>
                        <a:t> </a:t>
                      </a:r>
                      <a:r>
                        <a:rPr lang="en-GB" sz="2000" b="0" dirty="0" err="1" smtClean="0">
                          <a:latin typeface="Arial" panose="020B0604020202020204" pitchFamily="34" charset="0"/>
                          <a:cs typeface="Arial" panose="020B0604020202020204" pitchFamily="34" charset="0"/>
                        </a:rPr>
                        <a:t>hermana</a:t>
                      </a:r>
                      <a:r>
                        <a:rPr lang="en-GB" sz="2000" b="0" dirty="0" smtClean="0">
                          <a:latin typeface="Arial" panose="020B0604020202020204" pitchFamily="34" charset="0"/>
                          <a:cs typeface="Arial" panose="020B0604020202020204" pitchFamily="34" charset="0"/>
                        </a:rPr>
                        <a:t>.</a:t>
                      </a:r>
                      <a:endParaRPr lang="en-GB" sz="2000" b="0" dirty="0">
                        <a:latin typeface="Arial" panose="020B0604020202020204" pitchFamily="34" charset="0"/>
                        <a:cs typeface="Arial" panose="020B0604020202020204" pitchFamily="34" charset="0"/>
                      </a:endParaRPr>
                    </a:p>
                  </a:txBody>
                  <a:tcPr anchor="ct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712" y="947407"/>
            <a:ext cx="206125" cy="4108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4491" y="1437711"/>
            <a:ext cx="209346" cy="417297"/>
          </a:xfrm>
          <a:prstGeom prst="rect">
            <a:avLst/>
          </a:prstGeom>
        </p:spPr>
      </p:pic>
      <p:pic>
        <p:nvPicPr>
          <p:cNvPr id="16" name="Picture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117" y="4445601"/>
            <a:ext cx="507439" cy="504055"/>
          </a:xfrm>
          <a:prstGeom prst="rect">
            <a:avLst/>
          </a:prstGeom>
        </p:spPr>
      </p:pic>
      <p:sp>
        <p:nvSpPr>
          <p:cNvPr id="17" name="Rectangle 67"/>
          <p:cNvSpPr>
            <a:spLocks noChangeArrowheads="1"/>
          </p:cNvSpPr>
          <p:nvPr/>
        </p:nvSpPr>
        <p:spPr bwMode="auto">
          <a:xfrm>
            <a:off x="122175" y="0"/>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a:latin typeface="Arial" panose="020B0604020202020204" pitchFamily="34" charset="0"/>
                <a:cs typeface="Arial" panose="020B0604020202020204" pitchFamily="34" charset="0"/>
              </a:rPr>
              <a:t>La </a:t>
            </a:r>
            <a:r>
              <a:rPr lang="en-GB" sz="2400" b="1" dirty="0" err="1">
                <a:latin typeface="Arial" panose="020B0604020202020204" pitchFamily="34" charset="0"/>
                <a:cs typeface="Arial" panose="020B0604020202020204" pitchFamily="34" charset="0"/>
              </a:rPr>
              <a:t>familia</a:t>
            </a:r>
            <a:endParaRPr lang="en-GB" sz="2400" dirty="0">
              <a:latin typeface="Arial" panose="020B0604020202020204" pitchFamily="34" charset="0"/>
              <a:cs typeface="Arial" panose="020B0604020202020204" pitchFamily="34" charset="0"/>
            </a:endParaRPr>
          </a:p>
        </p:txBody>
      </p:sp>
      <p:sp>
        <p:nvSpPr>
          <p:cNvPr id="18" name="Rectangle 67"/>
          <p:cNvSpPr>
            <a:spLocks noChangeArrowheads="1"/>
          </p:cNvSpPr>
          <p:nvPr/>
        </p:nvSpPr>
        <p:spPr bwMode="auto">
          <a:xfrm>
            <a:off x="2008867" y="-30096"/>
            <a:ext cx="48983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cs typeface="Arial" panose="020B0604020202020204" pitchFamily="34" charset="0"/>
              </a:rPr>
              <a:t>¿</a:t>
            </a:r>
            <a:r>
              <a:rPr lang="en-GB" sz="2400" b="1" dirty="0" err="1" smtClean="0">
                <a:latin typeface="Arial" panose="020B0604020202020204" pitchFamily="34" charset="0"/>
                <a:cs typeface="Arial" panose="020B0604020202020204" pitchFamily="34" charset="0"/>
              </a:rPr>
              <a:t>Tienes</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hermanos</a:t>
            </a:r>
            <a:r>
              <a:rPr lang="en-GB" sz="2400" b="1" dirty="0" smtClean="0">
                <a:latin typeface="Arial" panose="020B0604020202020204" pitchFamily="34" charset="0"/>
                <a:cs typeface="Arial" panose="020B0604020202020204" pitchFamily="34" charset="0"/>
              </a:rPr>
              <a:t> o </a:t>
            </a:r>
            <a:r>
              <a:rPr lang="en-GB" sz="2400" b="1" dirty="0" err="1" smtClean="0">
                <a:latin typeface="Arial" panose="020B0604020202020204" pitchFamily="34" charset="0"/>
                <a:cs typeface="Arial" panose="020B0604020202020204" pitchFamily="34" charset="0"/>
              </a:rPr>
              <a:t>hermanas</a:t>
            </a:r>
            <a:r>
              <a:rPr lang="en-GB" sz="2400" b="1"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19" name="TextBox 18"/>
          <p:cNvSpPr txBox="1"/>
          <p:nvPr/>
        </p:nvSpPr>
        <p:spPr>
          <a:xfrm>
            <a:off x="84817" y="458124"/>
            <a:ext cx="6336704" cy="400110"/>
          </a:xfrm>
          <a:prstGeom prst="rect">
            <a:avLst/>
          </a:prstGeom>
          <a:noFill/>
        </p:spPr>
        <p:txBody>
          <a:bodyPr wrap="square" rtlCol="0">
            <a:spAutoFit/>
          </a:bodyPr>
          <a:lstStyle/>
          <a:p>
            <a:r>
              <a:rPr lang="en-GB" sz="2000" b="1" dirty="0" smtClean="0"/>
              <a:t>A </a:t>
            </a:r>
            <a:r>
              <a:rPr lang="en-GB" dirty="0" smtClean="0"/>
              <a:t> Match the pictures to the sentences.</a:t>
            </a:r>
            <a:endParaRPr lang="en-GB"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118" y="1936740"/>
            <a:ext cx="206125" cy="410876"/>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8393" y="1916329"/>
            <a:ext cx="209346" cy="417297"/>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05" y="2418181"/>
            <a:ext cx="206125" cy="410876"/>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8393" y="2411760"/>
            <a:ext cx="209346" cy="417297"/>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96752" y="2411760"/>
            <a:ext cx="209346" cy="417297"/>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1897" y="2945255"/>
            <a:ext cx="209346" cy="417297"/>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8393" y="2945254"/>
            <a:ext cx="209346" cy="41729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1897" y="3471658"/>
            <a:ext cx="209346" cy="417297"/>
          </a:xfrm>
          <a:prstGeom prst="rect">
            <a:avLst/>
          </a:prstGeom>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27" y="3499441"/>
            <a:ext cx="206125" cy="410876"/>
          </a:xfrm>
          <a:prstGeom prst="rect">
            <a:avLst/>
          </a:prstGeom>
        </p:spPr>
      </p:pic>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348" y="3960323"/>
            <a:ext cx="206125" cy="410876"/>
          </a:xfrm>
          <a:prstGeom prst="rect">
            <a:avLst/>
          </a:prstGeom>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11" y="3960323"/>
            <a:ext cx="206125" cy="410876"/>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874" y="3967088"/>
            <a:ext cx="206125" cy="410876"/>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1897" y="4486726"/>
            <a:ext cx="209346" cy="417297"/>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37" y="4482009"/>
            <a:ext cx="206125" cy="410876"/>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284" y="3499441"/>
            <a:ext cx="206125" cy="410876"/>
          </a:xfrm>
          <a:prstGeom prst="rect">
            <a:avLst/>
          </a:prstGeom>
        </p:spPr>
      </p:pic>
      <p:sp>
        <p:nvSpPr>
          <p:cNvPr id="38" name="TextBox 37"/>
          <p:cNvSpPr txBox="1"/>
          <p:nvPr/>
        </p:nvSpPr>
        <p:spPr>
          <a:xfrm>
            <a:off x="111087" y="4986064"/>
            <a:ext cx="6336704" cy="400110"/>
          </a:xfrm>
          <a:prstGeom prst="rect">
            <a:avLst/>
          </a:prstGeom>
          <a:noFill/>
        </p:spPr>
        <p:txBody>
          <a:bodyPr wrap="square" rtlCol="0">
            <a:spAutoFit/>
          </a:bodyPr>
          <a:lstStyle/>
          <a:p>
            <a:r>
              <a:rPr lang="en-GB" sz="2000" b="1" dirty="0" smtClean="0"/>
              <a:t>B </a:t>
            </a:r>
            <a:r>
              <a:rPr lang="en-GB" dirty="0" smtClean="0"/>
              <a:t> Write a sentence for each picture.</a:t>
            </a:r>
            <a:endParaRPr lang="en-GB" dirty="0"/>
          </a:p>
        </p:txBody>
      </p:sp>
      <p:graphicFrame>
        <p:nvGraphicFramePr>
          <p:cNvPr id="39" name="Table 38"/>
          <p:cNvGraphicFramePr>
            <a:graphicFrameLocks noGrp="1"/>
          </p:cNvGraphicFramePr>
          <p:nvPr>
            <p:extLst>
              <p:ext uri="{D42A27DB-BD31-4B8C-83A1-F6EECF244321}">
                <p14:modId xmlns:p14="http://schemas.microsoft.com/office/powerpoint/2010/main" val="3203694830"/>
              </p:ext>
            </p:extLst>
          </p:nvPr>
        </p:nvGraphicFramePr>
        <p:xfrm>
          <a:off x="260648" y="5338673"/>
          <a:ext cx="6334053" cy="3198350"/>
        </p:xfrm>
        <a:graphic>
          <a:graphicData uri="http://schemas.openxmlformats.org/drawingml/2006/table">
            <a:tbl>
              <a:tblPr firstRow="1" bandRow="1">
                <a:tableStyleId>{5940675A-B579-460E-94D1-54222C63F5DA}</a:tableStyleId>
              </a:tblPr>
              <a:tblGrid>
                <a:gridCol w="1440160"/>
                <a:gridCol w="4893893"/>
              </a:tblGrid>
              <a:tr h="639670">
                <a:tc>
                  <a:txBody>
                    <a:bodyPr/>
                    <a:lstStyle/>
                    <a:p>
                      <a:r>
                        <a:rPr lang="en-GB" sz="2000" b="1" dirty="0" smtClean="0">
                          <a:latin typeface="Arial" panose="020B0604020202020204" pitchFamily="34" charset="0"/>
                          <a:cs typeface="Arial" panose="020B0604020202020204" pitchFamily="34" charset="0"/>
                        </a:rPr>
                        <a:t>1</a:t>
                      </a:r>
                      <a:endParaRPr lang="en-GB" sz="2000" b="1" dirty="0">
                        <a:latin typeface="Arial" panose="020B0604020202020204" pitchFamily="34" charset="0"/>
                        <a:cs typeface="Arial" panose="020B0604020202020204" pitchFamily="34" charset="0"/>
                      </a:endParaRPr>
                    </a:p>
                  </a:txBody>
                  <a:tcPr anchor="ctr"/>
                </a:tc>
                <a:tc>
                  <a:txBody>
                    <a:bodyPr/>
                    <a:lstStyle/>
                    <a:p>
                      <a:endParaRPr lang="en-GB" sz="2000" b="0" dirty="0">
                        <a:latin typeface="Arial" panose="020B0604020202020204" pitchFamily="34" charset="0"/>
                        <a:cs typeface="Arial" panose="020B0604020202020204" pitchFamily="34" charset="0"/>
                      </a:endParaRPr>
                    </a:p>
                  </a:txBody>
                  <a:tcPr anchor="ctr"/>
                </a:tc>
              </a:tr>
              <a:tr h="639670">
                <a:tc>
                  <a:txBody>
                    <a:bodyPr/>
                    <a:lstStyle/>
                    <a:p>
                      <a:r>
                        <a:rPr lang="en-GB" sz="2000" b="1" dirty="0" smtClean="0">
                          <a:latin typeface="Arial" panose="020B0604020202020204" pitchFamily="34" charset="0"/>
                          <a:cs typeface="Arial" panose="020B0604020202020204" pitchFamily="34" charset="0"/>
                        </a:rPr>
                        <a:t>2  </a:t>
                      </a:r>
                      <a:endParaRPr lang="en-GB" sz="2000" b="1" dirty="0">
                        <a:latin typeface="Arial" panose="020B0604020202020204" pitchFamily="34" charset="0"/>
                        <a:cs typeface="Arial" panose="020B0604020202020204" pitchFamily="34" charset="0"/>
                      </a:endParaRPr>
                    </a:p>
                  </a:txBody>
                  <a:tcPr anchor="ctr"/>
                </a:tc>
                <a:tc>
                  <a:txBody>
                    <a:bodyPr/>
                    <a:lstStyle/>
                    <a:p>
                      <a:endParaRPr lang="en-GB" sz="2000" b="0" dirty="0">
                        <a:latin typeface="Arial" panose="020B0604020202020204" pitchFamily="34" charset="0"/>
                        <a:cs typeface="Arial" panose="020B0604020202020204" pitchFamily="34" charset="0"/>
                      </a:endParaRPr>
                    </a:p>
                  </a:txBody>
                  <a:tcPr anchor="ctr"/>
                </a:tc>
              </a:tr>
              <a:tr h="639670">
                <a:tc>
                  <a:txBody>
                    <a:bodyPr/>
                    <a:lstStyle/>
                    <a:p>
                      <a:r>
                        <a:rPr lang="en-GB" sz="2000" b="1" dirty="0" smtClean="0">
                          <a:latin typeface="Arial" panose="020B0604020202020204" pitchFamily="34" charset="0"/>
                          <a:cs typeface="Arial" panose="020B0604020202020204" pitchFamily="34" charset="0"/>
                        </a:rPr>
                        <a:t>3</a:t>
                      </a:r>
                      <a:endParaRPr lang="en-GB" sz="2000" b="1" dirty="0">
                        <a:latin typeface="Arial" panose="020B0604020202020204" pitchFamily="34" charset="0"/>
                        <a:cs typeface="Arial" panose="020B0604020202020204" pitchFamily="34" charset="0"/>
                      </a:endParaRPr>
                    </a:p>
                  </a:txBody>
                  <a:tcPr anchor="ctr"/>
                </a:tc>
                <a:tc>
                  <a:txBody>
                    <a:bodyPr/>
                    <a:lstStyle/>
                    <a:p>
                      <a:endParaRPr lang="en-GB" sz="2000" b="0" dirty="0">
                        <a:latin typeface="Arial" panose="020B0604020202020204" pitchFamily="34" charset="0"/>
                        <a:cs typeface="Arial" panose="020B0604020202020204" pitchFamily="34" charset="0"/>
                      </a:endParaRPr>
                    </a:p>
                  </a:txBody>
                  <a:tcPr anchor="ctr"/>
                </a:tc>
              </a:tr>
              <a:tr h="639670">
                <a:tc>
                  <a:txBody>
                    <a:bodyPr/>
                    <a:lstStyle/>
                    <a:p>
                      <a:r>
                        <a:rPr lang="en-GB" sz="2000" b="1" dirty="0" smtClean="0">
                          <a:latin typeface="Arial" panose="020B0604020202020204" pitchFamily="34" charset="0"/>
                          <a:cs typeface="Arial" panose="020B0604020202020204" pitchFamily="34" charset="0"/>
                        </a:rPr>
                        <a:t>4</a:t>
                      </a:r>
                      <a:endParaRPr lang="en-GB" sz="2000" b="1" dirty="0">
                        <a:latin typeface="Arial" panose="020B0604020202020204" pitchFamily="34" charset="0"/>
                        <a:cs typeface="Arial" panose="020B0604020202020204" pitchFamily="34" charset="0"/>
                      </a:endParaRPr>
                    </a:p>
                  </a:txBody>
                  <a:tcPr anchor="ctr"/>
                </a:tc>
                <a:tc>
                  <a:txBody>
                    <a:bodyPr/>
                    <a:lstStyle/>
                    <a:p>
                      <a:endParaRPr lang="en-GB" sz="2000" b="0" dirty="0">
                        <a:latin typeface="Arial" panose="020B0604020202020204" pitchFamily="34" charset="0"/>
                        <a:cs typeface="Arial" panose="020B0604020202020204" pitchFamily="34" charset="0"/>
                      </a:endParaRPr>
                    </a:p>
                  </a:txBody>
                  <a:tcPr anchor="ctr"/>
                </a:tc>
              </a:tr>
              <a:tr h="639670">
                <a:tc>
                  <a:txBody>
                    <a:bodyPr/>
                    <a:lstStyle/>
                    <a:p>
                      <a:r>
                        <a:rPr lang="en-GB" sz="2000" b="1" dirty="0" smtClean="0">
                          <a:latin typeface="Arial" panose="020B0604020202020204" pitchFamily="34" charset="0"/>
                          <a:cs typeface="Arial" panose="020B0604020202020204" pitchFamily="34" charset="0"/>
                        </a:rPr>
                        <a:t>5</a:t>
                      </a:r>
                      <a:endParaRPr lang="en-GB" sz="2000" b="1" dirty="0">
                        <a:latin typeface="Arial" panose="020B0604020202020204" pitchFamily="34" charset="0"/>
                        <a:cs typeface="Arial" panose="020B0604020202020204" pitchFamily="34" charset="0"/>
                      </a:endParaRPr>
                    </a:p>
                  </a:txBody>
                  <a:tcPr anchor="ctr"/>
                </a:tc>
                <a:tc>
                  <a:txBody>
                    <a:bodyPr/>
                    <a:lstStyle/>
                    <a:p>
                      <a:endParaRPr lang="en-GB" sz="2000" b="0" dirty="0">
                        <a:latin typeface="Arial" panose="020B0604020202020204" pitchFamily="34" charset="0"/>
                        <a:cs typeface="Arial" panose="020B0604020202020204" pitchFamily="34" charset="0"/>
                      </a:endParaRPr>
                    </a:p>
                  </a:txBody>
                  <a:tcPr anchor="ctr"/>
                </a:tc>
              </a:tr>
            </a:tbl>
          </a:graphicData>
        </a:graphic>
      </p:graphicFrame>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6551" y="5394139"/>
            <a:ext cx="209346" cy="417297"/>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3528" y="5386174"/>
            <a:ext cx="209346" cy="417297"/>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20505" y="5386173"/>
            <a:ext cx="209346" cy="417297"/>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41" y="6066373"/>
            <a:ext cx="206125" cy="410876"/>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0616" y="6045962"/>
            <a:ext cx="209346" cy="417297"/>
          </a:xfrm>
          <a:prstGeom prst="rect">
            <a:avLst/>
          </a:prstGeom>
        </p:spPr>
      </p:pic>
      <p:pic>
        <p:nvPicPr>
          <p:cNvPr id="45" name="Picture 4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262" y="6675763"/>
            <a:ext cx="507439" cy="504055"/>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9042" y="6716888"/>
            <a:ext cx="209346" cy="417297"/>
          </a:xfrm>
          <a:prstGeom prst="rect">
            <a:avLst/>
          </a:prstGeom>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982" y="6712171"/>
            <a:ext cx="206125" cy="410876"/>
          </a:xfrm>
          <a:prstGeom prst="rect">
            <a:avLst/>
          </a:prstGeom>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50" y="7371567"/>
            <a:ext cx="206125" cy="410876"/>
          </a:xfrm>
          <a:prstGeom prst="rect">
            <a:avLst/>
          </a:prstGeom>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13" y="7371567"/>
            <a:ext cx="206125" cy="410876"/>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76" y="7378332"/>
            <a:ext cx="206125" cy="410876"/>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8679" y="7364660"/>
            <a:ext cx="209346" cy="417297"/>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90" y="8016625"/>
            <a:ext cx="206125" cy="410876"/>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553" y="8023390"/>
            <a:ext cx="206125" cy="410876"/>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2079" y="7998195"/>
            <a:ext cx="209346" cy="417297"/>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58425" y="7998194"/>
            <a:ext cx="209346" cy="417297"/>
          </a:xfrm>
          <a:prstGeom prst="rect">
            <a:avLst/>
          </a:prstGeom>
        </p:spPr>
      </p:pic>
      <p:sp>
        <p:nvSpPr>
          <p:cNvPr id="56" name="Rounded Rectangle 55"/>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35</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367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389" y="858595"/>
            <a:ext cx="4480669" cy="3139321"/>
          </a:xfrm>
          <a:prstGeom prst="rect">
            <a:avLst/>
          </a:prstGeom>
          <a:noFill/>
        </p:spPr>
        <p:txBody>
          <a:bodyPr wrap="squar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s-AR" sz="2200" u="sng" dirty="0">
                <a:latin typeface="Arial" panose="020B0604020202020204" pitchFamily="34" charset="0"/>
              </a:rPr>
              <a:t>Me llamo </a:t>
            </a:r>
            <a:r>
              <a:rPr lang="es-AR" sz="2200" dirty="0" smtClean="0">
                <a:latin typeface="Arial" panose="020B0604020202020204" pitchFamily="34" charset="0"/>
              </a:rPr>
              <a:t>Maya </a:t>
            </a:r>
            <a:r>
              <a:rPr lang="es-AR" sz="2200" dirty="0">
                <a:latin typeface="Arial" panose="020B0604020202020204" pitchFamily="34" charset="0"/>
              </a:rPr>
              <a:t>y </a:t>
            </a:r>
            <a:r>
              <a:rPr lang="es-AR" sz="2200" u="sng" dirty="0">
                <a:latin typeface="Arial" panose="020B0604020202020204" pitchFamily="34" charset="0"/>
              </a:rPr>
              <a:t>tengo</a:t>
            </a:r>
            <a:r>
              <a:rPr lang="es-AR" sz="2200" dirty="0">
                <a:latin typeface="Arial" panose="020B0604020202020204" pitchFamily="34" charset="0"/>
              </a:rPr>
              <a:t> </a:t>
            </a:r>
            <a:r>
              <a:rPr lang="es-AR" sz="2200" dirty="0" smtClean="0">
                <a:latin typeface="Arial" panose="020B0604020202020204" pitchFamily="34" charset="0"/>
              </a:rPr>
              <a:t>diez </a:t>
            </a:r>
            <a:r>
              <a:rPr lang="es-AR" sz="2200" dirty="0">
                <a:latin typeface="Arial" panose="020B0604020202020204" pitchFamily="34" charset="0"/>
              </a:rPr>
              <a:t>años. Mi cumpleaños </a:t>
            </a:r>
            <a:r>
              <a:rPr lang="es-AR" sz="2200" u="sng" dirty="0">
                <a:latin typeface="Arial" panose="020B0604020202020204" pitchFamily="34" charset="0"/>
              </a:rPr>
              <a:t>es</a:t>
            </a:r>
            <a:r>
              <a:rPr lang="es-AR" sz="2200" dirty="0">
                <a:latin typeface="Arial" panose="020B0604020202020204" pitchFamily="34" charset="0"/>
              </a:rPr>
              <a:t> el </a:t>
            </a:r>
            <a:r>
              <a:rPr lang="es-AR" sz="2200" dirty="0" smtClean="0">
                <a:latin typeface="Arial" panose="020B0604020202020204" pitchFamily="34" charset="0"/>
              </a:rPr>
              <a:t>15 </a:t>
            </a:r>
            <a:r>
              <a:rPr lang="es-AR" sz="2200" dirty="0">
                <a:latin typeface="Arial" panose="020B0604020202020204" pitchFamily="34" charset="0"/>
              </a:rPr>
              <a:t>de </a:t>
            </a:r>
            <a:r>
              <a:rPr lang="es-AR" sz="2200" dirty="0" smtClean="0">
                <a:latin typeface="Arial" panose="020B0604020202020204" pitchFamily="34" charset="0"/>
              </a:rPr>
              <a:t>julio. </a:t>
            </a:r>
            <a:endParaRPr lang="es-AR" sz="2200" dirty="0">
              <a:latin typeface="Arial" panose="020B0604020202020204" pitchFamily="34" charset="0"/>
            </a:endParaRPr>
          </a:p>
          <a:p>
            <a:pPr eaLnBrk="1" hangingPunct="1"/>
            <a:endParaRPr lang="es-AR" sz="2200" dirty="0">
              <a:latin typeface="Arial" panose="020B0604020202020204" pitchFamily="34" charset="0"/>
            </a:endParaRPr>
          </a:p>
          <a:p>
            <a:pPr eaLnBrk="1" hangingPunct="1"/>
            <a:r>
              <a:rPr lang="es-AR" sz="2200" dirty="0" smtClean="0">
                <a:latin typeface="Arial" panose="020B0604020202020204" pitchFamily="34" charset="0"/>
              </a:rPr>
              <a:t>Mi </a:t>
            </a:r>
            <a:r>
              <a:rPr lang="es-AR" sz="2200" dirty="0">
                <a:latin typeface="Arial" panose="020B0604020202020204" pitchFamily="34" charset="0"/>
              </a:rPr>
              <a:t>madre </a:t>
            </a:r>
            <a:r>
              <a:rPr lang="es-AR" sz="2200" u="sng" dirty="0">
                <a:latin typeface="Arial" panose="020B0604020202020204" pitchFamily="34" charset="0"/>
              </a:rPr>
              <a:t>se llama </a:t>
            </a:r>
            <a:r>
              <a:rPr lang="es-AR" sz="2200" dirty="0" smtClean="0">
                <a:latin typeface="Arial" panose="020B0604020202020204" pitchFamily="34" charset="0"/>
              </a:rPr>
              <a:t>Roberta. </a:t>
            </a:r>
            <a:br>
              <a:rPr lang="es-AR" sz="2200" dirty="0" smtClean="0">
                <a:latin typeface="Arial" panose="020B0604020202020204" pitchFamily="34" charset="0"/>
              </a:rPr>
            </a:br>
            <a:r>
              <a:rPr lang="es-AR" sz="2200" dirty="0" smtClean="0">
                <a:latin typeface="Arial" panose="020B0604020202020204" pitchFamily="34" charset="0"/>
              </a:rPr>
              <a:t>Mi </a:t>
            </a:r>
            <a:r>
              <a:rPr lang="es-AR" sz="2200" dirty="0">
                <a:latin typeface="Arial" panose="020B0604020202020204" pitchFamily="34" charset="0"/>
              </a:rPr>
              <a:t>padre </a:t>
            </a:r>
            <a:r>
              <a:rPr lang="es-AR" sz="2200" u="sng" dirty="0">
                <a:latin typeface="Arial" panose="020B0604020202020204" pitchFamily="34" charset="0"/>
              </a:rPr>
              <a:t>se llama </a:t>
            </a:r>
            <a:r>
              <a:rPr lang="es-AR" sz="2200" dirty="0">
                <a:latin typeface="Arial" panose="020B0604020202020204" pitchFamily="34" charset="0"/>
              </a:rPr>
              <a:t> </a:t>
            </a:r>
            <a:r>
              <a:rPr lang="es-AR" sz="2200" dirty="0" smtClean="0">
                <a:latin typeface="Arial" panose="020B0604020202020204" pitchFamily="34" charset="0"/>
              </a:rPr>
              <a:t>Eduardo. </a:t>
            </a:r>
            <a:r>
              <a:rPr lang="es-AR" sz="2200" u="sng" dirty="0">
                <a:latin typeface="Arial" panose="020B0604020202020204" pitchFamily="34" charset="0"/>
              </a:rPr>
              <a:t>Tengo</a:t>
            </a:r>
            <a:r>
              <a:rPr lang="es-AR" sz="2200" dirty="0">
                <a:latin typeface="Arial" panose="020B0604020202020204" pitchFamily="34" charset="0"/>
              </a:rPr>
              <a:t> </a:t>
            </a:r>
            <a:r>
              <a:rPr lang="es-AR" sz="2200" dirty="0" smtClean="0">
                <a:latin typeface="Arial" panose="020B0604020202020204" pitchFamily="34" charset="0"/>
              </a:rPr>
              <a:t>dos hermanas que se llaman Victoria y Alicia.  Alicia tiene dieciséis años y Victoria tiene cinco. </a:t>
            </a:r>
            <a:r>
              <a:rPr lang="es-AR" sz="2200" u="sng" dirty="0">
                <a:latin typeface="Arial" panose="020B0604020202020204" pitchFamily="34" charset="0"/>
              </a:rPr>
              <a:t>No tengo </a:t>
            </a:r>
            <a:r>
              <a:rPr lang="es-AR" sz="2200" dirty="0" smtClean="0">
                <a:latin typeface="Arial" panose="020B0604020202020204" pitchFamily="34" charset="0"/>
              </a:rPr>
              <a:t>hermanos</a:t>
            </a:r>
            <a:r>
              <a:rPr lang="es-AR" sz="2200" dirty="0">
                <a:latin typeface="Arial" panose="020B0604020202020204" pitchFamily="34" charset="0"/>
              </a:rPr>
              <a:t>.</a:t>
            </a:r>
          </a:p>
        </p:txBody>
      </p:sp>
      <p:sp>
        <p:nvSpPr>
          <p:cNvPr id="3" name="Subtitle 2"/>
          <p:cNvSpPr txBox="1">
            <a:spLocks/>
          </p:cNvSpPr>
          <p:nvPr/>
        </p:nvSpPr>
        <p:spPr bwMode="auto">
          <a:xfrm>
            <a:off x="332656" y="3995936"/>
            <a:ext cx="6063319" cy="2813299"/>
          </a:xfrm>
          <a:prstGeom prst="rect">
            <a:avLst/>
          </a:prstGeom>
          <a:solidFill>
            <a:schemeClr val="bg1"/>
          </a:solidFill>
          <a:ln w="9525">
            <a:solidFill>
              <a:srgbClr val="000000"/>
            </a:solidFill>
            <a:miter lim="800000"/>
            <a:headEnd/>
            <a:tailEnd/>
          </a:ln>
        </p:spPr>
        <p:txBody>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buFont typeface="Arial" panose="020B0604020202020204" pitchFamily="34" charset="0"/>
              <a:buNone/>
            </a:pPr>
            <a:r>
              <a:rPr lang="es-AR" altLang="en-US" sz="2200" dirty="0" err="1" smtClean="0">
                <a:solidFill>
                  <a:schemeClr val="tx1"/>
                </a:solidFill>
                <a:latin typeface="Arial" panose="020B0604020202020204" pitchFamily="34" charset="0"/>
                <a:cs typeface="Arial" panose="020B0604020202020204" pitchFamily="34" charset="0"/>
              </a:rPr>
              <a:t>Name</a:t>
            </a:r>
            <a:r>
              <a:rPr lang="es-AR" altLang="en-US" sz="2200" dirty="0" smtClean="0">
                <a:solidFill>
                  <a:schemeClr val="tx1"/>
                </a:solidFill>
                <a:latin typeface="Arial" panose="020B0604020202020204" pitchFamily="34" charset="0"/>
                <a:cs typeface="Arial" panose="020B0604020202020204" pitchFamily="34" charset="0"/>
              </a:rPr>
              <a:t>:</a:t>
            </a:r>
            <a:endParaRPr lang="es-AR" altLang="en-US" sz="2200"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s-AR" altLang="en-US" sz="2200" dirty="0" err="1" smtClean="0">
                <a:solidFill>
                  <a:schemeClr val="tx1"/>
                </a:solidFill>
                <a:latin typeface="Arial" panose="020B0604020202020204" pitchFamily="34" charset="0"/>
                <a:cs typeface="Arial" panose="020B0604020202020204" pitchFamily="34" charset="0"/>
              </a:rPr>
              <a:t>Age</a:t>
            </a:r>
            <a:r>
              <a:rPr lang="es-AR" altLang="en-US" sz="2200" dirty="0" smtClean="0">
                <a:solidFill>
                  <a:schemeClr val="tx1"/>
                </a:solidFill>
                <a:latin typeface="Arial" panose="020B0604020202020204" pitchFamily="34" charset="0"/>
                <a:cs typeface="Arial" panose="020B0604020202020204" pitchFamily="34" charset="0"/>
              </a:rPr>
              <a:t>:</a:t>
            </a:r>
            <a:endParaRPr lang="es-AR" altLang="en-US" sz="2200"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s-AR" altLang="en-US" sz="2200" dirty="0" err="1" smtClean="0">
                <a:solidFill>
                  <a:schemeClr val="tx1"/>
                </a:solidFill>
                <a:latin typeface="Arial" panose="020B0604020202020204" pitchFamily="34" charset="0"/>
                <a:cs typeface="Arial" panose="020B0604020202020204" pitchFamily="34" charset="0"/>
              </a:rPr>
              <a:t>Birthday</a:t>
            </a:r>
            <a:r>
              <a:rPr lang="es-AR" altLang="en-US" sz="2200" dirty="0" smtClean="0">
                <a:solidFill>
                  <a:schemeClr val="tx1"/>
                </a:solidFill>
                <a:latin typeface="Arial" panose="020B0604020202020204" pitchFamily="34" charset="0"/>
                <a:cs typeface="Arial" panose="020B0604020202020204" pitchFamily="34" charset="0"/>
              </a:rPr>
              <a:t>:</a:t>
            </a:r>
            <a:endParaRPr lang="es-AR" altLang="en-US" sz="2200"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s-AR" altLang="en-US" sz="2200" dirty="0" err="1" smtClean="0">
                <a:solidFill>
                  <a:schemeClr val="tx1"/>
                </a:solidFill>
                <a:latin typeface="Arial" panose="020B0604020202020204" pitchFamily="34" charset="0"/>
                <a:cs typeface="Arial" panose="020B0604020202020204" pitchFamily="34" charset="0"/>
              </a:rPr>
              <a:t>Name</a:t>
            </a:r>
            <a:r>
              <a:rPr lang="es-AR" altLang="en-US" sz="2200" dirty="0" smtClean="0">
                <a:solidFill>
                  <a:schemeClr val="tx1"/>
                </a:solidFill>
                <a:latin typeface="Arial" panose="020B0604020202020204" pitchFamily="34" charset="0"/>
                <a:cs typeface="Arial" panose="020B0604020202020204" pitchFamily="34" charset="0"/>
              </a:rPr>
              <a:t> of dad:</a:t>
            </a:r>
            <a:endParaRPr lang="es-AR" altLang="en-US" sz="2200"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s-AR" altLang="en-US" sz="2200" dirty="0" err="1" smtClean="0">
                <a:solidFill>
                  <a:schemeClr val="tx1"/>
                </a:solidFill>
                <a:latin typeface="Arial" panose="020B0604020202020204" pitchFamily="34" charset="0"/>
                <a:cs typeface="Arial" panose="020B0604020202020204" pitchFamily="34" charset="0"/>
              </a:rPr>
              <a:t>Name</a:t>
            </a:r>
            <a:r>
              <a:rPr lang="es-AR" altLang="en-US" sz="2200" dirty="0" smtClean="0">
                <a:solidFill>
                  <a:schemeClr val="tx1"/>
                </a:solidFill>
                <a:latin typeface="Arial" panose="020B0604020202020204" pitchFamily="34" charset="0"/>
                <a:cs typeface="Arial" panose="020B0604020202020204" pitchFamily="34" charset="0"/>
              </a:rPr>
              <a:t> of </a:t>
            </a:r>
            <a:r>
              <a:rPr lang="es-AR" altLang="en-US" sz="2200" dirty="0" err="1" smtClean="0">
                <a:solidFill>
                  <a:schemeClr val="tx1"/>
                </a:solidFill>
                <a:latin typeface="Arial" panose="020B0604020202020204" pitchFamily="34" charset="0"/>
                <a:cs typeface="Arial" panose="020B0604020202020204" pitchFamily="34" charset="0"/>
              </a:rPr>
              <a:t>mum</a:t>
            </a:r>
            <a:r>
              <a:rPr lang="es-AR" altLang="en-US" sz="2200" dirty="0" smtClean="0">
                <a:solidFill>
                  <a:schemeClr val="tx1"/>
                </a:solidFill>
                <a:latin typeface="Arial" panose="020B0604020202020204" pitchFamily="34" charset="0"/>
                <a:cs typeface="Arial" panose="020B0604020202020204" pitchFamily="34" charset="0"/>
              </a:rPr>
              <a:t>:</a:t>
            </a:r>
            <a:endParaRPr lang="es-AR" altLang="en-US" sz="2200"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s-AR" altLang="en-US" sz="2200" dirty="0" err="1" smtClean="0">
                <a:solidFill>
                  <a:schemeClr val="tx1"/>
                </a:solidFill>
                <a:latin typeface="Arial" panose="020B0604020202020204" pitchFamily="34" charset="0"/>
                <a:cs typeface="Arial" panose="020B0604020202020204" pitchFamily="34" charset="0"/>
              </a:rPr>
              <a:t>Victoria’s</a:t>
            </a:r>
            <a:r>
              <a:rPr lang="es-AR" altLang="en-US" sz="2200" dirty="0" smtClean="0">
                <a:solidFill>
                  <a:schemeClr val="tx1"/>
                </a:solidFill>
                <a:latin typeface="Arial" panose="020B0604020202020204" pitchFamily="34" charset="0"/>
                <a:cs typeface="Arial" panose="020B0604020202020204" pitchFamily="34" charset="0"/>
              </a:rPr>
              <a:t> </a:t>
            </a:r>
            <a:r>
              <a:rPr lang="es-AR" altLang="en-US" sz="2200" dirty="0" err="1" smtClean="0">
                <a:solidFill>
                  <a:schemeClr val="tx1"/>
                </a:solidFill>
                <a:latin typeface="Arial" panose="020B0604020202020204" pitchFamily="34" charset="0"/>
                <a:cs typeface="Arial" panose="020B0604020202020204" pitchFamily="34" charset="0"/>
              </a:rPr>
              <a:t>age</a:t>
            </a:r>
            <a:r>
              <a:rPr lang="es-AR" altLang="en-US" sz="2200" dirty="0" smtClean="0">
                <a:solidFill>
                  <a:schemeClr val="tx1"/>
                </a:solidFill>
                <a:latin typeface="Arial" panose="020B0604020202020204" pitchFamily="34" charset="0"/>
                <a:cs typeface="Arial" panose="020B0604020202020204" pitchFamily="34" charset="0"/>
              </a:rPr>
              <a:t>:</a:t>
            </a:r>
            <a:br>
              <a:rPr lang="es-AR" altLang="en-US" sz="2200" dirty="0" smtClean="0">
                <a:solidFill>
                  <a:schemeClr val="tx1"/>
                </a:solidFill>
                <a:latin typeface="Arial" panose="020B0604020202020204" pitchFamily="34" charset="0"/>
                <a:cs typeface="Arial" panose="020B0604020202020204" pitchFamily="34" charset="0"/>
              </a:rPr>
            </a:br>
            <a:r>
              <a:rPr lang="es-AR" altLang="en-US" sz="2200" dirty="0" smtClean="0">
                <a:solidFill>
                  <a:schemeClr val="tx1"/>
                </a:solidFill>
                <a:latin typeface="Arial" panose="020B0604020202020204" pitchFamily="34" charset="0"/>
                <a:cs typeface="Arial" panose="020B0604020202020204" pitchFamily="34" charset="0"/>
              </a:rPr>
              <a:t>Extra - </a:t>
            </a:r>
            <a:r>
              <a:rPr lang="es-AR" altLang="en-US" sz="2200" dirty="0" err="1" smtClean="0">
                <a:solidFill>
                  <a:schemeClr val="tx1"/>
                </a:solidFill>
                <a:latin typeface="Arial" panose="020B0604020202020204" pitchFamily="34" charset="0"/>
                <a:cs typeface="Arial" panose="020B0604020202020204" pitchFamily="34" charset="0"/>
              </a:rPr>
              <a:t>two</a:t>
            </a:r>
            <a:r>
              <a:rPr lang="es-AR" altLang="en-US" sz="2200" dirty="0" smtClean="0">
                <a:solidFill>
                  <a:schemeClr val="tx1"/>
                </a:solidFill>
                <a:latin typeface="Arial" panose="020B0604020202020204" pitchFamily="34" charset="0"/>
                <a:cs typeface="Arial" panose="020B0604020202020204" pitchFamily="34" charset="0"/>
              </a:rPr>
              <a:t> more </a:t>
            </a:r>
            <a:r>
              <a:rPr lang="es-AR" altLang="en-US" sz="2200" dirty="0" err="1" smtClean="0">
                <a:solidFill>
                  <a:schemeClr val="tx1"/>
                </a:solidFill>
                <a:latin typeface="Arial" panose="020B0604020202020204" pitchFamily="34" charset="0"/>
                <a:cs typeface="Arial" panose="020B0604020202020204" pitchFamily="34" charset="0"/>
              </a:rPr>
              <a:t>details</a:t>
            </a:r>
            <a:r>
              <a:rPr lang="es-AR" altLang="en-US" sz="2200" dirty="0" smtClean="0">
                <a:solidFill>
                  <a:schemeClr val="tx1"/>
                </a:solidFill>
                <a:latin typeface="Arial" panose="020B0604020202020204" pitchFamily="34" charset="0"/>
                <a:cs typeface="Arial" panose="020B0604020202020204" pitchFamily="34" charset="0"/>
              </a:rPr>
              <a:t>:</a:t>
            </a:r>
            <a:endParaRPr lang="es-AR" altLang="en-US" sz="22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42361" b="21197"/>
          <a:stretch/>
        </p:blipFill>
        <p:spPr>
          <a:xfrm>
            <a:off x="4437112" y="1475656"/>
            <a:ext cx="2139942" cy="2179137"/>
          </a:xfrm>
          <a:prstGeom prst="rect">
            <a:avLst/>
          </a:prstGeom>
        </p:spPr>
      </p:pic>
      <p:sp>
        <p:nvSpPr>
          <p:cNvPr id="5" name="Rectangle 67"/>
          <p:cNvSpPr>
            <a:spLocks noChangeArrowheads="1"/>
          </p:cNvSpPr>
          <p:nvPr/>
        </p:nvSpPr>
        <p:spPr bwMode="auto">
          <a:xfrm>
            <a:off x="59271" y="-30871"/>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a:latin typeface="Arial" panose="020B0604020202020204" pitchFamily="34" charset="0"/>
                <a:cs typeface="Arial" panose="020B0604020202020204" pitchFamily="34" charset="0"/>
              </a:rPr>
              <a:t>La </a:t>
            </a:r>
            <a:r>
              <a:rPr lang="en-GB" sz="2400" b="1" dirty="0" err="1">
                <a:latin typeface="Arial" panose="020B0604020202020204" pitchFamily="34" charset="0"/>
                <a:cs typeface="Arial" panose="020B0604020202020204" pitchFamily="34" charset="0"/>
              </a:rPr>
              <a:t>familia</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59270" y="305291"/>
            <a:ext cx="6798729" cy="400110"/>
          </a:xfrm>
          <a:prstGeom prst="rect">
            <a:avLst/>
          </a:prstGeom>
          <a:noFill/>
        </p:spPr>
        <p:txBody>
          <a:bodyPr wrap="square" rtlCol="0">
            <a:spAutoFit/>
          </a:bodyPr>
          <a:lstStyle/>
          <a:p>
            <a:r>
              <a:rPr lang="en-GB" sz="2000" b="1" dirty="0" smtClean="0"/>
              <a:t>A</a:t>
            </a:r>
            <a:r>
              <a:rPr lang="en-GB" sz="2000" dirty="0" smtClean="0"/>
              <a:t>  Read about Maya and complete the details in English.</a:t>
            </a:r>
            <a:endParaRPr lang="en-GB" sz="2000" dirty="0"/>
          </a:p>
        </p:txBody>
      </p:sp>
      <p:sp>
        <p:nvSpPr>
          <p:cNvPr id="7" name="TextBox 6"/>
          <p:cNvSpPr txBox="1"/>
          <p:nvPr/>
        </p:nvSpPr>
        <p:spPr>
          <a:xfrm>
            <a:off x="237389" y="6809235"/>
            <a:ext cx="6798729" cy="400110"/>
          </a:xfrm>
          <a:prstGeom prst="rect">
            <a:avLst/>
          </a:prstGeom>
          <a:noFill/>
        </p:spPr>
        <p:txBody>
          <a:bodyPr wrap="square" rtlCol="0">
            <a:spAutoFit/>
          </a:bodyPr>
          <a:lstStyle/>
          <a:p>
            <a:r>
              <a:rPr lang="en-GB" sz="2000" b="1" dirty="0" smtClean="0"/>
              <a:t>B</a:t>
            </a:r>
            <a:r>
              <a:rPr lang="en-GB" sz="2000" dirty="0" smtClean="0"/>
              <a:t>  Complete the sentences in Spanish.</a:t>
            </a:r>
            <a:endParaRPr lang="en-GB" sz="2000" dirty="0"/>
          </a:p>
        </p:txBody>
      </p:sp>
      <p:graphicFrame>
        <p:nvGraphicFramePr>
          <p:cNvPr id="8" name="Table 7"/>
          <p:cNvGraphicFramePr>
            <a:graphicFrameLocks noGrp="1"/>
          </p:cNvGraphicFramePr>
          <p:nvPr>
            <p:extLst>
              <p:ext uri="{D42A27DB-BD31-4B8C-83A1-F6EECF244321}">
                <p14:modId xmlns:p14="http://schemas.microsoft.com/office/powerpoint/2010/main" val="3494478128"/>
              </p:ext>
            </p:extLst>
          </p:nvPr>
        </p:nvGraphicFramePr>
        <p:xfrm>
          <a:off x="332654" y="7209345"/>
          <a:ext cx="6063320" cy="1483360"/>
        </p:xfrm>
        <a:graphic>
          <a:graphicData uri="http://schemas.openxmlformats.org/drawingml/2006/table">
            <a:tbl>
              <a:tblPr firstRow="1" bandRow="1">
                <a:tableStyleId>{5940675A-B579-460E-94D1-54222C63F5DA}</a:tableStyleId>
              </a:tblPr>
              <a:tblGrid>
                <a:gridCol w="504058"/>
                <a:gridCol w="5559262"/>
              </a:tblGrid>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Roberta </a:t>
                      </a:r>
                      <a:r>
                        <a:rPr lang="en-GB" dirty="0" err="1" smtClean="0">
                          <a:latin typeface="Arial" panose="020B0604020202020204" pitchFamily="34" charset="0"/>
                          <a:cs typeface="Arial" panose="020B0604020202020204" pitchFamily="34" charset="0"/>
                        </a:rPr>
                        <a:t>es</a:t>
                      </a:r>
                      <a:r>
                        <a:rPr lang="en-GB" dirty="0" smtClean="0">
                          <a:latin typeface="Arial" panose="020B0604020202020204" pitchFamily="34" charset="0"/>
                          <a:cs typeface="Arial" panose="020B0604020202020204" pitchFamily="34" charset="0"/>
                        </a:rPr>
                        <a:t> la ____________ de Maya.</a:t>
                      </a:r>
                      <a:endParaRPr lang="en-GB" dirty="0">
                        <a:latin typeface="Arial" panose="020B0604020202020204" pitchFamily="34" charset="0"/>
                        <a:cs typeface="Arial" panose="020B0604020202020204" pitchFamily="34" charset="0"/>
                      </a:endParaRPr>
                    </a:p>
                  </a:txBody>
                  <a:tcPr/>
                </a:tc>
              </a:tr>
              <a:tr h="370840">
                <a:tc>
                  <a:txBody>
                    <a:bodyPr/>
                    <a:lstStyle/>
                    <a:p>
                      <a:pPr algn="ctr"/>
                      <a:r>
                        <a:rPr lang="en-GB" dirty="0" smtClean="0">
                          <a:latin typeface="Arial" panose="020B0604020202020204" pitchFamily="34" charset="0"/>
                          <a:cs typeface="Arial" panose="020B0604020202020204" pitchFamily="34" charset="0"/>
                        </a:rPr>
                        <a:t>2</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Su</a:t>
                      </a:r>
                      <a:r>
                        <a:rPr lang="en-GB" baseline="0" dirty="0" smtClean="0">
                          <a:latin typeface="Arial" panose="020B0604020202020204" pitchFamily="34" charset="0"/>
                          <a:cs typeface="Arial" panose="020B0604020202020204" pitchFamily="34" charset="0"/>
                        </a:rPr>
                        <a:t> padre se llama _____________.</a:t>
                      </a:r>
                      <a:endParaRPr lang="en-GB" dirty="0">
                        <a:latin typeface="Arial" panose="020B0604020202020204" pitchFamily="34" charset="0"/>
                        <a:cs typeface="Arial" panose="020B0604020202020204" pitchFamily="34" charset="0"/>
                      </a:endParaRPr>
                    </a:p>
                  </a:txBody>
                  <a:tcPr/>
                </a:tc>
              </a:tr>
              <a:tr h="370840">
                <a:tc>
                  <a:txBody>
                    <a:bodyPr/>
                    <a:lstStyle/>
                    <a:p>
                      <a:pPr algn="ctr"/>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Alicia </a:t>
                      </a:r>
                      <a:r>
                        <a:rPr lang="en-GB" dirty="0" err="1" smtClean="0">
                          <a:latin typeface="Arial" panose="020B0604020202020204" pitchFamily="34" charset="0"/>
                          <a:cs typeface="Arial" panose="020B0604020202020204" pitchFamily="34" charset="0"/>
                        </a:rPr>
                        <a:t>es</a:t>
                      </a:r>
                      <a:r>
                        <a:rPr lang="en-GB" dirty="0" smtClean="0">
                          <a:latin typeface="Arial" panose="020B0604020202020204" pitchFamily="34" charset="0"/>
                          <a:cs typeface="Arial" panose="020B0604020202020204" pitchFamily="34" charset="0"/>
                        </a:rPr>
                        <a:t> la</a:t>
                      </a:r>
                      <a:r>
                        <a:rPr lang="en-GB" baseline="0" dirty="0" smtClean="0">
                          <a:latin typeface="Arial" panose="020B0604020202020204" pitchFamily="34" charset="0"/>
                          <a:cs typeface="Arial" panose="020B0604020202020204" pitchFamily="34" charset="0"/>
                        </a:rPr>
                        <a:t> _________________ de Maya.</a:t>
                      </a:r>
                      <a:endParaRPr lang="en-GB" dirty="0">
                        <a:latin typeface="Arial" panose="020B0604020202020204" pitchFamily="34" charset="0"/>
                        <a:cs typeface="Arial" panose="020B0604020202020204" pitchFamily="34" charset="0"/>
                      </a:endParaRPr>
                    </a:p>
                  </a:txBody>
                  <a:tcPr/>
                </a:tc>
              </a:tr>
              <a:tr h="370840">
                <a:tc>
                  <a:txBody>
                    <a:bodyPr/>
                    <a:lstStyle/>
                    <a:p>
                      <a:pPr algn="ctr"/>
                      <a:r>
                        <a:rPr lang="en-GB" dirty="0" smtClean="0">
                          <a:latin typeface="Arial" panose="020B0604020202020204" pitchFamily="34" charset="0"/>
                          <a:cs typeface="Arial" panose="020B0604020202020204" pitchFamily="34" charset="0"/>
                        </a:rPr>
                        <a:t>4</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Maya </a:t>
                      </a:r>
                      <a:r>
                        <a:rPr lang="en-GB" dirty="0" err="1" smtClean="0">
                          <a:latin typeface="Arial" panose="020B0604020202020204" pitchFamily="34" charset="0"/>
                          <a:cs typeface="Arial" panose="020B0604020202020204" pitchFamily="34" charset="0"/>
                        </a:rPr>
                        <a:t>tiene</a:t>
                      </a:r>
                      <a:r>
                        <a:rPr lang="en-GB" dirty="0" smtClean="0">
                          <a:latin typeface="Arial" panose="020B0604020202020204" pitchFamily="34" charset="0"/>
                          <a:cs typeface="Arial" panose="020B0604020202020204" pitchFamily="34" charset="0"/>
                        </a:rPr>
                        <a:t> ____________ </a:t>
                      </a:r>
                      <a:r>
                        <a:rPr lang="en-GB" dirty="0" err="1" smtClean="0">
                          <a:latin typeface="Arial" panose="020B0604020202020204" pitchFamily="34" charset="0"/>
                          <a:cs typeface="Arial" panose="020B0604020202020204" pitchFamily="34" charset="0"/>
                        </a:rPr>
                        <a:t>años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txBody>
                  <a:tcPr/>
                </a:tc>
              </a:tr>
            </a:tbl>
          </a:graphicData>
        </a:graphic>
      </p:graphicFrame>
      <p:sp>
        <p:nvSpPr>
          <p:cNvPr id="9" name="Rounded Rectangle 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481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6712" y="7555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8305" name="Picture 1" descr="DBZ_Simpsons_Family_Tree_by_Marruche_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12" y="902291"/>
            <a:ext cx="5027613"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0648" y="5450681"/>
            <a:ext cx="6336704" cy="3170099"/>
          </a:xfrm>
          <a:prstGeom prst="rect">
            <a:avLst/>
          </a:prstGeom>
        </p:spPr>
        <p:txBody>
          <a:bodyPr wrap="square">
            <a:spAutoFit/>
          </a:bodyPr>
          <a:lstStyle/>
          <a:p>
            <a:pPr>
              <a:spcAft>
                <a:spcPts val="0"/>
              </a:spcAft>
            </a:pPr>
            <a:r>
              <a:rPr lang="es-AR" sz="2000" dirty="0" smtClean="0">
                <a:ea typeface="MS Mincho" panose="02020609040205080304" pitchFamily="49" charset="-128"/>
                <a:cs typeface="Arial" panose="020B0604020202020204" pitchFamily="34" charset="0"/>
              </a:rPr>
              <a:t>1 El </a:t>
            </a:r>
            <a:r>
              <a:rPr lang="es-AR" sz="2000" dirty="0">
                <a:ea typeface="MS Mincho" panose="02020609040205080304" pitchFamily="49" charset="-128"/>
                <a:cs typeface="Arial" panose="020B0604020202020204" pitchFamily="34" charset="0"/>
              </a:rPr>
              <a:t>padre de </a:t>
            </a:r>
            <a:r>
              <a:rPr lang="es-AR" sz="2000" dirty="0" smtClean="0">
                <a:ea typeface="MS Mincho" panose="02020609040205080304" pitchFamily="49" charset="-128"/>
                <a:cs typeface="Arial" panose="020B0604020202020204" pitchFamily="34" charset="0"/>
              </a:rPr>
              <a:t>Bart se </a:t>
            </a:r>
            <a:r>
              <a:rPr lang="es-AR" sz="2000" dirty="0">
                <a:ea typeface="MS Mincho" panose="02020609040205080304" pitchFamily="49" charset="-128"/>
                <a:cs typeface="Arial" panose="020B0604020202020204" pitchFamily="34" charset="0"/>
              </a:rPr>
              <a:t>llama ________________</a:t>
            </a:r>
            <a:endParaRPr lang="en-GB" sz="2000" dirty="0">
              <a:ea typeface="MS Mincho" panose="02020609040205080304" pitchFamily="49" charset="-128"/>
              <a:cs typeface="Arial" panose="020B0604020202020204" pitchFamily="34" charset="0"/>
            </a:endParaRPr>
          </a:p>
          <a:p>
            <a:pPr>
              <a:spcAft>
                <a:spcPts val="0"/>
              </a:spcAft>
            </a:pPr>
            <a:r>
              <a:rPr lang="es-AR" sz="2000" dirty="0" smtClean="0">
                <a:ea typeface="MS Mincho" panose="02020609040205080304" pitchFamily="49" charset="-128"/>
                <a:cs typeface="Arial" panose="020B0604020202020204" pitchFamily="34" charset="0"/>
              </a:rPr>
              <a:t>2 El </a:t>
            </a:r>
            <a:r>
              <a:rPr lang="es-AR" sz="2000" dirty="0">
                <a:ea typeface="MS Mincho" panose="02020609040205080304" pitchFamily="49" charset="-128"/>
                <a:cs typeface="Arial" panose="020B0604020202020204" pitchFamily="34" charset="0"/>
              </a:rPr>
              <a:t>hermano de </a:t>
            </a:r>
            <a:r>
              <a:rPr lang="es-AR" sz="2000" dirty="0" err="1" smtClean="0">
                <a:ea typeface="MS Mincho" panose="02020609040205080304" pitchFamily="49" charset="-128"/>
                <a:cs typeface="Arial" panose="020B0604020202020204" pitchFamily="34" charset="0"/>
              </a:rPr>
              <a:t>Homer</a:t>
            </a:r>
            <a:r>
              <a:rPr lang="es-AR" sz="2000" dirty="0" smtClean="0">
                <a:ea typeface="MS Mincho" panose="02020609040205080304" pitchFamily="49" charset="-128"/>
                <a:cs typeface="Arial" panose="020B0604020202020204" pitchFamily="34" charset="0"/>
              </a:rPr>
              <a:t> se </a:t>
            </a:r>
            <a:r>
              <a:rPr lang="es-AR" sz="2000" dirty="0">
                <a:ea typeface="MS Mincho" panose="02020609040205080304" pitchFamily="49" charset="-128"/>
                <a:cs typeface="Arial" panose="020B0604020202020204" pitchFamily="34" charset="0"/>
              </a:rPr>
              <a:t>llama __________________</a:t>
            </a:r>
            <a:endParaRPr lang="en-GB" sz="2000" dirty="0">
              <a:ea typeface="MS Mincho" panose="02020609040205080304" pitchFamily="49" charset="-128"/>
              <a:cs typeface="Arial" panose="020B0604020202020204" pitchFamily="34" charset="0"/>
            </a:endParaRPr>
          </a:p>
          <a:p>
            <a:pPr>
              <a:spcAft>
                <a:spcPts val="0"/>
              </a:spcAft>
            </a:pPr>
            <a:r>
              <a:rPr lang="en-GB" sz="2000" dirty="0" smtClean="0">
                <a:ea typeface="MS Mincho" panose="02020609040205080304" pitchFamily="49" charset="-128"/>
                <a:cs typeface="Arial" panose="020B0604020202020204" pitchFamily="34" charset="0"/>
              </a:rPr>
              <a:t>3 L</a:t>
            </a:r>
            <a:r>
              <a:rPr lang="es-AR" sz="2000" dirty="0" smtClean="0">
                <a:ea typeface="MS Mincho" panose="02020609040205080304" pitchFamily="49" charset="-128"/>
                <a:cs typeface="Arial" panose="020B0604020202020204" pitchFamily="34" charset="0"/>
              </a:rPr>
              <a:t>as hermanas </a:t>
            </a:r>
            <a:r>
              <a:rPr lang="es-AR" sz="2000" dirty="0">
                <a:ea typeface="MS Mincho" panose="02020609040205080304" pitchFamily="49" charset="-128"/>
                <a:cs typeface="Arial" panose="020B0604020202020204" pitchFamily="34" charset="0"/>
              </a:rPr>
              <a:t>de </a:t>
            </a:r>
            <a:r>
              <a:rPr lang="es-AR" sz="2000" dirty="0" smtClean="0">
                <a:ea typeface="MS Mincho" panose="02020609040205080304" pitchFamily="49" charset="-128"/>
                <a:cs typeface="Arial" panose="020B0604020202020204" pitchFamily="34" charset="0"/>
              </a:rPr>
              <a:t>Marge se llaman ________ y _______.</a:t>
            </a:r>
            <a:endParaRPr lang="en-GB" sz="2000" dirty="0">
              <a:ea typeface="MS Mincho" panose="02020609040205080304" pitchFamily="49" charset="-128"/>
              <a:cs typeface="Arial" panose="020B0604020202020204" pitchFamily="34" charset="0"/>
            </a:endParaRPr>
          </a:p>
          <a:p>
            <a:pPr>
              <a:spcAft>
                <a:spcPts val="0"/>
              </a:spcAft>
            </a:pPr>
            <a:r>
              <a:rPr lang="es-AR" sz="2000" dirty="0" smtClean="0">
                <a:ea typeface="MS Mincho" panose="02020609040205080304" pitchFamily="49" charset="-128"/>
                <a:cs typeface="Arial" panose="020B0604020202020204" pitchFamily="34" charset="0"/>
              </a:rPr>
              <a:t>4 La madre de Marge se llama  </a:t>
            </a:r>
            <a:r>
              <a:rPr lang="es-AR" sz="2000" dirty="0">
                <a:ea typeface="MS Mincho" panose="02020609040205080304" pitchFamily="49" charset="-128"/>
                <a:cs typeface="Arial" panose="020B0604020202020204" pitchFamily="34" charset="0"/>
              </a:rPr>
              <a:t>________ </a:t>
            </a:r>
            <a:r>
              <a:rPr lang="es-AR" sz="2000" dirty="0" smtClean="0">
                <a:ea typeface="MS Mincho" panose="02020609040205080304" pitchFamily="49" charset="-128"/>
                <a:cs typeface="Arial" panose="020B0604020202020204" pitchFamily="34" charset="0"/>
              </a:rPr>
              <a:t>.</a:t>
            </a:r>
            <a:endParaRPr lang="en-GB" sz="2000" dirty="0">
              <a:ea typeface="MS Mincho" panose="02020609040205080304" pitchFamily="49" charset="-128"/>
              <a:cs typeface="Arial" panose="020B0604020202020204" pitchFamily="34" charset="0"/>
            </a:endParaRPr>
          </a:p>
          <a:p>
            <a:pPr>
              <a:spcAft>
                <a:spcPts val="0"/>
              </a:spcAft>
            </a:pPr>
            <a:r>
              <a:rPr lang="es-AR" sz="2000" dirty="0" smtClean="0">
                <a:ea typeface="MS Mincho" panose="02020609040205080304" pitchFamily="49" charset="-128"/>
                <a:cs typeface="Arial" panose="020B0604020202020204" pitchFamily="34" charset="0"/>
              </a:rPr>
              <a:t>5 El abuelo de Lisa se llama ____________.</a:t>
            </a:r>
            <a:br>
              <a:rPr lang="es-AR" sz="2000" dirty="0" smtClean="0">
                <a:ea typeface="MS Mincho" panose="02020609040205080304" pitchFamily="49" charset="-128"/>
                <a:cs typeface="Arial" panose="020B0604020202020204" pitchFamily="34" charset="0"/>
              </a:rPr>
            </a:br>
            <a:r>
              <a:rPr lang="es-AR" sz="2000" dirty="0" smtClean="0">
                <a:ea typeface="MS Mincho" panose="02020609040205080304" pitchFamily="49" charset="-128"/>
                <a:cs typeface="Arial" panose="020B0604020202020204" pitchFamily="34" charset="0"/>
              </a:rPr>
              <a:t>6 La hermana de Lisa se llama ______________.</a:t>
            </a:r>
            <a:br>
              <a:rPr lang="es-AR" sz="2000" dirty="0" smtClean="0">
                <a:ea typeface="MS Mincho" panose="02020609040205080304" pitchFamily="49" charset="-128"/>
                <a:cs typeface="Arial" panose="020B0604020202020204" pitchFamily="34" charset="0"/>
              </a:rPr>
            </a:br>
            <a:r>
              <a:rPr lang="es-AR" sz="2000" dirty="0" smtClean="0">
                <a:ea typeface="MS Mincho" panose="02020609040205080304" pitchFamily="49" charset="-128"/>
                <a:cs typeface="Arial" panose="020B0604020202020204" pitchFamily="34" charset="0"/>
              </a:rPr>
              <a:t>7 La madre de Maggie se llama ____________.</a:t>
            </a:r>
            <a:br>
              <a:rPr lang="es-AR" sz="2000" dirty="0" smtClean="0">
                <a:ea typeface="MS Mincho" panose="02020609040205080304" pitchFamily="49" charset="-128"/>
                <a:cs typeface="Arial" panose="020B0604020202020204" pitchFamily="34" charset="0"/>
              </a:rPr>
            </a:br>
            <a:r>
              <a:rPr lang="es-AR" sz="2000" dirty="0" smtClean="0">
                <a:ea typeface="MS Mincho" panose="02020609040205080304" pitchFamily="49" charset="-128"/>
                <a:cs typeface="Arial" panose="020B0604020202020204" pitchFamily="34" charset="0"/>
              </a:rPr>
              <a:t>8 El hermano de Lisa y Maggie se llama _________.</a:t>
            </a:r>
            <a:endParaRPr lang="en-GB" sz="2000" dirty="0">
              <a:effectLst/>
              <a:ea typeface="MS Mincho" panose="02020609040205080304" pitchFamily="49" charset="-128"/>
              <a:cs typeface="Arial" panose="020B0604020202020204" pitchFamily="34" charset="0"/>
            </a:endParaRPr>
          </a:p>
        </p:txBody>
      </p:sp>
      <p:sp>
        <p:nvSpPr>
          <p:cNvPr id="5" name="Rectangle 67"/>
          <p:cNvSpPr>
            <a:spLocks noChangeArrowheads="1"/>
          </p:cNvSpPr>
          <p:nvPr/>
        </p:nvSpPr>
        <p:spPr bwMode="auto">
          <a:xfrm>
            <a:off x="59271" y="-30871"/>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a:latin typeface="Arial" panose="020B0604020202020204" pitchFamily="34" charset="0"/>
                <a:cs typeface="Arial" panose="020B0604020202020204" pitchFamily="34" charset="0"/>
              </a:rPr>
              <a:t>La </a:t>
            </a:r>
            <a:r>
              <a:rPr lang="en-GB" sz="2400" b="1" dirty="0" err="1">
                <a:latin typeface="Arial" panose="020B0604020202020204" pitchFamily="34" charset="0"/>
                <a:cs typeface="Arial" panose="020B0604020202020204" pitchFamily="34" charset="0"/>
              </a:rPr>
              <a:t>familia</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59270" y="305291"/>
            <a:ext cx="6798729" cy="707886"/>
          </a:xfrm>
          <a:prstGeom prst="rect">
            <a:avLst/>
          </a:prstGeom>
          <a:noFill/>
        </p:spPr>
        <p:txBody>
          <a:bodyPr wrap="square" rtlCol="0">
            <a:spAutoFit/>
          </a:bodyPr>
          <a:lstStyle/>
          <a:p>
            <a:r>
              <a:rPr lang="en-GB" sz="2000" b="1" dirty="0" smtClean="0"/>
              <a:t>A</a:t>
            </a:r>
            <a:r>
              <a:rPr lang="en-GB" sz="2000" dirty="0" smtClean="0"/>
              <a:t>  Look at the family tree and complete the sentences with the correct names.</a:t>
            </a:r>
            <a:endParaRPr lang="en-GB" sz="2000" dirty="0"/>
          </a:p>
        </p:txBody>
      </p:sp>
      <p:sp>
        <p:nvSpPr>
          <p:cNvPr id="7" name="Rounded Rectangle 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37</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68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88913" y="571500"/>
            <a:ext cx="65246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1600">
                <a:latin typeface="Arial" panose="020B0604020202020204" pitchFamily="34" charset="0"/>
                <a:cs typeface="Arial" panose="020B0604020202020204" pitchFamily="34" charset="0"/>
              </a:rPr>
              <a:t>More good news about Spanish pronunciation is that the consonants obey the rules too, although people do speak with different accents, depending on their region and background. </a:t>
            </a:r>
            <a:endParaRPr lang="en-GB" sz="1600" b="1" u="sng">
              <a:latin typeface="Arial" panose="020B0604020202020204" pitchFamily="34" charset="0"/>
              <a:cs typeface="Arial" panose="020B0604020202020204" pitchFamily="34" charset="0"/>
            </a:endParaRPr>
          </a:p>
          <a:p>
            <a:pPr eaLnBrk="1" hangingPunct="1">
              <a:spcBef>
                <a:spcPct val="0"/>
              </a:spcBef>
              <a:buFontTx/>
              <a:buNone/>
            </a:pPr>
            <a:r>
              <a:rPr lang="en-GB" sz="1600" b="1" u="sng">
                <a:latin typeface="Arial" panose="020B0604020202020204" pitchFamily="34" charset="0"/>
                <a:cs typeface="Arial" panose="020B0604020202020204" pitchFamily="34" charset="0"/>
              </a:rPr>
              <a:t>c's and z's</a:t>
            </a:r>
            <a:r>
              <a:rPr lang="en-GB" sz="1600" u="sng">
                <a:latin typeface="Arial" panose="020B0604020202020204" pitchFamily="34" charset="0"/>
                <a:cs typeface="Arial" panose="020B0604020202020204" pitchFamily="34" charset="0"/>
              </a:rPr>
              <a:t> </a:t>
            </a:r>
            <a:br>
              <a:rPr lang="en-GB" sz="1600" u="sng">
                <a:latin typeface="Arial" panose="020B0604020202020204" pitchFamily="34" charset="0"/>
                <a:cs typeface="Arial" panose="020B0604020202020204" pitchFamily="34" charset="0"/>
              </a:rPr>
            </a:br>
            <a:r>
              <a:rPr lang="en-GB" sz="1600" b="1">
                <a:latin typeface="Arial" panose="020B0604020202020204" pitchFamily="34" charset="0"/>
                <a:cs typeface="Arial" panose="020B0604020202020204" pitchFamily="34" charset="0"/>
              </a:rPr>
              <a:t>c + e = th</a:t>
            </a:r>
            <a:r>
              <a:rPr lang="en-GB" sz="1600">
                <a:latin typeface="Arial" panose="020B0604020202020204" pitchFamily="34" charset="0"/>
                <a:cs typeface="Arial" panose="020B0604020202020204" pitchFamily="34" charset="0"/>
              </a:rPr>
              <a:t>		</a:t>
            </a:r>
            <a:r>
              <a:rPr lang="en-GB" sz="1600" b="1">
                <a:latin typeface="Arial" panose="020B0604020202020204" pitchFamily="34" charset="0"/>
                <a:cs typeface="Arial" panose="020B0604020202020204" pitchFamily="34" charset="0"/>
              </a:rPr>
              <a:t>ce</a:t>
            </a:r>
            <a:r>
              <a:rPr lang="en-GB" sz="1600">
                <a:latin typeface="Arial" panose="020B0604020202020204" pitchFamily="34" charset="0"/>
                <a:cs typeface="Arial" panose="020B0604020202020204" pitchFamily="34" charset="0"/>
              </a:rPr>
              <a:t>ro, on</a:t>
            </a:r>
            <a:r>
              <a:rPr lang="en-GB" sz="1600" b="1">
                <a:latin typeface="Arial" panose="020B0604020202020204" pitchFamily="34" charset="0"/>
                <a:cs typeface="Arial" panose="020B0604020202020204" pitchFamily="34" charset="0"/>
              </a:rPr>
              <a:t>ce</a:t>
            </a:r>
            <a:br>
              <a:rPr lang="en-GB" sz="1600" b="1">
                <a:latin typeface="Arial" panose="020B0604020202020204" pitchFamily="34" charset="0"/>
                <a:cs typeface="Arial" panose="020B0604020202020204" pitchFamily="34" charset="0"/>
              </a:rPr>
            </a:br>
            <a:r>
              <a:rPr lang="en-GB" sz="1600" b="1">
                <a:latin typeface="Arial" panose="020B0604020202020204" pitchFamily="34" charset="0"/>
                <a:cs typeface="Arial" panose="020B0604020202020204" pitchFamily="34" charset="0"/>
              </a:rPr>
              <a:t>c + i = th		ci</a:t>
            </a:r>
            <a:r>
              <a:rPr lang="en-GB" sz="1600">
                <a:latin typeface="Arial" panose="020B0604020202020204" pitchFamily="34" charset="0"/>
                <a:cs typeface="Arial" panose="020B0604020202020204" pitchFamily="34" charset="0"/>
              </a:rPr>
              <a:t>nco, gra</a:t>
            </a:r>
            <a:r>
              <a:rPr lang="en-GB" sz="1600" b="1">
                <a:latin typeface="Arial" panose="020B0604020202020204" pitchFamily="34" charset="0"/>
                <a:cs typeface="Arial" panose="020B0604020202020204" pitchFamily="34" charset="0"/>
              </a:rPr>
              <a:t>ci</a:t>
            </a:r>
            <a:r>
              <a:rPr lang="en-GB" sz="1600">
                <a:latin typeface="Arial" panose="020B0604020202020204" pitchFamily="34" charset="0"/>
                <a:cs typeface="Arial" panose="020B0604020202020204" pitchFamily="34" charset="0"/>
              </a:rPr>
              <a:t>as</a:t>
            </a:r>
            <a:br>
              <a:rPr lang="en-GB" sz="1600">
                <a:latin typeface="Arial" panose="020B0604020202020204" pitchFamily="34" charset="0"/>
                <a:cs typeface="Arial" panose="020B0604020202020204" pitchFamily="34" charset="0"/>
              </a:rPr>
            </a:br>
            <a:r>
              <a:rPr lang="en-GB" sz="1600" b="1">
                <a:latin typeface="Arial" panose="020B0604020202020204" pitchFamily="34" charset="0"/>
                <a:cs typeface="Arial" panose="020B0604020202020204" pitchFamily="34" charset="0"/>
              </a:rPr>
              <a:t>z + a, o, u = th	za</a:t>
            </a:r>
            <a:r>
              <a:rPr lang="en-GB" sz="1600">
                <a:latin typeface="Arial" panose="020B0604020202020204" pitchFamily="34" charset="0"/>
                <a:cs typeface="Arial" panose="020B0604020202020204" pitchFamily="34" charset="0"/>
              </a:rPr>
              <a:t>pato, cora</a:t>
            </a:r>
            <a:r>
              <a:rPr lang="en-GB" sz="1600" b="1">
                <a:latin typeface="Arial" panose="020B0604020202020204" pitchFamily="34" charset="0"/>
                <a:cs typeface="Arial" panose="020B0604020202020204" pitchFamily="34" charset="0"/>
              </a:rPr>
              <a:t>z</a:t>
            </a:r>
            <a:r>
              <a:rPr lang="en-US" sz="1600" b="1">
                <a:latin typeface="Arial" panose="020B0604020202020204" pitchFamily="34" charset="0"/>
                <a:cs typeface="Arial" panose="020B0604020202020204" pitchFamily="34" charset="0"/>
              </a:rPr>
              <a:t>ón</a:t>
            </a:r>
            <a:r>
              <a:rPr lang="en-US" sz="1600">
                <a:latin typeface="Arial" panose="020B0604020202020204" pitchFamily="34" charset="0"/>
                <a:cs typeface="Arial" panose="020B0604020202020204" pitchFamily="34" charset="0"/>
              </a:rPr>
              <a:t>, a</a:t>
            </a:r>
            <a:r>
              <a:rPr lang="en-US" sz="1600" b="1">
                <a:latin typeface="Arial" panose="020B0604020202020204" pitchFamily="34" charset="0"/>
                <a:cs typeface="Arial" panose="020B0604020202020204" pitchFamily="34" charset="0"/>
              </a:rPr>
              <a:t>zu</a:t>
            </a:r>
            <a:r>
              <a:rPr lang="en-US" sz="1600">
                <a:latin typeface="Arial" panose="020B0604020202020204" pitchFamily="34" charset="0"/>
                <a:cs typeface="Arial" panose="020B0604020202020204" pitchFamily="34" charset="0"/>
              </a:rPr>
              <a:t>l</a:t>
            </a:r>
            <a:br>
              <a:rPr lang="en-US" sz="1600">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c + a = ka		ca</a:t>
            </a:r>
            <a:r>
              <a:rPr lang="en-US" sz="1600">
                <a:latin typeface="Arial" panose="020B0604020202020204" pitchFamily="34" charset="0"/>
                <a:cs typeface="Arial" panose="020B0604020202020204" pitchFamily="34" charset="0"/>
              </a:rPr>
              <a:t>sa, </a:t>
            </a:r>
            <a:r>
              <a:rPr lang="en-US" sz="1600" b="1">
                <a:latin typeface="Arial" panose="020B0604020202020204" pitchFamily="34" charset="0"/>
                <a:cs typeface="Arial" panose="020B0604020202020204" pitchFamily="34" charset="0"/>
              </a:rPr>
              <a:t>ca</a:t>
            </a:r>
            <a:r>
              <a:rPr lang="en-US" sz="1600">
                <a:latin typeface="Arial" panose="020B0604020202020204" pitchFamily="34" charset="0"/>
                <a:cs typeface="Arial" panose="020B0604020202020204" pitchFamily="34" charset="0"/>
              </a:rPr>
              <a:t>torce</a:t>
            </a:r>
            <a:br>
              <a:rPr lang="en-US" sz="1600">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c + o = ko		có</a:t>
            </a:r>
            <a:r>
              <a:rPr lang="en-US" sz="1600">
                <a:latin typeface="Arial" panose="020B0604020202020204" pitchFamily="34" charset="0"/>
                <a:cs typeface="Arial" panose="020B0604020202020204" pitchFamily="34" charset="0"/>
              </a:rPr>
              <a:t>mo, </a:t>
            </a:r>
            <a:r>
              <a:rPr lang="en-US" sz="1600" b="1">
                <a:latin typeface="Arial" panose="020B0604020202020204" pitchFamily="34" charset="0"/>
                <a:cs typeface="Arial" panose="020B0604020202020204" pitchFamily="34" charset="0"/>
              </a:rPr>
              <a:t>co</a:t>
            </a:r>
            <a:r>
              <a:rPr lang="en-US" sz="1600">
                <a:latin typeface="Arial" panose="020B0604020202020204" pitchFamily="34" charset="0"/>
                <a:cs typeface="Arial" panose="020B0604020202020204" pitchFamily="34" charset="0"/>
              </a:rPr>
              <a:t>lor</a:t>
            </a:r>
            <a:br>
              <a:rPr lang="en-US" sz="1600">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c + u = ku		Cu</a:t>
            </a:r>
            <a:r>
              <a:rPr lang="en-US" sz="1600">
                <a:latin typeface="Arial" panose="020B0604020202020204" pitchFamily="34" charset="0"/>
                <a:cs typeface="Arial" panose="020B0604020202020204" pitchFamily="34" charset="0"/>
              </a:rPr>
              <a:t>ba, </a:t>
            </a:r>
            <a:r>
              <a:rPr lang="en-US" sz="1600" b="1">
                <a:latin typeface="Arial" panose="020B0604020202020204" pitchFamily="34" charset="0"/>
                <a:cs typeface="Arial" panose="020B0604020202020204" pitchFamily="34" charset="0"/>
              </a:rPr>
              <a:t>cu</a:t>
            </a:r>
            <a:r>
              <a:rPr lang="en-US" sz="1600">
                <a:latin typeface="Arial" panose="020B0604020202020204" pitchFamily="34" charset="0"/>
                <a:cs typeface="Arial" panose="020B0604020202020204" pitchFamily="34" charset="0"/>
              </a:rPr>
              <a:t>bano</a:t>
            </a:r>
            <a:br>
              <a:rPr lang="en-US" sz="1600">
                <a:latin typeface="Arial" panose="020B0604020202020204" pitchFamily="34" charset="0"/>
                <a:cs typeface="Arial" panose="020B0604020202020204" pitchFamily="34" charset="0"/>
              </a:rPr>
            </a:br>
            <a:endParaRPr lang="en-US" sz="1600" b="1">
              <a:latin typeface="Arial" panose="020B0604020202020204" pitchFamily="34" charset="0"/>
              <a:cs typeface="Arial" panose="020B0604020202020204" pitchFamily="34" charset="0"/>
            </a:endParaRPr>
          </a:p>
          <a:p>
            <a:pPr eaLnBrk="1" hangingPunct="1">
              <a:spcBef>
                <a:spcPct val="0"/>
              </a:spcBef>
              <a:buFontTx/>
              <a:buNone/>
            </a:pPr>
            <a:r>
              <a:rPr lang="en-GB" sz="1600" b="1" u="sng">
                <a:latin typeface="Arial" panose="020B0604020202020204" pitchFamily="34" charset="0"/>
                <a:cs typeface="Arial" panose="020B0604020202020204" pitchFamily="34" charset="0"/>
              </a:rPr>
              <a:t>j's and g's</a:t>
            </a:r>
            <a:r>
              <a:rPr lang="en-GB" sz="1600" u="sng">
                <a:latin typeface="Arial" panose="020B0604020202020204" pitchFamily="34" charset="0"/>
                <a:cs typeface="Arial" panose="020B0604020202020204" pitchFamily="34" charset="0"/>
              </a:rPr>
              <a:t> </a:t>
            </a:r>
            <a:endParaRPr lang="en-GB" sz="1600">
              <a:latin typeface="Arial" panose="020B0604020202020204" pitchFamily="34" charset="0"/>
              <a:cs typeface="Arial" panose="020B0604020202020204" pitchFamily="34" charset="0"/>
            </a:endParaRPr>
          </a:p>
          <a:p>
            <a:pPr eaLnBrk="1" hangingPunct="1">
              <a:spcBef>
                <a:spcPct val="0"/>
              </a:spcBef>
              <a:buFontTx/>
              <a:buNone/>
            </a:pPr>
            <a:r>
              <a:rPr lang="en-GB" sz="1600">
                <a:latin typeface="Arial" panose="020B0604020202020204" pitchFamily="34" charset="0"/>
                <a:cs typeface="Arial" panose="020B0604020202020204" pitchFamily="34" charset="0"/>
              </a:rPr>
              <a:t>J, as in jardines (gardens), is a harder, stronger version of the English 'h'. G, when followed by e and i, sounds exactly the same as j. Otherwise, it is pronounced as the English 'g' in go. </a:t>
            </a:r>
            <a:br>
              <a:rPr lang="en-GB" sz="1600">
                <a:latin typeface="Arial" panose="020B0604020202020204" pitchFamily="34" charset="0"/>
                <a:cs typeface="Arial" panose="020B0604020202020204" pitchFamily="34" charset="0"/>
              </a:rPr>
            </a:br>
            <a:endParaRPr lang="en-GB" sz="1600" b="1" u="sng">
              <a:latin typeface="Arial" panose="020B0604020202020204" pitchFamily="34" charset="0"/>
              <a:cs typeface="Arial" panose="020B0604020202020204" pitchFamily="34" charset="0"/>
            </a:endParaRPr>
          </a:p>
          <a:p>
            <a:pPr eaLnBrk="1" hangingPunct="1">
              <a:spcBef>
                <a:spcPct val="0"/>
              </a:spcBef>
              <a:buFontTx/>
              <a:buNone/>
            </a:pPr>
            <a:r>
              <a:rPr lang="en-GB" sz="1600" b="1" u="sng">
                <a:latin typeface="Arial" panose="020B0604020202020204" pitchFamily="34" charset="0"/>
                <a:cs typeface="Arial" panose="020B0604020202020204" pitchFamily="34" charset="0"/>
              </a:rPr>
              <a:t>ll's </a:t>
            </a:r>
            <a:endParaRPr lang="en-GB" sz="1600">
              <a:latin typeface="Arial" panose="020B0604020202020204" pitchFamily="34" charset="0"/>
              <a:cs typeface="Arial" panose="020B0604020202020204" pitchFamily="34" charset="0"/>
            </a:endParaRPr>
          </a:p>
          <a:p>
            <a:pPr eaLnBrk="1" hangingPunct="1">
              <a:spcBef>
                <a:spcPct val="0"/>
              </a:spcBef>
              <a:buFontTx/>
              <a:buNone/>
            </a:pPr>
            <a:r>
              <a:rPr lang="en-GB" sz="1600">
                <a:latin typeface="Arial" panose="020B0604020202020204" pitchFamily="34" charset="0"/>
                <a:cs typeface="Arial" panose="020B0604020202020204" pitchFamily="34" charset="0"/>
              </a:rPr>
              <a:t>The double ll, as in calle, is another characteristic Spanish sound. In most parts of Spain it's like the 'lli' in the English million. </a:t>
            </a:r>
            <a:br>
              <a:rPr lang="en-GB" sz="1600">
                <a:latin typeface="Arial" panose="020B0604020202020204" pitchFamily="34" charset="0"/>
                <a:cs typeface="Arial" panose="020B0604020202020204" pitchFamily="34" charset="0"/>
              </a:rPr>
            </a:br>
            <a:endParaRPr lang="en-GB" sz="1600" b="1" u="sng">
              <a:latin typeface="Arial" panose="020B0604020202020204" pitchFamily="34" charset="0"/>
              <a:cs typeface="Arial" panose="020B0604020202020204" pitchFamily="34" charset="0"/>
            </a:endParaRPr>
          </a:p>
          <a:p>
            <a:pPr eaLnBrk="1" hangingPunct="1">
              <a:spcBef>
                <a:spcPct val="0"/>
              </a:spcBef>
              <a:buFontTx/>
              <a:buNone/>
            </a:pPr>
            <a:r>
              <a:rPr lang="en-GB" sz="1600" b="1" u="sng">
                <a:latin typeface="Arial" panose="020B0604020202020204" pitchFamily="34" charset="0"/>
                <a:cs typeface="Arial" panose="020B0604020202020204" pitchFamily="34" charset="0"/>
              </a:rPr>
              <a:t>h’s</a:t>
            </a:r>
            <a:endParaRPr lang="en-GB" sz="1600">
              <a:latin typeface="Arial" panose="020B0604020202020204" pitchFamily="34" charset="0"/>
              <a:cs typeface="Arial" panose="020B0604020202020204" pitchFamily="34" charset="0"/>
            </a:endParaRPr>
          </a:p>
          <a:p>
            <a:pPr eaLnBrk="1" hangingPunct="1">
              <a:spcBef>
                <a:spcPct val="0"/>
              </a:spcBef>
              <a:buFontTx/>
              <a:buNone/>
            </a:pPr>
            <a:r>
              <a:rPr lang="en-GB" sz="1600">
                <a:latin typeface="Arial" panose="020B0604020202020204" pitchFamily="34" charset="0"/>
                <a:cs typeface="Arial" panose="020B0604020202020204" pitchFamily="34" charset="0"/>
              </a:rPr>
              <a:t>The h is silent in Spanish, so you won’t be blowing any candles out when you pronounce words that begin with this letter.  Best to imagine it’s not there and pronounce the second letter in the word</a:t>
            </a:r>
            <a:r>
              <a:rPr lang="en-GB" sz="1800">
                <a:latin typeface="Arial" panose="020B0604020202020204" pitchFamily="34" charset="0"/>
                <a:cs typeface="Arial" panose="020B0604020202020204" pitchFamily="34" charset="0"/>
              </a:rPr>
              <a:t>.</a:t>
            </a:r>
            <a:br>
              <a:rPr lang="en-GB" sz="1800">
                <a:latin typeface="Arial" panose="020B0604020202020204" pitchFamily="34" charset="0"/>
                <a:cs typeface="Arial" panose="020B0604020202020204" pitchFamily="34" charset="0"/>
              </a:rPr>
            </a:br>
            <a:r>
              <a:rPr lang="en-GB" sz="1800" b="1">
                <a:latin typeface="Arial" panose="020B0604020202020204" pitchFamily="34" charset="0"/>
                <a:cs typeface="Arial" panose="020B0604020202020204" pitchFamily="34" charset="0"/>
              </a:rPr>
              <a:t>h</a:t>
            </a:r>
            <a:r>
              <a:rPr lang="en-GB" sz="1800">
                <a:latin typeface="Arial" panose="020B0604020202020204" pitchFamily="34" charset="0"/>
                <a:cs typeface="Arial" panose="020B0604020202020204" pitchFamily="34" charset="0"/>
              </a:rPr>
              <a:t>ablo, </a:t>
            </a:r>
            <a:r>
              <a:rPr lang="en-GB" sz="1800" b="1">
                <a:latin typeface="Arial" panose="020B0604020202020204" pitchFamily="34" charset="0"/>
                <a:cs typeface="Arial" panose="020B0604020202020204" pitchFamily="34" charset="0"/>
              </a:rPr>
              <a:t>h</a:t>
            </a:r>
            <a:r>
              <a:rPr lang="en-GB" sz="1800">
                <a:latin typeface="Arial" panose="020B0604020202020204" pitchFamily="34" charset="0"/>
                <a:cs typeface="Arial" panose="020B0604020202020204" pitchFamily="34" charset="0"/>
              </a:rPr>
              <a:t>elado, </a:t>
            </a:r>
            <a:r>
              <a:rPr lang="en-US" sz="1800" b="1">
                <a:latin typeface="Arial" panose="020B0604020202020204" pitchFamily="34" charset="0"/>
                <a:cs typeface="Arial" panose="020B0604020202020204" pitchFamily="34" charset="0"/>
              </a:rPr>
              <a:t>¡h</a:t>
            </a:r>
            <a:r>
              <a:rPr lang="en-US" sz="1800">
                <a:latin typeface="Arial" panose="020B0604020202020204" pitchFamily="34" charset="0"/>
                <a:cs typeface="Arial" panose="020B0604020202020204" pitchFamily="34" charset="0"/>
              </a:rPr>
              <a:t>ola!, </a:t>
            </a:r>
            <a:r>
              <a:rPr lang="en-US" sz="1800" b="1">
                <a:latin typeface="Arial" panose="020B0604020202020204" pitchFamily="34" charset="0"/>
                <a:cs typeface="Arial" panose="020B0604020202020204" pitchFamily="34" charset="0"/>
              </a:rPr>
              <a:t>h</a:t>
            </a:r>
            <a:r>
              <a:rPr lang="en-US" sz="1800">
                <a:latin typeface="Arial" panose="020B0604020202020204" pitchFamily="34" charset="0"/>
                <a:cs typeface="Arial" panose="020B0604020202020204" pitchFamily="34" charset="0"/>
              </a:rPr>
              <a:t>uevo</a:t>
            </a:r>
          </a:p>
        </p:txBody>
      </p:sp>
      <p:sp>
        <p:nvSpPr>
          <p:cNvPr id="7171" name="Text Box 3"/>
          <p:cNvSpPr txBox="1">
            <a:spLocks noChangeArrowheads="1"/>
          </p:cNvSpPr>
          <p:nvPr/>
        </p:nvSpPr>
        <p:spPr bwMode="auto">
          <a:xfrm>
            <a:off x="188913" y="107950"/>
            <a:ext cx="611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b="1">
                <a:latin typeface="Berlin Sans FB Demi" panose="020E0802020502020306" pitchFamily="34" charset="0"/>
              </a:rPr>
              <a:t>Tips for pronouncing Spanish</a:t>
            </a:r>
          </a:p>
        </p:txBody>
      </p:sp>
      <p:sp>
        <p:nvSpPr>
          <p:cNvPr id="7172" name="TextBox 5"/>
          <p:cNvSpPr txBox="1">
            <a:spLocks noChangeArrowheads="1"/>
          </p:cNvSpPr>
          <p:nvPr/>
        </p:nvSpPr>
        <p:spPr bwMode="auto">
          <a:xfrm>
            <a:off x="214313" y="6858000"/>
            <a:ext cx="6215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1800" b="1"/>
              <a:t>Try saying these out loud:</a:t>
            </a:r>
            <a:endParaRPr lang="en-US" sz="1800" b="1"/>
          </a:p>
        </p:txBody>
      </p:sp>
      <p:graphicFrame>
        <p:nvGraphicFramePr>
          <p:cNvPr id="7" name="Table 6"/>
          <p:cNvGraphicFramePr>
            <a:graphicFrameLocks noGrp="1"/>
          </p:cNvGraphicFramePr>
          <p:nvPr/>
        </p:nvGraphicFramePr>
        <p:xfrm>
          <a:off x="357188" y="7286625"/>
          <a:ext cx="6072185" cy="1428750"/>
        </p:xfrm>
        <a:graphic>
          <a:graphicData uri="http://schemas.openxmlformats.org/drawingml/2006/table">
            <a:tbl>
              <a:tblPr firstRow="1" bandRow="1">
                <a:tableStyleId>{5940675A-B579-460E-94D1-54222C63F5DA}</a:tableStyleId>
              </a:tblPr>
              <a:tblGrid>
                <a:gridCol w="1214437"/>
                <a:gridCol w="1214437"/>
                <a:gridCol w="1214437"/>
                <a:gridCol w="1214437"/>
                <a:gridCol w="1214437"/>
              </a:tblGrid>
              <a:tr h="489858">
                <a:tc>
                  <a:txBody>
                    <a:bodyPr/>
                    <a:lstStyle/>
                    <a:p>
                      <a:pPr algn="ctr"/>
                      <a:r>
                        <a:rPr lang="en-GB" sz="1800" b="1" dirty="0" err="1" smtClean="0">
                          <a:latin typeface="Arial" pitchFamily="34" charset="0"/>
                          <a:cs typeface="Arial" pitchFamily="34" charset="0"/>
                        </a:rPr>
                        <a:t>amarillo</a:t>
                      </a:r>
                      <a:endParaRPr lang="en-US" sz="1800" b="1" dirty="0">
                        <a:latin typeface="Arial" pitchFamily="34" charset="0"/>
                        <a:cs typeface="Arial" pitchFamily="34" charset="0"/>
                      </a:endParaRPr>
                    </a:p>
                  </a:txBody>
                  <a:tcPr marL="91439" marR="91439" anchor="ctr"/>
                </a:tc>
                <a:tc>
                  <a:txBody>
                    <a:bodyPr/>
                    <a:lstStyle/>
                    <a:p>
                      <a:pPr algn="ctr"/>
                      <a:r>
                        <a:rPr lang="en-GB" sz="1800" b="1" dirty="0" err="1" smtClean="0">
                          <a:latin typeface="Arial" pitchFamily="34" charset="0"/>
                          <a:cs typeface="Arial" pitchFamily="34" charset="0"/>
                        </a:rPr>
                        <a:t>octubre</a:t>
                      </a:r>
                      <a:endParaRPr lang="en-US" sz="1800" b="1" dirty="0">
                        <a:latin typeface="Arial" pitchFamily="34" charset="0"/>
                        <a:cs typeface="Arial" pitchFamily="34" charset="0"/>
                      </a:endParaRPr>
                    </a:p>
                  </a:txBody>
                  <a:tcPr marL="91439" marR="91439" anchor="ctr"/>
                </a:tc>
                <a:tc>
                  <a:txBody>
                    <a:bodyPr/>
                    <a:lstStyle/>
                    <a:p>
                      <a:pPr algn="ctr"/>
                      <a:r>
                        <a:rPr lang="en-GB" sz="1800" b="1" dirty="0" err="1" smtClean="0">
                          <a:latin typeface="Arial" pitchFamily="34" charset="0"/>
                          <a:cs typeface="Arial" pitchFamily="34" charset="0"/>
                        </a:rPr>
                        <a:t>familia</a:t>
                      </a:r>
                      <a:endParaRPr lang="en-US" sz="1800" b="1" dirty="0">
                        <a:latin typeface="Arial" pitchFamily="34" charset="0"/>
                        <a:cs typeface="Arial" pitchFamily="34" charset="0"/>
                      </a:endParaRPr>
                    </a:p>
                  </a:txBody>
                  <a:tcPr marL="91439" marR="91439" anchor="ctr"/>
                </a:tc>
                <a:tc>
                  <a:txBody>
                    <a:bodyPr/>
                    <a:lstStyle/>
                    <a:p>
                      <a:pPr algn="ctr"/>
                      <a:r>
                        <a:rPr lang="en-GB" sz="1800" b="1" dirty="0" err="1" smtClean="0">
                          <a:latin typeface="Arial" pitchFamily="34" charset="0"/>
                          <a:cs typeface="Arial" pitchFamily="34" charset="0"/>
                        </a:rPr>
                        <a:t>catorce</a:t>
                      </a:r>
                      <a:endParaRPr lang="en-US" sz="1800" b="1" dirty="0">
                        <a:latin typeface="Arial" pitchFamily="34" charset="0"/>
                        <a:cs typeface="Arial" pitchFamily="34" charset="0"/>
                      </a:endParaRPr>
                    </a:p>
                  </a:txBody>
                  <a:tcPr marL="91439" marR="91439" anchor="ctr"/>
                </a:tc>
                <a:tc>
                  <a:txBody>
                    <a:bodyPr/>
                    <a:lstStyle/>
                    <a:p>
                      <a:pPr algn="ctr"/>
                      <a:r>
                        <a:rPr lang="en-GB" sz="1800" b="1" dirty="0" err="1" smtClean="0">
                          <a:latin typeface="Arial" pitchFamily="34" charset="0"/>
                          <a:cs typeface="Arial" pitchFamily="34" charset="0"/>
                        </a:rPr>
                        <a:t>garaje</a:t>
                      </a:r>
                      <a:endParaRPr lang="en-US" sz="1800" b="1" dirty="0">
                        <a:latin typeface="Arial" pitchFamily="34" charset="0"/>
                        <a:cs typeface="Arial" pitchFamily="34" charset="0"/>
                      </a:endParaRPr>
                    </a:p>
                  </a:txBody>
                  <a:tcPr marL="91439" marR="91439" anchor="ctr"/>
                </a:tc>
              </a:tr>
              <a:tr h="938892">
                <a:tc>
                  <a:txBody>
                    <a:bodyPr/>
                    <a:lstStyle/>
                    <a:p>
                      <a:pPr algn="ctr"/>
                      <a:endParaRPr lang="en-US" sz="1800" b="1" dirty="0"/>
                    </a:p>
                  </a:txBody>
                  <a:tcPr marL="91439" marR="91439" anchor="ctr"/>
                </a:tc>
                <a:tc>
                  <a:txBody>
                    <a:bodyPr/>
                    <a:lstStyle/>
                    <a:p>
                      <a:pPr algn="ctr"/>
                      <a:endParaRPr lang="en-US" sz="1800" b="1" dirty="0"/>
                    </a:p>
                  </a:txBody>
                  <a:tcPr marL="91439" marR="91439" anchor="ctr"/>
                </a:tc>
                <a:tc>
                  <a:txBody>
                    <a:bodyPr/>
                    <a:lstStyle/>
                    <a:p>
                      <a:pPr algn="ctr"/>
                      <a:endParaRPr lang="en-US" sz="1800" b="1"/>
                    </a:p>
                  </a:txBody>
                  <a:tcPr marL="91439" marR="91439" anchor="ctr"/>
                </a:tc>
                <a:tc>
                  <a:txBody>
                    <a:bodyPr/>
                    <a:lstStyle/>
                    <a:p>
                      <a:pPr algn="ctr"/>
                      <a:endParaRPr lang="en-US" sz="1800" b="1"/>
                    </a:p>
                  </a:txBody>
                  <a:tcPr marL="91439" marR="91439" anchor="ctr"/>
                </a:tc>
                <a:tc>
                  <a:txBody>
                    <a:bodyPr/>
                    <a:lstStyle/>
                    <a:p>
                      <a:pPr algn="ctr"/>
                      <a:endParaRPr lang="en-US" sz="1800" b="1" dirty="0"/>
                    </a:p>
                  </a:txBody>
                  <a:tcPr marL="91439" marR="91439" anchor="ctr"/>
                </a:tc>
              </a:tr>
            </a:tbl>
          </a:graphicData>
        </a:graphic>
      </p:graphicFrame>
      <p:sp>
        <p:nvSpPr>
          <p:cNvPr id="8" name="Cloud"/>
          <p:cNvSpPr>
            <a:spLocks noChangeAspect="1" noEditPoints="1" noChangeArrowheads="1"/>
          </p:cNvSpPr>
          <p:nvPr/>
        </p:nvSpPr>
        <p:spPr bwMode="auto">
          <a:xfrm>
            <a:off x="428625" y="7929563"/>
            <a:ext cx="985838" cy="660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US">
              <a:latin typeface="+mn-lt"/>
            </a:endParaRPr>
          </a:p>
        </p:txBody>
      </p:sp>
      <p:pic>
        <p:nvPicPr>
          <p:cNvPr id="9" name="Picture 11" descr="SO0073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9100" y="7786688"/>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0" y="7643813"/>
            <a:ext cx="10715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143380" y="7786710"/>
            <a:ext cx="89960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14</a:t>
            </a:r>
          </a:p>
        </p:txBody>
      </p:sp>
      <p:pic>
        <p:nvPicPr>
          <p:cNvPr id="7197" name="Picture 10" descr="garage.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0688" y="7858125"/>
            <a:ext cx="7477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11" descr="bruja_gif.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3500" y="2000250"/>
            <a:ext cx="150018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12"/>
          <p:cNvSpPr/>
          <p:nvPr/>
        </p:nvSpPr>
        <p:spPr>
          <a:xfrm>
            <a:off x="3857625" y="1428750"/>
            <a:ext cx="1714500" cy="571500"/>
          </a:xfrm>
          <a:prstGeom prst="wedgeRoundRectCallout">
            <a:avLst>
              <a:gd name="adj1" fmla="val 37896"/>
              <a:gd name="adj2" fmla="val 10788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b="1" dirty="0">
                <a:solidFill>
                  <a:schemeClr val="tx1"/>
                </a:solidFill>
              </a:rPr>
              <a:t>¡</a:t>
            </a:r>
            <a:r>
              <a:rPr lang="en-GB" sz="2800" b="1" dirty="0" err="1">
                <a:solidFill>
                  <a:schemeClr val="tx1"/>
                </a:solidFill>
              </a:rPr>
              <a:t>Jajaja</a:t>
            </a:r>
            <a:r>
              <a:rPr lang="en-GB" sz="2800" b="1" dirty="0">
                <a:solidFill>
                  <a:schemeClr val="tx1"/>
                </a:solidFill>
              </a:rPr>
              <a:t>!</a:t>
            </a:r>
            <a:endParaRPr lang="en-US" sz="2800" b="1" dirty="0">
              <a:solidFill>
                <a:schemeClr val="tx1"/>
              </a:solidFill>
            </a:endParaRPr>
          </a:p>
        </p:txBody>
      </p:sp>
      <p:sp>
        <p:nvSpPr>
          <p:cNvPr id="14" name="Rounded Rectangle 1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2</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140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50" name="Group 46"/>
          <p:cNvGraphicFramePr>
            <a:graphicFrameLocks noGrp="1"/>
          </p:cNvGraphicFramePr>
          <p:nvPr>
            <p:extLst>
              <p:ext uri="{D42A27DB-BD31-4B8C-83A1-F6EECF244321}">
                <p14:modId xmlns:p14="http://schemas.microsoft.com/office/powerpoint/2010/main" val="3000558518"/>
              </p:ext>
            </p:extLst>
          </p:nvPr>
        </p:nvGraphicFramePr>
        <p:xfrm>
          <a:off x="180975" y="827088"/>
          <a:ext cx="5553075" cy="2933704"/>
        </p:xfrm>
        <a:graphic>
          <a:graphicData uri="http://schemas.openxmlformats.org/drawingml/2006/table">
            <a:tbl>
              <a:tblPr/>
              <a:tblGrid>
                <a:gridCol w="1058863"/>
                <a:gridCol w="4494212"/>
              </a:tblGrid>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(masculine object)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una</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 (feminine object)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unos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some (more than one masculine object)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unas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some (more than one feminine object)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el</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a:t>
                      </a:r>
                      <a:r>
                        <a:rPr kumimoji="0" lang="en-GB"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masc</a:t>
                      </a: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object)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 </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(fem object)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los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(more than one </a:t>
                      </a:r>
                      <a:r>
                        <a:rPr kumimoji="0" lang="en-GB"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masc</a:t>
                      </a: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object)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(more than one fem object)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495" name="Text Box 75"/>
          <p:cNvSpPr txBox="1">
            <a:spLocks noChangeArrowheads="1"/>
          </p:cNvSpPr>
          <p:nvPr/>
        </p:nvSpPr>
        <p:spPr bwMode="auto">
          <a:xfrm>
            <a:off x="171450" y="142875"/>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1800" b="1">
                <a:latin typeface="Arial" panose="020B0604020202020204" pitchFamily="34" charset="0"/>
                <a:cs typeface="Arial" panose="020B0604020202020204" pitchFamily="34" charset="0"/>
              </a:rPr>
              <a:t>How to say ‘a’, ‘some’ and ‘the’:  </a:t>
            </a:r>
            <a:br>
              <a:rPr lang="en-GB" sz="1800" b="1">
                <a:latin typeface="Arial" panose="020B0604020202020204" pitchFamily="34" charset="0"/>
                <a:cs typeface="Arial" panose="020B0604020202020204" pitchFamily="34" charset="0"/>
              </a:rPr>
            </a:br>
            <a:r>
              <a:rPr lang="en-GB" sz="1800" b="1">
                <a:latin typeface="Arial" panose="020B0604020202020204" pitchFamily="34" charset="0"/>
                <a:cs typeface="Arial" panose="020B0604020202020204" pitchFamily="34" charset="0"/>
              </a:rPr>
              <a:t>definite and indefinite articles</a:t>
            </a:r>
            <a:endParaRPr lang="en-GB" sz="1800">
              <a:latin typeface="Arial" panose="020B0604020202020204" pitchFamily="34" charset="0"/>
              <a:cs typeface="Arial" panose="020B0604020202020204" pitchFamily="34" charset="0"/>
            </a:endParaRPr>
          </a:p>
        </p:txBody>
      </p:sp>
      <p:sp>
        <p:nvSpPr>
          <p:cNvPr id="62496" name="Text Box 76"/>
          <p:cNvSpPr txBox="1">
            <a:spLocks noChangeArrowheads="1"/>
          </p:cNvSpPr>
          <p:nvPr/>
        </p:nvSpPr>
        <p:spPr bwMode="auto">
          <a:xfrm>
            <a:off x="144463" y="3995738"/>
            <a:ext cx="6427787" cy="64633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1800" dirty="0">
                <a:latin typeface="Arial" panose="020B0604020202020204" pitchFamily="34" charset="0"/>
                <a:cs typeface="Arial" panose="020B0604020202020204" pitchFamily="34" charset="0"/>
              </a:rPr>
              <a:t>NB:  Sometimes the article is not needed in Spanish:</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e.g.  No </a:t>
            </a:r>
            <a:r>
              <a:rPr lang="en-GB" sz="1800" dirty="0" err="1">
                <a:latin typeface="Arial" panose="020B0604020202020204" pitchFamily="34" charset="0"/>
                <a:cs typeface="Arial" panose="020B0604020202020204" pitchFamily="34" charset="0"/>
              </a:rPr>
              <a:t>tengo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hermanos</a:t>
            </a:r>
            <a:r>
              <a:rPr lang="en-GB" sz="1800" dirty="0">
                <a:latin typeface="Arial" panose="020B0604020202020204" pitchFamily="34" charset="0"/>
                <a:cs typeface="Arial" panose="020B0604020202020204" pitchFamily="34" charset="0"/>
              </a:rPr>
              <a:t> = I haven’t any brothers or </a:t>
            </a:r>
            <a:r>
              <a:rPr lang="en-GB" sz="1800" dirty="0" smtClean="0">
                <a:latin typeface="Arial" panose="020B0604020202020204" pitchFamily="34" charset="0"/>
                <a:cs typeface="Arial" panose="020B0604020202020204" pitchFamily="34" charset="0"/>
              </a:rPr>
              <a:t>sisters</a:t>
            </a:r>
            <a:endParaRPr lang="en-GB" sz="18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274385870"/>
              </p:ext>
            </p:extLst>
          </p:nvPr>
        </p:nvGraphicFramePr>
        <p:xfrm>
          <a:off x="285750" y="5503540"/>
          <a:ext cx="6286501" cy="2854449"/>
        </p:xfrm>
        <a:graphic>
          <a:graphicData uri="http://schemas.openxmlformats.org/drawingml/2006/table">
            <a:tbl>
              <a:tblPr firstRow="1" bandRow="1">
                <a:tableStyleId>{5940675A-B579-460E-94D1-54222C63F5DA}</a:tableStyleId>
              </a:tblPr>
              <a:tblGrid>
                <a:gridCol w="1714500"/>
                <a:gridCol w="1428750"/>
                <a:gridCol w="1500188"/>
                <a:gridCol w="1643063"/>
              </a:tblGrid>
              <a:tr h="396177">
                <a:tc>
                  <a:txBody>
                    <a:bodyPr/>
                    <a:lstStyle/>
                    <a:p>
                      <a:pPr algn="ctr"/>
                      <a:r>
                        <a:rPr lang="en-GB" sz="2000" dirty="0" smtClean="0">
                          <a:latin typeface="Arial" pitchFamily="34" charset="0"/>
                          <a:cs typeface="Arial" pitchFamily="34" charset="0"/>
                        </a:rPr>
                        <a:t>un padre</a:t>
                      </a:r>
                      <a:endParaRPr lang="en-US" sz="2000" dirty="0">
                        <a:latin typeface="Arial" pitchFamily="34" charset="0"/>
                        <a:cs typeface="Arial" pitchFamily="34" charset="0"/>
                      </a:endParaRPr>
                    </a:p>
                  </a:txBody>
                  <a:tcPr marL="91439" marR="91439" marT="45704" marB="45704" anchor="ctr"/>
                </a:tc>
                <a:tc>
                  <a:txBody>
                    <a:bodyPr/>
                    <a:lstStyle/>
                    <a:p>
                      <a:pPr algn="ctr"/>
                      <a:r>
                        <a:rPr lang="en-GB" sz="2000" i="1" dirty="0" smtClean="0">
                          <a:latin typeface="Arial" pitchFamily="34" charset="0"/>
                          <a:cs typeface="Arial" pitchFamily="34" charset="0"/>
                        </a:rPr>
                        <a:t>a father</a:t>
                      </a:r>
                      <a:endParaRPr lang="en-US" sz="2000" i="1" dirty="0">
                        <a:latin typeface="Arial" pitchFamily="34" charset="0"/>
                        <a:cs typeface="Arial" pitchFamily="34" charset="0"/>
                      </a:endParaRPr>
                    </a:p>
                  </a:txBody>
                  <a:tcPr marL="91439" marR="91439" marT="45704" marB="45704" anchor="ctr"/>
                </a:tc>
                <a:tc>
                  <a:txBody>
                    <a:bodyPr/>
                    <a:lstStyle/>
                    <a:p>
                      <a:pPr algn="ctr"/>
                      <a:r>
                        <a:rPr lang="en-GB" sz="2000" dirty="0" smtClean="0">
                          <a:latin typeface="Arial" pitchFamily="34" charset="0"/>
                          <a:cs typeface="Arial" pitchFamily="34" charset="0"/>
                        </a:rPr>
                        <a:t>el padre</a:t>
                      </a:r>
                      <a:endParaRPr lang="en-US" sz="2000" dirty="0">
                        <a:latin typeface="Arial" pitchFamily="34" charset="0"/>
                        <a:cs typeface="Arial" pitchFamily="34" charset="0"/>
                      </a:endParaRPr>
                    </a:p>
                  </a:txBody>
                  <a:tcPr marL="91439" marR="91439" marT="45704" marB="45704" anchor="ctr"/>
                </a:tc>
                <a:tc>
                  <a:txBody>
                    <a:bodyPr/>
                    <a:lstStyle/>
                    <a:p>
                      <a:pPr algn="ctr"/>
                      <a:r>
                        <a:rPr lang="en-GB" sz="2000" i="1" dirty="0" smtClean="0">
                          <a:latin typeface="Arial" pitchFamily="34" charset="0"/>
                          <a:cs typeface="Arial" pitchFamily="34" charset="0"/>
                        </a:rPr>
                        <a:t>the father</a:t>
                      </a:r>
                      <a:endParaRPr lang="en-US" sz="2000" i="1" dirty="0">
                        <a:latin typeface="Arial" pitchFamily="34" charset="0"/>
                        <a:cs typeface="Arial" pitchFamily="34" charset="0"/>
                      </a:endParaRPr>
                    </a:p>
                  </a:txBody>
                  <a:tcPr marL="91439" marR="91439" marT="45704" marB="45704" anchor="ctr"/>
                </a:tc>
              </a:tr>
              <a:tr h="396177">
                <a:tc>
                  <a:txBody>
                    <a:bodyPr/>
                    <a:lstStyle/>
                    <a:p>
                      <a:pPr algn="ctr"/>
                      <a:endParaRPr lang="en-US" sz="2000" dirty="0">
                        <a:latin typeface="Arial" pitchFamily="34" charset="0"/>
                        <a:cs typeface="Arial" pitchFamily="34" charset="0"/>
                      </a:endParaRPr>
                    </a:p>
                  </a:txBody>
                  <a:tcPr marL="91439" marR="91439" marT="45704" marB="45704" anchor="ctr"/>
                </a:tc>
                <a:tc>
                  <a:txBody>
                    <a:bodyPr/>
                    <a:lstStyle/>
                    <a:p>
                      <a:pPr algn="ctr"/>
                      <a:r>
                        <a:rPr lang="en-GB" sz="2000" i="1" dirty="0" smtClean="0">
                          <a:latin typeface="Arial" pitchFamily="34" charset="0"/>
                          <a:cs typeface="Arial" pitchFamily="34" charset="0"/>
                        </a:rPr>
                        <a:t>a mother</a:t>
                      </a:r>
                      <a:endParaRPr lang="en-US" sz="2000" i="1" dirty="0">
                        <a:latin typeface="Arial" pitchFamily="34" charset="0"/>
                        <a:cs typeface="Arial" pitchFamily="34" charset="0"/>
                      </a:endParaRPr>
                    </a:p>
                  </a:txBody>
                  <a:tcPr marL="91439" marR="91439" marT="45704" marB="45704" anchor="ctr"/>
                </a:tc>
                <a:tc>
                  <a:txBody>
                    <a:bodyPr/>
                    <a:lstStyle/>
                    <a:p>
                      <a:pPr algn="ctr"/>
                      <a:r>
                        <a:rPr lang="en-GB" sz="2000" dirty="0" smtClean="0">
                          <a:latin typeface="Arial" pitchFamily="34" charset="0"/>
                          <a:cs typeface="Arial" pitchFamily="34" charset="0"/>
                        </a:rPr>
                        <a:t>la </a:t>
                      </a:r>
                      <a:r>
                        <a:rPr lang="en-GB" sz="2000" dirty="0" err="1" smtClean="0">
                          <a:latin typeface="Arial" pitchFamily="34" charset="0"/>
                          <a:cs typeface="Arial" pitchFamily="34" charset="0"/>
                        </a:rPr>
                        <a:t>madre</a:t>
                      </a:r>
                      <a:endParaRPr lang="en-US" sz="2000" dirty="0">
                        <a:latin typeface="Arial" pitchFamily="34" charset="0"/>
                        <a:cs typeface="Arial" pitchFamily="34" charset="0"/>
                      </a:endParaRPr>
                    </a:p>
                  </a:txBody>
                  <a:tcPr marL="91439" marR="91439" marT="45704" marB="45704" anchor="ctr"/>
                </a:tc>
                <a:tc>
                  <a:txBody>
                    <a:bodyPr/>
                    <a:lstStyle/>
                    <a:p>
                      <a:pPr algn="ctr"/>
                      <a:endParaRPr lang="en-US" sz="2000" i="1" dirty="0">
                        <a:latin typeface="Arial" pitchFamily="34" charset="0"/>
                        <a:cs typeface="Arial" pitchFamily="34" charset="0"/>
                      </a:endParaRPr>
                    </a:p>
                  </a:txBody>
                  <a:tcPr marL="91439" marR="91439" marT="45704" marB="45704" anchor="ctr"/>
                </a:tc>
              </a:tr>
              <a:tr h="700946">
                <a:tc>
                  <a:txBody>
                    <a:bodyPr/>
                    <a:lstStyle/>
                    <a:p>
                      <a:pPr algn="ctr"/>
                      <a:endParaRPr lang="en-US" sz="2000" dirty="0">
                        <a:latin typeface="Arial" pitchFamily="34" charset="0"/>
                        <a:cs typeface="Arial" pitchFamily="34" charset="0"/>
                      </a:endParaRPr>
                    </a:p>
                  </a:txBody>
                  <a:tcPr marL="91439" marR="91439" marT="45704" marB="45704" anchor="ctr"/>
                </a:tc>
                <a:tc>
                  <a:txBody>
                    <a:bodyPr/>
                    <a:lstStyle/>
                    <a:p>
                      <a:pPr algn="ctr"/>
                      <a:r>
                        <a:rPr lang="en-GB" sz="2000" i="1" dirty="0" smtClean="0">
                          <a:latin typeface="Arial" pitchFamily="34" charset="0"/>
                          <a:cs typeface="Arial" pitchFamily="34" charset="0"/>
                        </a:rPr>
                        <a:t>some parents!</a:t>
                      </a:r>
                      <a:endParaRPr lang="en-US" sz="2000" i="1" dirty="0">
                        <a:latin typeface="Arial" pitchFamily="34" charset="0"/>
                        <a:cs typeface="Arial" pitchFamily="34" charset="0"/>
                      </a:endParaRPr>
                    </a:p>
                  </a:txBody>
                  <a:tcPr marL="91439" marR="91439" marT="45704" marB="45704" anchor="ctr"/>
                </a:tc>
                <a:tc>
                  <a:txBody>
                    <a:bodyPr/>
                    <a:lstStyle/>
                    <a:p>
                      <a:pPr algn="ctr"/>
                      <a:endParaRPr lang="en-US" sz="2000" dirty="0">
                        <a:latin typeface="Arial" pitchFamily="34" charset="0"/>
                        <a:cs typeface="Arial" pitchFamily="34" charset="0"/>
                      </a:endParaRPr>
                    </a:p>
                  </a:txBody>
                  <a:tcPr marL="91439" marR="91439" marT="45704" marB="45704" anchor="ctr"/>
                </a:tc>
                <a:tc>
                  <a:txBody>
                    <a:bodyPr/>
                    <a:lstStyle/>
                    <a:p>
                      <a:pPr algn="ctr"/>
                      <a:r>
                        <a:rPr lang="en-GB" sz="2000" i="1" dirty="0" smtClean="0">
                          <a:latin typeface="Arial" pitchFamily="34" charset="0"/>
                          <a:cs typeface="Arial" pitchFamily="34" charset="0"/>
                        </a:rPr>
                        <a:t>the parents</a:t>
                      </a:r>
                      <a:endParaRPr lang="en-US" sz="2000" i="1" dirty="0">
                        <a:latin typeface="Arial" pitchFamily="34" charset="0"/>
                        <a:cs typeface="Arial" pitchFamily="34" charset="0"/>
                      </a:endParaRPr>
                    </a:p>
                  </a:txBody>
                  <a:tcPr marL="91439" marR="91439" marT="45704" marB="45704" anchor="ctr"/>
                </a:tc>
              </a:tr>
              <a:tr h="453675">
                <a:tc>
                  <a:txBody>
                    <a:bodyPr/>
                    <a:lstStyle/>
                    <a:p>
                      <a:pPr algn="ctr"/>
                      <a:r>
                        <a:rPr lang="en-GB" sz="2000" dirty="0" err="1" smtClean="0">
                          <a:latin typeface="Arial" pitchFamily="34" charset="0"/>
                          <a:cs typeface="Arial" pitchFamily="34" charset="0"/>
                        </a:rPr>
                        <a:t>una</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hermana</a:t>
                      </a:r>
                      <a:endParaRPr lang="en-US" sz="2000" dirty="0">
                        <a:latin typeface="Arial" pitchFamily="34" charset="0"/>
                        <a:cs typeface="Arial" pitchFamily="34" charset="0"/>
                      </a:endParaRPr>
                    </a:p>
                  </a:txBody>
                  <a:tcPr marL="91439" marR="91439" marT="45704" marB="45704" anchor="ctr"/>
                </a:tc>
                <a:tc>
                  <a:txBody>
                    <a:bodyPr/>
                    <a:lstStyle/>
                    <a:p>
                      <a:pPr algn="ctr"/>
                      <a:endParaRPr lang="en-US" sz="2000" i="1" dirty="0">
                        <a:latin typeface="Arial" pitchFamily="34" charset="0"/>
                        <a:cs typeface="Arial" pitchFamily="34" charset="0"/>
                      </a:endParaRPr>
                    </a:p>
                  </a:txBody>
                  <a:tcPr marL="91439" marR="91439" marT="45704" marB="45704" anchor="ctr"/>
                </a:tc>
                <a:tc>
                  <a:txBody>
                    <a:bodyPr/>
                    <a:lstStyle/>
                    <a:p>
                      <a:pPr algn="ctr"/>
                      <a:endParaRPr lang="en-US" sz="2000" dirty="0">
                        <a:latin typeface="Arial" pitchFamily="34" charset="0"/>
                        <a:cs typeface="Arial" pitchFamily="34" charset="0"/>
                      </a:endParaRPr>
                    </a:p>
                  </a:txBody>
                  <a:tcPr marL="91439" marR="91439" marT="45704" marB="45704" anchor="ctr"/>
                </a:tc>
                <a:tc>
                  <a:txBody>
                    <a:bodyPr/>
                    <a:lstStyle/>
                    <a:p>
                      <a:pPr algn="ctr"/>
                      <a:r>
                        <a:rPr lang="en-GB" sz="2000" i="1" dirty="0" smtClean="0">
                          <a:latin typeface="Arial" pitchFamily="34" charset="0"/>
                          <a:cs typeface="Arial" pitchFamily="34" charset="0"/>
                        </a:rPr>
                        <a:t>the sister</a:t>
                      </a:r>
                      <a:endParaRPr lang="en-US" sz="2000" i="1" dirty="0">
                        <a:latin typeface="Arial" pitchFamily="34" charset="0"/>
                        <a:cs typeface="Arial" pitchFamily="34" charset="0"/>
                      </a:endParaRPr>
                    </a:p>
                  </a:txBody>
                  <a:tcPr marL="91439" marR="91439" marT="45704" marB="45704" anchor="ctr"/>
                </a:tc>
              </a:tr>
              <a:tr h="453675">
                <a:tc>
                  <a:txBody>
                    <a:bodyPr/>
                    <a:lstStyle/>
                    <a:p>
                      <a:pPr algn="ctr"/>
                      <a:endParaRPr lang="en-US" sz="2000">
                        <a:latin typeface="Arial" pitchFamily="34" charset="0"/>
                        <a:cs typeface="Arial" pitchFamily="34" charset="0"/>
                      </a:endParaRPr>
                    </a:p>
                  </a:txBody>
                  <a:tcPr marL="91439" marR="91439" marT="45704" marB="45704" anchor="ctr"/>
                </a:tc>
                <a:tc>
                  <a:txBody>
                    <a:bodyPr/>
                    <a:lstStyle/>
                    <a:p>
                      <a:pPr algn="ctr"/>
                      <a:r>
                        <a:rPr lang="en-GB" sz="2000" i="1" dirty="0" smtClean="0">
                          <a:latin typeface="Arial" pitchFamily="34" charset="0"/>
                          <a:cs typeface="Arial" pitchFamily="34" charset="0"/>
                        </a:rPr>
                        <a:t>a brother</a:t>
                      </a:r>
                      <a:endParaRPr lang="en-US" sz="2000" i="1" dirty="0">
                        <a:latin typeface="Arial" pitchFamily="34" charset="0"/>
                        <a:cs typeface="Arial" pitchFamily="34" charset="0"/>
                      </a:endParaRPr>
                    </a:p>
                  </a:txBody>
                  <a:tcPr marL="91439" marR="91439" marT="45704" marB="45704" anchor="ctr"/>
                </a:tc>
                <a:tc>
                  <a:txBody>
                    <a:bodyPr/>
                    <a:lstStyle/>
                    <a:p>
                      <a:pPr algn="ctr"/>
                      <a:r>
                        <a:rPr lang="en-GB" sz="2000" dirty="0" smtClean="0">
                          <a:latin typeface="Arial" pitchFamily="34" charset="0"/>
                          <a:cs typeface="Arial" pitchFamily="34" charset="0"/>
                        </a:rPr>
                        <a:t>el</a:t>
                      </a:r>
                      <a:r>
                        <a:rPr lang="en-GB" sz="2000" baseline="0" dirty="0" smtClean="0">
                          <a:latin typeface="Arial" pitchFamily="34" charset="0"/>
                          <a:cs typeface="Arial" pitchFamily="34" charset="0"/>
                        </a:rPr>
                        <a:t> </a:t>
                      </a:r>
                      <a:r>
                        <a:rPr lang="en-GB" sz="2000" baseline="0" dirty="0" err="1" smtClean="0">
                          <a:latin typeface="Arial" pitchFamily="34" charset="0"/>
                          <a:cs typeface="Arial" pitchFamily="34" charset="0"/>
                        </a:rPr>
                        <a:t>hermano</a:t>
                      </a:r>
                      <a:endParaRPr lang="en-US" sz="2000" dirty="0">
                        <a:latin typeface="Arial" pitchFamily="34" charset="0"/>
                        <a:cs typeface="Arial" pitchFamily="34" charset="0"/>
                      </a:endParaRPr>
                    </a:p>
                  </a:txBody>
                  <a:tcPr marL="91439" marR="91439" marT="45704" marB="45704" anchor="ctr"/>
                </a:tc>
                <a:tc>
                  <a:txBody>
                    <a:bodyPr/>
                    <a:lstStyle/>
                    <a:p>
                      <a:pPr algn="ctr"/>
                      <a:endParaRPr lang="en-US" sz="2000" i="1" dirty="0">
                        <a:latin typeface="Arial" pitchFamily="34" charset="0"/>
                        <a:cs typeface="Arial" pitchFamily="34" charset="0"/>
                      </a:endParaRPr>
                    </a:p>
                  </a:txBody>
                  <a:tcPr marL="91439" marR="91439" marT="45704" marB="45704" anchor="ctr"/>
                </a:tc>
              </a:tr>
              <a:tr h="453675">
                <a:tc>
                  <a:txBody>
                    <a:bodyPr/>
                    <a:lstStyle/>
                    <a:p>
                      <a:pPr algn="ctr"/>
                      <a:endParaRPr lang="en-US" sz="2000" dirty="0">
                        <a:latin typeface="Arial" pitchFamily="34" charset="0"/>
                        <a:cs typeface="Arial" pitchFamily="34" charset="0"/>
                      </a:endParaRPr>
                    </a:p>
                  </a:txBody>
                  <a:tcPr marL="91439" marR="91439" marT="45704" marB="45704" anchor="ctr"/>
                </a:tc>
                <a:tc>
                  <a:txBody>
                    <a:bodyPr/>
                    <a:lstStyle/>
                    <a:p>
                      <a:pPr algn="ctr"/>
                      <a:r>
                        <a:rPr lang="en-GB" sz="2000" i="1" dirty="0" smtClean="0">
                          <a:latin typeface="Arial" pitchFamily="34" charset="0"/>
                          <a:cs typeface="Arial" pitchFamily="34" charset="0"/>
                        </a:rPr>
                        <a:t>a grandma</a:t>
                      </a:r>
                      <a:endParaRPr lang="en-US" sz="2000" i="1" dirty="0">
                        <a:latin typeface="Arial" pitchFamily="34" charset="0"/>
                        <a:cs typeface="Arial" pitchFamily="34" charset="0"/>
                      </a:endParaRPr>
                    </a:p>
                  </a:txBody>
                  <a:tcPr marL="91439" marR="91439" marT="45704" marB="45704" anchor="ctr"/>
                </a:tc>
                <a:tc>
                  <a:txBody>
                    <a:bodyPr/>
                    <a:lstStyle/>
                    <a:p>
                      <a:pPr algn="ctr"/>
                      <a:endParaRPr lang="en-US" sz="2000" dirty="0">
                        <a:latin typeface="Arial" pitchFamily="34" charset="0"/>
                        <a:cs typeface="Arial" pitchFamily="34" charset="0"/>
                      </a:endParaRPr>
                    </a:p>
                  </a:txBody>
                  <a:tcPr marL="91439" marR="91439" marT="45704" marB="45704" anchor="ctr"/>
                </a:tc>
                <a:tc>
                  <a:txBody>
                    <a:bodyPr/>
                    <a:lstStyle/>
                    <a:p>
                      <a:pPr algn="ctr"/>
                      <a:r>
                        <a:rPr lang="en-GB" sz="2000" i="1" dirty="0" smtClean="0">
                          <a:latin typeface="Arial" pitchFamily="34" charset="0"/>
                          <a:cs typeface="Arial" pitchFamily="34" charset="0"/>
                        </a:rPr>
                        <a:t>the grandma</a:t>
                      </a:r>
                      <a:endParaRPr lang="en-US" sz="2000" i="1" dirty="0">
                        <a:latin typeface="Arial" pitchFamily="34" charset="0"/>
                        <a:cs typeface="Arial" pitchFamily="34" charset="0"/>
                      </a:endParaRPr>
                    </a:p>
                  </a:txBody>
                  <a:tcPr marL="91439" marR="91439" marT="45704" marB="45704" anchor="ctr"/>
                </a:tc>
              </a:tr>
            </a:tbl>
          </a:graphicData>
        </a:graphic>
      </p:graphicFrame>
      <p:sp>
        <p:nvSpPr>
          <p:cNvPr id="62534" name="TextBox 10"/>
          <p:cNvSpPr txBox="1">
            <a:spLocks noChangeArrowheads="1"/>
          </p:cNvSpPr>
          <p:nvPr/>
        </p:nvSpPr>
        <p:spPr bwMode="auto">
          <a:xfrm>
            <a:off x="214313" y="4932040"/>
            <a:ext cx="6072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latin typeface="Arial" panose="020B0604020202020204" pitchFamily="34" charset="0"/>
              </a:rPr>
              <a:t>Completa la tabla abajo.</a:t>
            </a:r>
            <a:endParaRPr lang="en-US" sz="2000" b="1">
              <a:latin typeface="Arial" panose="020B0604020202020204" pitchFamily="34" charset="0"/>
            </a:endParaRPr>
          </a:p>
        </p:txBody>
      </p:sp>
      <p:sp>
        <p:nvSpPr>
          <p:cNvPr id="7" name="Rounded Rectangle 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38</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964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AutoShape 6"/>
          <p:cNvSpPr>
            <a:spLocks noChangeArrowheads="1"/>
          </p:cNvSpPr>
          <p:nvPr/>
        </p:nvSpPr>
        <p:spPr bwMode="auto">
          <a:xfrm>
            <a:off x="214313" y="2665358"/>
            <a:ext cx="1928812" cy="1428750"/>
          </a:xfrm>
          <a:prstGeom prst="wedgeRoundRectCallout">
            <a:avLst>
              <a:gd name="adj1" fmla="val -16759"/>
              <a:gd name="adj2" fmla="val -71981"/>
              <a:gd name="adj3" fmla="val 1666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000" dirty="0">
                <a:latin typeface="Arial" panose="020B0604020202020204" pitchFamily="34" charset="0"/>
                <a:cs typeface="Arial" panose="020B0604020202020204" pitchFamily="34" charset="0"/>
              </a:rPr>
              <a:t>Me </a:t>
            </a:r>
            <a:r>
              <a:rPr lang="en-GB" sz="2000" dirty="0" err="1">
                <a:latin typeface="Arial" panose="020B0604020202020204" pitchFamily="34" charset="0"/>
                <a:cs typeface="Arial" panose="020B0604020202020204" pitchFamily="34" charset="0"/>
              </a:rPr>
              <a:t>llamo</a:t>
            </a:r>
            <a:r>
              <a:rPr lang="en-GB" sz="2000" dirty="0">
                <a:latin typeface="Arial" panose="020B0604020202020204" pitchFamily="34" charset="0"/>
                <a:cs typeface="Arial" panose="020B0604020202020204" pitchFamily="34" charset="0"/>
              </a:rPr>
              <a:t> David.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Se </a:t>
            </a:r>
            <a:r>
              <a:rPr lang="en-GB" sz="2000" dirty="0" err="1">
                <a:latin typeface="Arial" panose="020B0604020202020204" pitchFamily="34" charset="0"/>
                <a:cs typeface="Arial" panose="020B0604020202020204" pitchFamily="34" charset="0"/>
              </a:rPr>
              <a:t>escribe</a:t>
            </a: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D-A-V-I-D</a:t>
            </a:r>
          </a:p>
        </p:txBody>
      </p:sp>
      <p:pic>
        <p:nvPicPr>
          <p:cNvPr id="35844" name="Picture 7" descr="EDU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719" y="1558871"/>
            <a:ext cx="91757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oup 2"/>
          <p:cNvGraphicFramePr>
            <a:graphicFrameLocks noGrp="1"/>
          </p:cNvGraphicFramePr>
          <p:nvPr>
            <p:extLst>
              <p:ext uri="{D42A27DB-BD31-4B8C-83A1-F6EECF244321}">
                <p14:modId xmlns:p14="http://schemas.microsoft.com/office/powerpoint/2010/main" val="2158657379"/>
              </p:ext>
            </p:extLst>
          </p:nvPr>
        </p:nvGraphicFramePr>
        <p:xfrm>
          <a:off x="2276872" y="1629307"/>
          <a:ext cx="4321175" cy="3592534"/>
        </p:xfrm>
        <a:graphic>
          <a:graphicData uri="http://schemas.openxmlformats.org/drawingml/2006/table">
            <a:tbl>
              <a:tblPr/>
              <a:tblGrid>
                <a:gridCol w="1344612"/>
                <a:gridCol w="1450975"/>
                <a:gridCol w="1525588"/>
              </a:tblGrid>
              <a:tr h="45716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Berlin Sans FB Demi" pitchFamily="34" charset="0"/>
                          <a:cs typeface="Tahoma" pitchFamily="34" charset="0"/>
                        </a:rPr>
                        <a:t>El </a:t>
                      </a:r>
                      <a:r>
                        <a:rPr kumimoji="0" lang="en-GB" sz="2400" b="1" i="0" u="none" strike="noStrike" cap="none" normalizeH="0" baseline="0" dirty="0" err="1" smtClean="0">
                          <a:ln>
                            <a:noFill/>
                          </a:ln>
                          <a:solidFill>
                            <a:schemeClr val="tx1"/>
                          </a:solidFill>
                          <a:effectLst/>
                          <a:latin typeface="Berlin Sans FB Demi" pitchFamily="34" charset="0"/>
                          <a:cs typeface="Tahoma" pitchFamily="34" charset="0"/>
                        </a:rPr>
                        <a:t>alfabeto</a:t>
                      </a:r>
                      <a:r>
                        <a:rPr kumimoji="0" lang="en-GB" sz="2400" b="1" i="0" u="none" strike="noStrike" cap="none" normalizeH="0" baseline="0" dirty="0" smtClean="0">
                          <a:ln>
                            <a:noFill/>
                          </a:ln>
                          <a:solidFill>
                            <a:schemeClr val="tx1"/>
                          </a:solidFill>
                          <a:effectLst/>
                          <a:latin typeface="Berlin Sans FB Demi" pitchFamily="34" charset="0"/>
                          <a:cs typeface="Tahoma" pitchFamily="34" charset="0"/>
                        </a:rPr>
                        <a:t> </a:t>
                      </a:r>
                      <a:r>
                        <a:rPr kumimoji="0" lang="en-GB" sz="2400" b="1" i="0" u="none" strike="noStrike" cap="none" normalizeH="0" baseline="0" dirty="0" err="1" smtClean="0">
                          <a:ln>
                            <a:noFill/>
                          </a:ln>
                          <a:solidFill>
                            <a:schemeClr val="tx1"/>
                          </a:solidFill>
                          <a:effectLst/>
                          <a:latin typeface="Berlin Sans FB Demi" pitchFamily="34" charset="0"/>
                          <a:cs typeface="Tahoma" pitchFamily="34" charset="0"/>
                        </a:rPr>
                        <a:t>español</a:t>
                      </a:r>
                      <a:endParaRPr kumimoji="0" lang="en-GB" sz="2400" b="1" i="0" u="none" strike="noStrike" cap="none" normalizeH="0" baseline="0" dirty="0" smtClean="0">
                        <a:ln>
                          <a:noFill/>
                        </a:ln>
                        <a:solidFill>
                          <a:schemeClr val="tx1"/>
                        </a:solidFill>
                        <a:effectLst/>
                        <a:latin typeface="Berlin Sans FB Demi" pitchFamily="34"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42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A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a</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J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jota</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R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erré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B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bé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K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ka</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S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essé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4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C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thé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L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ellé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T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té</a:t>
                      </a: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                 </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D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dé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M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emé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U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oo</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E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N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ené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V          oobé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F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effé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Ñ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eñé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W   </a:t>
                      </a:r>
                      <a:r>
                        <a:rPr kumimoji="0" lang="en-GB" sz="1400" b="0" i="1" u="none" strike="noStrike" cap="none" normalizeH="0" baseline="0" smtClean="0">
                          <a:ln>
                            <a:noFill/>
                          </a:ln>
                          <a:solidFill>
                            <a:schemeClr val="tx1"/>
                          </a:solidFill>
                          <a:effectLst/>
                          <a:latin typeface="Arial" charset="0"/>
                          <a:ea typeface="Times New Roman" pitchFamily="18" charset="0"/>
                          <a:cs typeface="Tahoma" pitchFamily="34" charset="0"/>
                        </a:rPr>
                        <a:t>oobé doblé</a:t>
                      </a:r>
                      <a:endParaRPr kumimoji="0" lang="en-GB"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G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jé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O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o</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X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ekees</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H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aché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P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pé</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Tahoma" pitchFamily="34" charset="0"/>
                        </a:rPr>
                        <a:t>Y       </a:t>
                      </a:r>
                      <a:r>
                        <a:rPr kumimoji="0" lang="en-GB" sz="1800" b="1" i="1" u="none" strike="noStrike" cap="none" normalizeH="0" baseline="0" dirty="0" smtClean="0">
                          <a:ln>
                            <a:noFill/>
                          </a:ln>
                          <a:solidFill>
                            <a:schemeClr val="tx1"/>
                          </a:solidFill>
                          <a:effectLst/>
                          <a:latin typeface="Arial" charset="0"/>
                          <a:ea typeface="Times New Roman" pitchFamily="18" charset="0"/>
                          <a:cs typeface="Tahoma" pitchFamily="34" charset="0"/>
                        </a:rPr>
                        <a:t>ye</a:t>
                      </a:r>
                      <a:endParaRPr kumimoji="0" lang="en-GB" sz="24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Tahoma" pitchFamily="34" charset="0"/>
                        </a:rPr>
                        <a:t>I         </a:t>
                      </a:r>
                      <a:r>
                        <a:rPr kumimoji="0" lang="en-GB" sz="1600" b="0" i="1" u="none" strike="noStrike" cap="none" normalizeH="0" baseline="0" smtClean="0">
                          <a:ln>
                            <a:noFill/>
                          </a:ln>
                          <a:solidFill>
                            <a:schemeClr val="tx1"/>
                          </a:solidFill>
                          <a:effectLst/>
                          <a:latin typeface="Arial" charset="0"/>
                          <a:ea typeface="Times New Roman" pitchFamily="18" charset="0"/>
                          <a:cs typeface="Tahoma" pitchFamily="34" charset="0"/>
                        </a:rPr>
                        <a:t>ee</a:t>
                      </a:r>
                      <a:endParaRPr kumimoji="0" lang="en-GB"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Tahoma" pitchFamily="34" charset="0"/>
                        </a:rPr>
                        <a:t>Q         </a:t>
                      </a:r>
                      <a:r>
                        <a:rPr kumimoji="0" lang="en-GB" sz="1600" b="0" i="1" u="none" strike="noStrike" cap="none" normalizeH="0" baseline="0" dirty="0" err="1" smtClean="0">
                          <a:ln>
                            <a:noFill/>
                          </a:ln>
                          <a:solidFill>
                            <a:schemeClr val="tx1"/>
                          </a:solidFill>
                          <a:effectLst/>
                          <a:latin typeface="Arial" charset="0"/>
                          <a:ea typeface="Times New Roman" pitchFamily="18" charset="0"/>
                          <a:cs typeface="Tahoma" pitchFamily="34" charset="0"/>
                        </a:rPr>
                        <a:t>koo</a:t>
                      </a:r>
                      <a:endParaRPr kumimoji="0" lang="en-GB" sz="20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Tahoma" pitchFamily="34" charset="0"/>
                        </a:rPr>
                        <a:t>Z          </a:t>
                      </a:r>
                      <a:r>
                        <a:rPr kumimoji="0" lang="en-GB" sz="1600" b="0" i="1" u="none" strike="noStrike" cap="none" normalizeH="0" baseline="0" dirty="0" smtClean="0">
                          <a:ln>
                            <a:noFill/>
                          </a:ln>
                          <a:solidFill>
                            <a:schemeClr val="tx1"/>
                          </a:solidFill>
                          <a:effectLst/>
                          <a:latin typeface="Arial" charset="0"/>
                          <a:ea typeface="Times New Roman" pitchFamily="18" charset="0"/>
                          <a:cs typeface="Tahoma" pitchFamily="34" charset="0"/>
                        </a:rPr>
                        <a:t>theta</a:t>
                      </a:r>
                      <a:endParaRPr kumimoji="0" lang="en-GB" sz="20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88999209"/>
              </p:ext>
            </p:extLst>
          </p:nvPr>
        </p:nvGraphicFramePr>
        <p:xfrm>
          <a:off x="214313" y="6286574"/>
          <a:ext cx="6429376" cy="2000250"/>
        </p:xfrm>
        <a:graphic>
          <a:graphicData uri="http://schemas.openxmlformats.org/drawingml/2006/table">
            <a:tbl>
              <a:tblPr firstRow="1" bandRow="1">
                <a:tableStyleId>{5940675A-B579-460E-94D1-54222C63F5DA}</a:tableStyleId>
              </a:tblPr>
              <a:tblGrid>
                <a:gridCol w="1607344"/>
                <a:gridCol w="1607344"/>
                <a:gridCol w="1607344"/>
                <a:gridCol w="1607344"/>
              </a:tblGrid>
              <a:tr h="1000125">
                <a:tc>
                  <a:txBody>
                    <a:bodyPr/>
                    <a:lstStyle/>
                    <a:p>
                      <a:endParaRPr lang="en-US" sz="1800" dirty="0"/>
                    </a:p>
                  </a:txBody>
                  <a:tcPr marL="91439" marR="91439"/>
                </a:tc>
                <a:tc>
                  <a:txBody>
                    <a:bodyPr/>
                    <a:lstStyle/>
                    <a:p>
                      <a:endParaRPr lang="en-US" sz="1800" dirty="0"/>
                    </a:p>
                  </a:txBody>
                  <a:tcPr marL="91439" marR="91439"/>
                </a:tc>
                <a:tc>
                  <a:txBody>
                    <a:bodyPr/>
                    <a:lstStyle/>
                    <a:p>
                      <a:endParaRPr lang="en-US" sz="1800" dirty="0"/>
                    </a:p>
                  </a:txBody>
                  <a:tcPr marL="91439" marR="91439"/>
                </a:tc>
                <a:tc>
                  <a:txBody>
                    <a:bodyPr/>
                    <a:lstStyle/>
                    <a:p>
                      <a:endParaRPr lang="en-US" sz="1800" dirty="0"/>
                    </a:p>
                  </a:txBody>
                  <a:tcPr marL="91439" marR="91439"/>
                </a:tc>
              </a:tr>
              <a:tr h="1000125">
                <a:tc>
                  <a:txBody>
                    <a:bodyPr/>
                    <a:lstStyle/>
                    <a:p>
                      <a:endParaRPr lang="en-US" sz="1800"/>
                    </a:p>
                  </a:txBody>
                  <a:tcPr marL="91439" marR="91439"/>
                </a:tc>
                <a:tc>
                  <a:txBody>
                    <a:bodyPr/>
                    <a:lstStyle/>
                    <a:p>
                      <a:endParaRPr lang="en-US" sz="1800"/>
                    </a:p>
                  </a:txBody>
                  <a:tcPr marL="91439" marR="91439"/>
                </a:tc>
                <a:tc>
                  <a:txBody>
                    <a:bodyPr/>
                    <a:lstStyle/>
                    <a:p>
                      <a:endParaRPr lang="en-US" sz="1800"/>
                    </a:p>
                  </a:txBody>
                  <a:tcPr marL="91439" marR="91439"/>
                </a:tc>
                <a:tc>
                  <a:txBody>
                    <a:bodyPr/>
                    <a:lstStyle/>
                    <a:p>
                      <a:endParaRPr lang="en-US" sz="1800" dirty="0"/>
                    </a:p>
                  </a:txBody>
                  <a:tcPr marL="91439" marR="91439"/>
                </a:tc>
              </a:tr>
            </a:tbl>
          </a:graphicData>
        </a:graphic>
      </p:graphicFrame>
      <p:pic>
        <p:nvPicPr>
          <p:cNvPr id="3590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88" y="6215136"/>
            <a:ext cx="10620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10"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3125" y="6358011"/>
            <a:ext cx="9286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11"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6188" y="6215136"/>
            <a:ext cx="10747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12"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5929386"/>
            <a:ext cx="12398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13"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6188" y="7215261"/>
            <a:ext cx="9874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14" name="Picture 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7215261"/>
            <a:ext cx="12128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15" name="Picture 10"/>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8813" y="7143824"/>
            <a:ext cx="13604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16" name="Picture 1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7143824"/>
            <a:ext cx="11382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a:off x="5562997" y="4486807"/>
            <a:ext cx="57150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Rectangle 67"/>
          <p:cNvSpPr>
            <a:spLocks noChangeArrowheads="1"/>
          </p:cNvSpPr>
          <p:nvPr/>
        </p:nvSpPr>
        <p:spPr bwMode="auto">
          <a:xfrm>
            <a:off x="59271" y="112078"/>
            <a:ext cx="30235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cs typeface="Arial" panose="020B0604020202020204" pitchFamily="34" charset="0"/>
              </a:rPr>
              <a:t>¿</a:t>
            </a:r>
            <a:r>
              <a:rPr lang="en-GB" sz="2400" b="1" dirty="0" err="1" smtClean="0">
                <a:latin typeface="Arial" panose="020B0604020202020204" pitchFamily="34" charset="0"/>
                <a:cs typeface="Arial" panose="020B0604020202020204" pitchFamily="34" charset="0"/>
              </a:rPr>
              <a:t>Cómo</a:t>
            </a:r>
            <a:r>
              <a:rPr lang="en-GB" sz="2400" b="1" dirty="0" smtClean="0">
                <a:latin typeface="Arial" panose="020B0604020202020204" pitchFamily="34" charset="0"/>
                <a:cs typeface="Arial" panose="020B0604020202020204" pitchFamily="34" charset="0"/>
              </a:rPr>
              <a:t> se </a:t>
            </a:r>
            <a:r>
              <a:rPr lang="en-GB" sz="2400" b="1" dirty="0" err="1" smtClean="0">
                <a:latin typeface="Arial" panose="020B0604020202020204" pitchFamily="34" charset="0"/>
                <a:cs typeface="Arial" panose="020B0604020202020204" pitchFamily="34" charset="0"/>
              </a:rPr>
              <a:t>escribe</a:t>
            </a:r>
            <a:r>
              <a:rPr lang="en-GB" sz="2400" b="1"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21" name="TextBox 20"/>
          <p:cNvSpPr txBox="1"/>
          <p:nvPr/>
        </p:nvSpPr>
        <p:spPr>
          <a:xfrm>
            <a:off x="59270" y="532001"/>
            <a:ext cx="6798729" cy="1015663"/>
          </a:xfrm>
          <a:prstGeom prst="rect">
            <a:avLst/>
          </a:prstGeom>
          <a:noFill/>
        </p:spPr>
        <p:txBody>
          <a:bodyPr wrap="square" rtlCol="0">
            <a:spAutoFit/>
          </a:bodyPr>
          <a:lstStyle/>
          <a:p>
            <a:r>
              <a:rPr lang="en-GB" sz="2000" b="1" dirty="0" smtClean="0"/>
              <a:t>A</a:t>
            </a:r>
            <a:r>
              <a:rPr lang="en-GB" sz="2000" dirty="0" smtClean="0"/>
              <a:t>  Choose a famous person to be.  Your partner will ask you what your name is </a:t>
            </a:r>
            <a:r>
              <a:rPr lang="en-US" sz="2000" dirty="0">
                <a:cs typeface="Arial" panose="020B0604020202020204" pitchFamily="34" charset="0"/>
              </a:rPr>
              <a:t>“¿</a:t>
            </a:r>
            <a:r>
              <a:rPr lang="en-US" sz="2000" dirty="0" err="1">
                <a:cs typeface="Arial" panose="020B0604020202020204" pitchFamily="34" charset="0"/>
              </a:rPr>
              <a:t>Cómo</a:t>
            </a:r>
            <a:r>
              <a:rPr lang="en-US" sz="2000" dirty="0">
                <a:cs typeface="Arial" panose="020B0604020202020204" pitchFamily="34" charset="0"/>
              </a:rPr>
              <a:t> </a:t>
            </a:r>
            <a:r>
              <a:rPr lang="en-US" sz="2000" dirty="0" err="1" smtClean="0">
                <a:cs typeface="Arial" panose="020B0604020202020204" pitchFamily="34" charset="0"/>
              </a:rPr>
              <a:t>te</a:t>
            </a:r>
            <a:r>
              <a:rPr lang="en-US" sz="2000" dirty="0" smtClean="0">
                <a:cs typeface="Arial" panose="020B0604020202020204" pitchFamily="34" charset="0"/>
              </a:rPr>
              <a:t> llamas?”</a:t>
            </a:r>
            <a:endParaRPr lang="en-GB" sz="2000" dirty="0"/>
          </a:p>
          <a:p>
            <a:r>
              <a:rPr lang="en-GB" sz="2000" dirty="0" smtClean="0"/>
              <a:t>And how do you spell that: </a:t>
            </a:r>
            <a:r>
              <a:rPr lang="en-US" sz="2000" dirty="0" smtClean="0">
                <a:cs typeface="Arial" panose="020B0604020202020204" pitchFamily="34" charset="0"/>
              </a:rPr>
              <a:t>“¿</a:t>
            </a:r>
            <a:r>
              <a:rPr lang="en-US" sz="2000" dirty="0" err="1">
                <a:cs typeface="Arial" panose="020B0604020202020204" pitchFamily="34" charset="0"/>
              </a:rPr>
              <a:t>Cómo</a:t>
            </a:r>
            <a:r>
              <a:rPr lang="en-US" sz="2000" dirty="0">
                <a:cs typeface="Arial" panose="020B0604020202020204" pitchFamily="34" charset="0"/>
              </a:rPr>
              <a:t> se </a:t>
            </a:r>
            <a:r>
              <a:rPr lang="en-US" sz="2000" dirty="0" err="1">
                <a:cs typeface="Arial" panose="020B0604020202020204" pitchFamily="34" charset="0"/>
              </a:rPr>
              <a:t>escribe</a:t>
            </a:r>
            <a:r>
              <a:rPr lang="en-US" sz="2000" dirty="0">
                <a:cs typeface="Arial" panose="020B0604020202020204" pitchFamily="34" charset="0"/>
              </a:rPr>
              <a:t>?”</a:t>
            </a:r>
            <a:endParaRPr lang="en-GB" sz="2000" dirty="0"/>
          </a:p>
        </p:txBody>
      </p:sp>
      <p:sp>
        <p:nvSpPr>
          <p:cNvPr id="22" name="TextBox 21"/>
          <p:cNvSpPr txBox="1"/>
          <p:nvPr/>
        </p:nvSpPr>
        <p:spPr>
          <a:xfrm>
            <a:off x="59271" y="5465250"/>
            <a:ext cx="6798729" cy="707886"/>
          </a:xfrm>
          <a:prstGeom prst="rect">
            <a:avLst/>
          </a:prstGeom>
          <a:noFill/>
        </p:spPr>
        <p:txBody>
          <a:bodyPr wrap="square" rtlCol="0">
            <a:spAutoFit/>
          </a:bodyPr>
          <a:lstStyle/>
          <a:p>
            <a:r>
              <a:rPr lang="en-GB" sz="2000" b="1" dirty="0"/>
              <a:t>B</a:t>
            </a:r>
            <a:r>
              <a:rPr lang="en-GB" sz="2000" dirty="0" smtClean="0"/>
              <a:t> Choose an animal.  Spell out the Spanish word for it and your partner will tell you which animal it is.</a:t>
            </a:r>
            <a:endParaRPr lang="en-GB" sz="2000" dirty="0"/>
          </a:p>
        </p:txBody>
      </p:sp>
      <p:sp>
        <p:nvSpPr>
          <p:cNvPr id="18" name="Rounded Rectangle 1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39</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481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64985" y="381396"/>
            <a:ext cx="2952329" cy="3578914"/>
            <a:chOff x="-180528" y="-77906"/>
            <a:chExt cx="2952329" cy="3578914"/>
          </a:xfrm>
        </p:grpSpPr>
        <p:grpSp>
          <p:nvGrpSpPr>
            <p:cNvPr id="12" name="Group 11"/>
            <p:cNvGrpSpPr/>
            <p:nvPr/>
          </p:nvGrpSpPr>
          <p:grpSpPr>
            <a:xfrm>
              <a:off x="-180528" y="-77906"/>
              <a:ext cx="2952329" cy="3578914"/>
              <a:chOff x="-180529" y="-171400"/>
              <a:chExt cx="2952329" cy="3578914"/>
            </a:xfrm>
          </p:grpSpPr>
          <p:grpSp>
            <p:nvGrpSpPr>
              <p:cNvPr id="15" name="Group 14"/>
              <p:cNvGrpSpPr/>
              <p:nvPr/>
            </p:nvGrpSpPr>
            <p:grpSpPr>
              <a:xfrm>
                <a:off x="-180529" y="-171400"/>
                <a:ext cx="2952329" cy="3578914"/>
                <a:chOff x="-180529" y="-171400"/>
                <a:chExt cx="2952329" cy="3578914"/>
              </a:xfrm>
            </p:grpSpPr>
            <p:sp>
              <p:nvSpPr>
                <p:cNvPr id="17" name="Title 1"/>
                <p:cNvSpPr txBox="1">
                  <a:spLocks/>
                </p:cNvSpPr>
                <p:nvPr/>
              </p:nvSpPr>
              <p:spPr>
                <a:xfrm>
                  <a:off x="25152" y="-171400"/>
                  <a:ext cx="2746648"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000" b="1" dirty="0" err="1" smtClean="0">
                      <a:latin typeface="Arial" panose="020B0604020202020204" pitchFamily="34" charset="0"/>
                      <a:cs typeface="Arial" panose="020B0604020202020204" pitchFamily="34" charset="0"/>
                    </a:rPr>
                    <a:t>Tengo</a:t>
                  </a:r>
                  <a:r>
                    <a:rPr lang="en-GB" sz="2000" b="1" dirty="0" smtClean="0">
                      <a:latin typeface="Arial" panose="020B0604020202020204" pitchFamily="34" charset="0"/>
                      <a:cs typeface="Arial" panose="020B0604020202020204" pitchFamily="34" charset="0"/>
                    </a:rPr>
                    <a:t> el </a:t>
                  </a:r>
                  <a:r>
                    <a:rPr lang="en-GB" sz="2000" b="1" dirty="0" err="1" smtClean="0">
                      <a:latin typeface="Arial" panose="020B0604020202020204" pitchFamily="34" charset="0"/>
                      <a:cs typeface="Arial" panose="020B0604020202020204" pitchFamily="34" charset="0"/>
                    </a:rPr>
                    <a:t>pelo</a:t>
                  </a:r>
                  <a:r>
                    <a:rPr lang="en-GB" sz="2000" b="1" dirty="0" smtClean="0">
                      <a:latin typeface="Arial" panose="020B0604020202020204" pitchFamily="34" charset="0"/>
                      <a:cs typeface="Arial" panose="020B0604020202020204" pitchFamily="34" charset="0"/>
                    </a:rPr>
                    <a:t>…</a:t>
                  </a:r>
                  <a:endParaRPr lang="es-BO" b="1" dirty="0">
                    <a:latin typeface="Arial" panose="020B0604020202020204" pitchFamily="34" charset="0"/>
                    <a:cs typeface="Arial" panose="020B0604020202020204" pitchFamily="34" charset="0"/>
                  </a:endParaRPr>
                </a:p>
              </p:txBody>
            </p:sp>
            <p:sp>
              <p:nvSpPr>
                <p:cNvPr id="18" name="TextBox 17"/>
                <p:cNvSpPr txBox="1"/>
                <p:nvPr/>
              </p:nvSpPr>
              <p:spPr>
                <a:xfrm>
                  <a:off x="-92704" y="3068960"/>
                  <a:ext cx="1306487" cy="338554"/>
                </a:xfrm>
                <a:prstGeom prst="rect">
                  <a:avLst/>
                </a:prstGeom>
                <a:noFill/>
              </p:spPr>
              <p:txBody>
                <a:bodyPr wrap="square" rtlCol="0">
                  <a:spAutoFit/>
                </a:bodyPr>
                <a:lstStyle/>
                <a:p>
                  <a:pPr algn="ctr"/>
                  <a:r>
                    <a:rPr lang="es-BO" sz="1600" dirty="0" smtClean="0">
                      <a:cs typeface="Arial" panose="020B0604020202020204" pitchFamily="34" charset="0"/>
                    </a:rPr>
                    <a:t>rojo</a:t>
                  </a:r>
                  <a:endParaRPr lang="es-BO" sz="1600" dirty="0">
                    <a:cs typeface="Arial" panose="020B0604020202020204" pitchFamily="34" charset="0"/>
                  </a:endParaRPr>
                </a:p>
              </p:txBody>
            </p:sp>
            <p:sp>
              <p:nvSpPr>
                <p:cNvPr id="19" name="TextBox 18"/>
                <p:cNvSpPr txBox="1"/>
                <p:nvPr/>
              </p:nvSpPr>
              <p:spPr>
                <a:xfrm>
                  <a:off x="1383790" y="3068960"/>
                  <a:ext cx="1255712" cy="338554"/>
                </a:xfrm>
                <a:prstGeom prst="rect">
                  <a:avLst/>
                </a:prstGeom>
                <a:noFill/>
              </p:spPr>
              <p:txBody>
                <a:bodyPr wrap="square" rtlCol="0">
                  <a:spAutoFit/>
                </a:bodyPr>
                <a:lstStyle/>
                <a:p>
                  <a:pPr algn="ctr"/>
                  <a:r>
                    <a:rPr lang="es-BO" sz="1600" dirty="0" smtClean="0">
                      <a:cs typeface="Arial" panose="020B0604020202020204" pitchFamily="34" charset="0"/>
                    </a:rPr>
                    <a:t>negro</a:t>
                  </a:r>
                  <a:endParaRPr lang="es-BO" sz="1600" dirty="0">
                    <a:cs typeface="Arial" panose="020B0604020202020204" pitchFamily="34" charset="0"/>
                  </a:endParaRPr>
                </a:p>
              </p:txBody>
            </p:sp>
            <p:grpSp>
              <p:nvGrpSpPr>
                <p:cNvPr id="20" name="Group 19"/>
                <p:cNvGrpSpPr/>
                <p:nvPr/>
              </p:nvGrpSpPr>
              <p:grpSpPr>
                <a:xfrm>
                  <a:off x="-180529" y="401024"/>
                  <a:ext cx="2850173" cy="2759342"/>
                  <a:chOff x="-180529" y="401024"/>
                  <a:chExt cx="2850173" cy="2759342"/>
                </a:xfrm>
              </p:grpSpPr>
              <p:pic>
                <p:nvPicPr>
                  <p:cNvPr id="21" name="Picture 20"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04" y="1788574"/>
                    <a:ext cx="1362265" cy="1371792"/>
                  </a:xfrm>
                  <a:prstGeom prst="rect">
                    <a:avLst/>
                  </a:prstGeom>
                </p:spPr>
              </p:pic>
              <p:pic>
                <p:nvPicPr>
                  <p:cNvPr id="22" name="Picture 21"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529" y="401024"/>
                    <a:ext cx="1362265" cy="1371792"/>
                  </a:xfrm>
                  <a:prstGeom prst="rect">
                    <a:avLst/>
                  </a:prstGeom>
                </p:spPr>
              </p:pic>
              <p:pic>
                <p:nvPicPr>
                  <p:cNvPr id="23" name="Picture 22"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7379" y="416898"/>
                    <a:ext cx="1362265" cy="1371792"/>
                  </a:xfrm>
                  <a:prstGeom prst="rect">
                    <a:avLst/>
                  </a:prstGeom>
                </p:spPr>
              </p:pic>
              <p:pic>
                <p:nvPicPr>
                  <p:cNvPr id="24" name="Picture 2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7379" y="1772816"/>
                    <a:ext cx="1362265" cy="1371792"/>
                  </a:xfrm>
                  <a:prstGeom prst="rect">
                    <a:avLst/>
                  </a:prstGeom>
                </p:spPr>
              </p:pic>
            </p:grpSp>
          </p:grpSp>
          <p:sp>
            <p:nvSpPr>
              <p:cNvPr id="16" name="Rectangle 15"/>
              <p:cNvSpPr/>
              <p:nvPr/>
            </p:nvSpPr>
            <p:spPr>
              <a:xfrm>
                <a:off x="35497" y="-27384"/>
                <a:ext cx="2634148" cy="3434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Arial" panose="020B0604020202020204" pitchFamily="34" charset="0"/>
                  <a:cs typeface="Arial" panose="020B0604020202020204" pitchFamily="34" charset="0"/>
                </a:endParaRPr>
              </a:p>
            </p:txBody>
          </p:sp>
        </p:grpSp>
        <p:sp>
          <p:nvSpPr>
            <p:cNvPr id="13" name="TextBox 12"/>
            <p:cNvSpPr txBox="1"/>
            <p:nvPr/>
          </p:nvSpPr>
          <p:spPr>
            <a:xfrm>
              <a:off x="-58649" y="1713002"/>
              <a:ext cx="1246273" cy="338554"/>
            </a:xfrm>
            <a:prstGeom prst="rect">
              <a:avLst/>
            </a:prstGeom>
            <a:noFill/>
          </p:spPr>
          <p:txBody>
            <a:bodyPr wrap="square" rtlCol="0">
              <a:spAutoFit/>
            </a:bodyPr>
            <a:lstStyle/>
            <a:p>
              <a:pPr algn="ctr"/>
              <a:r>
                <a:rPr lang="es-BO" sz="1600" dirty="0" smtClean="0">
                  <a:cs typeface="Arial" panose="020B0604020202020204" pitchFamily="34" charset="0"/>
                </a:rPr>
                <a:t>castaño</a:t>
              </a:r>
              <a:endParaRPr lang="es-BO" sz="1600" dirty="0">
                <a:cs typeface="Arial" panose="020B0604020202020204" pitchFamily="34" charset="0"/>
              </a:endParaRPr>
            </a:p>
          </p:txBody>
        </p:sp>
        <p:sp>
          <p:nvSpPr>
            <p:cNvPr id="14" name="TextBox 13"/>
            <p:cNvSpPr txBox="1"/>
            <p:nvPr/>
          </p:nvSpPr>
          <p:spPr>
            <a:xfrm>
              <a:off x="1560149" y="1722294"/>
              <a:ext cx="856724" cy="338554"/>
            </a:xfrm>
            <a:prstGeom prst="rect">
              <a:avLst/>
            </a:prstGeom>
            <a:noFill/>
          </p:spPr>
          <p:txBody>
            <a:bodyPr wrap="square" rtlCol="0">
              <a:spAutoFit/>
            </a:bodyPr>
            <a:lstStyle/>
            <a:p>
              <a:pPr algn="ctr"/>
              <a:r>
                <a:rPr lang="es-BO" sz="1600" dirty="0" smtClean="0">
                  <a:cs typeface="Arial" panose="020B0604020202020204" pitchFamily="34" charset="0"/>
                </a:rPr>
                <a:t>rubio</a:t>
              </a:r>
              <a:endParaRPr lang="es-BO" sz="1600" dirty="0">
                <a:cs typeface="Arial" panose="020B0604020202020204" pitchFamily="34" charset="0"/>
              </a:endParaRPr>
            </a:p>
          </p:txBody>
        </p:sp>
      </p:grpSp>
      <p:sp>
        <p:nvSpPr>
          <p:cNvPr id="25" name="Title 1"/>
          <p:cNvSpPr txBox="1">
            <a:spLocks/>
          </p:cNvSpPr>
          <p:nvPr/>
        </p:nvSpPr>
        <p:spPr>
          <a:xfrm>
            <a:off x="1719297" y="1067739"/>
            <a:ext cx="2232248" cy="556146"/>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1800" b="1" dirty="0" err="1" smtClean="0">
                <a:latin typeface="Arial" panose="020B0604020202020204" pitchFamily="34" charset="0"/>
                <a:cs typeface="Arial" panose="020B0604020202020204" pitchFamily="34" charset="0"/>
              </a:rPr>
              <a:t>Tengo</a:t>
            </a:r>
            <a:r>
              <a:rPr lang="en-GB" sz="1800" b="1" dirty="0" smtClean="0">
                <a:latin typeface="Arial" panose="020B0604020202020204" pitchFamily="34" charset="0"/>
                <a:cs typeface="Arial" panose="020B0604020202020204" pitchFamily="34" charset="0"/>
              </a:rPr>
              <a:t> los </a:t>
            </a:r>
            <a:r>
              <a:rPr lang="en-GB" sz="1800" b="1" dirty="0" err="1" smtClean="0">
                <a:latin typeface="Arial" panose="020B0604020202020204" pitchFamily="34" charset="0"/>
                <a:cs typeface="Arial" panose="020B0604020202020204" pitchFamily="34" charset="0"/>
              </a:rPr>
              <a:t>ojos</a:t>
            </a:r>
            <a:r>
              <a:rPr lang="en-GB" sz="1800" b="1" dirty="0" smtClean="0">
                <a:latin typeface="Arial" panose="020B0604020202020204" pitchFamily="34" charset="0"/>
                <a:cs typeface="Arial" panose="020B0604020202020204" pitchFamily="34" charset="0"/>
              </a:rPr>
              <a:t> ….</a:t>
            </a:r>
            <a:endParaRPr lang="es-BO" sz="1800" b="1" dirty="0">
              <a:latin typeface="Arial" panose="020B0604020202020204" pitchFamily="34" charset="0"/>
              <a:cs typeface="Arial" panose="020B0604020202020204" pitchFamily="34" charset="0"/>
            </a:endParaRPr>
          </a:p>
        </p:txBody>
      </p:sp>
      <p:sp>
        <p:nvSpPr>
          <p:cNvPr id="26" name="TextBox 25"/>
          <p:cNvSpPr txBox="1"/>
          <p:nvPr/>
        </p:nvSpPr>
        <p:spPr>
          <a:xfrm>
            <a:off x="5645970" y="6366203"/>
            <a:ext cx="823557" cy="338554"/>
          </a:xfrm>
          <a:prstGeom prst="rect">
            <a:avLst/>
          </a:prstGeom>
          <a:noFill/>
        </p:spPr>
        <p:txBody>
          <a:bodyPr wrap="square" rtlCol="0">
            <a:spAutoFit/>
          </a:bodyPr>
          <a:lstStyle/>
          <a:p>
            <a:r>
              <a:rPr lang="en-GB" sz="1600" dirty="0" err="1">
                <a:cs typeface="Arial" panose="020B0604020202020204" pitchFamily="34" charset="0"/>
              </a:rPr>
              <a:t>g</a:t>
            </a:r>
            <a:r>
              <a:rPr lang="en-GB" sz="1600" dirty="0" err="1" smtClean="0">
                <a:cs typeface="Arial" panose="020B0604020202020204" pitchFamily="34" charset="0"/>
              </a:rPr>
              <a:t>afas</a:t>
            </a:r>
            <a:r>
              <a:rPr lang="en-GB" sz="1600" dirty="0" smtClean="0">
                <a:cs typeface="Arial" panose="020B0604020202020204" pitchFamily="34" charset="0"/>
              </a:rPr>
              <a:t> </a:t>
            </a:r>
          </a:p>
        </p:txBody>
      </p:sp>
      <p:sp>
        <p:nvSpPr>
          <p:cNvPr id="27" name="Rectangle 26"/>
          <p:cNvSpPr/>
          <p:nvPr/>
        </p:nvSpPr>
        <p:spPr>
          <a:xfrm>
            <a:off x="5653401" y="5561631"/>
            <a:ext cx="708848" cy="338554"/>
          </a:xfrm>
          <a:prstGeom prst="rect">
            <a:avLst/>
          </a:prstGeom>
        </p:spPr>
        <p:txBody>
          <a:bodyPr wrap="none">
            <a:spAutoFit/>
          </a:bodyPr>
          <a:lstStyle/>
          <a:p>
            <a:r>
              <a:rPr lang="es-BO" sz="1600" dirty="0">
                <a:cs typeface="Arial" panose="020B0604020202020204" pitchFamily="34" charset="0"/>
              </a:rPr>
              <a:t>b</a:t>
            </a:r>
            <a:r>
              <a:rPr lang="es-BO" sz="1600" dirty="0" smtClean="0">
                <a:cs typeface="Arial" panose="020B0604020202020204" pitchFamily="34" charset="0"/>
              </a:rPr>
              <a:t>arba</a:t>
            </a:r>
            <a:endParaRPr lang="es-BO" sz="1600" dirty="0">
              <a:cs typeface="Arial" panose="020B0604020202020204" pitchFamily="34" charset="0"/>
            </a:endParaRPr>
          </a:p>
        </p:txBody>
      </p:sp>
      <p:sp>
        <p:nvSpPr>
          <p:cNvPr id="28" name="Rectangle 27"/>
          <p:cNvSpPr/>
          <p:nvPr/>
        </p:nvSpPr>
        <p:spPr>
          <a:xfrm>
            <a:off x="5678192" y="7111446"/>
            <a:ext cx="742511" cy="338554"/>
          </a:xfrm>
          <a:prstGeom prst="rect">
            <a:avLst/>
          </a:prstGeom>
        </p:spPr>
        <p:txBody>
          <a:bodyPr wrap="none">
            <a:spAutoFit/>
          </a:bodyPr>
          <a:lstStyle/>
          <a:p>
            <a:r>
              <a:rPr lang="en-GB" sz="1600" dirty="0" err="1">
                <a:cs typeface="Arial" panose="020B0604020202020204" pitchFamily="34" charset="0"/>
              </a:rPr>
              <a:t>b</a:t>
            </a:r>
            <a:r>
              <a:rPr lang="en-GB" sz="1600" dirty="0" err="1" smtClean="0">
                <a:cs typeface="Arial" panose="020B0604020202020204" pitchFamily="34" charset="0"/>
              </a:rPr>
              <a:t>igote</a:t>
            </a:r>
            <a:endParaRPr lang="es-BO" sz="1600" dirty="0">
              <a:cs typeface="Arial" panose="020B0604020202020204" pitchFamily="34" charset="0"/>
            </a:endParaRPr>
          </a:p>
        </p:txBody>
      </p:sp>
      <p:grpSp>
        <p:nvGrpSpPr>
          <p:cNvPr id="29" name="Group 28"/>
          <p:cNvGrpSpPr/>
          <p:nvPr/>
        </p:nvGrpSpPr>
        <p:grpSpPr>
          <a:xfrm>
            <a:off x="2050058" y="1482302"/>
            <a:ext cx="2145050" cy="2776666"/>
            <a:chOff x="4794145" y="4068994"/>
            <a:chExt cx="2145050" cy="2776666"/>
          </a:xfrm>
        </p:grpSpPr>
        <p:sp>
          <p:nvSpPr>
            <p:cNvPr id="30" name="TextBox 29"/>
            <p:cNvSpPr txBox="1"/>
            <p:nvPr/>
          </p:nvSpPr>
          <p:spPr>
            <a:xfrm>
              <a:off x="4859808" y="4068994"/>
              <a:ext cx="2068016" cy="338554"/>
            </a:xfrm>
            <a:prstGeom prst="rect">
              <a:avLst/>
            </a:prstGeom>
            <a:noFill/>
          </p:spPr>
          <p:txBody>
            <a:bodyPr wrap="square" rtlCol="0">
              <a:spAutoFit/>
            </a:bodyPr>
            <a:lstStyle/>
            <a:p>
              <a:r>
                <a:rPr lang="es-BO" sz="1600" dirty="0" smtClean="0">
                  <a:cs typeface="Arial" panose="020B0604020202020204" pitchFamily="34" charset="0"/>
                </a:rPr>
                <a:t>negros</a:t>
              </a:r>
              <a:endParaRPr lang="es-BO" sz="1600" dirty="0">
                <a:cs typeface="Arial" panose="020B0604020202020204" pitchFamily="34" charset="0"/>
              </a:endParaRPr>
            </a:p>
          </p:txBody>
        </p:sp>
        <p:sp>
          <p:nvSpPr>
            <p:cNvPr id="31" name="TextBox 30"/>
            <p:cNvSpPr txBox="1"/>
            <p:nvPr/>
          </p:nvSpPr>
          <p:spPr>
            <a:xfrm>
              <a:off x="4840686" y="5848344"/>
              <a:ext cx="2068016" cy="338554"/>
            </a:xfrm>
            <a:prstGeom prst="rect">
              <a:avLst/>
            </a:prstGeom>
            <a:noFill/>
          </p:spPr>
          <p:txBody>
            <a:bodyPr wrap="square" rtlCol="0">
              <a:spAutoFit/>
            </a:bodyPr>
            <a:lstStyle/>
            <a:p>
              <a:r>
                <a:rPr lang="es-BO" sz="1600" dirty="0" smtClean="0">
                  <a:cs typeface="Arial" panose="020B0604020202020204" pitchFamily="34" charset="0"/>
                </a:rPr>
                <a:t>verdes</a:t>
              </a:r>
              <a:endParaRPr lang="es-BO" sz="1600" dirty="0">
                <a:cs typeface="Arial" panose="020B0604020202020204" pitchFamily="34" charset="0"/>
              </a:endParaRPr>
            </a:p>
          </p:txBody>
        </p:sp>
        <p:sp>
          <p:nvSpPr>
            <p:cNvPr id="32" name="TextBox 31"/>
            <p:cNvSpPr txBox="1"/>
            <p:nvPr/>
          </p:nvSpPr>
          <p:spPr>
            <a:xfrm>
              <a:off x="4871179" y="5248549"/>
              <a:ext cx="2068016" cy="338554"/>
            </a:xfrm>
            <a:prstGeom prst="rect">
              <a:avLst/>
            </a:prstGeom>
            <a:noFill/>
          </p:spPr>
          <p:txBody>
            <a:bodyPr wrap="square" rtlCol="0">
              <a:spAutoFit/>
            </a:bodyPr>
            <a:lstStyle/>
            <a:p>
              <a:r>
                <a:rPr lang="es-BO" sz="1600" dirty="0" smtClean="0">
                  <a:cs typeface="Arial" panose="020B0604020202020204" pitchFamily="34" charset="0"/>
                </a:rPr>
                <a:t>azules</a:t>
              </a:r>
              <a:endParaRPr lang="es-BO" sz="1600" dirty="0">
                <a:cs typeface="Arial" panose="020B0604020202020204" pitchFamily="34" charset="0"/>
              </a:endParaRPr>
            </a:p>
          </p:txBody>
        </p:sp>
        <p:sp>
          <p:nvSpPr>
            <p:cNvPr id="33" name="TextBox 32"/>
            <p:cNvSpPr txBox="1"/>
            <p:nvPr/>
          </p:nvSpPr>
          <p:spPr>
            <a:xfrm>
              <a:off x="4871179" y="4648754"/>
              <a:ext cx="2068016" cy="338554"/>
            </a:xfrm>
            <a:prstGeom prst="rect">
              <a:avLst/>
            </a:prstGeom>
            <a:noFill/>
          </p:spPr>
          <p:txBody>
            <a:bodyPr wrap="square" rtlCol="0">
              <a:spAutoFit/>
            </a:bodyPr>
            <a:lstStyle/>
            <a:p>
              <a:r>
                <a:rPr lang="es-BO" sz="1600" dirty="0" smtClean="0">
                  <a:cs typeface="Arial" panose="020B0604020202020204" pitchFamily="34" charset="0"/>
                </a:rPr>
                <a:t>marrones</a:t>
              </a:r>
              <a:endParaRPr lang="es-BO" sz="1600" dirty="0">
                <a:cs typeface="Arial" panose="020B0604020202020204" pitchFamily="34" charset="0"/>
              </a:endParaRPr>
            </a:p>
          </p:txBody>
        </p:sp>
        <p:sp>
          <p:nvSpPr>
            <p:cNvPr id="34" name="TextBox 33"/>
            <p:cNvSpPr txBox="1"/>
            <p:nvPr/>
          </p:nvSpPr>
          <p:spPr>
            <a:xfrm>
              <a:off x="4794145" y="6507106"/>
              <a:ext cx="1628004" cy="338554"/>
            </a:xfrm>
            <a:prstGeom prst="rect">
              <a:avLst/>
            </a:prstGeom>
            <a:noFill/>
          </p:spPr>
          <p:txBody>
            <a:bodyPr wrap="square" rtlCol="0">
              <a:spAutoFit/>
            </a:bodyPr>
            <a:lstStyle/>
            <a:p>
              <a:r>
                <a:rPr lang="es-BO" sz="1600" dirty="0" smtClean="0">
                  <a:cs typeface="Arial" panose="020B0604020202020204" pitchFamily="34" charset="0"/>
                </a:rPr>
                <a:t>morados</a:t>
              </a:r>
              <a:endParaRPr lang="es-BO" sz="1600" dirty="0">
                <a:cs typeface="Arial" panose="020B0604020202020204" pitchFamily="34" charset="0"/>
              </a:endParaRPr>
            </a:p>
          </p:txBody>
        </p:sp>
      </p:grpSp>
      <p:grpSp>
        <p:nvGrpSpPr>
          <p:cNvPr id="35" name="Group 34"/>
          <p:cNvGrpSpPr/>
          <p:nvPr/>
        </p:nvGrpSpPr>
        <p:grpSpPr>
          <a:xfrm>
            <a:off x="285977" y="1482302"/>
            <a:ext cx="1907832" cy="2902386"/>
            <a:chOff x="4860032" y="548680"/>
            <a:chExt cx="1907832" cy="2902386"/>
          </a:xfrm>
        </p:grpSpPr>
        <p:pic>
          <p:nvPicPr>
            <p:cNvPr id="36" name="Picture 35" descr="Screen Clippi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205" t="28008" b="22202"/>
            <a:stretch/>
          </p:blipFill>
          <p:spPr>
            <a:xfrm>
              <a:off x="4860032" y="548680"/>
              <a:ext cx="1835824" cy="526122"/>
            </a:xfrm>
            <a:prstGeom prst="rect">
              <a:avLst/>
            </a:prstGeom>
          </p:spPr>
        </p:pic>
        <p:pic>
          <p:nvPicPr>
            <p:cNvPr id="37" name="Picture 36" descr="Screen Clippi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205" t="28008" b="22202"/>
            <a:stretch/>
          </p:blipFill>
          <p:spPr>
            <a:xfrm>
              <a:off x="4896416" y="1174686"/>
              <a:ext cx="1835824" cy="526122"/>
            </a:xfrm>
            <a:prstGeom prst="rect">
              <a:avLst/>
            </a:prstGeom>
          </p:spPr>
        </p:pic>
        <p:pic>
          <p:nvPicPr>
            <p:cNvPr id="38" name="Picture 37" descr="Screen Clippi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205" t="28008" b="22202"/>
            <a:stretch/>
          </p:blipFill>
          <p:spPr>
            <a:xfrm>
              <a:off x="4896416" y="1750750"/>
              <a:ext cx="1835824" cy="526122"/>
            </a:xfrm>
            <a:prstGeom prst="rect">
              <a:avLst/>
            </a:prstGeom>
          </p:spPr>
        </p:pic>
        <p:pic>
          <p:nvPicPr>
            <p:cNvPr id="39" name="Picture 38" descr="Screen Clippi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205" t="28008" b="22202"/>
            <a:stretch/>
          </p:blipFill>
          <p:spPr>
            <a:xfrm>
              <a:off x="4932040" y="2326814"/>
              <a:ext cx="1835824" cy="526122"/>
            </a:xfrm>
            <a:prstGeom prst="rect">
              <a:avLst/>
            </a:prstGeom>
          </p:spPr>
        </p:pic>
        <p:pic>
          <p:nvPicPr>
            <p:cNvPr id="40" name="Picture 39" descr="Screen Clippi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205" t="28008" b="22202"/>
            <a:stretch/>
          </p:blipFill>
          <p:spPr>
            <a:xfrm>
              <a:off x="4932040" y="2924944"/>
              <a:ext cx="1835824" cy="526122"/>
            </a:xfrm>
            <a:prstGeom prst="rect">
              <a:avLst/>
            </a:prstGeom>
          </p:spPr>
        </p:pic>
      </p:grpSp>
      <p:sp>
        <p:nvSpPr>
          <p:cNvPr id="47" name="Rectangle 46"/>
          <p:cNvSpPr/>
          <p:nvPr/>
        </p:nvSpPr>
        <p:spPr>
          <a:xfrm>
            <a:off x="120246" y="1000228"/>
            <a:ext cx="3743969" cy="3530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Arial" panose="020B0604020202020204" pitchFamily="34" charset="0"/>
              <a:cs typeface="Arial" panose="020B0604020202020204" pitchFamily="34" charset="0"/>
            </a:endParaRPr>
          </a:p>
        </p:txBody>
      </p:sp>
      <p:sp>
        <p:nvSpPr>
          <p:cNvPr id="48" name="Rectangle 47"/>
          <p:cNvSpPr/>
          <p:nvPr/>
        </p:nvSpPr>
        <p:spPr>
          <a:xfrm>
            <a:off x="4981669" y="4772782"/>
            <a:ext cx="1031051" cy="369332"/>
          </a:xfrm>
          <a:prstGeom prst="rect">
            <a:avLst/>
          </a:prstGeom>
        </p:spPr>
        <p:txBody>
          <a:bodyPr wrap="none">
            <a:spAutoFit/>
          </a:bodyPr>
          <a:lstStyle/>
          <a:p>
            <a:r>
              <a:rPr lang="es-BO" dirty="0" smtClean="0">
                <a:cs typeface="Arial" panose="020B0604020202020204" pitchFamily="34" charset="0"/>
              </a:rPr>
              <a:t>Llevo… </a:t>
            </a:r>
            <a:endParaRPr lang="es-BO" dirty="0">
              <a:cs typeface="Arial" panose="020B0604020202020204" pitchFamily="34" charset="0"/>
            </a:endParaRPr>
          </a:p>
        </p:txBody>
      </p:sp>
      <p:pic>
        <p:nvPicPr>
          <p:cNvPr id="49" name="Picture 48" descr="Screen Clippi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5020" y="5460443"/>
            <a:ext cx="888119" cy="522925"/>
          </a:xfrm>
          <a:prstGeom prst="rect">
            <a:avLst/>
          </a:prstGeom>
        </p:spPr>
      </p:pic>
      <p:pic>
        <p:nvPicPr>
          <p:cNvPr id="50" name="Picture 49" descr="Screen Clippi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27090" y="6222234"/>
            <a:ext cx="1087987" cy="375125"/>
          </a:xfrm>
          <a:prstGeom prst="rect">
            <a:avLst/>
          </a:prstGeom>
        </p:spPr>
      </p:pic>
      <p:pic>
        <p:nvPicPr>
          <p:cNvPr id="51" name="Picture 50"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l="30195"/>
          <a:stretch/>
        </p:blipFill>
        <p:spPr>
          <a:xfrm>
            <a:off x="4459745" y="6874034"/>
            <a:ext cx="672011" cy="889243"/>
          </a:xfrm>
          <a:prstGeom prst="rect">
            <a:avLst/>
          </a:prstGeom>
        </p:spPr>
      </p:pic>
      <p:sp>
        <p:nvSpPr>
          <p:cNvPr id="52" name="Rectangle 51"/>
          <p:cNvSpPr/>
          <p:nvPr/>
        </p:nvSpPr>
        <p:spPr>
          <a:xfrm>
            <a:off x="4195107" y="4710066"/>
            <a:ext cx="2421077" cy="316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Arial" panose="020B0604020202020204" pitchFamily="34" charset="0"/>
              <a:cs typeface="Arial" panose="020B0604020202020204" pitchFamily="34" charset="0"/>
            </a:endParaRPr>
          </a:p>
        </p:txBody>
      </p:sp>
      <p:pic>
        <p:nvPicPr>
          <p:cNvPr id="59" name="Picture 58" descr="Screen Clipping"/>
          <p:cNvPicPr>
            <a:picLocks noChangeAspect="1"/>
          </p:cNvPicPr>
          <p:nvPr/>
        </p:nvPicPr>
        <p:blipFill rotWithShape="1">
          <a:blip r:embed="rId7" cstate="print">
            <a:extLst>
              <a:ext uri="{BEBA8EAE-BF5A-486C-A8C5-ECC9F3942E4B}">
                <a14:imgProps xmlns:a14="http://schemas.microsoft.com/office/drawing/2010/main">
                  <a14:imgLayer r:embed="rId8">
                    <a14:imgEffect>
                      <a14:artisticPhotocopy/>
                    </a14:imgEffect>
                    <a14:imgEffect>
                      <a14:sharpenSoften amount="50000"/>
                    </a14:imgEffect>
                    <a14:imgEffect>
                      <a14:saturation sat="0"/>
                    </a14:imgEffect>
                  </a14:imgLayer>
                </a14:imgProps>
              </a:ext>
              <a:ext uri="{28A0092B-C50C-407E-A947-70E740481C1C}">
                <a14:useLocalDpi xmlns:a14="http://schemas.microsoft.com/office/drawing/2010/main" val="0"/>
              </a:ext>
            </a:extLst>
          </a:blip>
          <a:srcRect l="17751" t="4489" r="18779"/>
          <a:stretch/>
        </p:blipFill>
        <p:spPr>
          <a:xfrm>
            <a:off x="550370" y="5069801"/>
            <a:ext cx="863201" cy="1078712"/>
          </a:xfrm>
          <a:prstGeom prst="rect">
            <a:avLst/>
          </a:prstGeom>
        </p:spPr>
      </p:pic>
      <p:pic>
        <p:nvPicPr>
          <p:cNvPr id="60" name="Picture 59" descr="Screen Clipping"/>
          <p:cNvPicPr>
            <a:picLocks noChangeAspect="1"/>
          </p:cNvPicPr>
          <p:nvPr/>
        </p:nvPicPr>
        <p:blipFill rotWithShape="1">
          <a:blip r:embed="rId7" cstate="print">
            <a:extLst>
              <a:ext uri="{BEBA8EAE-BF5A-486C-A8C5-ECC9F3942E4B}">
                <a14:imgProps xmlns:a14="http://schemas.microsoft.com/office/drawing/2010/main">
                  <a14:imgLayer r:embed="rId8">
                    <a14:imgEffect>
                      <a14:artisticPhotocopy/>
                    </a14:imgEffect>
                    <a14:imgEffect>
                      <a14:sharpenSoften amount="50000"/>
                    </a14:imgEffect>
                    <a14:imgEffect>
                      <a14:saturation sat="0"/>
                    </a14:imgEffect>
                  </a14:imgLayer>
                </a14:imgProps>
              </a:ext>
              <a:ext uri="{28A0092B-C50C-407E-A947-70E740481C1C}">
                <a14:useLocalDpi xmlns:a14="http://schemas.microsoft.com/office/drawing/2010/main" val="0"/>
              </a:ext>
            </a:extLst>
          </a:blip>
          <a:srcRect l="17751" t="4489" r="18779"/>
          <a:stretch/>
        </p:blipFill>
        <p:spPr>
          <a:xfrm>
            <a:off x="2514532" y="5059384"/>
            <a:ext cx="863201" cy="1078712"/>
          </a:xfrm>
          <a:prstGeom prst="rect">
            <a:avLst/>
          </a:prstGeom>
        </p:spPr>
      </p:pic>
      <p:pic>
        <p:nvPicPr>
          <p:cNvPr id="62" name="Picture 61" descr="Screen Clipping"/>
          <p:cNvPicPr>
            <a:picLocks noChangeAspect="1"/>
          </p:cNvPicPr>
          <p:nvPr/>
        </p:nvPicPr>
        <p:blipFill rotWithShape="1">
          <a:blip r:embed="rId7" cstate="print">
            <a:extLst>
              <a:ext uri="{BEBA8EAE-BF5A-486C-A8C5-ECC9F3942E4B}">
                <a14:imgProps xmlns:a14="http://schemas.microsoft.com/office/drawing/2010/main">
                  <a14:imgLayer r:embed="rId8">
                    <a14:imgEffect>
                      <a14:artisticPhotocopy/>
                    </a14:imgEffect>
                    <a14:imgEffect>
                      <a14:sharpenSoften amount="50000"/>
                    </a14:imgEffect>
                    <a14:imgEffect>
                      <a14:saturation sat="0"/>
                    </a14:imgEffect>
                  </a14:imgLayer>
                </a14:imgProps>
              </a:ext>
              <a:ext uri="{28A0092B-C50C-407E-A947-70E740481C1C}">
                <a14:useLocalDpi xmlns:a14="http://schemas.microsoft.com/office/drawing/2010/main" val="0"/>
              </a:ext>
            </a:extLst>
          </a:blip>
          <a:srcRect l="17751" t="4489" r="18779"/>
          <a:stretch/>
        </p:blipFill>
        <p:spPr>
          <a:xfrm>
            <a:off x="644329" y="7093380"/>
            <a:ext cx="863201" cy="1078712"/>
          </a:xfrm>
          <a:prstGeom prst="rect">
            <a:avLst/>
          </a:prstGeom>
        </p:spPr>
      </p:pic>
      <p:sp>
        <p:nvSpPr>
          <p:cNvPr id="63" name="Rectangle 62"/>
          <p:cNvSpPr/>
          <p:nvPr/>
        </p:nvSpPr>
        <p:spPr>
          <a:xfrm>
            <a:off x="63874" y="6087585"/>
            <a:ext cx="2258891" cy="923330"/>
          </a:xfrm>
          <a:prstGeom prst="rect">
            <a:avLst/>
          </a:prstGeom>
        </p:spPr>
        <p:txBody>
          <a:bodyPr wrap="square">
            <a:spAutoFit/>
          </a:bodyPr>
          <a:lstStyle/>
          <a:p>
            <a:r>
              <a:rPr lang="es-BO" dirty="0" smtClean="0">
                <a:cs typeface="Arial" panose="020B0604020202020204" pitchFamily="34" charset="0"/>
              </a:rPr>
              <a:t>Tengo los ojos verdes y el pelo corto, liso y rubio.</a:t>
            </a:r>
            <a:endParaRPr lang="es-BO" dirty="0">
              <a:cs typeface="Arial" panose="020B0604020202020204" pitchFamily="34" charset="0"/>
            </a:endParaRPr>
          </a:p>
        </p:txBody>
      </p:sp>
      <p:sp>
        <p:nvSpPr>
          <p:cNvPr id="68" name="Rectangle 67"/>
          <p:cNvSpPr>
            <a:spLocks noChangeArrowheads="1"/>
          </p:cNvSpPr>
          <p:nvPr/>
        </p:nvSpPr>
        <p:spPr bwMode="auto">
          <a:xfrm>
            <a:off x="59271" y="112078"/>
            <a:ext cx="2289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err="1" smtClean="0">
                <a:latin typeface="Arial" panose="020B0604020202020204" pitchFamily="34" charset="0"/>
                <a:cs typeface="Arial" panose="020B0604020202020204" pitchFamily="34" charset="0"/>
              </a:rPr>
              <a:t>Descripciones</a:t>
            </a:r>
            <a:endParaRPr lang="en-GB" sz="2400" dirty="0">
              <a:latin typeface="Arial" panose="020B0604020202020204" pitchFamily="34" charset="0"/>
              <a:cs typeface="Arial" panose="020B0604020202020204" pitchFamily="34" charset="0"/>
            </a:endParaRPr>
          </a:p>
        </p:txBody>
      </p:sp>
      <p:sp>
        <p:nvSpPr>
          <p:cNvPr id="69" name="TextBox 68"/>
          <p:cNvSpPr txBox="1"/>
          <p:nvPr/>
        </p:nvSpPr>
        <p:spPr>
          <a:xfrm>
            <a:off x="109580" y="530153"/>
            <a:ext cx="2552178" cy="402552"/>
          </a:xfrm>
          <a:prstGeom prst="rect">
            <a:avLst/>
          </a:prstGeom>
          <a:noFill/>
        </p:spPr>
        <p:txBody>
          <a:bodyPr wrap="square" rtlCol="0">
            <a:spAutoFit/>
          </a:bodyPr>
          <a:lstStyle/>
          <a:p>
            <a:r>
              <a:rPr lang="en-GB" sz="2000" b="1" dirty="0" smtClean="0">
                <a:cs typeface="Arial" panose="020B0604020202020204" pitchFamily="34" charset="0"/>
              </a:rPr>
              <a:t>A </a:t>
            </a:r>
            <a:r>
              <a:rPr lang="en-GB" sz="2000" dirty="0" smtClean="0">
                <a:cs typeface="Arial" panose="020B0604020202020204" pitchFamily="34" charset="0"/>
              </a:rPr>
              <a:t>Colour in the eyes. </a:t>
            </a:r>
            <a:endParaRPr lang="en-GB" sz="2000" dirty="0">
              <a:cs typeface="Arial" panose="020B0604020202020204" pitchFamily="34" charset="0"/>
            </a:endParaRPr>
          </a:p>
        </p:txBody>
      </p:sp>
      <p:sp>
        <p:nvSpPr>
          <p:cNvPr id="70" name="TextBox 69"/>
          <p:cNvSpPr txBox="1"/>
          <p:nvPr/>
        </p:nvSpPr>
        <p:spPr>
          <a:xfrm>
            <a:off x="4187048" y="93867"/>
            <a:ext cx="2552178" cy="402552"/>
          </a:xfrm>
          <a:prstGeom prst="rect">
            <a:avLst/>
          </a:prstGeom>
          <a:noFill/>
        </p:spPr>
        <p:txBody>
          <a:bodyPr wrap="square" rtlCol="0">
            <a:spAutoFit/>
          </a:bodyPr>
          <a:lstStyle/>
          <a:p>
            <a:r>
              <a:rPr lang="en-GB" sz="2000" b="1" dirty="0" smtClean="0">
                <a:cs typeface="Arial" panose="020B0604020202020204" pitchFamily="34" charset="0"/>
              </a:rPr>
              <a:t>B </a:t>
            </a:r>
            <a:r>
              <a:rPr lang="en-GB" sz="2000" dirty="0" smtClean="0">
                <a:cs typeface="Arial" panose="020B0604020202020204" pitchFamily="34" charset="0"/>
              </a:rPr>
              <a:t>Colour in the hair. </a:t>
            </a:r>
            <a:endParaRPr lang="en-GB" sz="2000" dirty="0">
              <a:cs typeface="Arial" panose="020B0604020202020204" pitchFamily="34" charset="0"/>
            </a:endParaRPr>
          </a:p>
        </p:txBody>
      </p:sp>
      <p:pic>
        <p:nvPicPr>
          <p:cNvPr id="71" name="Picture 70" descr="Screen Clipping"/>
          <p:cNvPicPr>
            <a:picLocks noChangeAspect="1"/>
          </p:cNvPicPr>
          <p:nvPr/>
        </p:nvPicPr>
        <p:blipFill rotWithShape="1">
          <a:blip r:embed="rId7" cstate="print">
            <a:extLst>
              <a:ext uri="{BEBA8EAE-BF5A-486C-A8C5-ECC9F3942E4B}">
                <a14:imgProps xmlns:a14="http://schemas.microsoft.com/office/drawing/2010/main">
                  <a14:imgLayer r:embed="rId8">
                    <a14:imgEffect>
                      <a14:artisticPhotocopy/>
                    </a14:imgEffect>
                    <a14:imgEffect>
                      <a14:sharpenSoften amount="50000"/>
                    </a14:imgEffect>
                    <a14:imgEffect>
                      <a14:saturation sat="0"/>
                    </a14:imgEffect>
                  </a14:imgLayer>
                </a14:imgProps>
              </a:ext>
              <a:ext uri="{28A0092B-C50C-407E-A947-70E740481C1C}">
                <a14:useLocalDpi xmlns:a14="http://schemas.microsoft.com/office/drawing/2010/main" val="0"/>
              </a:ext>
            </a:extLst>
          </a:blip>
          <a:srcRect l="17751" t="4489" r="18779"/>
          <a:stretch/>
        </p:blipFill>
        <p:spPr>
          <a:xfrm>
            <a:off x="2560358" y="7248738"/>
            <a:ext cx="863201" cy="1078712"/>
          </a:xfrm>
          <a:prstGeom prst="rect">
            <a:avLst/>
          </a:prstGeom>
        </p:spPr>
      </p:pic>
      <p:sp>
        <p:nvSpPr>
          <p:cNvPr id="73" name="TextBox 72"/>
          <p:cNvSpPr txBox="1"/>
          <p:nvPr/>
        </p:nvSpPr>
        <p:spPr>
          <a:xfrm>
            <a:off x="4064006" y="4329626"/>
            <a:ext cx="2552178" cy="402552"/>
          </a:xfrm>
          <a:prstGeom prst="rect">
            <a:avLst/>
          </a:prstGeom>
          <a:noFill/>
        </p:spPr>
        <p:txBody>
          <a:bodyPr wrap="square" rtlCol="0">
            <a:spAutoFit/>
          </a:bodyPr>
          <a:lstStyle/>
          <a:p>
            <a:r>
              <a:rPr lang="en-GB" sz="2000" b="1" dirty="0">
                <a:cs typeface="Arial" panose="020B0604020202020204" pitchFamily="34" charset="0"/>
              </a:rPr>
              <a:t>C</a:t>
            </a:r>
            <a:r>
              <a:rPr lang="en-GB" sz="2000" b="1" dirty="0" smtClean="0">
                <a:cs typeface="Arial" panose="020B0604020202020204" pitchFamily="34" charset="0"/>
              </a:rPr>
              <a:t> </a:t>
            </a:r>
            <a:r>
              <a:rPr lang="en-GB" sz="2000" dirty="0" smtClean="0">
                <a:cs typeface="Arial" panose="020B0604020202020204" pitchFamily="34" charset="0"/>
              </a:rPr>
              <a:t>Match up.</a:t>
            </a:r>
            <a:endParaRPr lang="en-GB" sz="2000" dirty="0">
              <a:cs typeface="Arial" panose="020B0604020202020204" pitchFamily="34" charset="0"/>
            </a:endParaRPr>
          </a:p>
        </p:txBody>
      </p:sp>
      <p:sp>
        <p:nvSpPr>
          <p:cNvPr id="74" name="TextBox 73"/>
          <p:cNvSpPr txBox="1"/>
          <p:nvPr/>
        </p:nvSpPr>
        <p:spPr>
          <a:xfrm>
            <a:off x="99834" y="4617078"/>
            <a:ext cx="2552178" cy="402552"/>
          </a:xfrm>
          <a:prstGeom prst="rect">
            <a:avLst/>
          </a:prstGeom>
          <a:noFill/>
        </p:spPr>
        <p:txBody>
          <a:bodyPr wrap="square" rtlCol="0">
            <a:spAutoFit/>
          </a:bodyPr>
          <a:lstStyle/>
          <a:p>
            <a:r>
              <a:rPr lang="en-GB" sz="2000" b="1" dirty="0" smtClean="0">
                <a:cs typeface="Arial" panose="020B0604020202020204" pitchFamily="34" charset="0"/>
              </a:rPr>
              <a:t>D </a:t>
            </a:r>
            <a:r>
              <a:rPr lang="en-GB" sz="2000" dirty="0" smtClean="0">
                <a:cs typeface="Arial" panose="020B0604020202020204" pitchFamily="34" charset="0"/>
              </a:rPr>
              <a:t>Draw.</a:t>
            </a:r>
            <a:endParaRPr lang="en-GB" sz="2000" dirty="0">
              <a:cs typeface="Arial" panose="020B0604020202020204" pitchFamily="34" charset="0"/>
            </a:endParaRPr>
          </a:p>
        </p:txBody>
      </p:sp>
      <p:sp>
        <p:nvSpPr>
          <p:cNvPr id="75" name="Rectangle 74"/>
          <p:cNvSpPr/>
          <p:nvPr/>
        </p:nvSpPr>
        <p:spPr>
          <a:xfrm>
            <a:off x="32924" y="8302303"/>
            <a:ext cx="2414698" cy="646331"/>
          </a:xfrm>
          <a:prstGeom prst="rect">
            <a:avLst/>
          </a:prstGeom>
        </p:spPr>
        <p:txBody>
          <a:bodyPr wrap="square">
            <a:spAutoFit/>
          </a:bodyPr>
          <a:lstStyle/>
          <a:p>
            <a:r>
              <a:rPr lang="es-BO" dirty="0" smtClean="0">
                <a:cs typeface="Arial" panose="020B0604020202020204" pitchFamily="34" charset="0"/>
              </a:rPr>
              <a:t>Tengo los ojos rojos y el pelo largo y verde.</a:t>
            </a:r>
            <a:endParaRPr lang="es-BO" dirty="0">
              <a:cs typeface="Arial" panose="020B0604020202020204" pitchFamily="34" charset="0"/>
            </a:endParaRPr>
          </a:p>
        </p:txBody>
      </p:sp>
      <p:sp>
        <p:nvSpPr>
          <p:cNvPr id="76" name="Rectangle 75"/>
          <p:cNvSpPr/>
          <p:nvPr/>
        </p:nvSpPr>
        <p:spPr>
          <a:xfrm>
            <a:off x="1971581" y="6071130"/>
            <a:ext cx="2539312" cy="923330"/>
          </a:xfrm>
          <a:prstGeom prst="rect">
            <a:avLst/>
          </a:prstGeom>
        </p:spPr>
        <p:txBody>
          <a:bodyPr wrap="square">
            <a:spAutoFit/>
          </a:bodyPr>
          <a:lstStyle/>
          <a:p>
            <a:r>
              <a:rPr lang="es-BO" dirty="0" smtClean="0">
                <a:cs typeface="Arial" panose="020B0604020202020204" pitchFamily="34" charset="0"/>
              </a:rPr>
              <a:t>Tengo los ojos marrones y el </a:t>
            </a:r>
            <a:r>
              <a:rPr lang="es-BO" dirty="0">
                <a:cs typeface="Arial" panose="020B0604020202020204" pitchFamily="34" charset="0"/>
              </a:rPr>
              <a:t>pelo largo, rizado y negro, .</a:t>
            </a:r>
          </a:p>
        </p:txBody>
      </p:sp>
      <p:sp>
        <p:nvSpPr>
          <p:cNvPr id="77" name="Rectangle 76"/>
          <p:cNvSpPr/>
          <p:nvPr/>
        </p:nvSpPr>
        <p:spPr>
          <a:xfrm>
            <a:off x="2409324" y="8302303"/>
            <a:ext cx="2817926" cy="646331"/>
          </a:xfrm>
          <a:prstGeom prst="rect">
            <a:avLst/>
          </a:prstGeom>
        </p:spPr>
        <p:txBody>
          <a:bodyPr wrap="square">
            <a:spAutoFit/>
          </a:bodyPr>
          <a:lstStyle/>
          <a:p>
            <a:r>
              <a:rPr lang="es-BO" dirty="0" smtClean="0">
                <a:cs typeface="Arial" panose="020B0604020202020204" pitchFamily="34" charset="0"/>
              </a:rPr>
              <a:t>Tengo los ojos negros y el pelo ondulado y gris.</a:t>
            </a:r>
            <a:endParaRPr lang="es-BO" dirty="0">
              <a:cs typeface="Arial" panose="020B0604020202020204" pitchFamily="34" charset="0"/>
            </a:endParaRPr>
          </a:p>
        </p:txBody>
      </p:sp>
      <p:sp>
        <p:nvSpPr>
          <p:cNvPr id="53" name="Rounded Rectangle 52"/>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40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8322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Oval 4"/>
          <p:cNvSpPr/>
          <p:nvPr/>
        </p:nvSpPr>
        <p:spPr>
          <a:xfrm>
            <a:off x="606647" y="6769644"/>
            <a:ext cx="1742033" cy="19414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8" name="Straight Connector 7"/>
          <p:cNvCxnSpPr/>
          <p:nvPr/>
        </p:nvCxnSpPr>
        <p:spPr>
          <a:xfrm>
            <a:off x="2933023" y="6873875"/>
            <a:ext cx="37948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60649" y="1032061"/>
            <a:ext cx="2295633" cy="2630413"/>
          </a:xfrm>
          <a:prstGeom prst="rect">
            <a:avLst/>
          </a:prstGeom>
        </p:spPr>
      </p:pic>
      <p:pic>
        <p:nvPicPr>
          <p:cNvPr id="14" name="Picture 13"/>
          <p:cNvPicPr>
            <a:picLocks noChangeAspect="1"/>
          </p:cNvPicPr>
          <p:nvPr/>
        </p:nvPicPr>
        <p:blipFill>
          <a:blip r:embed="rId3"/>
          <a:stretch>
            <a:fillRect/>
          </a:stretch>
        </p:blipFill>
        <p:spPr>
          <a:xfrm>
            <a:off x="224151" y="3764272"/>
            <a:ext cx="2720406" cy="2701515"/>
          </a:xfrm>
          <a:prstGeom prst="rect">
            <a:avLst/>
          </a:prstGeom>
        </p:spPr>
      </p:pic>
      <p:sp>
        <p:nvSpPr>
          <p:cNvPr id="15" name="Rectangle 14"/>
          <p:cNvSpPr>
            <a:spLocks noChangeArrowheads="1"/>
          </p:cNvSpPr>
          <p:nvPr/>
        </p:nvSpPr>
        <p:spPr bwMode="auto">
          <a:xfrm>
            <a:off x="59271" y="112078"/>
            <a:ext cx="2289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err="1" smtClean="0">
                <a:latin typeface="Arial" panose="020B0604020202020204" pitchFamily="34" charset="0"/>
                <a:cs typeface="Arial" panose="020B0604020202020204" pitchFamily="34" charset="0"/>
              </a:rPr>
              <a:t>Descripciones</a:t>
            </a:r>
            <a:endParaRPr lang="en-GB" sz="2400" dirty="0">
              <a:latin typeface="Arial" panose="020B0604020202020204" pitchFamily="34" charset="0"/>
              <a:cs typeface="Arial" panose="020B0604020202020204" pitchFamily="34" charset="0"/>
            </a:endParaRPr>
          </a:p>
        </p:txBody>
      </p:sp>
      <p:sp>
        <p:nvSpPr>
          <p:cNvPr id="16" name="TextBox 15"/>
          <p:cNvSpPr txBox="1"/>
          <p:nvPr/>
        </p:nvSpPr>
        <p:spPr>
          <a:xfrm>
            <a:off x="109580" y="530153"/>
            <a:ext cx="6127732" cy="400110"/>
          </a:xfrm>
          <a:prstGeom prst="rect">
            <a:avLst/>
          </a:prstGeom>
          <a:noFill/>
        </p:spPr>
        <p:txBody>
          <a:bodyPr wrap="square" rtlCol="0">
            <a:spAutoFit/>
          </a:bodyPr>
          <a:lstStyle/>
          <a:p>
            <a:r>
              <a:rPr lang="en-GB" sz="2000" b="1" dirty="0" smtClean="0">
                <a:cs typeface="Arial" panose="020B0604020202020204" pitchFamily="34" charset="0"/>
              </a:rPr>
              <a:t>A </a:t>
            </a:r>
            <a:r>
              <a:rPr lang="en-GB" sz="2000" dirty="0" smtClean="0">
                <a:cs typeface="Arial" panose="020B0604020202020204" pitchFamily="34" charset="0"/>
              </a:rPr>
              <a:t>Read the descriptions.  Colour and draw.</a:t>
            </a:r>
            <a:endParaRPr lang="en-GB" sz="2000" dirty="0">
              <a:cs typeface="Arial" panose="020B0604020202020204" pitchFamily="34" charset="0"/>
            </a:endParaRPr>
          </a:p>
        </p:txBody>
      </p:sp>
      <p:sp>
        <p:nvSpPr>
          <p:cNvPr id="17" name="TextBox 16"/>
          <p:cNvSpPr txBox="1"/>
          <p:nvPr/>
        </p:nvSpPr>
        <p:spPr>
          <a:xfrm>
            <a:off x="2880487" y="1298090"/>
            <a:ext cx="6127732" cy="1631216"/>
          </a:xfrm>
          <a:prstGeom prst="rect">
            <a:avLst/>
          </a:prstGeom>
          <a:noFill/>
        </p:spPr>
        <p:txBody>
          <a:bodyPr wrap="square" rtlCol="0">
            <a:spAutoFit/>
          </a:bodyPr>
          <a:lstStyle/>
          <a:p>
            <a:r>
              <a:rPr lang="en-GB" sz="2000" dirty="0" err="1" smtClean="0">
                <a:cs typeface="Arial" panose="020B0604020202020204" pitchFamily="34" charset="0"/>
              </a:rPr>
              <a:t>Tomás</a:t>
            </a:r>
            <a:r>
              <a:rPr lang="en-GB" sz="2000" dirty="0" smtClean="0">
                <a:cs typeface="Arial" panose="020B0604020202020204" pitchFamily="34" charset="0"/>
              </a:rPr>
              <a:t> </a:t>
            </a:r>
            <a:r>
              <a:rPr lang="en-GB" sz="2000" dirty="0" err="1" smtClean="0">
                <a:cs typeface="Arial" panose="020B0604020202020204" pitchFamily="34" charset="0"/>
              </a:rPr>
              <a:t>tiene</a:t>
            </a:r>
            <a:r>
              <a:rPr lang="en-GB" sz="2000" dirty="0" smtClean="0">
                <a:cs typeface="Arial" panose="020B0604020202020204" pitchFamily="34" charset="0"/>
              </a:rPr>
              <a:t> los </a:t>
            </a:r>
            <a:r>
              <a:rPr lang="en-GB" sz="2000" dirty="0" err="1" smtClean="0">
                <a:cs typeface="Arial" panose="020B0604020202020204" pitchFamily="34" charset="0"/>
              </a:rPr>
              <a:t>ojos</a:t>
            </a:r>
            <a:r>
              <a:rPr lang="en-GB" sz="2000" dirty="0" smtClean="0">
                <a:cs typeface="Arial" panose="020B0604020202020204" pitchFamily="34" charset="0"/>
              </a:rPr>
              <a:t> </a:t>
            </a:r>
            <a:r>
              <a:rPr lang="en-GB" sz="2000" dirty="0" err="1" smtClean="0">
                <a:cs typeface="Arial" panose="020B0604020202020204" pitchFamily="34" charset="0"/>
              </a:rPr>
              <a:t>verdes</a:t>
            </a:r>
            <a:r>
              <a:rPr lang="en-GB" sz="2000" dirty="0" smtClean="0">
                <a:cs typeface="Arial" panose="020B0604020202020204" pitchFamily="34" charset="0"/>
              </a:rPr>
              <a:t>.</a:t>
            </a:r>
            <a:br>
              <a:rPr lang="en-GB" sz="2000" dirty="0" smtClean="0">
                <a:cs typeface="Arial" panose="020B0604020202020204" pitchFamily="34" charset="0"/>
              </a:rPr>
            </a:br>
            <a:r>
              <a:rPr lang="en-GB" sz="2000" dirty="0" smtClean="0">
                <a:cs typeface="Arial" panose="020B0604020202020204" pitchFamily="34" charset="0"/>
              </a:rPr>
              <a:t/>
            </a:r>
            <a:br>
              <a:rPr lang="en-GB" sz="2000" dirty="0" smtClean="0">
                <a:cs typeface="Arial" panose="020B0604020202020204" pitchFamily="34" charset="0"/>
              </a:rPr>
            </a:br>
            <a:r>
              <a:rPr lang="en-GB" sz="2000" dirty="0" err="1" smtClean="0">
                <a:cs typeface="Arial" panose="020B0604020202020204" pitchFamily="34" charset="0"/>
              </a:rPr>
              <a:t>Tiene</a:t>
            </a:r>
            <a:r>
              <a:rPr lang="en-GB" sz="2000" dirty="0" smtClean="0">
                <a:cs typeface="Arial" panose="020B0604020202020204" pitchFamily="34" charset="0"/>
              </a:rPr>
              <a:t> el </a:t>
            </a:r>
            <a:r>
              <a:rPr lang="en-GB" sz="2000" dirty="0" err="1" smtClean="0">
                <a:cs typeface="Arial" panose="020B0604020202020204" pitchFamily="34" charset="0"/>
              </a:rPr>
              <a:t>pelo</a:t>
            </a:r>
            <a:r>
              <a:rPr lang="en-GB" sz="2000" dirty="0" smtClean="0">
                <a:cs typeface="Arial" panose="020B0604020202020204" pitchFamily="34" charset="0"/>
              </a:rPr>
              <a:t> </a:t>
            </a:r>
            <a:r>
              <a:rPr lang="en-GB" sz="2000" dirty="0" err="1" smtClean="0">
                <a:cs typeface="Arial" panose="020B0604020202020204" pitchFamily="34" charset="0"/>
              </a:rPr>
              <a:t>corto</a:t>
            </a:r>
            <a:r>
              <a:rPr lang="en-GB" sz="2000" dirty="0" smtClean="0">
                <a:cs typeface="Arial" panose="020B0604020202020204" pitchFamily="34" charset="0"/>
              </a:rPr>
              <a:t> y </a:t>
            </a:r>
            <a:r>
              <a:rPr lang="en-GB" sz="2000" dirty="0" err="1" smtClean="0">
                <a:cs typeface="Arial" panose="020B0604020202020204" pitchFamily="34" charset="0"/>
              </a:rPr>
              <a:t>rizado</a:t>
            </a:r>
            <a:r>
              <a:rPr lang="en-GB" sz="2000" dirty="0" smtClean="0">
                <a:cs typeface="Arial" panose="020B0604020202020204" pitchFamily="34" charset="0"/>
              </a:rPr>
              <a:t>.</a:t>
            </a:r>
            <a:br>
              <a:rPr lang="en-GB" sz="2000" dirty="0" smtClean="0">
                <a:cs typeface="Arial" panose="020B0604020202020204" pitchFamily="34" charset="0"/>
              </a:rPr>
            </a:br>
            <a:r>
              <a:rPr lang="en-GB" sz="2000" dirty="0" smtClean="0">
                <a:cs typeface="Arial" panose="020B0604020202020204" pitchFamily="34" charset="0"/>
              </a:rPr>
              <a:t/>
            </a:r>
            <a:br>
              <a:rPr lang="en-GB" sz="2000" dirty="0" smtClean="0">
                <a:cs typeface="Arial" panose="020B0604020202020204" pitchFamily="34" charset="0"/>
              </a:rPr>
            </a:br>
            <a:r>
              <a:rPr lang="en-GB" sz="2000" dirty="0" err="1" smtClean="0">
                <a:cs typeface="Arial" panose="020B0604020202020204" pitchFamily="34" charset="0"/>
              </a:rPr>
              <a:t>Tiene</a:t>
            </a:r>
            <a:r>
              <a:rPr lang="en-GB" sz="2000" dirty="0" smtClean="0">
                <a:cs typeface="Arial" panose="020B0604020202020204" pitchFamily="34" charset="0"/>
              </a:rPr>
              <a:t> el </a:t>
            </a:r>
            <a:r>
              <a:rPr lang="en-GB" sz="2000" dirty="0" err="1" smtClean="0">
                <a:cs typeface="Arial" panose="020B0604020202020204" pitchFamily="34" charset="0"/>
              </a:rPr>
              <a:t>pelo</a:t>
            </a:r>
            <a:r>
              <a:rPr lang="en-GB" sz="2000" dirty="0" smtClean="0">
                <a:cs typeface="Arial" panose="020B0604020202020204" pitchFamily="34" charset="0"/>
              </a:rPr>
              <a:t> </a:t>
            </a:r>
            <a:r>
              <a:rPr lang="en-GB" sz="2000" dirty="0" err="1" smtClean="0">
                <a:cs typeface="Arial" panose="020B0604020202020204" pitchFamily="34" charset="0"/>
              </a:rPr>
              <a:t>rubio</a:t>
            </a:r>
            <a:r>
              <a:rPr lang="en-GB" sz="2000" dirty="0" smtClean="0">
                <a:cs typeface="Arial" panose="020B0604020202020204" pitchFamily="34" charset="0"/>
              </a:rPr>
              <a:t>.</a:t>
            </a:r>
            <a:endParaRPr lang="en-GB" sz="2000" dirty="0">
              <a:cs typeface="Arial" panose="020B0604020202020204" pitchFamily="34" charset="0"/>
            </a:endParaRPr>
          </a:p>
        </p:txBody>
      </p:sp>
      <p:sp>
        <p:nvSpPr>
          <p:cNvPr id="18" name="TextBox 17"/>
          <p:cNvSpPr txBox="1"/>
          <p:nvPr/>
        </p:nvSpPr>
        <p:spPr>
          <a:xfrm>
            <a:off x="2933023" y="4063782"/>
            <a:ext cx="6127732" cy="1631216"/>
          </a:xfrm>
          <a:prstGeom prst="rect">
            <a:avLst/>
          </a:prstGeom>
          <a:noFill/>
        </p:spPr>
        <p:txBody>
          <a:bodyPr wrap="square" rtlCol="0">
            <a:spAutoFit/>
          </a:bodyPr>
          <a:lstStyle/>
          <a:p>
            <a:r>
              <a:rPr lang="en-GB" sz="2000" dirty="0" smtClean="0">
                <a:cs typeface="Arial" panose="020B0604020202020204" pitchFamily="34" charset="0"/>
              </a:rPr>
              <a:t>Elena </a:t>
            </a:r>
            <a:r>
              <a:rPr lang="en-GB" sz="2000" dirty="0" err="1" smtClean="0">
                <a:cs typeface="Arial" panose="020B0604020202020204" pitchFamily="34" charset="0"/>
              </a:rPr>
              <a:t>tiene</a:t>
            </a:r>
            <a:r>
              <a:rPr lang="en-GB" sz="2000" dirty="0" smtClean="0">
                <a:cs typeface="Arial" panose="020B0604020202020204" pitchFamily="34" charset="0"/>
              </a:rPr>
              <a:t> los </a:t>
            </a:r>
            <a:r>
              <a:rPr lang="en-GB" sz="2000" dirty="0" err="1" smtClean="0">
                <a:cs typeface="Arial" panose="020B0604020202020204" pitchFamily="34" charset="0"/>
              </a:rPr>
              <a:t>ojos</a:t>
            </a:r>
            <a:r>
              <a:rPr lang="en-GB" sz="2000" dirty="0" smtClean="0">
                <a:cs typeface="Arial" panose="020B0604020202020204" pitchFamily="34" charset="0"/>
              </a:rPr>
              <a:t> </a:t>
            </a:r>
            <a:r>
              <a:rPr lang="en-GB" sz="2000" dirty="0" err="1" smtClean="0">
                <a:cs typeface="Arial" panose="020B0604020202020204" pitchFamily="34" charset="0"/>
              </a:rPr>
              <a:t>grises</a:t>
            </a:r>
            <a:r>
              <a:rPr lang="en-GB" sz="2000" dirty="0" smtClean="0">
                <a:cs typeface="Arial" panose="020B0604020202020204" pitchFamily="34" charset="0"/>
              </a:rPr>
              <a:t>.</a:t>
            </a:r>
            <a:br>
              <a:rPr lang="en-GB" sz="2000" dirty="0" smtClean="0">
                <a:cs typeface="Arial" panose="020B0604020202020204" pitchFamily="34" charset="0"/>
              </a:rPr>
            </a:br>
            <a:r>
              <a:rPr lang="en-GB" sz="2000" dirty="0" smtClean="0">
                <a:cs typeface="Arial" panose="020B0604020202020204" pitchFamily="34" charset="0"/>
              </a:rPr>
              <a:t/>
            </a:r>
            <a:br>
              <a:rPr lang="en-GB" sz="2000" dirty="0" smtClean="0">
                <a:cs typeface="Arial" panose="020B0604020202020204" pitchFamily="34" charset="0"/>
              </a:rPr>
            </a:br>
            <a:r>
              <a:rPr lang="en-GB" sz="2000" dirty="0" err="1" smtClean="0">
                <a:cs typeface="Arial" panose="020B0604020202020204" pitchFamily="34" charset="0"/>
              </a:rPr>
              <a:t>Tiene</a:t>
            </a:r>
            <a:r>
              <a:rPr lang="en-GB" sz="2000" dirty="0" smtClean="0">
                <a:cs typeface="Arial" panose="020B0604020202020204" pitchFamily="34" charset="0"/>
              </a:rPr>
              <a:t> el </a:t>
            </a:r>
            <a:r>
              <a:rPr lang="en-GB" sz="2000" dirty="0" err="1" smtClean="0">
                <a:cs typeface="Arial" panose="020B0604020202020204" pitchFamily="34" charset="0"/>
              </a:rPr>
              <a:t>pelo</a:t>
            </a:r>
            <a:r>
              <a:rPr lang="en-GB" sz="2000" dirty="0" smtClean="0">
                <a:cs typeface="Arial" panose="020B0604020202020204" pitchFamily="34" charset="0"/>
              </a:rPr>
              <a:t> largo y </a:t>
            </a:r>
            <a:r>
              <a:rPr lang="en-GB" sz="2000" dirty="0" err="1" smtClean="0">
                <a:cs typeface="Arial" panose="020B0604020202020204" pitchFamily="34" charset="0"/>
              </a:rPr>
              <a:t>ondulado</a:t>
            </a:r>
            <a:r>
              <a:rPr lang="en-GB" sz="2000" dirty="0" smtClean="0">
                <a:cs typeface="Arial" panose="020B0604020202020204" pitchFamily="34" charset="0"/>
              </a:rPr>
              <a:t>.</a:t>
            </a:r>
            <a:br>
              <a:rPr lang="en-GB" sz="2000" dirty="0" smtClean="0">
                <a:cs typeface="Arial" panose="020B0604020202020204" pitchFamily="34" charset="0"/>
              </a:rPr>
            </a:br>
            <a:r>
              <a:rPr lang="en-GB" sz="2000" dirty="0" smtClean="0">
                <a:cs typeface="Arial" panose="020B0604020202020204" pitchFamily="34" charset="0"/>
              </a:rPr>
              <a:t/>
            </a:r>
            <a:br>
              <a:rPr lang="en-GB" sz="2000" dirty="0" smtClean="0">
                <a:cs typeface="Arial" panose="020B0604020202020204" pitchFamily="34" charset="0"/>
              </a:rPr>
            </a:br>
            <a:r>
              <a:rPr lang="en-GB" sz="2000" dirty="0" err="1" smtClean="0">
                <a:cs typeface="Arial" panose="020B0604020202020204" pitchFamily="34" charset="0"/>
              </a:rPr>
              <a:t>Tiene</a:t>
            </a:r>
            <a:r>
              <a:rPr lang="en-GB" sz="2000" dirty="0" smtClean="0">
                <a:cs typeface="Arial" panose="020B0604020202020204" pitchFamily="34" charset="0"/>
              </a:rPr>
              <a:t> el </a:t>
            </a:r>
            <a:r>
              <a:rPr lang="en-GB" sz="2000" dirty="0" err="1" smtClean="0">
                <a:cs typeface="Arial" panose="020B0604020202020204" pitchFamily="34" charset="0"/>
              </a:rPr>
              <a:t>pelo</a:t>
            </a:r>
            <a:r>
              <a:rPr lang="en-GB" sz="2000" dirty="0" smtClean="0">
                <a:cs typeface="Arial" panose="020B0604020202020204" pitchFamily="34" charset="0"/>
              </a:rPr>
              <a:t> </a:t>
            </a:r>
            <a:r>
              <a:rPr lang="en-GB" sz="2000" dirty="0" err="1" smtClean="0">
                <a:cs typeface="Arial" panose="020B0604020202020204" pitchFamily="34" charset="0"/>
              </a:rPr>
              <a:t>rojo</a:t>
            </a:r>
            <a:r>
              <a:rPr lang="en-GB" sz="2000" dirty="0" smtClean="0">
                <a:cs typeface="Arial" panose="020B0604020202020204" pitchFamily="34" charset="0"/>
              </a:rPr>
              <a:t>.</a:t>
            </a:r>
            <a:endParaRPr lang="en-GB" sz="2000" dirty="0">
              <a:cs typeface="Arial" panose="020B0604020202020204" pitchFamily="34" charset="0"/>
            </a:endParaRPr>
          </a:p>
        </p:txBody>
      </p:sp>
      <p:cxnSp>
        <p:nvCxnSpPr>
          <p:cNvPr id="20" name="Straight Connector 19"/>
          <p:cNvCxnSpPr/>
          <p:nvPr/>
        </p:nvCxnSpPr>
        <p:spPr>
          <a:xfrm>
            <a:off x="2933023" y="7308304"/>
            <a:ext cx="37948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33023" y="7740352"/>
            <a:ext cx="37948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33023" y="8228013"/>
            <a:ext cx="37948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45723" y="8676456"/>
            <a:ext cx="37948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16832" y="6224119"/>
            <a:ext cx="6127732" cy="400110"/>
          </a:xfrm>
          <a:prstGeom prst="rect">
            <a:avLst/>
          </a:prstGeom>
          <a:noFill/>
        </p:spPr>
        <p:txBody>
          <a:bodyPr wrap="square" rtlCol="0">
            <a:spAutoFit/>
          </a:bodyPr>
          <a:lstStyle/>
          <a:p>
            <a:r>
              <a:rPr lang="en-GB" sz="2000" b="1" dirty="0" smtClean="0">
                <a:cs typeface="Arial" panose="020B0604020202020204" pitchFamily="34" charset="0"/>
              </a:rPr>
              <a:t>B </a:t>
            </a:r>
            <a:r>
              <a:rPr lang="en-GB" sz="2000" dirty="0" smtClean="0">
                <a:cs typeface="Arial" panose="020B0604020202020204" pitchFamily="34" charset="0"/>
              </a:rPr>
              <a:t>Draw and colour yourself. Describe you.</a:t>
            </a:r>
            <a:endParaRPr lang="en-GB" sz="2000" dirty="0">
              <a:cs typeface="Arial" panose="020B0604020202020204" pitchFamily="34" charset="0"/>
            </a:endParaRPr>
          </a:p>
        </p:txBody>
      </p:sp>
      <p:sp>
        <p:nvSpPr>
          <p:cNvPr id="19" name="Rounded Rectangle 1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41</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907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5311957" y="955260"/>
            <a:ext cx="1582738" cy="2016125"/>
            <a:chOff x="108385975" y="106488150"/>
            <a:chExt cx="1584000" cy="2016000"/>
          </a:xfrm>
        </p:grpSpPr>
        <p:pic>
          <p:nvPicPr>
            <p:cNvPr id="95236" name="Picture 4" descr="Blank face to add hair etc #2"/>
            <p:cNvPicPr>
              <a:picLocks noChangeAspect="1" noChangeArrowheads="1"/>
            </p:cNvPicPr>
            <p:nvPr/>
          </p:nvPicPr>
          <p:blipFill>
            <a:blip r:embed="rId2">
              <a:extLst>
                <a:ext uri="{28A0092B-C50C-407E-A947-70E740481C1C}">
                  <a14:useLocalDpi xmlns:a14="http://schemas.microsoft.com/office/drawing/2010/main" val="0"/>
                </a:ext>
              </a:extLst>
            </a:blip>
            <a:srcRect r="6940"/>
            <a:stretch>
              <a:fillRect/>
            </a:stretch>
          </p:blipFill>
          <p:spPr bwMode="auto">
            <a:xfrm>
              <a:off x="108497215" y="106488150"/>
              <a:ext cx="1361520" cy="165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5"/>
            <p:cNvSpPr txBox="1">
              <a:spLocks noChangeArrowheads="1"/>
            </p:cNvSpPr>
            <p:nvPr/>
          </p:nvSpPr>
          <p:spPr bwMode="auto">
            <a:xfrm>
              <a:off x="108385975" y="108144150"/>
              <a:ext cx="1584000"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Rounded MT Bold" panose="020F0704030504030204" pitchFamily="34" charset="0"/>
                </a:rPr>
                <a:t>los ojos verdes</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5" name="Group 6"/>
          <p:cNvGrpSpPr>
            <a:grpSpLocks/>
          </p:cNvGrpSpPr>
          <p:nvPr/>
        </p:nvGrpSpPr>
        <p:grpSpPr bwMode="auto">
          <a:xfrm>
            <a:off x="1947446" y="992306"/>
            <a:ext cx="1584325" cy="2016125"/>
            <a:chOff x="106691775" y="106488150"/>
            <a:chExt cx="1584000" cy="2016000"/>
          </a:xfrm>
        </p:grpSpPr>
        <p:pic>
          <p:nvPicPr>
            <p:cNvPr id="95239" name="Picture 7" descr="Blank face to add hair etc #2"/>
            <p:cNvPicPr>
              <a:picLocks noChangeAspect="1" noChangeArrowheads="1"/>
            </p:cNvPicPr>
            <p:nvPr/>
          </p:nvPicPr>
          <p:blipFill>
            <a:blip r:embed="rId2">
              <a:extLst>
                <a:ext uri="{28A0092B-C50C-407E-A947-70E740481C1C}">
                  <a14:useLocalDpi xmlns:a14="http://schemas.microsoft.com/office/drawing/2010/main" val="0"/>
                </a:ext>
              </a:extLst>
            </a:blip>
            <a:srcRect r="6940"/>
            <a:stretch>
              <a:fillRect/>
            </a:stretch>
          </p:blipFill>
          <p:spPr bwMode="auto">
            <a:xfrm>
              <a:off x="106803015" y="106488150"/>
              <a:ext cx="1361520" cy="165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8"/>
            <p:cNvSpPr txBox="1">
              <a:spLocks noChangeArrowheads="1"/>
            </p:cNvSpPr>
            <p:nvPr/>
          </p:nvSpPr>
          <p:spPr bwMode="auto">
            <a:xfrm>
              <a:off x="106691775" y="108144150"/>
              <a:ext cx="1584000"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Rounded MT Bold" panose="020F0704030504030204" pitchFamily="34" charset="0"/>
                </a:rPr>
                <a:t>los ojos azules</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7" name="Group 9"/>
          <p:cNvGrpSpPr>
            <a:grpSpLocks/>
          </p:cNvGrpSpPr>
          <p:nvPr/>
        </p:nvGrpSpPr>
        <p:grpSpPr bwMode="auto">
          <a:xfrm>
            <a:off x="3600942" y="982492"/>
            <a:ext cx="1584325" cy="2016125"/>
            <a:chOff x="110109775" y="106488150"/>
            <a:chExt cx="1584000" cy="2016000"/>
          </a:xfrm>
        </p:grpSpPr>
        <p:pic>
          <p:nvPicPr>
            <p:cNvPr id="95242" name="Picture 10" descr="Blank face to add hair etc #2"/>
            <p:cNvPicPr>
              <a:picLocks noChangeAspect="1" noChangeArrowheads="1"/>
            </p:cNvPicPr>
            <p:nvPr/>
          </p:nvPicPr>
          <p:blipFill>
            <a:blip r:embed="rId2">
              <a:extLst>
                <a:ext uri="{28A0092B-C50C-407E-A947-70E740481C1C}">
                  <a14:useLocalDpi xmlns:a14="http://schemas.microsoft.com/office/drawing/2010/main" val="0"/>
                </a:ext>
              </a:extLst>
            </a:blip>
            <a:srcRect r="6940"/>
            <a:stretch>
              <a:fillRect/>
            </a:stretch>
          </p:blipFill>
          <p:spPr bwMode="auto">
            <a:xfrm>
              <a:off x="110221015" y="106488150"/>
              <a:ext cx="1361520" cy="165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11"/>
            <p:cNvSpPr txBox="1">
              <a:spLocks noChangeArrowheads="1"/>
            </p:cNvSpPr>
            <p:nvPr/>
          </p:nvSpPr>
          <p:spPr bwMode="auto">
            <a:xfrm>
              <a:off x="110109775" y="108144150"/>
              <a:ext cx="1584000"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Rounded MT Bold" panose="020F0704030504030204" pitchFamily="34" charset="0"/>
                </a:rPr>
                <a:t>los ojos grises</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9" name="Group 12"/>
          <p:cNvGrpSpPr>
            <a:grpSpLocks/>
          </p:cNvGrpSpPr>
          <p:nvPr/>
        </p:nvGrpSpPr>
        <p:grpSpPr bwMode="auto">
          <a:xfrm>
            <a:off x="794" y="1018211"/>
            <a:ext cx="1871662" cy="2016125"/>
            <a:chOff x="111820775" y="106488150"/>
            <a:chExt cx="1872000" cy="2016000"/>
          </a:xfrm>
        </p:grpSpPr>
        <p:pic>
          <p:nvPicPr>
            <p:cNvPr id="95245" name="Picture 13" descr="Blank face to add hair etc #2"/>
            <p:cNvPicPr>
              <a:picLocks noChangeAspect="1" noChangeArrowheads="1"/>
            </p:cNvPicPr>
            <p:nvPr/>
          </p:nvPicPr>
          <p:blipFill>
            <a:blip r:embed="rId2">
              <a:extLst>
                <a:ext uri="{28A0092B-C50C-407E-A947-70E740481C1C}">
                  <a14:useLocalDpi xmlns:a14="http://schemas.microsoft.com/office/drawing/2010/main" val="0"/>
                </a:ext>
              </a:extLst>
            </a:blip>
            <a:srcRect r="6940"/>
            <a:stretch>
              <a:fillRect/>
            </a:stretch>
          </p:blipFill>
          <p:spPr bwMode="auto">
            <a:xfrm>
              <a:off x="112076015" y="106488150"/>
              <a:ext cx="1361520" cy="165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14"/>
            <p:cNvSpPr txBox="1">
              <a:spLocks noChangeArrowheads="1"/>
            </p:cNvSpPr>
            <p:nvPr/>
          </p:nvSpPr>
          <p:spPr bwMode="auto">
            <a:xfrm>
              <a:off x="111820775" y="108144150"/>
              <a:ext cx="1872000"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Rounded MT Bold" panose="020F0704030504030204" pitchFamily="34" charset="0"/>
                </a:rPr>
                <a:t>los ojos marrones</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1" name="Text Box 15"/>
          <p:cNvSpPr txBox="1">
            <a:spLocks noChangeArrowheads="1"/>
          </p:cNvSpPr>
          <p:nvPr/>
        </p:nvSpPr>
        <p:spPr bwMode="auto">
          <a:xfrm>
            <a:off x="34925" y="1173163"/>
            <a:ext cx="287338"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Arial Rounded MT Bold" panose="020F0704030504030204" pitchFamily="34" charset="0"/>
              </a:rPr>
              <a:t>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Text Box 16"/>
          <p:cNvSpPr txBox="1">
            <a:spLocks noChangeArrowheads="1"/>
          </p:cNvSpPr>
          <p:nvPr/>
        </p:nvSpPr>
        <p:spPr bwMode="auto">
          <a:xfrm>
            <a:off x="3455988" y="1173163"/>
            <a:ext cx="28892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Arial Rounded MT Bold" panose="020F0704030504030204" pitchFamily="34" charset="0"/>
              </a:rPr>
              <a:t>3</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Text Box 17"/>
          <p:cNvSpPr txBox="1">
            <a:spLocks noChangeArrowheads="1"/>
          </p:cNvSpPr>
          <p:nvPr/>
        </p:nvSpPr>
        <p:spPr bwMode="auto">
          <a:xfrm>
            <a:off x="1728788" y="1173163"/>
            <a:ext cx="28733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Arial Rounded MT Bold" panose="020F0704030504030204" pitchFamily="34" charset="0"/>
              </a:rPr>
              <a:t>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 Box 18"/>
          <p:cNvSpPr txBox="1">
            <a:spLocks noChangeArrowheads="1"/>
          </p:cNvSpPr>
          <p:nvPr/>
        </p:nvSpPr>
        <p:spPr bwMode="auto">
          <a:xfrm>
            <a:off x="5256213" y="1173163"/>
            <a:ext cx="28892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Rounded MT Bold" panose="020F0704030504030204" pitchFamily="34" charset="0"/>
              </a:rPr>
              <a:t>4</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16" name="Group 20"/>
          <p:cNvGrpSpPr>
            <a:grpSpLocks/>
          </p:cNvGrpSpPr>
          <p:nvPr/>
        </p:nvGrpSpPr>
        <p:grpSpPr bwMode="auto">
          <a:xfrm>
            <a:off x="1728788" y="3619425"/>
            <a:ext cx="1582738" cy="2016125"/>
            <a:chOff x="108385975" y="106488150"/>
            <a:chExt cx="1584000" cy="2016000"/>
          </a:xfrm>
        </p:grpSpPr>
        <p:pic>
          <p:nvPicPr>
            <p:cNvPr id="95253" name="Picture 21" descr="Blank face to add hair etc #2"/>
            <p:cNvPicPr>
              <a:picLocks noChangeAspect="1" noChangeArrowheads="1"/>
            </p:cNvPicPr>
            <p:nvPr/>
          </p:nvPicPr>
          <p:blipFill>
            <a:blip r:embed="rId2">
              <a:extLst>
                <a:ext uri="{28A0092B-C50C-407E-A947-70E740481C1C}">
                  <a14:useLocalDpi xmlns:a14="http://schemas.microsoft.com/office/drawing/2010/main" val="0"/>
                </a:ext>
              </a:extLst>
            </a:blip>
            <a:srcRect r="6940"/>
            <a:stretch>
              <a:fillRect/>
            </a:stretch>
          </p:blipFill>
          <p:spPr bwMode="auto">
            <a:xfrm>
              <a:off x="108497215" y="106488150"/>
              <a:ext cx="1361520" cy="165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Text Box 22"/>
            <p:cNvSpPr txBox="1">
              <a:spLocks noChangeArrowheads="1"/>
            </p:cNvSpPr>
            <p:nvPr/>
          </p:nvSpPr>
          <p:spPr bwMode="auto">
            <a:xfrm>
              <a:off x="108385975" y="108144150"/>
              <a:ext cx="1584000"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Rounded MT Bold" panose="020F0704030504030204" pitchFamily="34" charset="0"/>
                </a:rPr>
                <a:t>el pelo castaño</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18" name="Group 23"/>
          <p:cNvGrpSpPr>
            <a:grpSpLocks/>
          </p:cNvGrpSpPr>
          <p:nvPr/>
        </p:nvGrpSpPr>
        <p:grpSpPr bwMode="auto">
          <a:xfrm>
            <a:off x="33338" y="3619425"/>
            <a:ext cx="1584325" cy="2016125"/>
            <a:chOff x="106691775" y="106488150"/>
            <a:chExt cx="1584000" cy="2016000"/>
          </a:xfrm>
        </p:grpSpPr>
        <p:pic>
          <p:nvPicPr>
            <p:cNvPr id="95256" name="Picture 24" descr="Blank face to add hair etc #2"/>
            <p:cNvPicPr>
              <a:picLocks noChangeAspect="1" noChangeArrowheads="1"/>
            </p:cNvPicPr>
            <p:nvPr/>
          </p:nvPicPr>
          <p:blipFill>
            <a:blip r:embed="rId2">
              <a:extLst>
                <a:ext uri="{28A0092B-C50C-407E-A947-70E740481C1C}">
                  <a14:useLocalDpi xmlns:a14="http://schemas.microsoft.com/office/drawing/2010/main" val="0"/>
                </a:ext>
              </a:extLst>
            </a:blip>
            <a:srcRect r="6940"/>
            <a:stretch>
              <a:fillRect/>
            </a:stretch>
          </p:blipFill>
          <p:spPr bwMode="auto">
            <a:xfrm>
              <a:off x="106803015" y="106488150"/>
              <a:ext cx="1361520" cy="165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9" name="Text Box 25"/>
            <p:cNvSpPr txBox="1">
              <a:spLocks noChangeArrowheads="1"/>
            </p:cNvSpPr>
            <p:nvPr/>
          </p:nvSpPr>
          <p:spPr bwMode="auto">
            <a:xfrm>
              <a:off x="106691775" y="108144150"/>
              <a:ext cx="1584000"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Rounded MT Bold" panose="020F0704030504030204" pitchFamily="34" charset="0"/>
                </a:rPr>
                <a:t>el pelo negro</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20" name="Group 26"/>
          <p:cNvGrpSpPr>
            <a:grpSpLocks/>
          </p:cNvGrpSpPr>
          <p:nvPr/>
        </p:nvGrpSpPr>
        <p:grpSpPr bwMode="auto">
          <a:xfrm>
            <a:off x="3451226" y="3619425"/>
            <a:ext cx="1584325" cy="2016125"/>
            <a:chOff x="110109775" y="106488150"/>
            <a:chExt cx="1584000" cy="2016000"/>
          </a:xfrm>
        </p:grpSpPr>
        <p:pic>
          <p:nvPicPr>
            <p:cNvPr id="95259" name="Picture 27" descr="Blank face to add hair etc #2"/>
            <p:cNvPicPr>
              <a:picLocks noChangeAspect="1" noChangeArrowheads="1"/>
            </p:cNvPicPr>
            <p:nvPr/>
          </p:nvPicPr>
          <p:blipFill>
            <a:blip r:embed="rId2">
              <a:extLst>
                <a:ext uri="{28A0092B-C50C-407E-A947-70E740481C1C}">
                  <a14:useLocalDpi xmlns:a14="http://schemas.microsoft.com/office/drawing/2010/main" val="0"/>
                </a:ext>
              </a:extLst>
            </a:blip>
            <a:srcRect r="6940"/>
            <a:stretch>
              <a:fillRect/>
            </a:stretch>
          </p:blipFill>
          <p:spPr bwMode="auto">
            <a:xfrm>
              <a:off x="110221015" y="106488150"/>
              <a:ext cx="1361520" cy="165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28"/>
            <p:cNvSpPr txBox="1">
              <a:spLocks noChangeArrowheads="1"/>
            </p:cNvSpPr>
            <p:nvPr/>
          </p:nvSpPr>
          <p:spPr bwMode="auto">
            <a:xfrm>
              <a:off x="110109775" y="108144150"/>
              <a:ext cx="1584000"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Rounded MT Bold" panose="020F0704030504030204" pitchFamily="34" charset="0"/>
                </a:rPr>
                <a:t>el pelo rubio</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pic>
        <p:nvPicPr>
          <p:cNvPr id="95261" name="Picture 29" descr="Blank face to add hair etc #2"/>
          <p:cNvPicPr>
            <a:picLocks noChangeAspect="1" noChangeArrowheads="1"/>
          </p:cNvPicPr>
          <p:nvPr/>
        </p:nvPicPr>
        <p:blipFill>
          <a:blip r:embed="rId2">
            <a:extLst>
              <a:ext uri="{28A0092B-C50C-407E-A947-70E740481C1C}">
                <a14:useLocalDpi xmlns:a14="http://schemas.microsoft.com/office/drawing/2010/main" val="0"/>
              </a:ext>
            </a:extLst>
          </a:blip>
          <a:srcRect r="6940"/>
          <a:stretch>
            <a:fillRect/>
          </a:stretch>
        </p:blipFill>
        <p:spPr bwMode="auto">
          <a:xfrm>
            <a:off x="5418138" y="3619425"/>
            <a:ext cx="1362075" cy="165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Text Box 30"/>
          <p:cNvSpPr txBox="1">
            <a:spLocks noChangeArrowheads="1"/>
          </p:cNvSpPr>
          <p:nvPr/>
        </p:nvSpPr>
        <p:spPr bwMode="auto">
          <a:xfrm>
            <a:off x="5162551" y="5275187"/>
            <a:ext cx="187166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Rounded MT Bold" panose="020F0704030504030204" pitchFamily="34" charset="0"/>
              </a:rPr>
              <a:t>el </a:t>
            </a:r>
            <a:r>
              <a:rPr kumimoji="0" lang="en-GB" sz="1600" b="0" i="0" u="none" strike="noStrike" cap="none" normalizeH="0" baseline="0" dirty="0" err="1" smtClean="0">
                <a:ln>
                  <a:noFill/>
                </a:ln>
                <a:solidFill>
                  <a:srgbClr val="000000"/>
                </a:solidFill>
                <a:effectLst/>
                <a:latin typeface="Arial Rounded MT Bold" panose="020F0704030504030204" pitchFamily="34" charset="0"/>
              </a:rPr>
              <a:t>pelo</a:t>
            </a:r>
            <a:r>
              <a:rPr kumimoji="0" lang="en-GB" sz="1600" b="0" i="0" u="none" strike="noStrike" cap="none" normalizeH="0" baseline="0" dirty="0" smtClean="0">
                <a:ln>
                  <a:noFill/>
                </a:ln>
                <a:solidFill>
                  <a:srgbClr val="000000"/>
                </a:solidFill>
                <a:effectLst/>
                <a:latin typeface="Arial Rounded MT Bold" panose="020F0704030504030204" pitchFamily="34" charset="0"/>
              </a:rPr>
              <a:t> </a:t>
            </a:r>
            <a:r>
              <a:rPr kumimoji="0" lang="en-GB" sz="1600" b="0" i="0" u="none" strike="noStrike" cap="none" normalizeH="0" baseline="0" dirty="0" err="1" smtClean="0">
                <a:ln>
                  <a:noFill/>
                </a:ln>
                <a:solidFill>
                  <a:srgbClr val="000000"/>
                </a:solidFill>
                <a:effectLst/>
                <a:latin typeface="Arial Rounded MT Bold" panose="020F0704030504030204" pitchFamily="34" charset="0"/>
              </a:rPr>
              <a:t>rojo</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Text Box 31"/>
          <p:cNvSpPr txBox="1">
            <a:spLocks noChangeArrowheads="1"/>
          </p:cNvSpPr>
          <p:nvPr/>
        </p:nvSpPr>
        <p:spPr bwMode="auto">
          <a:xfrm>
            <a:off x="68263" y="3619425"/>
            <a:ext cx="287338"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Arial Rounded MT Bold" panose="020F0704030504030204" pitchFamily="34" charset="0"/>
              </a:rPr>
              <a:t>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 Box 32"/>
          <p:cNvSpPr txBox="1">
            <a:spLocks noChangeArrowheads="1"/>
          </p:cNvSpPr>
          <p:nvPr/>
        </p:nvSpPr>
        <p:spPr bwMode="auto">
          <a:xfrm>
            <a:off x="3489326" y="3619425"/>
            <a:ext cx="28892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Arial Rounded MT Bold" panose="020F0704030504030204" pitchFamily="34" charset="0"/>
              </a:rPr>
              <a:t>3</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Text Box 33"/>
          <p:cNvSpPr txBox="1">
            <a:spLocks noChangeArrowheads="1"/>
          </p:cNvSpPr>
          <p:nvPr/>
        </p:nvSpPr>
        <p:spPr bwMode="auto">
          <a:xfrm>
            <a:off x="1762126" y="3619425"/>
            <a:ext cx="28733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Arial Rounded MT Bold" panose="020F0704030504030204" pitchFamily="34" charset="0"/>
              </a:rPr>
              <a:t>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Text Box 34"/>
          <p:cNvSpPr txBox="1">
            <a:spLocks noChangeArrowheads="1"/>
          </p:cNvSpPr>
          <p:nvPr/>
        </p:nvSpPr>
        <p:spPr bwMode="auto">
          <a:xfrm>
            <a:off x="5289551" y="3619425"/>
            <a:ext cx="28892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Arial Rounded MT Bold" panose="020F0704030504030204" pitchFamily="34" charset="0"/>
              </a:rPr>
              <a:t>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19472" y="0"/>
            <a:ext cx="2289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err="1" smtClean="0">
                <a:latin typeface="Arial" panose="020B0604020202020204" pitchFamily="34" charset="0"/>
                <a:cs typeface="Arial" panose="020B0604020202020204" pitchFamily="34" charset="0"/>
              </a:rPr>
              <a:t>Descripciones</a:t>
            </a:r>
            <a:endParaRPr lang="en-GB" sz="2400" dirty="0">
              <a:latin typeface="Arial" panose="020B0604020202020204" pitchFamily="34" charset="0"/>
              <a:cs typeface="Arial" panose="020B0604020202020204" pitchFamily="34" charset="0"/>
            </a:endParaRPr>
          </a:p>
        </p:txBody>
      </p:sp>
      <p:sp>
        <p:nvSpPr>
          <p:cNvPr id="38" name="TextBox 37"/>
          <p:cNvSpPr txBox="1"/>
          <p:nvPr/>
        </p:nvSpPr>
        <p:spPr>
          <a:xfrm>
            <a:off x="34925" y="483712"/>
            <a:ext cx="6127732" cy="400110"/>
          </a:xfrm>
          <a:prstGeom prst="rect">
            <a:avLst/>
          </a:prstGeom>
          <a:noFill/>
        </p:spPr>
        <p:txBody>
          <a:bodyPr wrap="square" rtlCol="0">
            <a:spAutoFit/>
          </a:bodyPr>
          <a:lstStyle/>
          <a:p>
            <a:r>
              <a:rPr lang="en-GB" sz="2000" b="1" dirty="0" smtClean="0">
                <a:cs typeface="Arial" panose="020B0604020202020204" pitchFamily="34" charset="0"/>
              </a:rPr>
              <a:t>A </a:t>
            </a:r>
            <a:r>
              <a:rPr lang="en-GB" sz="2000" dirty="0" smtClean="0">
                <a:cs typeface="Arial" panose="020B0604020202020204" pitchFamily="34" charset="0"/>
              </a:rPr>
              <a:t>Read the eye descriptions.  Colour in.</a:t>
            </a:r>
            <a:endParaRPr lang="en-GB" sz="2000" dirty="0">
              <a:cs typeface="Arial" panose="020B0604020202020204" pitchFamily="34" charset="0"/>
            </a:endParaRPr>
          </a:p>
        </p:txBody>
      </p:sp>
      <p:sp>
        <p:nvSpPr>
          <p:cNvPr id="39" name="TextBox 38"/>
          <p:cNvSpPr txBox="1"/>
          <p:nvPr/>
        </p:nvSpPr>
        <p:spPr>
          <a:xfrm>
            <a:off x="19472" y="3020860"/>
            <a:ext cx="6127732" cy="400110"/>
          </a:xfrm>
          <a:prstGeom prst="rect">
            <a:avLst/>
          </a:prstGeom>
          <a:noFill/>
        </p:spPr>
        <p:txBody>
          <a:bodyPr wrap="square" rtlCol="0">
            <a:spAutoFit/>
          </a:bodyPr>
          <a:lstStyle/>
          <a:p>
            <a:r>
              <a:rPr lang="en-GB" sz="2000" b="1" dirty="0" smtClean="0">
                <a:cs typeface="Arial" panose="020B0604020202020204" pitchFamily="34" charset="0"/>
              </a:rPr>
              <a:t>B </a:t>
            </a:r>
            <a:r>
              <a:rPr lang="en-GB" sz="2000" dirty="0" smtClean="0">
                <a:cs typeface="Arial" panose="020B0604020202020204" pitchFamily="34" charset="0"/>
              </a:rPr>
              <a:t>Read the hair descriptions.  Colour in.</a:t>
            </a:r>
            <a:endParaRPr lang="en-GB" sz="2000" dirty="0">
              <a:cs typeface="Arial" panose="020B0604020202020204" pitchFamily="34" charset="0"/>
            </a:endParaRPr>
          </a:p>
        </p:txBody>
      </p:sp>
      <p:sp>
        <p:nvSpPr>
          <p:cNvPr id="40" name="TextBox 39"/>
          <p:cNvSpPr txBox="1"/>
          <p:nvPr/>
        </p:nvSpPr>
        <p:spPr>
          <a:xfrm>
            <a:off x="80195" y="5633949"/>
            <a:ext cx="6127732" cy="400110"/>
          </a:xfrm>
          <a:prstGeom prst="rect">
            <a:avLst/>
          </a:prstGeom>
          <a:noFill/>
        </p:spPr>
        <p:txBody>
          <a:bodyPr wrap="square" rtlCol="0">
            <a:spAutoFit/>
          </a:bodyPr>
          <a:lstStyle/>
          <a:p>
            <a:r>
              <a:rPr lang="en-GB" sz="2000" b="1" dirty="0" smtClean="0">
                <a:cs typeface="Arial" panose="020B0604020202020204" pitchFamily="34" charset="0"/>
              </a:rPr>
              <a:t>C </a:t>
            </a:r>
            <a:r>
              <a:rPr lang="en-GB" sz="2000" dirty="0" smtClean="0">
                <a:cs typeface="Arial" panose="020B0604020202020204" pitchFamily="34" charset="0"/>
              </a:rPr>
              <a:t>Write these sentences in English.</a:t>
            </a:r>
            <a:endParaRPr lang="en-GB" sz="2000" dirty="0">
              <a:cs typeface="Arial" panose="020B0604020202020204" pitchFamily="34" charset="0"/>
            </a:endParaRPr>
          </a:p>
        </p:txBody>
      </p:sp>
      <p:sp>
        <p:nvSpPr>
          <p:cNvPr id="29" name="Rectangle 28"/>
          <p:cNvSpPr/>
          <p:nvPr/>
        </p:nvSpPr>
        <p:spPr>
          <a:xfrm>
            <a:off x="-4627750" y="4127901"/>
            <a:ext cx="3429000" cy="400110"/>
          </a:xfrm>
          <a:prstGeom prst="rect">
            <a:avLst/>
          </a:prstGeom>
        </p:spPr>
        <p:txBody>
          <a:bodyPr>
            <a:spAutoFit/>
          </a:bodyPr>
          <a:lstStyle/>
          <a:p>
            <a:pPr lvl="0">
              <a:spcAft>
                <a:spcPts val="600"/>
              </a:spcAft>
            </a:pPr>
            <a:r>
              <a:rPr lang="en-US" sz="2000" dirty="0" smtClean="0"/>
              <a:t>...</a:t>
            </a:r>
            <a:endParaRPr lang="en-US" dirty="0">
              <a:solidFill>
                <a:srgbClr val="000000"/>
              </a:solidFill>
              <a:latin typeface="Arial Rounded MT Bold" panose="020F0704030504030204"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4146006699"/>
              </p:ext>
            </p:extLst>
          </p:nvPr>
        </p:nvGraphicFramePr>
        <p:xfrm>
          <a:off x="183081" y="6057214"/>
          <a:ext cx="6342262" cy="2763260"/>
        </p:xfrm>
        <a:graphic>
          <a:graphicData uri="http://schemas.openxmlformats.org/drawingml/2006/table">
            <a:tbl>
              <a:tblPr firstRow="1" bandRow="1">
                <a:tableStyleId>{5940675A-B579-460E-94D1-54222C63F5DA}</a:tableStyleId>
              </a:tblPr>
              <a:tblGrid>
                <a:gridCol w="3171131"/>
                <a:gridCol w="3171131"/>
              </a:tblGrid>
              <a:tr h="690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Tengo</a:t>
                      </a:r>
                      <a:r>
                        <a:rPr lang="en-US" dirty="0" smtClean="0"/>
                        <a:t> los </a:t>
                      </a:r>
                      <a:r>
                        <a:rPr lang="en-US" dirty="0" err="1" smtClean="0"/>
                        <a:t>ojos</a:t>
                      </a:r>
                      <a:r>
                        <a:rPr lang="en-US" dirty="0" smtClean="0"/>
                        <a:t> </a:t>
                      </a:r>
                      <a:r>
                        <a:rPr lang="en-US" dirty="0" err="1" smtClean="0"/>
                        <a:t>azules</a:t>
                      </a:r>
                      <a:r>
                        <a:rPr lang="en-US" dirty="0" smtClean="0"/>
                        <a:t> y el </a:t>
                      </a:r>
                      <a:r>
                        <a:rPr lang="en-US" dirty="0" err="1" smtClean="0"/>
                        <a:t>pelo</a:t>
                      </a:r>
                      <a:r>
                        <a:rPr lang="en-US" dirty="0" smtClean="0"/>
                        <a:t> largo, </a:t>
                      </a:r>
                      <a:r>
                        <a:rPr lang="en-US" dirty="0" err="1" smtClean="0"/>
                        <a:t>rizado</a:t>
                      </a:r>
                      <a:r>
                        <a:rPr lang="en-US" dirty="0" smtClean="0"/>
                        <a:t> y negro.</a:t>
                      </a:r>
                      <a:endParaRPr lang="en-US" b="0" dirty="0" smtClean="0">
                        <a:solidFill>
                          <a:srgbClr val="000000"/>
                        </a:solidFill>
                        <a:latin typeface="Arial Rounded MT Bold" panose="020F0704030504030204" pitchFamily="34" charset="0"/>
                      </a:endParaRPr>
                    </a:p>
                  </a:txBody>
                  <a:tcPr/>
                </a:tc>
                <a:tc>
                  <a:txBody>
                    <a:bodyPr/>
                    <a:lstStyle/>
                    <a:p>
                      <a:endParaRPr lang="en-GB" b="0" dirty="0"/>
                    </a:p>
                  </a:txBody>
                  <a:tcPr/>
                </a:tc>
              </a:tr>
              <a:tr h="690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2 </a:t>
                      </a:r>
                      <a:r>
                        <a:rPr lang="en-US" dirty="0" err="1" smtClean="0"/>
                        <a:t>Tengo</a:t>
                      </a:r>
                      <a:r>
                        <a:rPr lang="en-US" dirty="0" smtClean="0"/>
                        <a:t> los </a:t>
                      </a:r>
                      <a:r>
                        <a:rPr lang="en-US" dirty="0" err="1" smtClean="0"/>
                        <a:t>ojos</a:t>
                      </a:r>
                      <a:r>
                        <a:rPr lang="en-US" dirty="0" smtClean="0"/>
                        <a:t> </a:t>
                      </a:r>
                      <a:r>
                        <a:rPr lang="en-US" dirty="0" err="1" smtClean="0"/>
                        <a:t>marrones</a:t>
                      </a:r>
                      <a:r>
                        <a:rPr lang="en-US" dirty="0" smtClean="0"/>
                        <a:t> y el </a:t>
                      </a:r>
                      <a:r>
                        <a:rPr lang="en-US" dirty="0" err="1" smtClean="0"/>
                        <a:t>pelo</a:t>
                      </a:r>
                      <a:r>
                        <a:rPr lang="en-US" dirty="0" smtClean="0"/>
                        <a:t> </a:t>
                      </a:r>
                      <a:r>
                        <a:rPr lang="en-US" dirty="0" err="1" smtClean="0"/>
                        <a:t>corto</a:t>
                      </a:r>
                      <a:r>
                        <a:rPr lang="en-US" dirty="0" smtClean="0"/>
                        <a:t>, </a:t>
                      </a:r>
                      <a:r>
                        <a:rPr lang="en-US" dirty="0" err="1" smtClean="0"/>
                        <a:t>rizado</a:t>
                      </a:r>
                      <a:r>
                        <a:rPr lang="en-US" dirty="0" smtClean="0"/>
                        <a:t> y </a:t>
                      </a:r>
                      <a:r>
                        <a:rPr lang="en-US" dirty="0" err="1" smtClean="0"/>
                        <a:t>castaño</a:t>
                      </a:r>
                      <a:r>
                        <a:rPr lang="en-US" dirty="0" smtClean="0"/>
                        <a:t>.</a:t>
                      </a:r>
                      <a:endParaRPr lang="en-US" dirty="0" smtClean="0">
                        <a:solidFill>
                          <a:srgbClr val="000000"/>
                        </a:solidFill>
                        <a:latin typeface="Arial Rounded MT Bold" panose="020F0704030504030204" pitchFamily="34" charset="0"/>
                      </a:endParaRPr>
                    </a:p>
                  </a:txBody>
                  <a:tcPr/>
                </a:tc>
                <a:tc>
                  <a:txBody>
                    <a:bodyPr/>
                    <a:lstStyle/>
                    <a:p>
                      <a:endParaRPr lang="en-GB"/>
                    </a:p>
                  </a:txBody>
                  <a:tcPr/>
                </a:tc>
              </a:tr>
              <a:tr h="690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en-US" dirty="0" err="1" smtClean="0"/>
                        <a:t>Tengo</a:t>
                      </a:r>
                      <a:r>
                        <a:rPr lang="en-US" dirty="0" smtClean="0"/>
                        <a:t> los </a:t>
                      </a:r>
                      <a:r>
                        <a:rPr lang="en-US" dirty="0" err="1" smtClean="0"/>
                        <a:t>ojos</a:t>
                      </a:r>
                      <a:r>
                        <a:rPr lang="en-US" dirty="0" smtClean="0"/>
                        <a:t> </a:t>
                      </a:r>
                      <a:r>
                        <a:rPr lang="en-US" dirty="0" err="1" smtClean="0"/>
                        <a:t>verdes</a:t>
                      </a:r>
                      <a:r>
                        <a:rPr lang="en-US" dirty="0" smtClean="0"/>
                        <a:t> y el </a:t>
                      </a:r>
                      <a:r>
                        <a:rPr lang="en-US" dirty="0" err="1" smtClean="0"/>
                        <a:t>pelo</a:t>
                      </a:r>
                      <a:r>
                        <a:rPr lang="en-US" dirty="0" smtClean="0"/>
                        <a:t> largo, </a:t>
                      </a:r>
                      <a:r>
                        <a:rPr lang="en-US" dirty="0" err="1" smtClean="0"/>
                        <a:t>liso</a:t>
                      </a:r>
                      <a:r>
                        <a:rPr lang="en-US" dirty="0" smtClean="0"/>
                        <a:t> y </a:t>
                      </a:r>
                      <a:r>
                        <a:rPr lang="en-US" dirty="0" err="1" smtClean="0"/>
                        <a:t>rubio</a:t>
                      </a:r>
                      <a:r>
                        <a:rPr lang="en-US" dirty="0" smtClean="0"/>
                        <a:t>.</a:t>
                      </a:r>
                      <a:endParaRPr lang="en-US" dirty="0" smtClean="0">
                        <a:solidFill>
                          <a:srgbClr val="000000"/>
                        </a:solidFill>
                        <a:latin typeface="Arial Rounded MT Bold" panose="020F0704030504030204" pitchFamily="34" charset="0"/>
                      </a:endParaRPr>
                    </a:p>
                  </a:txBody>
                  <a:tcPr/>
                </a:tc>
                <a:tc>
                  <a:txBody>
                    <a:bodyPr/>
                    <a:lstStyle/>
                    <a:p>
                      <a:endParaRPr lang="en-GB"/>
                    </a:p>
                  </a:txBody>
                  <a:tcPr/>
                </a:tc>
              </a:tr>
              <a:tr h="690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en-US" dirty="0" err="1" smtClean="0"/>
                        <a:t>Tengo</a:t>
                      </a:r>
                      <a:r>
                        <a:rPr lang="en-US" dirty="0" smtClean="0"/>
                        <a:t> los </a:t>
                      </a:r>
                      <a:r>
                        <a:rPr lang="en-US" dirty="0" err="1" smtClean="0"/>
                        <a:t>ojos</a:t>
                      </a:r>
                      <a:r>
                        <a:rPr lang="en-US" dirty="0" smtClean="0"/>
                        <a:t> </a:t>
                      </a:r>
                      <a:r>
                        <a:rPr lang="en-US" dirty="0" err="1" smtClean="0"/>
                        <a:t>grises</a:t>
                      </a:r>
                      <a:r>
                        <a:rPr lang="en-US" dirty="0" smtClean="0"/>
                        <a:t> y el</a:t>
                      </a:r>
                      <a:r>
                        <a:rPr lang="en-US" baseline="0" dirty="0" smtClean="0"/>
                        <a:t> </a:t>
                      </a:r>
                      <a:r>
                        <a:rPr lang="en-US" baseline="0" dirty="0" err="1" smtClean="0"/>
                        <a:t>pelo</a:t>
                      </a:r>
                      <a:r>
                        <a:rPr lang="en-US" baseline="0" dirty="0" smtClean="0"/>
                        <a:t> </a:t>
                      </a:r>
                      <a:r>
                        <a:rPr lang="en-US" baseline="0" dirty="0" err="1" smtClean="0"/>
                        <a:t>rojo</a:t>
                      </a:r>
                      <a:r>
                        <a:rPr lang="en-US" baseline="0" dirty="0" smtClean="0"/>
                        <a:t>.</a:t>
                      </a:r>
                      <a:endParaRPr lang="en-GB" dirty="0"/>
                    </a:p>
                  </a:txBody>
                  <a:tcPr/>
                </a:tc>
                <a:tc>
                  <a:txBody>
                    <a:bodyPr/>
                    <a:lstStyle/>
                    <a:p>
                      <a:endParaRPr lang="en-GB" dirty="0"/>
                    </a:p>
                  </a:txBody>
                  <a:tcPr/>
                </a:tc>
              </a:tr>
            </a:tbl>
          </a:graphicData>
        </a:graphic>
      </p:graphicFrame>
      <p:sp>
        <p:nvSpPr>
          <p:cNvPr id="41" name="Rounded Rectangle 40"/>
          <p:cNvSpPr/>
          <p:nvPr/>
        </p:nvSpPr>
        <p:spPr>
          <a:xfrm>
            <a:off x="6359312" y="86944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42</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0388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4347121"/>
              </p:ext>
            </p:extLst>
          </p:nvPr>
        </p:nvGraphicFramePr>
        <p:xfrm>
          <a:off x="188640" y="1187624"/>
          <a:ext cx="6192688" cy="6705600"/>
        </p:xfrm>
        <a:graphic>
          <a:graphicData uri="http://schemas.openxmlformats.org/drawingml/2006/table">
            <a:tbl>
              <a:tblPr firstRow="1" firstCol="1" lastRow="1" lastCol="1" bandRow="1" bandCol="1">
                <a:tableStyleId>{5940675A-B579-460E-94D1-54222C63F5DA}</a:tableStyleId>
              </a:tblPr>
              <a:tblGrid>
                <a:gridCol w="3096344"/>
                <a:gridCol w="3096344"/>
              </a:tblGrid>
              <a:tr h="294760">
                <a:tc>
                  <a:txBody>
                    <a:bodyPr/>
                    <a:lstStyle/>
                    <a:p>
                      <a:pPr algn="l">
                        <a:spcAft>
                          <a:spcPts val="0"/>
                        </a:spcAft>
                      </a:pPr>
                      <a:r>
                        <a:rPr lang="en-GB" sz="2000" b="1" dirty="0" err="1">
                          <a:effectLst/>
                          <a:latin typeface="Arial" panose="020B0604020202020204" pitchFamily="34" charset="0"/>
                          <a:cs typeface="Arial" panose="020B0604020202020204" pitchFamily="34" charset="0"/>
                        </a:rPr>
                        <a:t>Tengo</a:t>
                      </a:r>
                      <a:r>
                        <a:rPr lang="en-GB" sz="2000" b="1" dirty="0">
                          <a:effectLst/>
                          <a:latin typeface="Arial" panose="020B0604020202020204" pitchFamily="34" charset="0"/>
                          <a:cs typeface="Arial" panose="020B0604020202020204" pitchFamily="34" charset="0"/>
                        </a:rPr>
                        <a:t> el </a:t>
                      </a:r>
                      <a:r>
                        <a:rPr lang="en-GB" sz="2000" b="1" dirty="0" err="1">
                          <a:effectLst/>
                          <a:latin typeface="Arial" panose="020B0604020202020204" pitchFamily="34" charset="0"/>
                          <a:cs typeface="Arial" panose="020B0604020202020204" pitchFamily="34" charset="0"/>
                        </a:rPr>
                        <a:t>pelo</a:t>
                      </a:r>
                      <a:r>
                        <a:rPr lang="en-GB" sz="2000" b="1" dirty="0">
                          <a:effectLst/>
                          <a:latin typeface="Arial" panose="020B0604020202020204" pitchFamily="34" charset="0"/>
                          <a:cs typeface="Arial" panose="020B0604020202020204" pitchFamily="34" charset="0"/>
                        </a:rPr>
                        <a:t> </a:t>
                      </a:r>
                      <a:r>
                        <a:rPr lang="en-GB"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b="1" dirty="0">
                          <a:effectLst/>
                          <a:latin typeface="Arial" panose="020B0604020202020204" pitchFamily="34" charset="0"/>
                          <a:cs typeface="Arial" panose="020B0604020202020204" pitchFamily="34" charset="0"/>
                        </a:rPr>
                        <a:t>I have got</a:t>
                      </a:r>
                      <a:r>
                        <a:rPr lang="en-GB" sz="2000" dirty="0">
                          <a:effectLst/>
                          <a:latin typeface="Arial" panose="020B0604020202020204" pitchFamily="34" charset="0"/>
                          <a:cs typeface="Arial" panose="020B0604020202020204" pitchFamily="34" charset="0"/>
                        </a:rPr>
                        <a:t>………… </a:t>
                      </a:r>
                      <a:r>
                        <a:rPr lang="en-GB" sz="2000" b="1" dirty="0">
                          <a:effectLst/>
                          <a:latin typeface="Arial" panose="020B0604020202020204" pitchFamily="34" charset="0"/>
                          <a:cs typeface="Arial" panose="020B0604020202020204" pitchFamily="34" charset="0"/>
                        </a:rPr>
                        <a:t>hair.</a:t>
                      </a:r>
                      <a:endParaRPr lang="en-GB" sz="2000" b="1" dirty="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303016">
                <a:tc>
                  <a:txBody>
                    <a:bodyPr/>
                    <a:lstStyle/>
                    <a:p>
                      <a:pPr algn="l">
                        <a:spcAft>
                          <a:spcPts val="0"/>
                        </a:spcAft>
                      </a:pPr>
                      <a:r>
                        <a:rPr lang="en-GB" sz="2000">
                          <a:effectLst/>
                          <a:latin typeface="Arial" panose="020B0604020202020204" pitchFamily="34" charset="0"/>
                          <a:cs typeface="Arial" panose="020B0604020202020204" pitchFamily="34" charset="0"/>
                        </a:rPr>
                        <a:t>rubio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negro</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dirty="0" smtClean="0">
                          <a:effectLst/>
                          <a:latin typeface="Arial" panose="020B0604020202020204" pitchFamily="34" charset="0"/>
                          <a:cs typeface="Arial" panose="020B0604020202020204" pitchFamily="34" charset="0"/>
                        </a:rPr>
                        <a:t>brown</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303016">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grey</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dirty="0" err="1" smtClean="0">
                          <a:effectLst/>
                          <a:latin typeface="Arial" panose="020B0604020202020204" pitchFamily="34" charset="0"/>
                          <a:cs typeface="Arial" panose="020B0604020202020204" pitchFamily="34" charset="0"/>
                        </a:rPr>
                        <a:t>rojo</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liso</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wavy</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curly</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303016">
                <a:tc>
                  <a:txBody>
                    <a:bodyPr/>
                    <a:lstStyle/>
                    <a:p>
                      <a:pPr algn="l">
                        <a:spcAft>
                          <a:spcPts val="0"/>
                        </a:spcAft>
                      </a:pPr>
                      <a:r>
                        <a:rPr lang="en-GB" sz="2000">
                          <a:effectLst/>
                          <a:latin typeface="Arial" panose="020B0604020202020204" pitchFamily="34" charset="0"/>
                          <a:cs typeface="Arial" panose="020B0604020202020204" pitchFamily="34" charset="0"/>
                        </a:rPr>
                        <a:t>corto</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largo</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mediano</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mid-length</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37391">
                <a:tc gridSpan="2">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hMerge="1">
                  <a:txBody>
                    <a:bodyPr/>
                    <a:lstStyle/>
                    <a:p>
                      <a:endParaRPr lang="en-GB"/>
                    </a:p>
                  </a:txBody>
                  <a:tcPr/>
                </a:tc>
              </a:tr>
              <a:tr h="303016">
                <a:tc>
                  <a:txBody>
                    <a:bodyPr/>
                    <a:lstStyle/>
                    <a:p>
                      <a:pPr algn="l">
                        <a:spcAft>
                          <a:spcPts val="0"/>
                        </a:spcAft>
                      </a:pPr>
                      <a:r>
                        <a:rPr lang="en-GB" sz="2000" b="1" dirty="0" err="1">
                          <a:effectLst/>
                          <a:latin typeface="Arial" panose="020B0604020202020204" pitchFamily="34" charset="0"/>
                          <a:cs typeface="Arial" panose="020B0604020202020204" pitchFamily="34" charset="0"/>
                        </a:rPr>
                        <a:t>Tengo</a:t>
                      </a:r>
                      <a:r>
                        <a:rPr lang="en-GB" sz="2000" b="1" dirty="0">
                          <a:effectLst/>
                          <a:latin typeface="Arial" panose="020B0604020202020204" pitchFamily="34" charset="0"/>
                          <a:cs typeface="Arial" panose="020B0604020202020204" pitchFamily="34" charset="0"/>
                        </a:rPr>
                        <a:t> los </a:t>
                      </a:r>
                      <a:r>
                        <a:rPr lang="en-GB" sz="2000" b="1" dirty="0" err="1">
                          <a:effectLst/>
                          <a:latin typeface="Arial" panose="020B0604020202020204" pitchFamily="34" charset="0"/>
                          <a:cs typeface="Arial" panose="020B0604020202020204" pitchFamily="34" charset="0"/>
                        </a:rPr>
                        <a:t>ojos</a:t>
                      </a:r>
                      <a:r>
                        <a:rPr lang="en-GB" sz="2000" b="1" dirty="0">
                          <a:effectLst/>
                          <a:latin typeface="Arial" panose="020B0604020202020204" pitchFamily="34" charset="0"/>
                          <a:cs typeface="Arial" panose="020B0604020202020204" pitchFamily="34" charset="0"/>
                        </a:rPr>
                        <a:t> ……</a:t>
                      </a:r>
                      <a:r>
                        <a:rPr lang="en-GB" sz="2000" b="1" dirty="0">
                          <a:effectLst/>
                          <a:latin typeface="Arial" panose="020B0604020202020204" pitchFamily="34" charset="0"/>
                          <a:cs typeface="Arial" panose="020B0604020202020204" pitchFamily="34" charset="0"/>
                          <a:sym typeface="Webdings" panose="05030102010509060703" pitchFamily="18" charset="2"/>
                        </a:rPr>
                        <a:t></a:t>
                      </a:r>
                      <a:endParaRPr lang="en-GB" sz="2000" b="1" dirty="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b="1" dirty="0">
                          <a:effectLst/>
                          <a:latin typeface="Arial" panose="020B0604020202020204" pitchFamily="34" charset="0"/>
                          <a:cs typeface="Arial" panose="020B0604020202020204" pitchFamily="34" charset="0"/>
                        </a:rPr>
                        <a:t>I have got ……… eyes.</a:t>
                      </a:r>
                      <a:endParaRPr lang="en-GB" sz="2000" b="1" dirty="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303016">
                <a:tc>
                  <a:txBody>
                    <a:bodyPr/>
                    <a:lstStyle/>
                    <a:p>
                      <a:pPr algn="l">
                        <a:spcAft>
                          <a:spcPts val="0"/>
                        </a:spcAft>
                      </a:pPr>
                      <a:r>
                        <a:rPr lang="en-GB" sz="2000">
                          <a:effectLst/>
                          <a:latin typeface="Arial" panose="020B0604020202020204" pitchFamily="34" charset="0"/>
                          <a:cs typeface="Arial" panose="020B0604020202020204" pitchFamily="34" charset="0"/>
                        </a:rPr>
                        <a:t>   marrones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   azules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   verdes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   grises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0">
                <a:tc gridSpan="2">
                  <a:txBody>
                    <a:bodyPr/>
                    <a:lstStyle/>
                    <a:p>
                      <a:pPr algn="l">
                        <a:spcAft>
                          <a:spcPts val="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hMerge="1">
                  <a:txBody>
                    <a:bodyPr/>
                    <a:lstStyle/>
                    <a:p>
                      <a:endParaRPr lang="en-GB"/>
                    </a:p>
                  </a:txBody>
                  <a:tcPr/>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tengo gafas </a:t>
                      </a:r>
                      <a:r>
                        <a:rPr lang="en-GB" sz="2000">
                          <a:effectLst/>
                          <a:latin typeface="Arial" panose="020B0604020202020204" pitchFamily="34" charset="0"/>
                          <a:cs typeface="Arial" panose="020B0604020202020204" pitchFamily="34" charset="0"/>
                          <a:sym typeface="Wingdings" panose="05000000000000000000" pitchFamily="2" charset="2"/>
                        </a:rPr>
                        <a:t></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I’ve got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294760">
                <a:tc>
                  <a:txBody>
                    <a:bodyPr/>
                    <a:lstStyle/>
                    <a:p>
                      <a:pPr algn="l">
                        <a:spcAft>
                          <a:spcPts val="0"/>
                        </a:spcAft>
                      </a:pPr>
                      <a:r>
                        <a:rPr lang="en-GB" sz="2000">
                          <a:effectLst/>
                          <a:latin typeface="Arial" panose="020B0604020202020204" pitchFamily="34" charset="0"/>
                          <a:cs typeface="Arial" panose="020B0604020202020204" pitchFamily="34" charset="0"/>
                        </a:rPr>
                        <a:t>tengo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a:effectLst/>
                          <a:latin typeface="Arial" panose="020B0604020202020204" pitchFamily="34" charset="0"/>
                          <a:cs typeface="Arial" panose="020B0604020202020204" pitchFamily="34" charset="0"/>
                        </a:rPr>
                        <a:t>I’ve got a moustache.</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r h="303016">
                <a:tc>
                  <a:txBody>
                    <a:bodyPr/>
                    <a:lstStyle/>
                    <a:p>
                      <a:pPr algn="l">
                        <a:spcAft>
                          <a:spcPts val="0"/>
                        </a:spcAft>
                      </a:pPr>
                      <a:r>
                        <a:rPr lang="en-GB" sz="2000" dirty="0" err="1">
                          <a:effectLst/>
                          <a:latin typeface="Arial" panose="020B0604020202020204" pitchFamily="34" charset="0"/>
                          <a:cs typeface="Arial" panose="020B0604020202020204" pitchFamily="34" charset="0"/>
                        </a:rPr>
                        <a:t>tengo</a:t>
                      </a:r>
                      <a:r>
                        <a:rPr lang="en-GB" sz="2000" dirty="0">
                          <a:effectLst/>
                          <a:latin typeface="Arial" panose="020B0604020202020204" pitchFamily="34" charset="0"/>
                          <a:cs typeface="Arial" panose="020B0604020202020204" pitchFamily="34" charset="0"/>
                        </a:rPr>
                        <a:t> </a:t>
                      </a:r>
                      <a:r>
                        <a:rPr lang="en-GB" sz="2000" dirty="0" err="1">
                          <a:effectLst/>
                          <a:latin typeface="Arial" panose="020B0604020202020204" pitchFamily="34" charset="0"/>
                          <a:cs typeface="Arial" panose="020B0604020202020204" pitchFamily="34" charset="0"/>
                        </a:rPr>
                        <a:t>barba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c>
                  <a:txBody>
                    <a:bodyPr/>
                    <a:lstStyle/>
                    <a:p>
                      <a:pPr algn="l">
                        <a:spcAft>
                          <a:spcPts val="0"/>
                        </a:spcAft>
                      </a:pPr>
                      <a:r>
                        <a:rPr lang="en-GB" sz="2000" dirty="0">
                          <a:effectLst/>
                          <a:latin typeface="Arial" panose="020B0604020202020204" pitchFamily="34" charset="0"/>
                          <a:cs typeface="Arial" panose="020B0604020202020204" pitchFamily="34" charset="0"/>
                        </a:rPr>
                        <a:t>I’ve got a 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52445" marR="52445"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71674718"/>
              </p:ext>
            </p:extLst>
          </p:nvPr>
        </p:nvGraphicFramePr>
        <p:xfrm>
          <a:off x="188640" y="8028384"/>
          <a:ext cx="6172198" cy="832050"/>
        </p:xfrm>
        <a:graphic>
          <a:graphicData uri="http://schemas.openxmlformats.org/drawingml/2006/table">
            <a:tbl>
              <a:tblPr firstRow="1" firstCol="1" bandRow="1">
                <a:tableStyleId>{5940675A-B579-460E-94D1-54222C63F5DA}</a:tableStyleId>
              </a:tblPr>
              <a:tblGrid>
                <a:gridCol w="1028507"/>
                <a:gridCol w="1028507"/>
                <a:gridCol w="1028507"/>
                <a:gridCol w="1028507"/>
                <a:gridCol w="1029085"/>
                <a:gridCol w="1029085"/>
              </a:tblGrid>
              <a:tr h="277350">
                <a:tc>
                  <a:txBody>
                    <a:bodyPr/>
                    <a:lstStyle/>
                    <a:p>
                      <a:pPr algn="ctr">
                        <a:spcAft>
                          <a:spcPts val="0"/>
                        </a:spcAft>
                      </a:pPr>
                      <a:r>
                        <a:rPr lang="en-GB" sz="1800">
                          <a:effectLst/>
                        </a:rPr>
                        <a:t>blond</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long</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straight</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green</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bigote</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ondulado</a:t>
                      </a:r>
                      <a:endParaRPr lang="en-GB" sz="1100">
                        <a:effectLst/>
                        <a:latin typeface="Times New Roman" panose="02020603050405020304" pitchFamily="18" charset="0"/>
                        <a:ea typeface="Times New Roman" panose="02020603050405020304" pitchFamily="18" charset="0"/>
                      </a:endParaRPr>
                    </a:p>
                  </a:txBody>
                  <a:tcPr marL="62404" marR="62404" marT="0" marB="0"/>
                </a:tc>
              </a:tr>
              <a:tr h="277350">
                <a:tc>
                  <a:txBody>
                    <a:bodyPr/>
                    <a:lstStyle/>
                    <a:p>
                      <a:pPr algn="ctr">
                        <a:spcAft>
                          <a:spcPts val="0"/>
                        </a:spcAft>
                      </a:pPr>
                      <a:r>
                        <a:rPr lang="en-GB" sz="1800">
                          <a:effectLst/>
                        </a:rPr>
                        <a:t>short</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blue</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brown</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beard</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castaño</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rizado</a:t>
                      </a:r>
                      <a:endParaRPr lang="en-GB" sz="1100">
                        <a:effectLst/>
                        <a:latin typeface="Times New Roman" panose="02020603050405020304" pitchFamily="18" charset="0"/>
                        <a:ea typeface="Times New Roman" panose="02020603050405020304" pitchFamily="18" charset="0"/>
                      </a:endParaRPr>
                    </a:p>
                  </a:txBody>
                  <a:tcPr marL="62404" marR="62404" marT="0" marB="0"/>
                </a:tc>
              </a:tr>
              <a:tr h="277350">
                <a:tc>
                  <a:txBody>
                    <a:bodyPr/>
                    <a:lstStyle/>
                    <a:p>
                      <a:pPr algn="ctr">
                        <a:spcAft>
                          <a:spcPts val="0"/>
                        </a:spcAft>
                      </a:pPr>
                      <a:r>
                        <a:rPr lang="en-GB" sz="1800">
                          <a:effectLst/>
                        </a:rPr>
                        <a:t>red</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black</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glasses</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grey</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a:effectLst/>
                        </a:rPr>
                        <a:t>gris</a:t>
                      </a:r>
                      <a:endParaRPr lang="en-GB" sz="1100">
                        <a:effectLst/>
                        <a:latin typeface="Times New Roman" panose="02020603050405020304" pitchFamily="18" charset="0"/>
                        <a:ea typeface="Times New Roman" panose="02020603050405020304" pitchFamily="18" charset="0"/>
                      </a:endParaRPr>
                    </a:p>
                  </a:txBody>
                  <a:tcPr marL="62404" marR="62404" marT="0" marB="0"/>
                </a:tc>
                <a:tc>
                  <a:txBody>
                    <a:bodyPr/>
                    <a:lstStyle/>
                    <a:p>
                      <a:pPr algn="ctr">
                        <a:spcAft>
                          <a:spcPts val="0"/>
                        </a:spcAft>
                      </a:pPr>
                      <a:r>
                        <a:rPr lang="en-GB" sz="1800" dirty="0">
                          <a:effectLst/>
                        </a:rPr>
                        <a:t> </a:t>
                      </a:r>
                      <a:endParaRPr lang="en-GB" sz="1100" dirty="0">
                        <a:effectLst/>
                        <a:latin typeface="Times New Roman" panose="02020603050405020304" pitchFamily="18" charset="0"/>
                        <a:ea typeface="Times New Roman" panose="02020603050405020304" pitchFamily="18" charset="0"/>
                      </a:endParaRPr>
                    </a:p>
                  </a:txBody>
                  <a:tcPr marL="62404" marR="62404" marT="0" marB="0"/>
                </a:tc>
              </a:tr>
            </a:tbl>
          </a:graphicData>
        </a:graphic>
      </p:graphicFrame>
      <p:sp>
        <p:nvSpPr>
          <p:cNvPr id="4" name="Rectangle 3"/>
          <p:cNvSpPr>
            <a:spLocks noChangeArrowheads="1"/>
          </p:cNvSpPr>
          <p:nvPr/>
        </p:nvSpPr>
        <p:spPr bwMode="auto">
          <a:xfrm>
            <a:off x="19472" y="0"/>
            <a:ext cx="2289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err="1" smtClean="0">
                <a:latin typeface="Arial" panose="020B0604020202020204" pitchFamily="34" charset="0"/>
                <a:cs typeface="Arial" panose="020B0604020202020204" pitchFamily="34" charset="0"/>
              </a:rPr>
              <a:t>Descripciones</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19472" y="461665"/>
            <a:ext cx="6127732" cy="707886"/>
          </a:xfrm>
          <a:prstGeom prst="rect">
            <a:avLst/>
          </a:prstGeom>
          <a:noFill/>
        </p:spPr>
        <p:txBody>
          <a:bodyPr wrap="square" rtlCol="0">
            <a:spAutoFit/>
          </a:bodyPr>
          <a:lstStyle/>
          <a:p>
            <a:r>
              <a:rPr lang="en-GB" sz="2000" dirty="0" smtClean="0">
                <a:cs typeface="Arial" panose="020B0604020202020204" pitchFamily="34" charset="0"/>
              </a:rPr>
              <a:t>Fill in the table with the missing Spanish or English words.  Use the word table to help you, if necessary.</a:t>
            </a:r>
            <a:endParaRPr lang="en-GB" sz="2000" dirty="0">
              <a:cs typeface="Arial" panose="020B0604020202020204" pitchFamily="34" charset="0"/>
            </a:endParaRPr>
          </a:p>
        </p:txBody>
      </p:sp>
      <p:sp>
        <p:nvSpPr>
          <p:cNvPr id="6" name="Rounded Rectangle 5"/>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43</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67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4" name="Group 2"/>
          <p:cNvGraphicFramePr>
            <a:graphicFrameLocks noGrp="1"/>
          </p:cNvGraphicFramePr>
          <p:nvPr/>
        </p:nvGraphicFramePr>
        <p:xfrm>
          <a:off x="333375" y="539750"/>
          <a:ext cx="6119813" cy="8180387"/>
        </p:xfrm>
        <a:graphic>
          <a:graphicData uri="http://schemas.openxmlformats.org/drawingml/2006/table">
            <a:tbl>
              <a:tblPr/>
              <a:tblGrid>
                <a:gridCol w="3060700"/>
                <a:gridCol w="3059113"/>
              </a:tblGrid>
              <a:tr h="3603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55" name="Rectangle 79"/>
          <p:cNvSpPr>
            <a:spLocks noChangeArrowheads="1"/>
          </p:cNvSpPr>
          <p:nvPr/>
        </p:nvSpPr>
        <p:spPr bwMode="auto">
          <a:xfrm>
            <a:off x="260350" y="107950"/>
            <a:ext cx="233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a:latin typeface="Arial" panose="020B0604020202020204" pitchFamily="34" charset="0"/>
                <a:cs typeface="Arial" panose="020B0604020202020204" pitchFamily="34" charset="0"/>
              </a:rPr>
              <a:t>Mi vocabulario</a:t>
            </a:r>
            <a:endParaRPr lang="en-GB" sz="2400">
              <a:latin typeface="Arial" panose="020B0604020202020204" pitchFamily="34" charset="0"/>
              <a:cs typeface="Arial" panose="020B0604020202020204" pitchFamily="34" charset="0"/>
            </a:endParaRPr>
          </a:p>
        </p:txBody>
      </p:sp>
      <p:sp>
        <p:nvSpPr>
          <p:cNvPr id="5" name="Rounded Rectangle 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44</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454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5921001"/>
              </p:ext>
            </p:extLst>
          </p:nvPr>
        </p:nvGraphicFramePr>
        <p:xfrm>
          <a:off x="116632" y="179512"/>
          <a:ext cx="6480720" cy="8721896"/>
        </p:xfrm>
        <a:graphic>
          <a:graphicData uri="http://schemas.openxmlformats.org/drawingml/2006/table">
            <a:tbl>
              <a:tblPr>
                <a:tableStyleId>{5C22544A-7EE6-4342-B048-85BDC9FD1C3A}</a:tableStyleId>
              </a:tblPr>
              <a:tblGrid>
                <a:gridCol w="252495"/>
                <a:gridCol w="925817"/>
                <a:gridCol w="4921188"/>
                <a:gridCol w="381220"/>
              </a:tblGrid>
              <a:tr h="522180">
                <a:tc>
                  <a:txBody>
                    <a:bodyPr/>
                    <a:lstStyle/>
                    <a:p>
                      <a:pPr algn="ctr" fontAlgn="ctr"/>
                      <a:r>
                        <a:rPr lang="en-GB" sz="1200" u="none" strike="noStrike" dirty="0">
                          <a:effectLst/>
                        </a:rPr>
                        <a:t>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1" u="none" strike="noStrike" dirty="0">
                          <a:effectLst/>
                        </a:rPr>
                        <a:t>KS2 Programme of Study 2014</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1" u="none" strike="noStrike" dirty="0">
                          <a:effectLst/>
                        </a:rPr>
                        <a:t>End of Year </a:t>
                      </a:r>
                      <a:r>
                        <a:rPr lang="en-GB" sz="1200" b="1" u="none" strike="noStrike" dirty="0" smtClean="0">
                          <a:effectLst/>
                        </a:rPr>
                        <a:t>4</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1" u="none" strike="noStrike" dirty="0" smtClean="0">
                          <a:effectLst/>
                        </a:rPr>
                        <a:t>(P1 -, =,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103986">
                <a:tc>
                  <a:txBody>
                    <a:bodyPr/>
                    <a:lstStyle/>
                    <a:p>
                      <a:pPr algn="ctr" fontAlgn="ctr"/>
                      <a:r>
                        <a:rPr lang="en-GB" sz="1200" u="none" strike="noStrike" dirty="0">
                          <a:effectLst/>
                        </a:rPr>
                        <a:t>L1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Listen attentively and show understanding by joining in and responding </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Ask and answer confidently questions about birthdays, ages, dates, time, times tables and simple calculations</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Play Hide and Seek in Spanish</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89197">
                <a:tc>
                  <a:txBody>
                    <a:bodyPr/>
                    <a:lstStyle/>
                    <a:p>
                      <a:pPr algn="ctr" fontAlgn="ctr"/>
                      <a:r>
                        <a:rPr lang="en-GB" sz="1200" u="none" strike="noStrike">
                          <a:effectLst/>
                        </a:rPr>
                        <a:t>L2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Link the spelling, sound and meaning of words </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1" i="0" u="none" strike="noStrike" dirty="0">
                          <a:solidFill>
                            <a:srgbClr val="000000"/>
                          </a:solidFill>
                          <a:effectLst/>
                          <a:latin typeface="Calibri" panose="020F0502020204030204" pitchFamily="34" charset="0"/>
                        </a:rPr>
                        <a:t>Develop phonics knowledge and confidence</a:t>
                      </a:r>
                      <a:r>
                        <a:rPr lang="en-GB" sz="1000" b="0" i="0" u="none" strike="noStrike" dirty="0">
                          <a:solidFill>
                            <a:srgbClr val="000000"/>
                          </a:solidFill>
                          <a:effectLst/>
                          <a:latin typeface="Calibri" panose="020F0502020204030204" pitchFamily="34" charset="0"/>
                        </a:rPr>
                        <a:t> through: days in the month rhyme, Christmas songs (Rodolfo el </a:t>
                      </a:r>
                      <a:r>
                        <a:rPr lang="en-GB" sz="1000" b="0" i="0" u="none" strike="noStrike" dirty="0" err="1">
                          <a:solidFill>
                            <a:srgbClr val="000000"/>
                          </a:solidFill>
                          <a:effectLst/>
                          <a:latin typeface="Calibri" panose="020F0502020204030204" pitchFamily="34" charset="0"/>
                        </a:rPr>
                        <a:t>reno</a:t>
                      </a:r>
                      <a:r>
                        <a:rPr lang="en-GB" sz="1000" b="0" i="0" u="none" strike="noStrike" dirty="0">
                          <a:solidFill>
                            <a:srgbClr val="000000"/>
                          </a:solidFill>
                          <a:effectLst/>
                          <a:latin typeface="Calibri" panose="020F0502020204030204" pitchFamily="34" charset="0"/>
                        </a:rPr>
                        <a:t>, Frosty, </a:t>
                      </a:r>
                      <a:r>
                        <a:rPr lang="en-GB" sz="1000" b="0" i="0" u="none" strike="noStrike" dirty="0" err="1">
                          <a:solidFill>
                            <a:srgbClr val="000000"/>
                          </a:solidFill>
                          <a:effectLst/>
                          <a:latin typeface="Calibri" panose="020F0502020204030204" pitchFamily="34" charset="0"/>
                        </a:rPr>
                        <a:t>Navidad</a:t>
                      </a:r>
                      <a:r>
                        <a:rPr lang="en-GB" sz="1000" b="0" i="0" u="none" strike="noStrike" dirty="0">
                          <a:solidFill>
                            <a:srgbClr val="000000"/>
                          </a:solidFill>
                          <a:effectLst/>
                          <a:latin typeface="Calibri" panose="020F0502020204030204" pitchFamily="34" charset="0"/>
                        </a:rPr>
                        <a:t>), birthday songs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20535">
                <a:tc>
                  <a:txBody>
                    <a:bodyPr/>
                    <a:lstStyle/>
                    <a:p>
                      <a:pPr algn="ctr" fontAlgn="ctr"/>
                      <a:r>
                        <a:rPr lang="en-GB" sz="1200" u="none" strike="noStrike" dirty="0">
                          <a:effectLst/>
                        </a:rPr>
                        <a:t>S1(a)</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Ask and answer questions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t"/>
                      <a:r>
                        <a:rPr lang="en-GB" sz="1000" b="1" i="0" u="none" strike="noStrike" dirty="0">
                          <a:solidFill>
                            <a:srgbClr val="000000"/>
                          </a:solidFill>
                          <a:effectLst/>
                          <a:latin typeface="Calibri" panose="020F0502020204030204" pitchFamily="34" charset="0"/>
                        </a:rPr>
                        <a:t>Ask / answer questions about birthdays, ages, dates, times, simple maths</a:t>
                      </a:r>
                      <a:r>
                        <a:rPr lang="en-GB" sz="1000" b="0" i="0" u="none" strike="noStrike" dirty="0">
                          <a:solidFill>
                            <a:srgbClr val="000000"/>
                          </a:solidFill>
                          <a:effectLst/>
                          <a:latin typeface="Calibri" panose="020F0502020204030204" pitchFamily="34" charset="0"/>
                        </a:rPr>
                        <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Ask ‘¿</a:t>
                      </a:r>
                      <a:r>
                        <a:rPr lang="en-GB" sz="1000" b="0" i="0" u="none" strike="noStrike" dirty="0" err="1">
                          <a:solidFill>
                            <a:srgbClr val="000000"/>
                          </a:solidFill>
                          <a:effectLst/>
                          <a:latin typeface="Calibri" panose="020F0502020204030204" pitchFamily="34" charset="0"/>
                        </a:rPr>
                        <a:t>Cómo</a:t>
                      </a:r>
                      <a:r>
                        <a:rPr lang="en-GB" sz="1000" b="0" i="0" u="none" strike="noStrike" dirty="0">
                          <a:solidFill>
                            <a:srgbClr val="000000"/>
                          </a:solidFill>
                          <a:effectLst/>
                          <a:latin typeface="Calibri" panose="020F0502020204030204" pitchFamily="34" charset="0"/>
                        </a:rPr>
                        <a:t> se dice … en </a:t>
                      </a:r>
                      <a:r>
                        <a:rPr lang="en-GB" sz="1000" b="0" i="0" u="none" strike="noStrike" dirty="0" err="1">
                          <a:solidFill>
                            <a:srgbClr val="000000"/>
                          </a:solidFill>
                          <a:effectLst/>
                          <a:latin typeface="Calibri" panose="020F0502020204030204" pitchFamily="34" charset="0"/>
                        </a:rPr>
                        <a:t>español</a:t>
                      </a:r>
                      <a:r>
                        <a:rPr lang="en-GB" sz="1000" b="0" i="0" u="none" strike="noStrike" dirty="0">
                          <a:solidFill>
                            <a:srgbClr val="000000"/>
                          </a:solidFill>
                          <a:effectLst/>
                          <a:latin typeface="Calibri" panose="020F0502020204030204" pitchFamily="34" charset="0"/>
                        </a:rPr>
                        <a:t>?</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¿De </a:t>
                      </a:r>
                      <a:r>
                        <a:rPr lang="en-GB" sz="1000" b="0" i="0" u="none" strike="noStrike" dirty="0" err="1">
                          <a:solidFill>
                            <a:srgbClr val="000000"/>
                          </a:solidFill>
                          <a:effectLst/>
                          <a:latin typeface="Calibri" panose="020F0502020204030204" pitchFamily="34" charset="0"/>
                        </a:rPr>
                        <a:t>qué</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color</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es</a:t>
                      </a:r>
                      <a:r>
                        <a:rPr lang="en-GB" sz="1000" b="0" i="0" u="none" strike="noStrike" dirty="0">
                          <a:solidFill>
                            <a:srgbClr val="000000"/>
                          </a:solidFill>
                          <a:effectLst/>
                          <a:latin typeface="Calibri" panose="020F0502020204030204" pitchFamily="34" charset="0"/>
                        </a:rPr>
                        <a:t> (What colour is)? </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a:t>
                      </a:r>
                      <a:r>
                        <a:rPr lang="en-GB" sz="1000" b="0" i="0" u="none" strike="noStrike" dirty="0" err="1">
                          <a:solidFill>
                            <a:srgbClr val="000000"/>
                          </a:solidFill>
                          <a:effectLst/>
                          <a:latin typeface="Calibri" panose="020F0502020204030204" pitchFamily="34" charset="0"/>
                        </a:rPr>
                        <a:t>Cuántos</a:t>
                      </a:r>
                      <a:r>
                        <a:rPr lang="en-GB" sz="1000" b="0" i="0" u="none" strike="noStrike" dirty="0">
                          <a:solidFill>
                            <a:srgbClr val="000000"/>
                          </a:solidFill>
                          <a:effectLst/>
                          <a:latin typeface="Calibri" panose="020F0502020204030204" pitchFamily="34" charset="0"/>
                        </a:rPr>
                        <a:t> ... hay? (How many... are there?)</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a:t>
                      </a:r>
                      <a:r>
                        <a:rPr lang="en-GB" sz="1000" b="0" i="0" u="none" strike="noStrike" dirty="0" err="1">
                          <a:solidFill>
                            <a:srgbClr val="000000"/>
                          </a:solidFill>
                          <a:effectLst/>
                          <a:latin typeface="Calibri" panose="020F0502020204030204" pitchFamily="34" charset="0"/>
                        </a:rPr>
                        <a:t>Qué</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día</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es</a:t>
                      </a:r>
                      <a:r>
                        <a:rPr lang="en-GB" sz="1000" b="0" i="0" u="none" strike="noStrike" dirty="0">
                          <a:solidFill>
                            <a:srgbClr val="000000"/>
                          </a:solidFill>
                          <a:effectLst/>
                          <a:latin typeface="Calibri" panose="020F0502020204030204" pitchFamily="34" charset="0"/>
                        </a:rPr>
                        <a:t> (hoy)? (What day is it (today)?</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a:t>
                      </a:r>
                      <a:r>
                        <a:rPr lang="en-GB" sz="1000" b="0" i="0" u="none" strike="noStrike" dirty="0" err="1">
                          <a:solidFill>
                            <a:srgbClr val="000000"/>
                          </a:solidFill>
                          <a:effectLst/>
                          <a:latin typeface="Calibri" panose="020F0502020204030204" pitchFamily="34" charset="0"/>
                        </a:rPr>
                        <a:t>Qué</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fecha</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es</a:t>
                      </a:r>
                      <a:r>
                        <a:rPr lang="en-GB" sz="1000" b="0" i="0" u="none" strike="noStrike" dirty="0">
                          <a:solidFill>
                            <a:srgbClr val="000000"/>
                          </a:solidFill>
                          <a:effectLst/>
                          <a:latin typeface="Calibri" panose="020F0502020204030204" pitchFamily="34" charset="0"/>
                        </a:rPr>
                        <a:t> (hoy)? (What date is it (today)?</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a:t>
                      </a:r>
                      <a:r>
                        <a:rPr lang="en-GB" sz="1000" b="0" i="0" u="none" strike="noStrike" dirty="0" err="1">
                          <a:solidFill>
                            <a:srgbClr val="000000"/>
                          </a:solidFill>
                          <a:effectLst/>
                          <a:latin typeface="Calibri" panose="020F0502020204030204" pitchFamily="34" charset="0"/>
                        </a:rPr>
                        <a:t>Cuándo</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es</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tu</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cumpleaños</a:t>
                      </a:r>
                      <a:r>
                        <a:rPr lang="en-GB" sz="1000" b="0" i="0" u="none" strike="noStrike" dirty="0">
                          <a:solidFill>
                            <a:srgbClr val="000000"/>
                          </a:solidFill>
                          <a:effectLst/>
                          <a:latin typeface="Calibri" panose="020F0502020204030204" pitchFamily="34" charset="0"/>
                        </a:rPr>
                        <a:t>? (When is your birthday?)</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a:t>
                      </a:r>
                      <a:r>
                        <a:rPr lang="en-GB" sz="1000" b="0" i="0" u="none" strike="noStrike" dirty="0" err="1">
                          <a:solidFill>
                            <a:srgbClr val="000000"/>
                          </a:solidFill>
                          <a:effectLst/>
                          <a:latin typeface="Calibri" panose="020F0502020204030204" pitchFamily="34" charset="0"/>
                        </a:rPr>
                        <a:t>Cómo</a:t>
                      </a:r>
                      <a:r>
                        <a:rPr lang="en-GB" sz="1000" b="0" i="0" u="none" strike="noStrike" dirty="0">
                          <a:solidFill>
                            <a:srgbClr val="000000"/>
                          </a:solidFill>
                          <a:effectLst/>
                          <a:latin typeface="Calibri" panose="020F0502020204030204" pitchFamily="34" charset="0"/>
                        </a:rPr>
                        <a:t> se llama?  (What is he/she called?</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a:t>
                      </a:r>
                      <a:r>
                        <a:rPr lang="en-GB" sz="1000" b="0" i="0" u="none" strike="noStrike" dirty="0" err="1">
                          <a:solidFill>
                            <a:srgbClr val="000000"/>
                          </a:solidFill>
                          <a:effectLst/>
                          <a:latin typeface="Calibri" panose="020F0502020204030204" pitchFamily="34" charset="0"/>
                        </a:rPr>
                        <a:t>Cómo</a:t>
                      </a:r>
                      <a:r>
                        <a:rPr lang="en-GB" sz="1000" b="0" i="0" u="none" strike="noStrike" dirty="0">
                          <a:solidFill>
                            <a:srgbClr val="000000"/>
                          </a:solidFill>
                          <a:effectLst/>
                          <a:latin typeface="Calibri" panose="020F0502020204030204" pitchFamily="34" charset="0"/>
                        </a:rPr>
                        <a:t> se </a:t>
                      </a:r>
                      <a:r>
                        <a:rPr lang="en-GB" sz="1000" b="0" i="0" u="none" strike="noStrike" dirty="0" err="1">
                          <a:solidFill>
                            <a:srgbClr val="000000"/>
                          </a:solidFill>
                          <a:effectLst/>
                          <a:latin typeface="Calibri" panose="020F0502020204030204" pitchFamily="34" charset="0"/>
                        </a:rPr>
                        <a:t>escribe</a:t>
                      </a:r>
                      <a:r>
                        <a:rPr lang="en-GB" sz="1000" b="0" i="0" u="none" strike="noStrike" dirty="0">
                          <a:solidFill>
                            <a:srgbClr val="000000"/>
                          </a:solidFill>
                          <a:effectLst/>
                          <a:latin typeface="Calibri" panose="020F0502020204030204" pitchFamily="34" charset="0"/>
                        </a:rPr>
                        <a:t>? (How do you spell that?)</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a:t>
                      </a:r>
                      <a:r>
                        <a:rPr lang="en-GB" sz="1000" b="0" i="0" u="none" strike="noStrike" dirty="0" err="1">
                          <a:solidFill>
                            <a:srgbClr val="000000"/>
                          </a:solidFill>
                          <a:effectLst/>
                          <a:latin typeface="Calibri" panose="020F0502020204030204" pitchFamily="34" charset="0"/>
                        </a:rPr>
                        <a:t>Tienes</a:t>
                      </a:r>
                      <a:r>
                        <a:rPr lang="en-GB" sz="1000" b="0" i="0" u="none" strike="noStrike" dirty="0">
                          <a:solidFill>
                            <a:srgbClr val="000000"/>
                          </a:solidFill>
                          <a:effectLst/>
                          <a:latin typeface="Calibri" panose="020F0502020204030204" pitchFamily="34" charset="0"/>
                        </a:rPr>
                        <a:t>..? (Do you have..?)</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¿De </a:t>
                      </a:r>
                      <a:r>
                        <a:rPr lang="en-GB" sz="1000" b="0" i="0" u="none" strike="noStrike" dirty="0" err="1">
                          <a:solidFill>
                            <a:srgbClr val="000000"/>
                          </a:solidFill>
                          <a:effectLst/>
                          <a:latin typeface="Calibri" panose="020F0502020204030204" pitchFamily="34" charset="0"/>
                        </a:rPr>
                        <a:t>qué</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color</a:t>
                      </a:r>
                      <a:r>
                        <a:rPr lang="en-GB" sz="1000" b="0" i="0" u="none" strike="noStrike" dirty="0">
                          <a:solidFill>
                            <a:srgbClr val="000000"/>
                          </a:solidFill>
                          <a:effectLst/>
                          <a:latin typeface="Calibri" panose="020F0502020204030204" pitchFamily="34" charset="0"/>
                        </a:rPr>
                        <a:t> son </a:t>
                      </a:r>
                      <a:r>
                        <a:rPr lang="en-GB" sz="1000" b="0" i="0" u="none" strike="noStrike" dirty="0" err="1">
                          <a:solidFill>
                            <a:srgbClr val="000000"/>
                          </a:solidFill>
                          <a:effectLst/>
                          <a:latin typeface="Calibri" panose="020F0502020204030204" pitchFamily="34" charset="0"/>
                        </a:rPr>
                        <a:t>tus</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ojos</a:t>
                      </a:r>
                      <a:r>
                        <a:rPr lang="en-GB" sz="1000" b="0" i="0" u="none" strike="noStrike" dirty="0">
                          <a:solidFill>
                            <a:srgbClr val="000000"/>
                          </a:solidFill>
                          <a:effectLst/>
                          <a:latin typeface="Calibri" panose="020F0502020204030204" pitchFamily="34" charset="0"/>
                        </a:rPr>
                        <a:t>? (What colour are your eyes?)</a:t>
                      </a:r>
                      <a:br>
                        <a:rPr lang="en-GB" sz="1000" b="0" i="0" u="none" strike="noStrike" dirty="0">
                          <a:solidFill>
                            <a:srgbClr val="000000"/>
                          </a:solidFill>
                          <a:effectLst/>
                          <a:latin typeface="Calibri" panose="020F0502020204030204" pitchFamily="34" charset="0"/>
                        </a:rPr>
                      </a:br>
                      <a:r>
                        <a:rPr lang="en-GB" sz="1000" b="0" i="0" u="none" strike="noStrike" dirty="0" smtClean="0">
                          <a:solidFill>
                            <a:srgbClr val="000000"/>
                          </a:solidFill>
                          <a:effectLst/>
                          <a:latin typeface="Calibri" panose="020F0502020204030204" pitchFamily="34" charset="0"/>
                        </a:rPr>
                        <a:t>¿</a:t>
                      </a:r>
                      <a:r>
                        <a:rPr lang="en-GB" sz="1000" b="0" i="0" u="none" strike="noStrike" dirty="0" err="1" smtClean="0">
                          <a:solidFill>
                            <a:srgbClr val="000000"/>
                          </a:solidFill>
                          <a:effectLst/>
                          <a:latin typeface="Calibri" panose="020F0502020204030204" pitchFamily="34" charset="0"/>
                        </a:rPr>
                        <a:t>Cómo</a:t>
                      </a:r>
                      <a:r>
                        <a:rPr lang="en-GB" sz="1000" b="0" i="0" u="none" strike="noStrike" baseline="0" dirty="0" smtClean="0">
                          <a:solidFill>
                            <a:srgbClr val="000000"/>
                          </a:solidFill>
                          <a:effectLst/>
                          <a:latin typeface="Calibri" panose="020F0502020204030204" pitchFamily="34" charset="0"/>
                        </a:rPr>
                        <a:t> </a:t>
                      </a:r>
                      <a:r>
                        <a:rPr lang="en-GB" sz="1000" b="0" i="0" u="none" strike="noStrike" baseline="0" dirty="0" err="1" smtClean="0">
                          <a:solidFill>
                            <a:srgbClr val="000000"/>
                          </a:solidFill>
                          <a:effectLst/>
                          <a:latin typeface="Calibri" panose="020F0502020204030204" pitchFamily="34" charset="0"/>
                        </a:rPr>
                        <a:t>tienes</a:t>
                      </a:r>
                      <a:r>
                        <a:rPr lang="en-GB" sz="1000" b="0" i="0" u="none" strike="noStrike" baseline="0" dirty="0" smtClean="0">
                          <a:solidFill>
                            <a:srgbClr val="000000"/>
                          </a:solidFill>
                          <a:effectLst/>
                          <a:latin typeface="Calibri" panose="020F0502020204030204" pitchFamily="34" charset="0"/>
                        </a:rPr>
                        <a:t> </a:t>
                      </a:r>
                      <a:r>
                        <a:rPr lang="en-GB" sz="1000" b="0" i="0" u="none" strike="noStrike" dirty="0" smtClean="0">
                          <a:solidFill>
                            <a:srgbClr val="000000"/>
                          </a:solidFill>
                          <a:effectLst/>
                          <a:latin typeface="Calibri" panose="020F0502020204030204" pitchFamily="34" charset="0"/>
                        </a:rPr>
                        <a:t>el </a:t>
                      </a:r>
                      <a:r>
                        <a:rPr lang="en-GB" sz="1000" b="0" i="0" u="none" strike="noStrike" dirty="0" err="1">
                          <a:solidFill>
                            <a:srgbClr val="000000"/>
                          </a:solidFill>
                          <a:effectLst/>
                          <a:latin typeface="Calibri" panose="020F0502020204030204" pitchFamily="34" charset="0"/>
                        </a:rPr>
                        <a:t>pelo</a:t>
                      </a:r>
                      <a:r>
                        <a:rPr lang="en-GB" sz="1000" b="0" i="0" u="none" strike="noStrike" dirty="0">
                          <a:solidFill>
                            <a:srgbClr val="000000"/>
                          </a:solidFill>
                          <a:effectLst/>
                          <a:latin typeface="Calibri" panose="020F0502020204030204" pitchFamily="34" charset="0"/>
                        </a:rPr>
                        <a:t>? (And your hair)</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t"/>
                      <a:endParaRPr lang="en-GB" sz="1200" b="0" i="0" u="none" strike="noStrike" dirty="0">
                        <a:solidFill>
                          <a:srgbClr val="000000"/>
                        </a:solidFill>
                        <a:effectLst/>
                        <a:latin typeface="Calibri" panose="020F0502020204030204" pitchFamily="34" charset="0"/>
                      </a:endParaRPr>
                    </a:p>
                  </a:txBody>
                  <a:tcPr marL="2585" marR="2585" marT="25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89197">
                <a:tc>
                  <a:txBody>
                    <a:bodyPr/>
                    <a:lstStyle/>
                    <a:p>
                      <a:pPr algn="ctr" fontAlgn="ctr"/>
                      <a:r>
                        <a:rPr lang="en-GB" sz="1200" u="none" strike="noStrike" dirty="0">
                          <a:effectLst/>
                        </a:rPr>
                        <a:t>S1(b)</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Express opinions and respond to those of others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Use: En mi opinión (In my opinion), Pienso que (I think that)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74408">
                <a:tc>
                  <a:txBody>
                    <a:bodyPr/>
                    <a:lstStyle/>
                    <a:p>
                      <a:pPr algn="ctr" fontAlgn="ctr"/>
                      <a:r>
                        <a:rPr lang="en-GB" sz="1200" u="none" strike="noStrike">
                          <a:effectLst/>
                        </a:rPr>
                        <a:t>S1©</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Ask for clarification and help</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s-ES" sz="1000" b="0" i="0" u="none" strike="noStrike">
                          <a:solidFill>
                            <a:srgbClr val="000000"/>
                          </a:solidFill>
                          <a:effectLst/>
                          <a:latin typeface="Calibri" panose="020F0502020204030204" pitchFamily="34" charset="0"/>
                        </a:rPr>
                        <a:t>Signal a problem:  Señor(a), tengo un problema</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Ask for help: ¿Puede ayudarme?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s-ES"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193454">
                <a:tc>
                  <a:txBody>
                    <a:bodyPr/>
                    <a:lstStyle/>
                    <a:p>
                      <a:pPr algn="ctr" fontAlgn="ctr"/>
                      <a:r>
                        <a:rPr lang="en-GB" sz="1200" u="none" strike="noStrike" dirty="0">
                          <a:effectLst/>
                        </a:rPr>
                        <a:t>S2</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Speak in sentences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s-ES" sz="1000" b="0" i="0" u="none" strike="noStrike">
                          <a:solidFill>
                            <a:srgbClr val="000000"/>
                          </a:solidFill>
                          <a:effectLst/>
                          <a:latin typeface="Calibri" panose="020F0502020204030204" pitchFamily="34" charset="0"/>
                        </a:rPr>
                        <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Use these sentence structures:</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Mi cumpleaños es el…de.. / Son las dos – es la una / Hoy es el …de… (Ayer fue el…de… - Mañana será el …de…)</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Empieza a las… / Termina a las…</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Es / No es</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Tiene / No tiene</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Hay / No hay</a:t>
                      </a:r>
                      <a:br>
                        <a:rPr lang="es-ES" sz="1000" b="0" i="0" u="none" strike="noStrike">
                          <a:solidFill>
                            <a:srgbClr val="000000"/>
                          </a:solidFill>
                          <a:effectLst/>
                          <a:latin typeface="Calibri" panose="020F0502020204030204" pitchFamily="34" charset="0"/>
                        </a:rPr>
                      </a:br>
                      <a:endParaRPr lang="es-ES" sz="10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103986">
                <a:tc>
                  <a:txBody>
                    <a:bodyPr/>
                    <a:lstStyle/>
                    <a:p>
                      <a:pPr algn="ctr" fontAlgn="ctr"/>
                      <a:r>
                        <a:rPr lang="en-GB" sz="1200" u="none" strike="noStrike">
                          <a:effectLst/>
                        </a:rPr>
                        <a:t>S3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Describe people, places, things and actions orally (to a range of audiences)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dirty="0">
                          <a:solidFill>
                            <a:srgbClr val="000000"/>
                          </a:solidFill>
                          <a:effectLst/>
                          <a:latin typeface="Calibri" panose="020F0502020204030204" pitchFamily="34" charset="0"/>
                        </a:rPr>
                        <a:t>Describe pictures/paintings in terms of shapes and their position</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Describe hair / eyes of self and others</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Birthday survey, songs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3" name="Rounded Rectangle 2"/>
          <p:cNvSpPr/>
          <p:nvPr/>
        </p:nvSpPr>
        <p:spPr>
          <a:xfrm>
            <a:off x="6364873" y="875188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45</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473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1880388"/>
              </p:ext>
            </p:extLst>
          </p:nvPr>
        </p:nvGraphicFramePr>
        <p:xfrm>
          <a:off x="116632" y="179514"/>
          <a:ext cx="6552728" cy="8804955"/>
        </p:xfrm>
        <a:graphic>
          <a:graphicData uri="http://schemas.openxmlformats.org/drawingml/2006/table">
            <a:tbl>
              <a:tblPr>
                <a:tableStyleId>{5C22544A-7EE6-4342-B048-85BDC9FD1C3A}</a:tableStyleId>
              </a:tblPr>
              <a:tblGrid>
                <a:gridCol w="288032"/>
                <a:gridCol w="2462734"/>
                <a:gridCol w="3441922"/>
                <a:gridCol w="360040"/>
              </a:tblGrid>
              <a:tr h="1281665">
                <a:tc>
                  <a:txBody>
                    <a:bodyPr/>
                    <a:lstStyle/>
                    <a:p>
                      <a:pPr algn="ctr" fontAlgn="ctr"/>
                      <a:r>
                        <a:rPr lang="en-GB" sz="1200" u="none" strike="noStrike" dirty="0">
                          <a:effectLst/>
                        </a:rPr>
                        <a:t>R1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read and show understanding of words, phrases and simple texts</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Spot the Dog story, Perritos</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Reading and understanding details on birthday invitations, diary entries and list of things to do (to prepare for a party)</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50761">
                <a:tc>
                  <a:txBody>
                    <a:bodyPr/>
                    <a:lstStyle/>
                    <a:p>
                      <a:pPr algn="ctr" fontAlgn="ctr"/>
                      <a:r>
                        <a:rPr lang="en-GB" sz="1200" u="none" strike="noStrike">
                          <a:effectLst/>
                        </a:rPr>
                        <a:t>R2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appreciate stories, songs, poems and rhymes in the language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Numbers song, birthday and Christmas songs, Pocoyo video episodes, months / days rhymes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916213">
                <a:tc>
                  <a:txBody>
                    <a:bodyPr/>
                    <a:lstStyle/>
                    <a:p>
                      <a:pPr algn="ctr" fontAlgn="ctr"/>
                      <a:r>
                        <a:rPr lang="en-GB" sz="1200" u="none" strike="noStrike">
                          <a:effectLst/>
                        </a:rPr>
                        <a:t>R3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read aloud with accurate pronunciation</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Numbers</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Read and add questioning intonation</a:t>
                      </a:r>
                      <a:br>
                        <a:rPr lang="en-GB" sz="1000" b="0" i="0" u="none" strike="noStrike">
                          <a:solidFill>
                            <a:srgbClr val="000000"/>
                          </a:solidFill>
                          <a:effectLst/>
                          <a:latin typeface="Calibri" panose="020F0502020204030204" pitchFamily="34" charset="0"/>
                        </a:rPr>
                      </a:br>
                      <a:endParaRPr lang="en-GB" sz="10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33487">
                <a:tc>
                  <a:txBody>
                    <a:bodyPr/>
                    <a:lstStyle/>
                    <a:p>
                      <a:pPr algn="ctr" fontAlgn="ctr"/>
                      <a:r>
                        <a:rPr lang="en-GB" sz="1200" u="none" strike="noStrike">
                          <a:effectLst/>
                        </a:rPr>
                        <a:t>R4</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understand new words that are introduced into familiar written material</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dirty="0" err="1">
                          <a:solidFill>
                            <a:srgbClr val="000000"/>
                          </a:solidFill>
                          <a:effectLst/>
                          <a:latin typeface="Calibri" panose="020F0502020204030204" pitchFamily="34" charset="0"/>
                        </a:rPr>
                        <a:t>Otra</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vez</a:t>
                      </a:r>
                      <a:r>
                        <a:rPr lang="en-GB" sz="1000" b="0" i="0" u="none" strike="noStrike" dirty="0">
                          <a:solidFill>
                            <a:srgbClr val="000000"/>
                          </a:solidFill>
                          <a:effectLst/>
                          <a:latin typeface="Calibri" panose="020F0502020204030204" pitchFamily="34" charset="0"/>
                        </a:rPr>
                        <a:t> (again!) / </a:t>
                      </a:r>
                      <a:r>
                        <a:rPr lang="en-GB" sz="1000" b="0" i="0" u="none" strike="noStrike" dirty="0" err="1">
                          <a:solidFill>
                            <a:srgbClr val="000000"/>
                          </a:solidFill>
                          <a:effectLst/>
                          <a:latin typeface="Calibri" panose="020F0502020204030204" pitchFamily="34" charset="0"/>
                        </a:rPr>
                        <a:t>Todos</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preparados</a:t>
                      </a:r>
                      <a:r>
                        <a:rPr lang="en-GB" sz="1000" b="0" i="0" u="none" strike="noStrike" dirty="0">
                          <a:solidFill>
                            <a:srgbClr val="000000"/>
                          </a:solidFill>
                          <a:effectLst/>
                          <a:latin typeface="Calibri" panose="020F0502020204030204" pitchFamily="34" charset="0"/>
                        </a:rPr>
                        <a:t> – </a:t>
                      </a:r>
                      <a:r>
                        <a:rPr lang="en-GB" sz="1000" b="0" i="0" u="none" strike="noStrike" dirty="0" err="1">
                          <a:solidFill>
                            <a:srgbClr val="000000"/>
                          </a:solidFill>
                          <a:effectLst/>
                          <a:latin typeface="Calibri" panose="020F0502020204030204" pitchFamily="34" charset="0"/>
                        </a:rPr>
                        <a:t>qué</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voy</a:t>
                      </a:r>
                      <a:r>
                        <a:rPr lang="en-GB" sz="1000" b="0" i="0" u="none" strike="noStrike" dirty="0">
                          <a:solidFill>
                            <a:srgbClr val="000000"/>
                          </a:solidFill>
                          <a:effectLst/>
                          <a:latin typeface="Calibri" panose="020F0502020204030204" pitchFamily="34" charset="0"/>
                        </a:rPr>
                        <a:t> (Coming ready or not!) / </a:t>
                      </a:r>
                      <a:br>
                        <a:rPr lang="en-GB" sz="1000" b="0" i="0" u="none" strike="noStrike" dirty="0">
                          <a:solidFill>
                            <a:srgbClr val="000000"/>
                          </a:solidFill>
                          <a:effectLst/>
                          <a:latin typeface="Calibri" panose="020F0502020204030204" pitchFamily="34" charset="0"/>
                        </a:rPr>
                      </a:br>
                      <a:r>
                        <a:rPr lang="en-GB" sz="1000" b="0" i="0" u="none" strike="noStrike" dirty="0" err="1">
                          <a:solidFill>
                            <a:srgbClr val="000000"/>
                          </a:solidFill>
                          <a:effectLst/>
                          <a:latin typeface="Calibri" panose="020F0502020204030204" pitchFamily="34" charset="0"/>
                        </a:rPr>
                        <a:t>Pocoyo</a:t>
                      </a:r>
                      <a:r>
                        <a:rPr lang="en-GB" sz="1000" b="0" i="0" u="none" strike="noStrike" dirty="0">
                          <a:solidFill>
                            <a:srgbClr val="000000"/>
                          </a:solidFill>
                          <a:effectLst/>
                          <a:latin typeface="Calibri" panose="020F0502020204030204" pitchFamily="34" charset="0"/>
                        </a:rPr>
                        <a:t>, birthday vocabulary, verbs, seasons, numbers 13-31, festive vocabulary, instructions for making a piñata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85309">
                <a:tc>
                  <a:txBody>
                    <a:bodyPr/>
                    <a:lstStyle/>
                    <a:p>
                      <a:pPr algn="ctr" fontAlgn="ctr"/>
                      <a:r>
                        <a:rPr lang="en-GB" sz="1200" u="none" strike="noStrike">
                          <a:effectLst/>
                        </a:rPr>
                        <a:t>R5</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rtl="0" fontAlgn="ctr"/>
                      <a:r>
                        <a:rPr lang="en-GB" sz="1200" u="none" strike="noStrike" dirty="0">
                          <a:effectLst/>
                        </a:rPr>
                        <a:t>use a dictionary</a:t>
                      </a: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r>
              <a:tr h="916213">
                <a:tc>
                  <a:txBody>
                    <a:bodyPr/>
                    <a:lstStyle/>
                    <a:p>
                      <a:pPr algn="ctr" fontAlgn="ctr"/>
                      <a:r>
                        <a:rPr lang="en-GB" sz="1200" u="none" strike="noStrike" dirty="0">
                          <a:effectLst/>
                        </a:rPr>
                        <a:t>W1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write words and phrases from memory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Write short exclamations and questions with from memory with correct position of punctuation marks in questions (and exclamations), on mini-white boards from short-term memory (e.g. in response to Pocoyo videos)</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Write ' My birthday es on the … of …' from memory with accurate spelling.</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98939">
                <a:tc>
                  <a:txBody>
                    <a:bodyPr/>
                    <a:lstStyle/>
                    <a:p>
                      <a:pPr algn="ctr" fontAlgn="ctr"/>
                      <a:r>
                        <a:rPr lang="en-GB" sz="1200" u="none" strike="noStrike">
                          <a:effectLst/>
                        </a:rPr>
                        <a:t>W2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adapt phrases to create new sentences</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Animal maths</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Create birthday and Christmas cards, plan and write party invitations including time / date /, making plans for a party – to do list  - using ‘Voy a + verbs’, time exercise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836742">
                <a:tc>
                  <a:txBody>
                    <a:bodyPr/>
                    <a:lstStyle/>
                    <a:p>
                      <a:pPr algn="ctr" fontAlgn="ctr"/>
                      <a:r>
                        <a:rPr lang="en-GB" sz="1200" u="none" strike="noStrike">
                          <a:effectLst/>
                        </a:rPr>
                        <a:t>W3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describe people, places, things and actions in writing</a:t>
                      </a: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dirty="0">
                          <a:solidFill>
                            <a:srgbClr val="000000"/>
                          </a:solidFill>
                          <a:effectLst/>
                          <a:latin typeface="Calibri" panose="020F0502020204030204" pitchFamily="34" charset="0"/>
                        </a:rPr>
                        <a:t>Revision – colours and numbers</a:t>
                      </a:r>
                      <a:br>
                        <a:rPr lang="en-GB" sz="1000" b="0" i="0" u="none" strike="noStrike" dirty="0">
                          <a:solidFill>
                            <a:srgbClr val="000000"/>
                          </a:solidFill>
                          <a:effectLst/>
                          <a:latin typeface="Calibri" panose="020F0502020204030204" pitchFamily="34" charset="0"/>
                        </a:rPr>
                      </a:br>
                      <a:r>
                        <a:rPr lang="en-GB" sz="1000" b="0" i="0" u="none" strike="noStrike" dirty="0" smtClean="0">
                          <a:solidFill>
                            <a:srgbClr val="000000"/>
                          </a:solidFill>
                          <a:effectLst/>
                          <a:latin typeface="Calibri" panose="020F0502020204030204" pitchFamily="34" charset="0"/>
                        </a:rPr>
                        <a:t>Describing </a:t>
                      </a:r>
                      <a:r>
                        <a:rPr lang="en-GB" sz="1000" b="0" i="0" u="none" strike="noStrike" dirty="0">
                          <a:solidFill>
                            <a:srgbClr val="000000"/>
                          </a:solidFill>
                          <a:effectLst/>
                          <a:latin typeface="Calibri" panose="020F0502020204030204" pitchFamily="34" charset="0"/>
                        </a:rPr>
                        <a:t>pictures/paintings in terms of shapes and their position</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Describing emotions – happy, sad</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Describing hair / eyes of self and others</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Make birthday cards, Design invites,  Create piñata (with resources</a:t>
                      </a:r>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33587">
                <a:tc>
                  <a:txBody>
                    <a:bodyPr/>
                    <a:lstStyle/>
                    <a:p>
                      <a:pPr algn="ctr" rtl="0" fontAlgn="ctr"/>
                      <a:r>
                        <a:rPr lang="en-GB" sz="1200" u="none" strike="noStrike" dirty="0">
                          <a:effectLst/>
                        </a:rPr>
                        <a:t>G1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Gender of nouns - definite and indefinite articles</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GB" sz="1000" b="0" i="0" u="none" strike="noStrike">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84665">
                <a:tc>
                  <a:txBody>
                    <a:bodyPr/>
                    <a:lstStyle/>
                    <a:p>
                      <a:pPr algn="ctr" rtl="0" fontAlgn="ctr"/>
                      <a:r>
                        <a:rPr lang="en-GB" sz="1200" u="none" strike="noStrike">
                          <a:effectLst/>
                        </a:rPr>
                        <a:t>G2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Singular and plural forms of nouns</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Focus on active use of indefinite articles in singular and plural and definite articles in both singular and plural</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68035">
                <a:tc>
                  <a:txBody>
                    <a:bodyPr/>
                    <a:lstStyle/>
                    <a:p>
                      <a:pPr algn="ctr" rtl="0" fontAlgn="ctr"/>
                      <a:r>
                        <a:rPr lang="en-GB" sz="1200" u="none" strike="noStrike">
                          <a:effectLst/>
                        </a:rPr>
                        <a:t>G3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Adjectives (place and agreement)</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Use of plural nouns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68035">
                <a:tc>
                  <a:txBody>
                    <a:bodyPr/>
                    <a:lstStyle/>
                    <a:p>
                      <a:pPr algn="ctr" rtl="0" fontAlgn="ctr"/>
                      <a:r>
                        <a:rPr lang="en-GB" sz="1200" u="none" strike="noStrike">
                          <a:effectLst/>
                        </a:rPr>
                        <a:t>G4</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a:effectLst/>
                        </a:rPr>
                        <a:t>Conjugation of key verbs (and making verbs negative)</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a:solidFill>
                            <a:srgbClr val="000000"/>
                          </a:solidFill>
                          <a:effectLst/>
                          <a:latin typeface="Calibri" panose="020F0502020204030204" pitchFamily="34" charset="0"/>
                        </a:rPr>
                        <a:t>Use adjectives (agreement and position) with more confidence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s-ES"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98723">
                <a:tc>
                  <a:txBody>
                    <a:bodyPr/>
                    <a:lstStyle/>
                    <a:p>
                      <a:pPr algn="ctr" fontAlgn="ctr"/>
                      <a:r>
                        <a:rPr lang="en-GB" sz="1200" u="none" strike="noStrike">
                          <a:effectLst/>
                        </a:rPr>
                        <a:t>G5</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u="none" strike="noStrike" dirty="0">
                          <a:effectLst/>
                        </a:rPr>
                        <a:t>Connectives and qualifiers, adverbs of time, prepositions of place</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00" b="0" i="0" u="none" strike="noStrike" dirty="0">
                          <a:solidFill>
                            <a:srgbClr val="000000"/>
                          </a:solidFill>
                          <a:effectLst/>
                          <a:latin typeface="Calibri" panose="020F0502020204030204" pitchFamily="34" charset="0"/>
                        </a:rPr>
                        <a:t>Create greater variety of sentences using the key verb forms from Y3.</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Use  </a:t>
                      </a:r>
                      <a:r>
                        <a:rPr lang="en-GB" sz="1000" b="0" i="0" u="none" strike="noStrike" dirty="0" err="1">
                          <a:solidFill>
                            <a:srgbClr val="000000"/>
                          </a:solidFill>
                          <a:effectLst/>
                          <a:latin typeface="Calibri" panose="020F0502020204030204" pitchFamily="34" charset="0"/>
                        </a:rPr>
                        <a:t>tiene</a:t>
                      </a:r>
                      <a:r>
                        <a:rPr lang="en-GB" sz="1000" b="0" i="0" u="none" strike="noStrike" dirty="0">
                          <a:solidFill>
                            <a:srgbClr val="000000"/>
                          </a:solidFill>
                          <a:effectLst/>
                          <a:latin typeface="Calibri" panose="020F0502020204030204" pitchFamily="34" charset="0"/>
                        </a:rPr>
                        <a:t> (3rd person </a:t>
                      </a:r>
                      <a:r>
                        <a:rPr lang="en-GB" sz="1000" b="0" i="0" u="none" strike="noStrike" dirty="0" err="1">
                          <a:solidFill>
                            <a:srgbClr val="000000"/>
                          </a:solidFill>
                          <a:effectLst/>
                          <a:latin typeface="Calibri" panose="020F0502020204030204" pitchFamily="34" charset="0"/>
                        </a:rPr>
                        <a:t>tener</a:t>
                      </a:r>
                      <a:r>
                        <a:rPr lang="en-GB" sz="1000" b="0" i="0" u="none" strike="noStrike" dirty="0">
                          <a:solidFill>
                            <a:srgbClr val="000000"/>
                          </a:solidFill>
                          <a:effectLst/>
                          <a:latin typeface="Calibri" panose="020F0502020204030204" pitchFamily="34" charset="0"/>
                        </a:rPr>
                        <a:t>) and </a:t>
                      </a:r>
                      <a:r>
                        <a:rPr lang="en-GB" sz="1000" b="0" i="0" u="none" strike="noStrike" dirty="0" err="1">
                          <a:solidFill>
                            <a:srgbClr val="000000"/>
                          </a:solidFill>
                          <a:effectLst/>
                          <a:latin typeface="Calibri" panose="020F0502020204030204" pitchFamily="34" charset="0"/>
                        </a:rPr>
                        <a:t>está</a:t>
                      </a:r>
                      <a:r>
                        <a:rPr lang="en-GB" sz="1000" b="0" i="0" u="none" strike="noStrike" dirty="0">
                          <a:solidFill>
                            <a:srgbClr val="000000"/>
                          </a:solidFill>
                          <a:effectLst/>
                          <a:latin typeface="Calibri" panose="020F0502020204030204" pitchFamily="34" charset="0"/>
                        </a:rPr>
                        <a:t> (3rd person </a:t>
                      </a:r>
                      <a:r>
                        <a:rPr lang="en-GB" sz="1000" b="0" i="0" u="none" strike="noStrike" dirty="0" err="1">
                          <a:solidFill>
                            <a:srgbClr val="000000"/>
                          </a:solidFill>
                          <a:effectLst/>
                          <a:latin typeface="Calibri" panose="020F0502020204030204" pitchFamily="34" charset="0"/>
                        </a:rPr>
                        <a:t>estar</a:t>
                      </a:r>
                      <a:r>
                        <a:rPr lang="en-GB" sz="1000" b="0" i="0" u="none" strike="noStrike" dirty="0">
                          <a:solidFill>
                            <a:srgbClr val="000000"/>
                          </a:solidFill>
                          <a:effectLst/>
                          <a:latin typeface="Calibri" panose="020F0502020204030204" pitchFamily="34" charset="0"/>
                        </a:rPr>
                        <a:t>)</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Retell story with 3rd person AR verbs (non-explicit focus)</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Use future tense (</a:t>
                      </a:r>
                      <a:r>
                        <a:rPr lang="en-GB" sz="1000" b="0" i="0" u="none" strike="noStrike" dirty="0" err="1">
                          <a:solidFill>
                            <a:srgbClr val="000000"/>
                          </a:solidFill>
                          <a:effectLst/>
                          <a:latin typeface="Calibri" panose="020F0502020204030204" pitchFamily="34" charset="0"/>
                        </a:rPr>
                        <a:t>Voy</a:t>
                      </a:r>
                      <a:r>
                        <a:rPr lang="en-GB" sz="1000" b="0" i="0" u="none" strike="noStrike" dirty="0">
                          <a:solidFill>
                            <a:srgbClr val="000000"/>
                          </a:solidFill>
                          <a:effectLst/>
                          <a:latin typeface="Calibri" panose="020F0502020204030204" pitchFamily="34" charset="0"/>
                        </a:rPr>
                        <a:t> a + infinitive verb), infinitives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s-ES"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3" name="Rounded Rectangle 2"/>
          <p:cNvSpPr/>
          <p:nvPr/>
        </p:nvSpPr>
        <p:spPr>
          <a:xfrm>
            <a:off x="6364873" y="875188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46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056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97" name="Group 173"/>
          <p:cNvGraphicFramePr>
            <a:graphicFrameLocks noGrp="1"/>
          </p:cNvGraphicFramePr>
          <p:nvPr>
            <p:extLst/>
          </p:nvPr>
        </p:nvGraphicFramePr>
        <p:xfrm>
          <a:off x="250825" y="250825"/>
          <a:ext cx="6273800" cy="8737600"/>
        </p:xfrm>
        <a:graphic>
          <a:graphicData uri="http://schemas.openxmlformats.org/drawingml/2006/table">
            <a:tbl>
              <a:tblPr/>
              <a:tblGrid>
                <a:gridCol w="3136900"/>
                <a:gridCol w="3136900"/>
              </a:tblGrid>
              <a:tr h="546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Como </a:t>
                      </a:r>
                      <a:r>
                        <a:rPr kumimoji="0" lang="en-GB" sz="2400" b="1" i="0" u="none" strike="noStrike" cap="none" normalizeH="0" baseline="0" dirty="0" err="1" smtClean="0">
                          <a:ln>
                            <a:noFill/>
                          </a:ln>
                          <a:solidFill>
                            <a:schemeClr val="tx1"/>
                          </a:solidFill>
                          <a:effectLst/>
                          <a:latin typeface="Arial" pitchFamily="34" charset="0"/>
                          <a:cs typeface="Arial" pitchFamily="34" charset="0"/>
                        </a:rPr>
                        <a:t>saludar</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Greetings</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¡Buenos </a:t>
                      </a:r>
                      <a:r>
                        <a:rPr kumimoji="0" lang="en-GB" sz="2000" b="0" i="0" u="none" strike="noStrike" cap="none" normalizeH="0" baseline="0" dirty="0" err="1" smtClean="0">
                          <a:ln>
                            <a:noFill/>
                          </a:ln>
                          <a:solidFill>
                            <a:schemeClr val="tx1"/>
                          </a:solidFill>
                          <a:effectLst/>
                          <a:latin typeface="Arial" pitchFamily="34" charset="0"/>
                          <a:cs typeface="Arial" pitchFamily="34" charset="0"/>
                        </a:rPr>
                        <a:t>días</a:t>
                      </a:r>
                      <a:r>
                        <a:rPr kumimoji="0" lang="en-GB" sz="2000" b="0" i="0" u="none" strike="noStrike" cap="none" normalizeH="0" baseline="0" dirty="0" smtClean="0">
                          <a:ln>
                            <a:noFill/>
                          </a:ln>
                          <a:solidFill>
                            <a:schemeClr val="tx1"/>
                          </a:solidFill>
                          <a:effectLst/>
                          <a:latin typeface="Arial" pitchFamily="34" charset="0"/>
                          <a:cs typeface="Arial" pitchFamily="34" charset="0"/>
                        </a:rPr>
                        <a:t>!</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morning!</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¡Buenas tardes!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afternoon!</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¡Buenas noches!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evening!</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t>
                      </a:r>
                      <a:r>
                        <a:rPr kumimoji="0" lang="en-GB" sz="2000" b="0" i="0" u="none" strike="noStrike" cap="none" normalizeH="0" baseline="0" dirty="0" err="1" smtClean="0">
                          <a:ln>
                            <a:noFill/>
                          </a:ln>
                          <a:solidFill>
                            <a:schemeClr val="tx1"/>
                          </a:solidFill>
                          <a:effectLst/>
                          <a:latin typeface="Arial" pitchFamily="34" charset="0"/>
                          <a:cs typeface="Arial" pitchFamily="34" charset="0"/>
                        </a:rPr>
                        <a:t>Hola</a:t>
                      </a:r>
                      <a:r>
                        <a:rPr kumimoji="0" lang="en-GB" sz="2000" b="0" i="0" u="none" strike="noStrike" cap="none" normalizeH="0" baseline="0" dirty="0" smtClean="0">
                          <a:ln>
                            <a:noFill/>
                          </a:ln>
                          <a:solidFill>
                            <a:schemeClr val="tx1"/>
                          </a:solidFill>
                          <a:effectLst/>
                          <a:latin typeface="Arial" pitchFamily="34" charset="0"/>
                          <a:cs typeface="Arial" pitchFamily="34" charset="0"/>
                        </a:rPr>
                        <a:t>!</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Hello!</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t>
                      </a:r>
                      <a:r>
                        <a:rPr kumimoji="0" lang="en-GB" sz="2000" b="0" i="0" u="none" strike="noStrike" cap="none" normalizeH="0" baseline="0" dirty="0" err="1" smtClean="0">
                          <a:ln>
                            <a:noFill/>
                          </a:ln>
                          <a:solidFill>
                            <a:schemeClr val="tx1"/>
                          </a:solidFill>
                          <a:effectLst/>
                          <a:latin typeface="Arial" pitchFamily="34" charset="0"/>
                          <a:cs typeface="Arial" pitchFamily="34" charset="0"/>
                        </a:rPr>
                        <a:t>Adiós</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Goodbye!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pitchFamily="34" charset="0"/>
                          <a:cs typeface="Arial" pitchFamily="34" charset="0"/>
                        </a:rPr>
                        <a:t>¡Hasta luego!</a:t>
                      </a:r>
                      <a:endParaRPr kumimoji="0" lang="en-GB" sz="2000" b="0" i="0" u="none" strike="noStrike" cap="none" normalizeH="0" baseline="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Bye!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por</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favor</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please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gracias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thank you</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t>
                      </a:r>
                      <a:r>
                        <a:rPr kumimoji="0" lang="en-GB" sz="2000" b="0" i="0" u="none" strike="noStrike" cap="none" normalizeH="0" baseline="0" dirty="0" err="1" smtClean="0">
                          <a:ln>
                            <a:noFill/>
                          </a:ln>
                          <a:solidFill>
                            <a:schemeClr val="tx1"/>
                          </a:solidFill>
                          <a:effectLst/>
                          <a:latin typeface="Arial" pitchFamily="34" charset="0"/>
                          <a:cs typeface="Arial" pitchFamily="34" charset="0"/>
                        </a:rPr>
                        <a:t>Cómo</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estás</a:t>
                      </a:r>
                      <a:r>
                        <a:rPr kumimoji="0" lang="en-GB" sz="2000" b="0" i="0" u="none" strike="noStrike" cap="none" normalizeH="0" baseline="0" dirty="0" smtClean="0">
                          <a:ln>
                            <a:noFill/>
                          </a:ln>
                          <a:solidFill>
                            <a:schemeClr val="tx1"/>
                          </a:solidFill>
                          <a:effectLst/>
                          <a:latin typeface="Arial" pitchFamily="34" charset="0"/>
                          <a:cs typeface="Arial" pitchFamily="34" charset="0"/>
                        </a:rPr>
                        <a:t>? OR ¿</a:t>
                      </a:r>
                      <a:r>
                        <a:rPr kumimoji="0" lang="en-GB" sz="2000" b="0" i="0" u="none" strike="noStrike" cap="none" normalizeH="0" baseline="0" dirty="0" err="1" smtClean="0">
                          <a:ln>
                            <a:noFill/>
                          </a:ln>
                          <a:solidFill>
                            <a:schemeClr val="tx1"/>
                          </a:solidFill>
                          <a:effectLst/>
                          <a:latin typeface="Arial" pitchFamily="34" charset="0"/>
                          <a:cs typeface="Arial" pitchFamily="34" charset="0"/>
                        </a:rPr>
                        <a:t>Qué</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tal</a:t>
                      </a:r>
                      <a:r>
                        <a:rPr kumimoji="0" lang="en-GB" sz="2000" b="0" i="0" u="none" strike="noStrike" cap="none" normalizeH="0" baseline="0" dirty="0" smtClean="0">
                          <a:ln>
                            <a:noFill/>
                          </a:ln>
                          <a:solidFill>
                            <a:schemeClr val="tx1"/>
                          </a:solidFill>
                          <a:effectLst/>
                          <a:latin typeface="Arial" pitchFamily="34" charset="0"/>
                          <a:cs typeface="Arial" pitchFamily="34" charset="0"/>
                        </a:rPr>
                        <a:t>?</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How are you?</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pitchFamily="34" charset="0"/>
                          <a:cs typeface="Arial" pitchFamily="34" charset="0"/>
                        </a:rPr>
                        <a:t>¿Cómo está Usted?</a:t>
                      </a:r>
                      <a:endParaRPr kumimoji="0" lang="en-GB" sz="2000" b="0" i="0" u="none" strike="noStrike" cap="none" normalizeH="0" baseline="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How are you? (formal)</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Estoy…..</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I am…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fenomenal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great</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bien</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good/fine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regular</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ok</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mal</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bad</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¡fatal!</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awful!</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ounded Rectangle 3"/>
          <p:cNvSpPr/>
          <p:nvPr/>
        </p:nvSpPr>
        <p:spPr>
          <a:xfrm>
            <a:off x="6385321" y="860444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prstClr val="black"/>
                </a:solidFill>
                <a:latin typeface="Arial" panose="020B0604020202020204" pitchFamily="34" charset="0"/>
                <a:cs typeface="Arial" panose="020B0604020202020204" pitchFamily="34" charset="0"/>
              </a:rPr>
              <a:t>3</a:t>
            </a:r>
            <a:endParaRPr lang="en-US"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78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5"/>
          <p:cNvSpPr>
            <a:spLocks noChangeArrowheads="1"/>
          </p:cNvSpPr>
          <p:nvPr/>
        </p:nvSpPr>
        <p:spPr bwMode="auto">
          <a:xfrm>
            <a:off x="1268413" y="1868437"/>
            <a:ext cx="1704975" cy="685800"/>
          </a:xfrm>
          <a:prstGeom prst="wedgeEllipseCallout">
            <a:avLst>
              <a:gd name="adj1" fmla="val 83519"/>
              <a:gd name="adj2" fmla="val 54398"/>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GB" sz="2400" smtClean="0">
                <a:solidFill>
                  <a:prstClr val="black"/>
                </a:solidFill>
                <a:latin typeface="Tahoma" panose="020B0604030504040204" pitchFamily="34" charset="0"/>
              </a:rPr>
              <a:t>¡H_l_!</a:t>
            </a:r>
            <a:endParaRPr lang="en-GB" sz="2400" smtClean="0">
              <a:solidFill>
                <a:prstClr val="black"/>
              </a:solidFill>
            </a:endParaRPr>
          </a:p>
        </p:txBody>
      </p:sp>
      <p:sp>
        <p:nvSpPr>
          <p:cNvPr id="17412" name="AutoShape 6"/>
          <p:cNvSpPr>
            <a:spLocks noChangeArrowheads="1"/>
          </p:cNvSpPr>
          <p:nvPr/>
        </p:nvSpPr>
        <p:spPr bwMode="auto">
          <a:xfrm>
            <a:off x="71438" y="6118175"/>
            <a:ext cx="3429000" cy="647700"/>
          </a:xfrm>
          <a:prstGeom prst="wedgeEllipseCallout">
            <a:avLst>
              <a:gd name="adj1" fmla="val 63546"/>
              <a:gd name="adj2" fmla="val 53921"/>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GB" sz="2200" b="1" smtClean="0">
                <a:solidFill>
                  <a:prstClr val="black"/>
                </a:solidFill>
                <a:latin typeface="Tahoma" panose="020B0604030504040204" pitchFamily="34" charset="0"/>
              </a:rPr>
              <a:t>¿C_m_ e_t_s?</a:t>
            </a:r>
            <a:endParaRPr lang="en-GB" sz="2200" b="1" smtClean="0">
              <a:solidFill>
                <a:prstClr val="black"/>
              </a:solidFill>
            </a:endParaRPr>
          </a:p>
        </p:txBody>
      </p:sp>
      <p:sp>
        <p:nvSpPr>
          <p:cNvPr id="17413" name="AutoShape 7"/>
          <p:cNvSpPr>
            <a:spLocks noChangeArrowheads="1"/>
          </p:cNvSpPr>
          <p:nvPr/>
        </p:nvSpPr>
        <p:spPr bwMode="auto">
          <a:xfrm>
            <a:off x="2852738" y="2949525"/>
            <a:ext cx="1584325" cy="720725"/>
          </a:xfrm>
          <a:prstGeom prst="wedgeEllipseCallout">
            <a:avLst>
              <a:gd name="adj1" fmla="val -37074"/>
              <a:gd name="adj2" fmla="val 131500"/>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sz="2400" smtClean="0">
                <a:solidFill>
                  <a:prstClr val="black"/>
                </a:solidFill>
                <a:cs typeface="Arial" panose="020B0604020202020204" pitchFamily="34" charset="0"/>
              </a:rPr>
              <a:t>¡</a:t>
            </a:r>
            <a:r>
              <a:rPr lang="en-GB" sz="2400" smtClean="0">
                <a:solidFill>
                  <a:prstClr val="black"/>
                </a:solidFill>
              </a:rPr>
              <a:t>A_ió_!</a:t>
            </a:r>
          </a:p>
        </p:txBody>
      </p:sp>
      <p:sp>
        <p:nvSpPr>
          <p:cNvPr id="17414" name="AutoShape 8"/>
          <p:cNvSpPr>
            <a:spLocks noChangeArrowheads="1"/>
          </p:cNvSpPr>
          <p:nvPr/>
        </p:nvSpPr>
        <p:spPr bwMode="auto">
          <a:xfrm>
            <a:off x="482600" y="4964062"/>
            <a:ext cx="2803525" cy="795338"/>
          </a:xfrm>
          <a:prstGeom prst="wedgeEllipseCallout">
            <a:avLst>
              <a:gd name="adj1" fmla="val 37704"/>
              <a:gd name="adj2" fmla="val 114000"/>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GB" sz="1800" smtClean="0">
                <a:solidFill>
                  <a:prstClr val="black"/>
                </a:solidFill>
                <a:latin typeface="Tahoma" panose="020B0604030504040204" pitchFamily="34" charset="0"/>
              </a:rPr>
              <a:t>Estoy m_ _ bien</a:t>
            </a:r>
            <a:endParaRPr lang="en-GB" sz="1800" smtClean="0">
              <a:solidFill>
                <a:prstClr val="black"/>
              </a:solidFill>
            </a:endParaRPr>
          </a:p>
        </p:txBody>
      </p:sp>
      <p:sp>
        <p:nvSpPr>
          <p:cNvPr id="17415" name="AutoShape 9"/>
          <p:cNvSpPr>
            <a:spLocks noChangeArrowheads="1"/>
          </p:cNvSpPr>
          <p:nvPr/>
        </p:nvSpPr>
        <p:spPr bwMode="auto">
          <a:xfrm>
            <a:off x="457200" y="7486600"/>
            <a:ext cx="2171700" cy="685800"/>
          </a:xfrm>
          <a:prstGeom prst="wedgeEllipseCallout">
            <a:avLst>
              <a:gd name="adj1" fmla="val 17838"/>
              <a:gd name="adj2" fmla="val -150694"/>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GB" sz="1800" smtClean="0">
                <a:solidFill>
                  <a:prstClr val="black"/>
                </a:solidFill>
                <a:latin typeface="Tahoma" panose="020B0604030504040204" pitchFamily="34" charset="0"/>
              </a:rPr>
              <a:t>Estoy r_g_l_r</a:t>
            </a:r>
            <a:endParaRPr lang="en-GB" sz="1800" smtClean="0">
              <a:solidFill>
                <a:prstClr val="black"/>
              </a:solidFill>
            </a:endParaRPr>
          </a:p>
        </p:txBody>
      </p:sp>
      <p:sp>
        <p:nvSpPr>
          <p:cNvPr id="17416" name="AutoShape 10"/>
          <p:cNvSpPr>
            <a:spLocks noChangeArrowheads="1"/>
          </p:cNvSpPr>
          <p:nvPr/>
        </p:nvSpPr>
        <p:spPr bwMode="auto">
          <a:xfrm>
            <a:off x="2895600" y="5613350"/>
            <a:ext cx="2262188" cy="685800"/>
          </a:xfrm>
          <a:prstGeom prst="wedgeEllipseCallout">
            <a:avLst>
              <a:gd name="adj1" fmla="val -36597"/>
              <a:gd name="adj2" fmla="val 86111"/>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GB" sz="1800" smtClean="0">
                <a:solidFill>
                  <a:prstClr val="black"/>
                </a:solidFill>
                <a:latin typeface="Tahoma" panose="020B0604030504040204" pitchFamily="34" charset="0"/>
              </a:rPr>
              <a:t>Estoy b_ _ _</a:t>
            </a:r>
            <a:endParaRPr lang="en-GB" sz="1800" smtClean="0">
              <a:solidFill>
                <a:prstClr val="black"/>
              </a:solidFill>
            </a:endParaRPr>
          </a:p>
        </p:txBody>
      </p:sp>
      <p:sp>
        <p:nvSpPr>
          <p:cNvPr id="17417" name="AutoShape 11"/>
          <p:cNvSpPr>
            <a:spLocks noChangeArrowheads="1"/>
          </p:cNvSpPr>
          <p:nvPr/>
        </p:nvSpPr>
        <p:spPr bwMode="auto">
          <a:xfrm>
            <a:off x="2608263" y="7232600"/>
            <a:ext cx="1828800" cy="685800"/>
          </a:xfrm>
          <a:prstGeom prst="wedgeEllipseCallout">
            <a:avLst>
              <a:gd name="adj1" fmla="val -41667"/>
              <a:gd name="adj2" fmla="val -10578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GB" sz="1800" smtClean="0">
                <a:solidFill>
                  <a:prstClr val="black"/>
                </a:solidFill>
                <a:latin typeface="Tahoma" panose="020B0604030504040204" pitchFamily="34" charset="0"/>
              </a:rPr>
              <a:t>Estoy m_ _</a:t>
            </a:r>
            <a:endParaRPr lang="en-GB" sz="1800" smtClean="0">
              <a:solidFill>
                <a:prstClr val="black"/>
              </a:solidFill>
            </a:endParaRPr>
          </a:p>
        </p:txBody>
      </p:sp>
      <p:sp>
        <p:nvSpPr>
          <p:cNvPr id="17418" name="AutoShape 12"/>
          <p:cNvSpPr>
            <a:spLocks noChangeArrowheads="1"/>
          </p:cNvSpPr>
          <p:nvPr/>
        </p:nvSpPr>
        <p:spPr bwMode="auto">
          <a:xfrm>
            <a:off x="4281488" y="6334075"/>
            <a:ext cx="2171700" cy="685800"/>
          </a:xfrm>
          <a:prstGeom prst="wedgeEllipseCallout">
            <a:avLst>
              <a:gd name="adj1" fmla="val -67981"/>
              <a:gd name="adj2" fmla="val -4861"/>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GB" sz="1800" smtClean="0">
                <a:solidFill>
                  <a:prstClr val="black"/>
                </a:solidFill>
                <a:latin typeface="Tahoma" panose="020B0604030504040204" pitchFamily="34" charset="0"/>
              </a:rPr>
              <a:t>Fe_o_e_a_</a:t>
            </a:r>
            <a:endParaRPr lang="en-GB" sz="1800" smtClean="0">
              <a:solidFill>
                <a:prstClr val="black"/>
              </a:solidFill>
            </a:endParaRPr>
          </a:p>
        </p:txBody>
      </p:sp>
      <p:sp>
        <p:nvSpPr>
          <p:cNvPr id="17419" name="AutoShape 13"/>
          <p:cNvSpPr>
            <a:spLocks noChangeArrowheads="1"/>
          </p:cNvSpPr>
          <p:nvPr/>
        </p:nvSpPr>
        <p:spPr bwMode="auto">
          <a:xfrm>
            <a:off x="4692650" y="7489775"/>
            <a:ext cx="1257300" cy="571500"/>
          </a:xfrm>
          <a:prstGeom prst="wedgeEllipseCallout">
            <a:avLst>
              <a:gd name="adj1" fmla="val -65278"/>
              <a:gd name="adj2" fmla="val -105556"/>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GB" sz="1800" smtClean="0">
                <a:solidFill>
                  <a:prstClr val="black"/>
                </a:solidFill>
                <a:latin typeface="Tahoma" panose="020B0604030504040204" pitchFamily="34" charset="0"/>
              </a:rPr>
              <a:t>Fa_ a_</a:t>
            </a:r>
            <a:endParaRPr lang="en-GB" sz="1800" smtClean="0">
              <a:solidFill>
                <a:prstClr val="black"/>
              </a:solidFill>
            </a:endParaRPr>
          </a:p>
        </p:txBody>
      </p:sp>
      <p:sp>
        <p:nvSpPr>
          <p:cNvPr id="17420" name="AutoShape 14"/>
          <p:cNvSpPr>
            <a:spLocks noChangeArrowheads="1"/>
          </p:cNvSpPr>
          <p:nvPr/>
        </p:nvSpPr>
        <p:spPr bwMode="auto">
          <a:xfrm>
            <a:off x="3933825" y="1220737"/>
            <a:ext cx="2160588" cy="938213"/>
          </a:xfrm>
          <a:prstGeom prst="wedgeEllipseCallout">
            <a:avLst>
              <a:gd name="adj1" fmla="val -32662"/>
              <a:gd name="adj2" fmla="val 101866"/>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pPr>
            <a:r>
              <a:rPr lang="en-US" sz="2400" smtClean="0">
                <a:solidFill>
                  <a:prstClr val="black"/>
                </a:solidFill>
                <a:cs typeface="Arial" panose="020B0604020202020204" pitchFamily="34" charset="0"/>
              </a:rPr>
              <a:t>¡</a:t>
            </a:r>
            <a:r>
              <a:rPr lang="en-GB" sz="2400" smtClean="0">
                <a:solidFill>
                  <a:prstClr val="black"/>
                </a:solidFill>
              </a:rPr>
              <a:t>B_en_s </a:t>
            </a:r>
            <a:br>
              <a:rPr lang="en-GB" sz="2400" smtClean="0">
                <a:solidFill>
                  <a:prstClr val="black"/>
                </a:solidFill>
              </a:rPr>
            </a:br>
            <a:r>
              <a:rPr lang="en-GB" sz="2400" smtClean="0">
                <a:solidFill>
                  <a:prstClr val="black"/>
                </a:solidFill>
              </a:rPr>
              <a:t>d_ _s!</a:t>
            </a:r>
          </a:p>
        </p:txBody>
      </p:sp>
      <p:sp>
        <p:nvSpPr>
          <p:cNvPr id="17421" name="AutoShape 15"/>
          <p:cNvSpPr>
            <a:spLocks noChangeArrowheads="1"/>
          </p:cNvSpPr>
          <p:nvPr/>
        </p:nvSpPr>
        <p:spPr bwMode="auto">
          <a:xfrm>
            <a:off x="4292600" y="2374850"/>
            <a:ext cx="2160588" cy="935037"/>
          </a:xfrm>
          <a:prstGeom prst="wedgeEllipseCallout">
            <a:avLst>
              <a:gd name="adj1" fmla="val -46843"/>
              <a:gd name="adj2" fmla="val 89324"/>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pPr>
            <a:r>
              <a:rPr lang="en-US" sz="2400" smtClean="0">
                <a:solidFill>
                  <a:prstClr val="black"/>
                </a:solidFill>
                <a:cs typeface="Arial" panose="020B0604020202020204" pitchFamily="34" charset="0"/>
              </a:rPr>
              <a:t>¡</a:t>
            </a:r>
            <a:r>
              <a:rPr lang="en-GB" sz="2400" smtClean="0">
                <a:solidFill>
                  <a:prstClr val="black"/>
                </a:solidFill>
              </a:rPr>
              <a:t>B_en_s </a:t>
            </a:r>
            <a:br>
              <a:rPr lang="en-GB" sz="2400" smtClean="0">
                <a:solidFill>
                  <a:prstClr val="black"/>
                </a:solidFill>
              </a:rPr>
            </a:br>
            <a:r>
              <a:rPr lang="en-GB" sz="2400" smtClean="0">
                <a:solidFill>
                  <a:prstClr val="black"/>
                </a:solidFill>
              </a:rPr>
              <a:t>t_ _ d_s!</a:t>
            </a:r>
          </a:p>
        </p:txBody>
      </p:sp>
      <p:sp>
        <p:nvSpPr>
          <p:cNvPr id="17422" name="AutoShape 16"/>
          <p:cNvSpPr>
            <a:spLocks noChangeArrowheads="1"/>
          </p:cNvSpPr>
          <p:nvPr/>
        </p:nvSpPr>
        <p:spPr bwMode="auto">
          <a:xfrm>
            <a:off x="4292600" y="3525787"/>
            <a:ext cx="2160588" cy="938213"/>
          </a:xfrm>
          <a:prstGeom prst="wedgeEllipseCallout">
            <a:avLst>
              <a:gd name="adj1" fmla="val -50736"/>
              <a:gd name="adj2" fmla="val 83898"/>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pPr>
            <a:r>
              <a:rPr lang="en-US" sz="2400" smtClean="0">
                <a:solidFill>
                  <a:prstClr val="black"/>
                </a:solidFill>
                <a:cs typeface="Arial" panose="020B0604020202020204" pitchFamily="34" charset="0"/>
              </a:rPr>
              <a:t>¡</a:t>
            </a:r>
            <a:r>
              <a:rPr lang="en-GB" sz="2400" smtClean="0">
                <a:solidFill>
                  <a:prstClr val="black"/>
                </a:solidFill>
              </a:rPr>
              <a:t>B_en_s </a:t>
            </a:r>
            <a:br>
              <a:rPr lang="en-GB" sz="2400" smtClean="0">
                <a:solidFill>
                  <a:prstClr val="black"/>
                </a:solidFill>
              </a:rPr>
            </a:br>
            <a:r>
              <a:rPr lang="en-GB" sz="2400" smtClean="0">
                <a:solidFill>
                  <a:prstClr val="black"/>
                </a:solidFill>
              </a:rPr>
              <a:t>_ oc_ e_!</a:t>
            </a:r>
          </a:p>
        </p:txBody>
      </p:sp>
      <p:sp>
        <p:nvSpPr>
          <p:cNvPr id="17423" name="AutoShape 17"/>
          <p:cNvSpPr>
            <a:spLocks noChangeArrowheads="1"/>
          </p:cNvSpPr>
          <p:nvPr/>
        </p:nvSpPr>
        <p:spPr bwMode="auto">
          <a:xfrm>
            <a:off x="188913" y="3238450"/>
            <a:ext cx="2665412" cy="935037"/>
          </a:xfrm>
          <a:prstGeom prst="wedgeEllipseCallout">
            <a:avLst>
              <a:gd name="adj1" fmla="val 38269"/>
              <a:gd name="adj2" fmla="val 8372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pPr>
            <a:r>
              <a:rPr lang="en-US" sz="2400" smtClean="0">
                <a:solidFill>
                  <a:prstClr val="black"/>
                </a:solidFill>
                <a:cs typeface="Arial" panose="020B0604020202020204" pitchFamily="34" charset="0"/>
              </a:rPr>
              <a:t>¡H_ s_ a </a:t>
            </a:r>
            <a:br>
              <a:rPr lang="en-US" sz="2400" smtClean="0">
                <a:solidFill>
                  <a:prstClr val="black"/>
                </a:solidFill>
                <a:cs typeface="Arial" panose="020B0604020202020204" pitchFamily="34" charset="0"/>
              </a:rPr>
            </a:br>
            <a:r>
              <a:rPr lang="en-US" sz="2400" smtClean="0">
                <a:solidFill>
                  <a:prstClr val="black"/>
                </a:solidFill>
                <a:cs typeface="Arial" panose="020B0604020202020204" pitchFamily="34" charset="0"/>
              </a:rPr>
              <a:t>l_ _ go!</a:t>
            </a:r>
            <a:endParaRPr lang="en-GB" sz="2400" smtClean="0">
              <a:solidFill>
                <a:prstClr val="black"/>
              </a:solidFill>
            </a:endParaRPr>
          </a:p>
        </p:txBody>
      </p:sp>
      <p:sp>
        <p:nvSpPr>
          <p:cNvPr id="18" name="Text Box 11"/>
          <p:cNvSpPr txBox="1">
            <a:spLocks noChangeArrowheads="1"/>
          </p:cNvSpPr>
          <p:nvPr/>
        </p:nvSpPr>
        <p:spPr bwMode="auto">
          <a:xfrm>
            <a:off x="-11285" y="31181"/>
            <a:ext cx="6786506" cy="14465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err="1" smtClean="0">
                <a:solidFill>
                  <a:prstClr val="black"/>
                </a:solidFill>
                <a:latin typeface="Arial" panose="020B0604020202020204" pitchFamily="34" charset="0"/>
                <a:cs typeface="Arial" panose="020B0604020202020204" pitchFamily="34" charset="0"/>
              </a:rPr>
              <a:t>Cómo</a:t>
            </a:r>
            <a:r>
              <a:rPr lang="en-GB" sz="2800" b="1" dirty="0" smtClean="0">
                <a:solidFill>
                  <a:prstClr val="black"/>
                </a:solidFill>
                <a:latin typeface="Arial" panose="020B0604020202020204" pitchFamily="34" charset="0"/>
                <a:cs typeface="Arial" panose="020B0604020202020204" pitchFamily="34" charset="0"/>
              </a:rPr>
              <a:t> </a:t>
            </a:r>
            <a:r>
              <a:rPr lang="en-GB" sz="2800" b="1" dirty="0" err="1" smtClean="0">
                <a:solidFill>
                  <a:prstClr val="black"/>
                </a:solidFill>
                <a:latin typeface="Arial" panose="020B0604020202020204" pitchFamily="34" charset="0"/>
                <a:cs typeface="Arial" panose="020B0604020202020204" pitchFamily="34" charset="0"/>
              </a:rPr>
              <a:t>saludar</a:t>
            </a:r>
            <a:r>
              <a:rPr lang="en-GB" sz="2000" dirty="0" smtClean="0">
                <a:solidFill>
                  <a:prstClr val="black"/>
                </a:solidFill>
                <a:latin typeface="Arial" panose="020B0604020202020204" pitchFamily="34" charset="0"/>
                <a:cs typeface="Arial" panose="020B0604020202020204" pitchFamily="34" charset="0"/>
              </a:rPr>
              <a:t/>
            </a:r>
            <a:br>
              <a:rPr lang="en-GB" sz="2000" dirty="0" smtClean="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Fill in the gaps and practise saying all the words with a partner using ‘look, cover, say, check’ to memorise the </a:t>
            </a:r>
            <a:r>
              <a:rPr lang="en-GB" sz="2000" dirty="0" smtClean="0">
                <a:solidFill>
                  <a:prstClr val="black"/>
                </a:solidFill>
                <a:latin typeface="Arial" panose="020B0604020202020204" pitchFamily="34" charset="0"/>
                <a:cs typeface="Arial" panose="020B0604020202020204" pitchFamily="34" charset="0"/>
              </a:rPr>
              <a:t>words.</a:t>
            </a:r>
            <a:endParaRPr lang="en-GB" sz="2000" dirty="0">
              <a:solidFill>
                <a:prstClr val="black"/>
              </a:solidFill>
              <a:latin typeface="Arial" panose="020B0604020202020204" pitchFamily="34" charset="0"/>
              <a:cs typeface="Arial" panose="020B0604020202020204" pitchFamily="34" charset="0"/>
            </a:endParaRPr>
          </a:p>
        </p:txBody>
      </p:sp>
      <p:sp>
        <p:nvSpPr>
          <p:cNvPr id="16" name="Rounded Rectangle 15"/>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4</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720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24797" y="4878007"/>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FontTx/>
              <a:buNone/>
            </a:pPr>
            <a:endParaRPr lang="en-US" sz="2400" b="1" dirty="0">
              <a:solidFill>
                <a:prstClr val="black"/>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510010" y="971600"/>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solidFill>
                <a:prstClr val="black"/>
              </a:solidFill>
            </a:endParaRPr>
          </a:p>
        </p:txBody>
      </p:sp>
      <p:sp>
        <p:nvSpPr>
          <p:cNvPr id="4" name="Rectangle 2"/>
          <p:cNvSpPr>
            <a:spLocks noChangeArrowheads="1"/>
          </p:cNvSpPr>
          <p:nvPr/>
        </p:nvSpPr>
        <p:spPr bwMode="auto">
          <a:xfrm>
            <a:off x="2538835" y="971600"/>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solidFill>
                <a:prstClr val="black"/>
              </a:solidFill>
            </a:endParaRPr>
          </a:p>
        </p:txBody>
      </p:sp>
      <p:sp>
        <p:nvSpPr>
          <p:cNvPr id="5" name="Rectangle 2"/>
          <p:cNvSpPr>
            <a:spLocks noChangeArrowheads="1"/>
          </p:cNvSpPr>
          <p:nvPr/>
        </p:nvSpPr>
        <p:spPr bwMode="auto">
          <a:xfrm>
            <a:off x="4539085" y="971600"/>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solidFill>
                <a:prstClr val="black"/>
              </a:solidFill>
            </a:endParaRPr>
          </a:p>
        </p:txBody>
      </p:sp>
      <p:sp>
        <p:nvSpPr>
          <p:cNvPr id="6" name="Rectangle 2"/>
          <p:cNvSpPr>
            <a:spLocks noChangeArrowheads="1"/>
          </p:cNvSpPr>
          <p:nvPr/>
        </p:nvSpPr>
        <p:spPr bwMode="auto">
          <a:xfrm>
            <a:off x="495722" y="3286175"/>
            <a:ext cx="1828800" cy="162718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solidFill>
                <a:prstClr val="black"/>
              </a:solidFill>
            </a:endParaRPr>
          </a:p>
        </p:txBody>
      </p:sp>
      <p:sp>
        <p:nvSpPr>
          <p:cNvPr id="7" name="Rectangle 2"/>
          <p:cNvSpPr>
            <a:spLocks noChangeArrowheads="1"/>
          </p:cNvSpPr>
          <p:nvPr/>
        </p:nvSpPr>
        <p:spPr bwMode="auto">
          <a:xfrm>
            <a:off x="2524547" y="3246487"/>
            <a:ext cx="1828800" cy="162718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solidFill>
                <a:prstClr val="black"/>
              </a:solidFill>
            </a:endParaRPr>
          </a:p>
        </p:txBody>
      </p:sp>
      <p:sp>
        <p:nvSpPr>
          <p:cNvPr id="8" name="Rectangle 2"/>
          <p:cNvSpPr>
            <a:spLocks noChangeArrowheads="1"/>
          </p:cNvSpPr>
          <p:nvPr/>
        </p:nvSpPr>
        <p:spPr bwMode="auto">
          <a:xfrm>
            <a:off x="4524797" y="3246487"/>
            <a:ext cx="1828800" cy="162718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solidFill>
                <a:prstClr val="black"/>
              </a:solidFill>
            </a:endParaRPr>
          </a:p>
        </p:txBody>
      </p:sp>
      <p:sp>
        <p:nvSpPr>
          <p:cNvPr id="9" name="Rectangle 2"/>
          <p:cNvSpPr>
            <a:spLocks noChangeArrowheads="1"/>
          </p:cNvSpPr>
          <p:nvPr/>
        </p:nvSpPr>
        <p:spPr bwMode="auto">
          <a:xfrm>
            <a:off x="476672" y="5508675"/>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solidFill>
                <a:prstClr val="black"/>
              </a:solidFill>
            </a:endParaRPr>
          </a:p>
        </p:txBody>
      </p:sp>
      <p:sp>
        <p:nvSpPr>
          <p:cNvPr id="10" name="Rectangle 2"/>
          <p:cNvSpPr>
            <a:spLocks noChangeArrowheads="1"/>
          </p:cNvSpPr>
          <p:nvPr/>
        </p:nvSpPr>
        <p:spPr bwMode="auto">
          <a:xfrm>
            <a:off x="2505497" y="5508675"/>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solidFill>
                <a:prstClr val="black"/>
              </a:solidFill>
            </a:endParaRPr>
          </a:p>
        </p:txBody>
      </p:sp>
      <p:sp>
        <p:nvSpPr>
          <p:cNvPr id="11" name="Rectangle 2"/>
          <p:cNvSpPr>
            <a:spLocks noChangeArrowheads="1"/>
          </p:cNvSpPr>
          <p:nvPr/>
        </p:nvSpPr>
        <p:spPr bwMode="auto">
          <a:xfrm>
            <a:off x="4505747" y="5508675"/>
            <a:ext cx="1828800"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solidFill>
                <a:prstClr val="black"/>
              </a:solidFill>
            </a:endParaRPr>
          </a:p>
        </p:txBody>
      </p:sp>
      <p:sp>
        <p:nvSpPr>
          <p:cNvPr id="12" name="Rectangle 3"/>
          <p:cNvSpPr>
            <a:spLocks noChangeArrowheads="1"/>
          </p:cNvSpPr>
          <p:nvPr/>
        </p:nvSpPr>
        <p:spPr bwMode="auto">
          <a:xfrm>
            <a:off x="495722" y="4845893"/>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FontTx/>
              <a:buNone/>
            </a:pPr>
            <a:endParaRPr lang="en-US" sz="2400" b="1" dirty="0">
              <a:solidFill>
                <a:prstClr val="black"/>
              </a:solidFill>
              <a:latin typeface="Arial" panose="020B0604020202020204" pitchFamily="34" charset="0"/>
              <a:cs typeface="Arial" panose="020B0604020202020204" pitchFamily="34" charset="0"/>
            </a:endParaRPr>
          </a:p>
        </p:txBody>
      </p:sp>
      <p:sp>
        <p:nvSpPr>
          <p:cNvPr id="13" name="Rectangle 3"/>
          <p:cNvSpPr>
            <a:spLocks noChangeArrowheads="1"/>
          </p:cNvSpPr>
          <p:nvPr/>
        </p:nvSpPr>
        <p:spPr bwMode="auto">
          <a:xfrm>
            <a:off x="504122" y="2590849"/>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FontTx/>
              <a:buNone/>
            </a:pPr>
            <a:endParaRPr lang="en-US" sz="2400" b="1" dirty="0">
              <a:solidFill>
                <a:prstClr val="black"/>
              </a:solidFill>
              <a:latin typeface="Arial" panose="020B0604020202020204" pitchFamily="34" charset="0"/>
              <a:cs typeface="Arial" panose="020B0604020202020204" pitchFamily="34" charset="0"/>
            </a:endParaRPr>
          </a:p>
        </p:txBody>
      </p:sp>
      <p:sp>
        <p:nvSpPr>
          <p:cNvPr id="14" name="Rectangle 3"/>
          <p:cNvSpPr>
            <a:spLocks noChangeArrowheads="1"/>
          </p:cNvSpPr>
          <p:nvPr/>
        </p:nvSpPr>
        <p:spPr bwMode="auto">
          <a:xfrm>
            <a:off x="4539085" y="2598787"/>
            <a:ext cx="1828800" cy="61118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FontTx/>
              <a:buNone/>
            </a:pPr>
            <a:endParaRPr lang="en-US" sz="2400" b="1" dirty="0">
              <a:solidFill>
                <a:prstClr val="black"/>
              </a:solidFill>
              <a:latin typeface="Arial" panose="020B0604020202020204" pitchFamily="34" charset="0"/>
              <a:cs typeface="Arial" panose="020B0604020202020204" pitchFamily="34" charset="0"/>
            </a:endParaRPr>
          </a:p>
        </p:txBody>
      </p:sp>
      <p:sp>
        <p:nvSpPr>
          <p:cNvPr id="15" name="Rectangle 3"/>
          <p:cNvSpPr>
            <a:spLocks noChangeArrowheads="1"/>
          </p:cNvSpPr>
          <p:nvPr/>
        </p:nvSpPr>
        <p:spPr bwMode="auto">
          <a:xfrm>
            <a:off x="476672" y="7119987"/>
            <a:ext cx="1828800" cy="61118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FontTx/>
              <a:buNone/>
            </a:pPr>
            <a:endParaRPr lang="en-US" sz="2400" b="1" dirty="0">
              <a:solidFill>
                <a:prstClr val="black"/>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auto">
          <a:xfrm>
            <a:off x="2505497" y="7119987"/>
            <a:ext cx="1828800" cy="61118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FontTx/>
              <a:buNone/>
            </a:pPr>
            <a:endParaRPr lang="en-US" sz="2000" b="1" dirty="0">
              <a:solidFill>
                <a:prstClr val="black"/>
              </a:solidFill>
              <a:latin typeface="Arial" panose="020B0604020202020204" pitchFamily="34" charset="0"/>
              <a:cs typeface="Arial" panose="020B0604020202020204" pitchFamily="34" charset="0"/>
            </a:endParaRPr>
          </a:p>
        </p:txBody>
      </p:sp>
      <p:sp>
        <p:nvSpPr>
          <p:cNvPr id="17" name="Rectangle 3"/>
          <p:cNvSpPr>
            <a:spLocks noChangeArrowheads="1"/>
          </p:cNvSpPr>
          <p:nvPr/>
        </p:nvSpPr>
        <p:spPr bwMode="auto">
          <a:xfrm>
            <a:off x="2524547" y="4857799"/>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FontTx/>
              <a:buNone/>
            </a:pPr>
            <a:endParaRPr lang="en-US" sz="2400" b="1" dirty="0">
              <a:solidFill>
                <a:prstClr val="black"/>
              </a:solidFill>
              <a:latin typeface="Arial" panose="020B0604020202020204" pitchFamily="34" charset="0"/>
              <a:cs typeface="Arial" panose="020B0604020202020204" pitchFamily="34" charset="0"/>
            </a:endParaRPr>
          </a:p>
        </p:txBody>
      </p:sp>
      <p:sp>
        <p:nvSpPr>
          <p:cNvPr id="18" name="Rectangle 3"/>
          <p:cNvSpPr>
            <a:spLocks noChangeArrowheads="1"/>
          </p:cNvSpPr>
          <p:nvPr/>
        </p:nvSpPr>
        <p:spPr bwMode="auto">
          <a:xfrm>
            <a:off x="2538835" y="2590214"/>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FontTx/>
              <a:buNone/>
            </a:pPr>
            <a:endParaRPr lang="en-US" sz="2400" b="1" dirty="0">
              <a:solidFill>
                <a:prstClr val="black"/>
              </a:solidFill>
              <a:latin typeface="Arial" panose="020B0604020202020204" pitchFamily="34" charset="0"/>
              <a:cs typeface="Arial" panose="020B0604020202020204" pitchFamily="34" charset="0"/>
            </a:endParaRPr>
          </a:p>
        </p:txBody>
      </p:sp>
      <p:sp>
        <p:nvSpPr>
          <p:cNvPr id="19" name="Rectangle 3"/>
          <p:cNvSpPr>
            <a:spLocks noChangeArrowheads="1"/>
          </p:cNvSpPr>
          <p:nvPr/>
        </p:nvSpPr>
        <p:spPr bwMode="auto">
          <a:xfrm>
            <a:off x="4505747" y="7119987"/>
            <a:ext cx="1828800"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1000"/>
              </a:spcAft>
              <a:buFontTx/>
              <a:buNone/>
            </a:pPr>
            <a:endParaRPr lang="en-US" sz="2400" b="1" dirty="0">
              <a:solidFill>
                <a:prstClr val="black"/>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b="13242"/>
          <a:stretch/>
        </p:blipFill>
        <p:spPr>
          <a:xfrm>
            <a:off x="675359" y="5743375"/>
            <a:ext cx="1442667" cy="1313112"/>
          </a:xfrm>
          <a:prstGeom prst="rect">
            <a:avLst/>
          </a:prstGeom>
        </p:spPr>
      </p:pic>
      <p:grpSp>
        <p:nvGrpSpPr>
          <p:cNvPr id="21" name="Group 20"/>
          <p:cNvGrpSpPr/>
          <p:nvPr/>
        </p:nvGrpSpPr>
        <p:grpSpPr>
          <a:xfrm>
            <a:off x="4703139" y="5751760"/>
            <a:ext cx="1600123" cy="1334143"/>
            <a:chOff x="5855786" y="4829736"/>
            <a:chExt cx="1600123" cy="1334143"/>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786" y="4829736"/>
              <a:ext cx="1090028" cy="75575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5215348"/>
              <a:ext cx="1055109" cy="948531"/>
            </a:xfrm>
            <a:prstGeom prst="rect">
              <a:avLst/>
            </a:prstGeom>
          </p:spPr>
        </p:pic>
      </p:grpSp>
      <p:pic>
        <p:nvPicPr>
          <p:cNvPr id="24" name="Picture 2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1084" y="3332715"/>
            <a:ext cx="893300" cy="1370304"/>
          </a:xfrm>
          <a:prstGeom prst="rect">
            <a:avLst/>
          </a:prstGeom>
        </p:spPr>
      </p:pic>
      <p:pic>
        <p:nvPicPr>
          <p:cNvPr id="25" name="Picture 2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39085" y="1014127"/>
            <a:ext cx="1927664" cy="1542131"/>
          </a:xfrm>
          <a:prstGeom prst="rect">
            <a:avLst/>
          </a:prstGeom>
        </p:spPr>
      </p:pic>
      <p:pic>
        <p:nvPicPr>
          <p:cNvPr id="27" name="Picture 2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5114" y="3351967"/>
            <a:ext cx="1698148" cy="1426444"/>
          </a:xfrm>
          <a:prstGeom prst="rect">
            <a:avLst/>
          </a:prstGeom>
        </p:spPr>
      </p:pic>
      <p:pic>
        <p:nvPicPr>
          <p:cNvPr id="28" name="Picture 2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934" y="998246"/>
            <a:ext cx="926276" cy="1637657"/>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79619" y="1127656"/>
            <a:ext cx="880556" cy="1405368"/>
          </a:xfrm>
          <a:prstGeom prst="rect">
            <a:avLst/>
          </a:prstGeom>
        </p:spPr>
      </p:pic>
      <p:grpSp>
        <p:nvGrpSpPr>
          <p:cNvPr id="30" name="Group 29"/>
          <p:cNvGrpSpPr/>
          <p:nvPr/>
        </p:nvGrpSpPr>
        <p:grpSpPr>
          <a:xfrm>
            <a:off x="2447952" y="5582203"/>
            <a:ext cx="1870349" cy="1553660"/>
            <a:chOff x="3600599" y="4660179"/>
            <a:chExt cx="1870349" cy="1553660"/>
          </a:xfrm>
        </p:grpSpPr>
        <p:pic>
          <p:nvPicPr>
            <p:cNvPr id="31" name="Picture 3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599" y="4660179"/>
              <a:ext cx="1249611" cy="1249611"/>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66255" y="5160319"/>
              <a:ext cx="1404693" cy="1053520"/>
            </a:xfrm>
            <a:prstGeom prst="rect">
              <a:avLst/>
            </a:prstGeom>
          </p:spPr>
        </p:pic>
      </p:grpSp>
      <p:sp>
        <p:nvSpPr>
          <p:cNvPr id="33" name="Text Box 11"/>
          <p:cNvSpPr txBox="1">
            <a:spLocks noChangeArrowheads="1"/>
          </p:cNvSpPr>
          <p:nvPr/>
        </p:nvSpPr>
        <p:spPr bwMode="auto">
          <a:xfrm>
            <a:off x="-11285" y="31181"/>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En </a:t>
            </a:r>
            <a:r>
              <a:rPr lang="en-GB" sz="2800" b="1" dirty="0" err="1" smtClean="0">
                <a:latin typeface="Arial" panose="020B0604020202020204" pitchFamily="34" charset="0"/>
                <a:cs typeface="Arial" panose="020B0604020202020204" pitchFamily="34" charset="0"/>
              </a:rPr>
              <a:t>clase</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Write the correct instruction in each box.</a:t>
            </a:r>
            <a:endParaRPr lang="en-GB" sz="2000" dirty="0">
              <a:latin typeface="Arial" panose="020B0604020202020204" pitchFamily="34" charset="0"/>
              <a:cs typeface="Arial" panose="020B0604020202020204" pitchFamily="34"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170027246"/>
              </p:ext>
            </p:extLst>
          </p:nvPr>
        </p:nvGraphicFramePr>
        <p:xfrm>
          <a:off x="476671" y="7812360"/>
          <a:ext cx="5857875" cy="1188720"/>
        </p:xfrm>
        <a:graphic>
          <a:graphicData uri="http://schemas.openxmlformats.org/drawingml/2006/table">
            <a:tbl>
              <a:tblPr firstRow="1" bandRow="1">
                <a:tableStyleId>{5940675A-B579-460E-94D1-54222C63F5DA}</a:tableStyleId>
              </a:tblPr>
              <a:tblGrid>
                <a:gridCol w="1952625"/>
                <a:gridCol w="1952625"/>
                <a:gridCol w="195262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prstClr val="black"/>
                          </a:solidFill>
                          <a:latin typeface="Arial" panose="020B0604020202020204" pitchFamily="34" charset="0"/>
                          <a:cs typeface="Arial" panose="020B0604020202020204" pitchFamily="34" charset="0"/>
                        </a:rPr>
                        <a:t>¡</a:t>
                      </a:r>
                      <a:r>
                        <a:rPr lang="en-GB" sz="2000" b="1" dirty="0" err="1" smtClean="0">
                          <a:solidFill>
                            <a:prstClr val="black"/>
                          </a:solidFill>
                          <a:latin typeface="Arial" panose="020B0604020202020204" pitchFamily="34" charset="0"/>
                          <a:cs typeface="Arial" panose="020B0604020202020204" pitchFamily="34" charset="0"/>
                        </a:rPr>
                        <a:t>Dibujad</a:t>
                      </a:r>
                      <a:r>
                        <a:rPr lang="en-GB" sz="2000" b="1" dirty="0" smtClean="0">
                          <a:solidFill>
                            <a:prstClr val="black"/>
                          </a:solidFill>
                          <a:latin typeface="Arial" panose="020B0604020202020204" pitchFamily="34" charset="0"/>
                          <a:cs typeface="Arial" panose="020B0604020202020204" pitchFamily="34" charset="0"/>
                        </a:rPr>
                        <a:t>!</a:t>
                      </a:r>
                      <a:endParaRPr lang="en-US" sz="2000" b="1"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prstClr val="black"/>
                          </a:solidFill>
                          <a:latin typeface="Arial" panose="020B0604020202020204" pitchFamily="34" charset="0"/>
                          <a:cs typeface="Arial" panose="020B0604020202020204" pitchFamily="34" charset="0"/>
                        </a:rPr>
                        <a:t>¡</a:t>
                      </a:r>
                      <a:r>
                        <a:rPr lang="en-GB" sz="2000" b="1" dirty="0" err="1" smtClean="0">
                          <a:solidFill>
                            <a:prstClr val="black"/>
                          </a:solidFill>
                          <a:latin typeface="Arial" panose="020B0604020202020204" pitchFamily="34" charset="0"/>
                          <a:cs typeface="Arial" panose="020B0604020202020204" pitchFamily="34" charset="0"/>
                        </a:rPr>
                        <a:t>Escuchad</a:t>
                      </a:r>
                      <a:r>
                        <a:rPr lang="en-GB" sz="2000" b="1" dirty="0" smtClean="0">
                          <a:solidFill>
                            <a:prstClr val="black"/>
                          </a:solidFill>
                          <a:latin typeface="Arial" panose="020B0604020202020204" pitchFamily="34" charset="0"/>
                          <a:cs typeface="Arial" panose="020B0604020202020204" pitchFamily="34" charset="0"/>
                        </a:rPr>
                        <a:t>!</a:t>
                      </a:r>
                      <a:endParaRPr lang="en-US" sz="2000" b="1"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prstClr val="black"/>
                          </a:solidFill>
                          <a:latin typeface="Arial" panose="020B0604020202020204" pitchFamily="34" charset="0"/>
                          <a:cs typeface="Arial" panose="020B0604020202020204" pitchFamily="34" charset="0"/>
                        </a:rPr>
                        <a:t>¡</a:t>
                      </a:r>
                      <a:r>
                        <a:rPr lang="en-GB" sz="2000" b="1" dirty="0" err="1" smtClean="0">
                          <a:solidFill>
                            <a:prstClr val="black"/>
                          </a:solidFill>
                          <a:latin typeface="Arial" panose="020B0604020202020204" pitchFamily="34" charset="0"/>
                          <a:cs typeface="Arial" panose="020B0604020202020204" pitchFamily="34" charset="0"/>
                        </a:rPr>
                        <a:t>Escribid</a:t>
                      </a:r>
                      <a:r>
                        <a:rPr lang="en-GB" sz="2000" b="1" dirty="0" smtClean="0">
                          <a:solidFill>
                            <a:prstClr val="black"/>
                          </a:solidFill>
                          <a:latin typeface="Arial" panose="020B0604020202020204" pitchFamily="34" charset="0"/>
                          <a:cs typeface="Arial" panose="020B0604020202020204" pitchFamily="34" charset="0"/>
                        </a:rPr>
                        <a:t>!</a:t>
                      </a:r>
                      <a:endParaRPr lang="en-US" sz="2000" b="1" dirty="0" smtClean="0">
                        <a:solidFill>
                          <a:prstClr val="black"/>
                        </a:solidFill>
                        <a:latin typeface="Arial" panose="020B0604020202020204" pitchFamily="34" charset="0"/>
                        <a:cs typeface="Arial" panose="020B0604020202020204"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prstClr val="black"/>
                          </a:solidFill>
                          <a:latin typeface="Arial" panose="020B0604020202020204" pitchFamily="34" charset="0"/>
                          <a:cs typeface="Arial" panose="020B0604020202020204" pitchFamily="34" charset="0"/>
                        </a:rPr>
                        <a:t>¡</a:t>
                      </a:r>
                      <a:r>
                        <a:rPr lang="en-GB" sz="2000" b="1" dirty="0" err="1" smtClean="0">
                          <a:solidFill>
                            <a:prstClr val="black"/>
                          </a:solidFill>
                          <a:latin typeface="Arial" panose="020B0604020202020204" pitchFamily="34" charset="0"/>
                          <a:cs typeface="Arial" panose="020B0604020202020204" pitchFamily="34" charset="0"/>
                        </a:rPr>
                        <a:t>Hablad</a:t>
                      </a:r>
                      <a:r>
                        <a:rPr lang="en-GB" sz="2000" b="1" dirty="0" smtClean="0">
                          <a:solidFill>
                            <a:prstClr val="black"/>
                          </a:solidFill>
                          <a:latin typeface="Arial" panose="020B0604020202020204" pitchFamily="34" charset="0"/>
                          <a:cs typeface="Arial" panose="020B0604020202020204" pitchFamily="34" charset="0"/>
                        </a:rPr>
                        <a:t>!</a:t>
                      </a:r>
                      <a:endParaRPr lang="en-US" sz="2000" b="1"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prstClr val="black"/>
                          </a:solidFill>
                          <a:latin typeface="Arial" panose="020B0604020202020204" pitchFamily="34" charset="0"/>
                          <a:cs typeface="Arial" panose="020B0604020202020204" pitchFamily="34" charset="0"/>
                        </a:rPr>
                        <a:t>¡</a:t>
                      </a:r>
                      <a:r>
                        <a:rPr lang="en-GB" sz="2000" b="1" dirty="0" err="1" smtClean="0">
                          <a:solidFill>
                            <a:prstClr val="black"/>
                          </a:solidFill>
                          <a:latin typeface="Arial" panose="020B0604020202020204" pitchFamily="34" charset="0"/>
                          <a:cs typeface="Arial" panose="020B0604020202020204" pitchFamily="34" charset="0"/>
                        </a:rPr>
                        <a:t>Levantaos</a:t>
                      </a:r>
                      <a:r>
                        <a:rPr lang="en-GB" sz="2000" b="1" dirty="0" smtClean="0">
                          <a:solidFill>
                            <a:prstClr val="black"/>
                          </a:solidFill>
                          <a:latin typeface="Arial" panose="020B0604020202020204" pitchFamily="34" charset="0"/>
                          <a:cs typeface="Arial" panose="020B0604020202020204" pitchFamily="34" charset="0"/>
                        </a:rPr>
                        <a:t>!</a:t>
                      </a:r>
                      <a:endParaRPr lang="en-US" sz="2000" b="1"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prstClr val="black"/>
                          </a:solidFill>
                          <a:latin typeface="Arial" panose="020B0604020202020204" pitchFamily="34" charset="0"/>
                          <a:cs typeface="Arial" panose="020B0604020202020204" pitchFamily="34" charset="0"/>
                        </a:rPr>
                        <a:t>¡En </a:t>
                      </a:r>
                      <a:r>
                        <a:rPr lang="en-GB" sz="2000" b="1" dirty="0" err="1" smtClean="0">
                          <a:solidFill>
                            <a:prstClr val="black"/>
                          </a:solidFill>
                          <a:latin typeface="Arial" panose="020B0604020202020204" pitchFamily="34" charset="0"/>
                          <a:cs typeface="Arial" panose="020B0604020202020204" pitchFamily="34" charset="0"/>
                        </a:rPr>
                        <a:t>parejas</a:t>
                      </a:r>
                      <a:r>
                        <a:rPr lang="en-GB" sz="2000" b="1" dirty="0" smtClean="0">
                          <a:solidFill>
                            <a:prstClr val="black"/>
                          </a:solidFill>
                          <a:latin typeface="Arial" panose="020B0604020202020204" pitchFamily="34" charset="0"/>
                          <a:cs typeface="Arial" panose="020B0604020202020204" pitchFamily="34" charset="0"/>
                        </a:rPr>
                        <a:t>!</a:t>
                      </a:r>
                      <a:endParaRPr lang="en-US" sz="2000" b="1" dirty="0" smtClean="0">
                        <a:solidFill>
                          <a:prstClr val="black"/>
                        </a:solidFill>
                        <a:latin typeface="Arial" panose="020B0604020202020204" pitchFamily="34" charset="0"/>
                        <a:cs typeface="Arial" panose="020B0604020202020204"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prstClr val="black"/>
                          </a:solidFill>
                          <a:latin typeface="Arial" panose="020B0604020202020204" pitchFamily="34" charset="0"/>
                          <a:cs typeface="Arial" panose="020B0604020202020204" pitchFamily="34" charset="0"/>
                        </a:rPr>
                        <a:t>¡</a:t>
                      </a:r>
                      <a:r>
                        <a:rPr lang="en-GB" sz="1600" b="1" dirty="0" err="1" smtClean="0">
                          <a:solidFill>
                            <a:prstClr val="black"/>
                          </a:solidFill>
                          <a:latin typeface="Arial" panose="020B0604020202020204" pitchFamily="34" charset="0"/>
                          <a:cs typeface="Arial" panose="020B0604020202020204" pitchFamily="34" charset="0"/>
                        </a:rPr>
                        <a:t>Sacad</a:t>
                      </a:r>
                      <a:r>
                        <a:rPr lang="en-GB" sz="1600" b="1" dirty="0" smtClean="0">
                          <a:solidFill>
                            <a:prstClr val="black"/>
                          </a:solidFill>
                          <a:latin typeface="Arial" panose="020B0604020202020204" pitchFamily="34" charset="0"/>
                          <a:cs typeface="Arial" panose="020B0604020202020204" pitchFamily="34" charset="0"/>
                        </a:rPr>
                        <a:t> </a:t>
                      </a:r>
                      <a:r>
                        <a:rPr lang="en-GB" sz="1600" b="1" dirty="0" err="1" smtClean="0">
                          <a:solidFill>
                            <a:prstClr val="black"/>
                          </a:solidFill>
                          <a:latin typeface="Arial" panose="020B0604020202020204" pitchFamily="34" charset="0"/>
                          <a:cs typeface="Arial" panose="020B0604020202020204" pitchFamily="34" charset="0"/>
                        </a:rPr>
                        <a:t>las</a:t>
                      </a:r>
                      <a:r>
                        <a:rPr lang="en-GB" sz="1600" b="1" dirty="0" smtClean="0">
                          <a:solidFill>
                            <a:prstClr val="black"/>
                          </a:solidFill>
                          <a:latin typeface="Arial" panose="020B0604020202020204" pitchFamily="34" charset="0"/>
                          <a:cs typeface="Arial" panose="020B0604020202020204" pitchFamily="34" charset="0"/>
                        </a:rPr>
                        <a:t> </a:t>
                      </a:r>
                      <a:r>
                        <a:rPr lang="en-GB" sz="1600" b="1" dirty="0" err="1" smtClean="0">
                          <a:solidFill>
                            <a:prstClr val="black"/>
                          </a:solidFill>
                          <a:latin typeface="Arial" panose="020B0604020202020204" pitchFamily="34" charset="0"/>
                          <a:cs typeface="Arial" panose="020B0604020202020204" pitchFamily="34" charset="0"/>
                        </a:rPr>
                        <a:t>cosas</a:t>
                      </a:r>
                      <a:r>
                        <a:rPr lang="en-GB" sz="1600" b="1" dirty="0" smtClean="0">
                          <a:solidFill>
                            <a:prstClr val="black"/>
                          </a:solidFill>
                          <a:latin typeface="Arial" panose="020B0604020202020204" pitchFamily="34" charset="0"/>
                          <a:cs typeface="Arial" panose="020B0604020202020204" pitchFamily="34" charset="0"/>
                        </a:rPr>
                        <a:t>!</a:t>
                      </a:r>
                      <a:endParaRPr lang="en-US" sz="1600" b="1"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prstClr val="black"/>
                          </a:solidFill>
                          <a:latin typeface="Arial" panose="020B0604020202020204" pitchFamily="34" charset="0"/>
                          <a:cs typeface="Arial" panose="020B0604020202020204" pitchFamily="34" charset="0"/>
                        </a:rPr>
                        <a:t>¡</a:t>
                      </a:r>
                      <a:r>
                        <a:rPr lang="en-GB" sz="2000" b="1" dirty="0" err="1" smtClean="0">
                          <a:solidFill>
                            <a:prstClr val="black"/>
                          </a:solidFill>
                          <a:latin typeface="Arial" panose="020B0604020202020204" pitchFamily="34" charset="0"/>
                          <a:cs typeface="Arial" panose="020B0604020202020204" pitchFamily="34" charset="0"/>
                        </a:rPr>
                        <a:t>Mirad</a:t>
                      </a:r>
                      <a:r>
                        <a:rPr lang="en-GB" sz="2000" b="1" dirty="0" smtClean="0">
                          <a:solidFill>
                            <a:prstClr val="black"/>
                          </a:solidFill>
                          <a:latin typeface="Arial" panose="020B0604020202020204" pitchFamily="34" charset="0"/>
                          <a:cs typeface="Arial" panose="020B0604020202020204" pitchFamily="34" charset="0"/>
                        </a:rPr>
                        <a:t>!</a:t>
                      </a:r>
                      <a:endParaRPr lang="en-US" sz="2000" b="1"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prstClr val="black"/>
                          </a:solidFill>
                          <a:latin typeface="Arial" panose="020B0604020202020204" pitchFamily="34" charset="0"/>
                          <a:cs typeface="Arial" panose="020B0604020202020204" pitchFamily="34" charset="0"/>
                        </a:rPr>
                        <a:t>¡</a:t>
                      </a:r>
                      <a:r>
                        <a:rPr lang="en-GB" sz="2000" b="1" dirty="0" err="1" smtClean="0">
                          <a:solidFill>
                            <a:prstClr val="black"/>
                          </a:solidFill>
                          <a:latin typeface="Arial" panose="020B0604020202020204" pitchFamily="34" charset="0"/>
                          <a:cs typeface="Arial" panose="020B0604020202020204" pitchFamily="34" charset="0"/>
                        </a:rPr>
                        <a:t>Sentaos</a:t>
                      </a:r>
                      <a:r>
                        <a:rPr lang="en-GB" sz="2000" b="1" dirty="0" smtClean="0">
                          <a:solidFill>
                            <a:prstClr val="black"/>
                          </a:solidFill>
                          <a:latin typeface="Arial" panose="020B0604020202020204" pitchFamily="34" charset="0"/>
                          <a:cs typeface="Arial" panose="020B0604020202020204" pitchFamily="34" charset="0"/>
                        </a:rPr>
                        <a:t>!</a:t>
                      </a:r>
                      <a:endParaRPr lang="en-US" sz="2000" b="1" dirty="0" smtClean="0">
                        <a:solidFill>
                          <a:prstClr val="black"/>
                        </a:solidFill>
                        <a:latin typeface="Arial" panose="020B0604020202020204" pitchFamily="34" charset="0"/>
                        <a:cs typeface="Arial" panose="020B0604020202020204" pitchFamily="34" charset="0"/>
                      </a:endParaRPr>
                    </a:p>
                  </a:txBody>
                  <a:tcPr/>
                </a:tc>
              </a:tr>
            </a:tbl>
          </a:graphicData>
        </a:graphic>
      </p:graphicFrame>
      <p:pic>
        <p:nvPicPr>
          <p:cNvPr id="26" name="Picture 2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506" y="3253631"/>
            <a:ext cx="1608016" cy="2261037"/>
          </a:xfrm>
          <a:prstGeom prst="rect">
            <a:avLst/>
          </a:prstGeom>
        </p:spPr>
      </p:pic>
      <p:sp>
        <p:nvSpPr>
          <p:cNvPr id="35" name="Rounded Rectangle 3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5</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285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20688" y="1432527"/>
            <a:ext cx="1803648" cy="1655011"/>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350">
              <a:solidFill>
                <a:prstClr val="black"/>
              </a:solidFill>
            </a:endParaRPr>
          </a:p>
        </p:txBody>
      </p:sp>
      <p:sp>
        <p:nvSpPr>
          <p:cNvPr id="4" name="Rectangle 2"/>
          <p:cNvSpPr>
            <a:spLocks noChangeArrowheads="1"/>
          </p:cNvSpPr>
          <p:nvPr/>
        </p:nvSpPr>
        <p:spPr bwMode="auto">
          <a:xfrm>
            <a:off x="2627932" y="1432527"/>
            <a:ext cx="1737171" cy="1655011"/>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350">
              <a:solidFill>
                <a:prstClr val="black"/>
              </a:solidFill>
            </a:endParaRPr>
          </a:p>
        </p:txBody>
      </p:sp>
      <p:sp>
        <p:nvSpPr>
          <p:cNvPr id="5" name="Rectangle 2"/>
          <p:cNvSpPr>
            <a:spLocks noChangeArrowheads="1"/>
          </p:cNvSpPr>
          <p:nvPr/>
        </p:nvSpPr>
        <p:spPr bwMode="auto">
          <a:xfrm>
            <a:off x="4577680" y="1432527"/>
            <a:ext cx="1731640" cy="154073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350">
              <a:solidFill>
                <a:prstClr val="black"/>
              </a:solidFill>
            </a:endParaRPr>
          </a:p>
        </p:txBody>
      </p:sp>
      <p:sp>
        <p:nvSpPr>
          <p:cNvPr id="6" name="Rectangle 2"/>
          <p:cNvSpPr>
            <a:spLocks noChangeArrowheads="1"/>
          </p:cNvSpPr>
          <p:nvPr/>
        </p:nvSpPr>
        <p:spPr bwMode="auto">
          <a:xfrm>
            <a:off x="620688" y="3766194"/>
            <a:ext cx="1803648" cy="177511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350">
              <a:solidFill>
                <a:prstClr val="black"/>
              </a:solidFill>
            </a:endParaRPr>
          </a:p>
        </p:txBody>
      </p:sp>
      <p:sp>
        <p:nvSpPr>
          <p:cNvPr id="7" name="Rectangle 2"/>
          <p:cNvSpPr>
            <a:spLocks noChangeArrowheads="1"/>
          </p:cNvSpPr>
          <p:nvPr/>
        </p:nvSpPr>
        <p:spPr bwMode="auto">
          <a:xfrm>
            <a:off x="2618673" y="3766194"/>
            <a:ext cx="1767265" cy="161187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350">
              <a:solidFill>
                <a:prstClr val="black"/>
              </a:solidFill>
            </a:endParaRPr>
          </a:p>
        </p:txBody>
      </p:sp>
      <p:sp>
        <p:nvSpPr>
          <p:cNvPr id="8" name="Rectangle 2"/>
          <p:cNvSpPr>
            <a:spLocks noChangeArrowheads="1"/>
          </p:cNvSpPr>
          <p:nvPr/>
        </p:nvSpPr>
        <p:spPr bwMode="auto">
          <a:xfrm>
            <a:off x="4596109" y="3735204"/>
            <a:ext cx="1731640" cy="1540739"/>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350">
              <a:solidFill>
                <a:prstClr val="black"/>
              </a:solidFill>
            </a:endParaRPr>
          </a:p>
        </p:txBody>
      </p:sp>
      <p:sp>
        <p:nvSpPr>
          <p:cNvPr id="9" name="Rectangle 2"/>
          <p:cNvSpPr>
            <a:spLocks noChangeArrowheads="1"/>
          </p:cNvSpPr>
          <p:nvPr/>
        </p:nvSpPr>
        <p:spPr bwMode="auto">
          <a:xfrm>
            <a:off x="620688" y="5948982"/>
            <a:ext cx="1787816" cy="1575346"/>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350">
              <a:solidFill>
                <a:prstClr val="black"/>
              </a:solidFill>
            </a:endParaRPr>
          </a:p>
        </p:txBody>
      </p:sp>
      <p:sp>
        <p:nvSpPr>
          <p:cNvPr id="10" name="Rectangle 2"/>
          <p:cNvSpPr>
            <a:spLocks noChangeArrowheads="1"/>
          </p:cNvSpPr>
          <p:nvPr/>
        </p:nvSpPr>
        <p:spPr bwMode="auto">
          <a:xfrm>
            <a:off x="2618674" y="5899798"/>
            <a:ext cx="1767266" cy="15745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350">
              <a:solidFill>
                <a:prstClr val="black"/>
              </a:solidFill>
            </a:endParaRPr>
          </a:p>
        </p:txBody>
      </p:sp>
      <p:sp>
        <p:nvSpPr>
          <p:cNvPr id="11" name="Rectangle 2"/>
          <p:cNvSpPr>
            <a:spLocks noChangeArrowheads="1"/>
          </p:cNvSpPr>
          <p:nvPr/>
        </p:nvSpPr>
        <p:spPr bwMode="auto">
          <a:xfrm>
            <a:off x="4596109" y="5899798"/>
            <a:ext cx="1731640" cy="154073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350">
              <a:solidFill>
                <a:prstClr val="black"/>
              </a:solidFill>
            </a:endParaRPr>
          </a:p>
        </p:txBody>
      </p:sp>
      <p:sp>
        <p:nvSpPr>
          <p:cNvPr id="12" name="Rectangle 3"/>
          <p:cNvSpPr>
            <a:spLocks noChangeArrowheads="1"/>
          </p:cNvSpPr>
          <p:nvPr/>
        </p:nvSpPr>
        <p:spPr bwMode="auto">
          <a:xfrm>
            <a:off x="2627932" y="2987825"/>
            <a:ext cx="1737171" cy="62144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750"/>
              </a:spcAft>
              <a:buFont typeface="Arial" panose="020B0604020202020204" pitchFamily="34" charset="0"/>
              <a:buNone/>
            </a:pPr>
            <a:r>
              <a:rPr lang="en-GB" sz="1800" b="1">
                <a:solidFill>
                  <a:prstClr val="black"/>
                </a:solidFill>
                <a:latin typeface="Arial" panose="020B0604020202020204" pitchFamily="34" charset="0"/>
                <a:cs typeface="Arial" panose="020B0604020202020204" pitchFamily="34" charset="0"/>
              </a:rPr>
              <a:t>¡Mirad!</a:t>
            </a:r>
            <a:endParaRPr lang="en-US" sz="1800" b="1">
              <a:solidFill>
                <a:prstClr val="black"/>
              </a:solidFill>
              <a:latin typeface="Arial" panose="020B0604020202020204" pitchFamily="34" charset="0"/>
              <a:cs typeface="Arial" panose="020B0604020202020204" pitchFamily="34" charset="0"/>
            </a:endParaRPr>
          </a:p>
        </p:txBody>
      </p:sp>
      <p:sp>
        <p:nvSpPr>
          <p:cNvPr id="13" name="Rectangle 3"/>
          <p:cNvSpPr>
            <a:spLocks noChangeArrowheads="1"/>
          </p:cNvSpPr>
          <p:nvPr/>
        </p:nvSpPr>
        <p:spPr bwMode="auto">
          <a:xfrm>
            <a:off x="4577680" y="2985171"/>
            <a:ext cx="1731640" cy="57871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750"/>
              </a:spcAft>
              <a:buFont typeface="Arial" panose="020B0604020202020204" pitchFamily="34" charset="0"/>
              <a:buNone/>
            </a:pPr>
            <a:r>
              <a:rPr lang="en-GB" sz="1800" b="1">
                <a:solidFill>
                  <a:prstClr val="black"/>
                </a:solidFill>
                <a:latin typeface="Arial" panose="020B0604020202020204" pitchFamily="34" charset="0"/>
                <a:cs typeface="Arial" panose="020B0604020202020204" pitchFamily="34" charset="0"/>
              </a:rPr>
              <a:t>¡Levantaos!</a:t>
            </a:r>
            <a:endParaRPr lang="en-US" sz="1800" b="1">
              <a:solidFill>
                <a:prstClr val="black"/>
              </a:solidFill>
              <a:latin typeface="Arial" panose="020B0604020202020204" pitchFamily="34" charset="0"/>
              <a:cs typeface="Arial" panose="020B0604020202020204" pitchFamily="34" charset="0"/>
            </a:endParaRPr>
          </a:p>
        </p:txBody>
      </p:sp>
      <p:sp>
        <p:nvSpPr>
          <p:cNvPr id="14" name="Rectangle 3"/>
          <p:cNvSpPr>
            <a:spLocks noChangeArrowheads="1"/>
          </p:cNvSpPr>
          <p:nvPr/>
        </p:nvSpPr>
        <p:spPr bwMode="auto">
          <a:xfrm>
            <a:off x="620688" y="5057378"/>
            <a:ext cx="1803648" cy="666750"/>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750"/>
              </a:spcAft>
              <a:buFont typeface="Arial" panose="020B0604020202020204" pitchFamily="34" charset="0"/>
              <a:buNone/>
            </a:pPr>
            <a:r>
              <a:rPr lang="en-GB" sz="1800" b="1">
                <a:solidFill>
                  <a:prstClr val="black"/>
                </a:solidFill>
                <a:latin typeface="Arial" panose="020B0604020202020204" pitchFamily="34" charset="0"/>
                <a:cs typeface="Arial" panose="020B0604020202020204" pitchFamily="34" charset="0"/>
              </a:rPr>
              <a:t>¡Escuchad!</a:t>
            </a:r>
            <a:endParaRPr lang="en-US" sz="1800" b="1">
              <a:solidFill>
                <a:prstClr val="black"/>
              </a:solidFill>
              <a:latin typeface="Arial" panose="020B0604020202020204" pitchFamily="34" charset="0"/>
              <a:cs typeface="Arial" panose="020B0604020202020204" pitchFamily="34" charset="0"/>
            </a:endParaRPr>
          </a:p>
        </p:txBody>
      </p:sp>
      <p:sp>
        <p:nvSpPr>
          <p:cNvPr id="15" name="Rectangle 3"/>
          <p:cNvSpPr>
            <a:spLocks noChangeArrowheads="1"/>
          </p:cNvSpPr>
          <p:nvPr/>
        </p:nvSpPr>
        <p:spPr bwMode="auto">
          <a:xfrm>
            <a:off x="2618674" y="5118695"/>
            <a:ext cx="1757814" cy="605433"/>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750"/>
              </a:spcAft>
              <a:buFont typeface="Arial" panose="020B0604020202020204" pitchFamily="34" charset="0"/>
              <a:buNone/>
            </a:pPr>
            <a:r>
              <a:rPr lang="en-GB" sz="1800" b="1">
                <a:solidFill>
                  <a:prstClr val="black"/>
                </a:solidFill>
                <a:latin typeface="Arial" panose="020B0604020202020204" pitchFamily="34" charset="0"/>
                <a:cs typeface="Arial" panose="020B0604020202020204" pitchFamily="34" charset="0"/>
              </a:rPr>
              <a:t>¡En parejas!</a:t>
            </a:r>
            <a:endParaRPr lang="en-US" sz="1800" b="1">
              <a:solidFill>
                <a:prstClr val="black"/>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auto">
          <a:xfrm>
            <a:off x="4596109" y="5143711"/>
            <a:ext cx="1731640" cy="578716"/>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750"/>
              </a:spcAft>
              <a:buFont typeface="Arial" panose="020B0604020202020204" pitchFamily="34" charset="0"/>
              <a:buNone/>
            </a:pPr>
            <a:r>
              <a:rPr lang="en-GB" sz="1500" b="1" dirty="0">
                <a:solidFill>
                  <a:prstClr val="black"/>
                </a:solidFill>
                <a:latin typeface="Arial" panose="020B0604020202020204" pitchFamily="34" charset="0"/>
                <a:cs typeface="Arial" panose="020B0604020202020204" pitchFamily="34" charset="0"/>
              </a:rPr>
              <a:t>¡</a:t>
            </a:r>
            <a:r>
              <a:rPr lang="en-GB" sz="1500" b="1" dirty="0" err="1">
                <a:solidFill>
                  <a:prstClr val="black"/>
                </a:solidFill>
                <a:latin typeface="Arial" panose="020B0604020202020204" pitchFamily="34" charset="0"/>
                <a:cs typeface="Arial" panose="020B0604020202020204" pitchFamily="34" charset="0"/>
              </a:rPr>
              <a:t>Sacad</a:t>
            </a:r>
            <a:r>
              <a:rPr lang="en-GB" sz="1500" b="1" dirty="0">
                <a:solidFill>
                  <a:prstClr val="black"/>
                </a:solidFill>
                <a:latin typeface="Arial" panose="020B0604020202020204" pitchFamily="34" charset="0"/>
                <a:cs typeface="Arial" panose="020B0604020202020204" pitchFamily="34" charset="0"/>
              </a:rPr>
              <a:t> </a:t>
            </a:r>
            <a:r>
              <a:rPr lang="en-GB" sz="1500" b="1" dirty="0" err="1" smtClean="0">
                <a:solidFill>
                  <a:prstClr val="black"/>
                </a:solidFill>
                <a:latin typeface="Arial" panose="020B0604020202020204" pitchFamily="34" charset="0"/>
                <a:cs typeface="Arial" panose="020B0604020202020204" pitchFamily="34" charset="0"/>
              </a:rPr>
              <a:t>las</a:t>
            </a:r>
            <a:r>
              <a:rPr lang="en-GB" sz="1500" b="1" dirty="0" smtClean="0">
                <a:solidFill>
                  <a:prstClr val="black"/>
                </a:solidFill>
                <a:latin typeface="Arial" panose="020B0604020202020204" pitchFamily="34" charset="0"/>
                <a:cs typeface="Arial" panose="020B0604020202020204" pitchFamily="34" charset="0"/>
              </a:rPr>
              <a:t> </a:t>
            </a:r>
            <a:r>
              <a:rPr lang="en-GB" sz="1500" b="1" dirty="0" err="1" smtClean="0">
                <a:solidFill>
                  <a:prstClr val="black"/>
                </a:solidFill>
                <a:latin typeface="Arial" panose="020B0604020202020204" pitchFamily="34" charset="0"/>
                <a:cs typeface="Arial" panose="020B0604020202020204" pitchFamily="34" charset="0"/>
              </a:rPr>
              <a:t>cosas</a:t>
            </a:r>
            <a:r>
              <a:rPr lang="en-GB" sz="1500" b="1" dirty="0" smtClean="0">
                <a:solidFill>
                  <a:prstClr val="black"/>
                </a:solidFill>
                <a:latin typeface="Arial" panose="020B0604020202020204" pitchFamily="34" charset="0"/>
                <a:cs typeface="Arial" panose="020B0604020202020204" pitchFamily="34" charset="0"/>
              </a:rPr>
              <a:t>!</a:t>
            </a:r>
            <a:endParaRPr lang="en-US" sz="1500" b="1" dirty="0">
              <a:solidFill>
                <a:prstClr val="black"/>
              </a:solidFill>
              <a:latin typeface="Arial" panose="020B0604020202020204" pitchFamily="34" charset="0"/>
              <a:cs typeface="Arial" panose="020B0604020202020204" pitchFamily="34" charset="0"/>
            </a:endParaRPr>
          </a:p>
        </p:txBody>
      </p:sp>
      <p:sp>
        <p:nvSpPr>
          <p:cNvPr id="17" name="Rectangle 3"/>
          <p:cNvSpPr>
            <a:spLocks noChangeArrowheads="1"/>
          </p:cNvSpPr>
          <p:nvPr/>
        </p:nvSpPr>
        <p:spPr bwMode="auto">
          <a:xfrm>
            <a:off x="620688" y="7292945"/>
            <a:ext cx="1787816" cy="591716"/>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750"/>
              </a:spcAft>
              <a:buFont typeface="Arial" panose="020B0604020202020204" pitchFamily="34" charset="0"/>
              <a:buNone/>
            </a:pPr>
            <a:r>
              <a:rPr lang="en-GB" sz="1800" b="1">
                <a:solidFill>
                  <a:prstClr val="black"/>
                </a:solidFill>
                <a:latin typeface="Arial" panose="020B0604020202020204" pitchFamily="34" charset="0"/>
                <a:cs typeface="Arial" panose="020B0604020202020204" pitchFamily="34" charset="0"/>
              </a:rPr>
              <a:t>¡Escribid!</a:t>
            </a:r>
            <a:endParaRPr lang="en-US" sz="1800" b="1">
              <a:solidFill>
                <a:prstClr val="black"/>
              </a:solidFill>
              <a:latin typeface="Arial" panose="020B0604020202020204" pitchFamily="34" charset="0"/>
              <a:cs typeface="Arial" panose="020B0604020202020204" pitchFamily="34" charset="0"/>
            </a:endParaRPr>
          </a:p>
        </p:txBody>
      </p:sp>
      <p:sp>
        <p:nvSpPr>
          <p:cNvPr id="18" name="Rectangle 3"/>
          <p:cNvSpPr>
            <a:spLocks noChangeArrowheads="1"/>
          </p:cNvSpPr>
          <p:nvPr/>
        </p:nvSpPr>
        <p:spPr bwMode="auto">
          <a:xfrm>
            <a:off x="2618674" y="7308304"/>
            <a:ext cx="1767265" cy="590623"/>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750"/>
              </a:spcAft>
              <a:buFont typeface="Arial" panose="020B0604020202020204" pitchFamily="34" charset="0"/>
              <a:buNone/>
            </a:pPr>
            <a:r>
              <a:rPr lang="en-GB" sz="1800" b="1" dirty="0" smtClean="0">
                <a:solidFill>
                  <a:prstClr val="black"/>
                </a:solidFill>
                <a:latin typeface="Arial" panose="020B0604020202020204" pitchFamily="34" charset="0"/>
                <a:cs typeface="Arial" panose="020B0604020202020204" pitchFamily="34" charset="0"/>
              </a:rPr>
              <a:t>¡</a:t>
            </a:r>
            <a:r>
              <a:rPr lang="en-GB" sz="1800" b="1" dirty="0" err="1" smtClean="0">
                <a:solidFill>
                  <a:prstClr val="black"/>
                </a:solidFill>
                <a:latin typeface="Arial" panose="020B0604020202020204" pitchFamily="34" charset="0"/>
                <a:cs typeface="Arial" panose="020B0604020202020204" pitchFamily="34" charset="0"/>
              </a:rPr>
              <a:t>Sentaos</a:t>
            </a:r>
            <a:r>
              <a:rPr lang="en-GB" sz="1800" b="1" dirty="0" smtClean="0">
                <a:solidFill>
                  <a:prstClr val="black"/>
                </a:solidFill>
                <a:latin typeface="Arial" panose="020B0604020202020204" pitchFamily="34" charset="0"/>
                <a:cs typeface="Arial" panose="020B0604020202020204" pitchFamily="34" charset="0"/>
              </a:rPr>
              <a:t>!</a:t>
            </a:r>
            <a:endParaRPr lang="en-US" sz="1800" b="1" dirty="0">
              <a:solidFill>
                <a:prstClr val="black"/>
              </a:solidFill>
              <a:latin typeface="Arial" panose="020B0604020202020204" pitchFamily="34" charset="0"/>
              <a:cs typeface="Arial" panose="020B0604020202020204" pitchFamily="34" charset="0"/>
            </a:endParaRPr>
          </a:p>
        </p:txBody>
      </p:sp>
      <p:sp>
        <p:nvSpPr>
          <p:cNvPr id="19" name="Rectangle 3"/>
          <p:cNvSpPr>
            <a:spLocks noChangeArrowheads="1"/>
          </p:cNvSpPr>
          <p:nvPr/>
        </p:nvSpPr>
        <p:spPr bwMode="auto">
          <a:xfrm>
            <a:off x="4596109" y="7308304"/>
            <a:ext cx="1731640" cy="57871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750"/>
              </a:spcAft>
              <a:buFont typeface="Arial" panose="020B0604020202020204" pitchFamily="34" charset="0"/>
              <a:buNone/>
            </a:pPr>
            <a:r>
              <a:rPr lang="en-GB" sz="1800" b="1">
                <a:solidFill>
                  <a:prstClr val="black"/>
                </a:solidFill>
                <a:latin typeface="Arial" panose="020B0604020202020204" pitchFamily="34" charset="0"/>
                <a:cs typeface="Arial" panose="020B0604020202020204" pitchFamily="34" charset="0"/>
              </a:rPr>
              <a:t>¡Dibujad!</a:t>
            </a:r>
            <a:endParaRPr lang="en-US" sz="1800" b="1">
              <a:solidFill>
                <a:prstClr val="black"/>
              </a:solidFill>
              <a:latin typeface="Arial" panose="020B0604020202020204" pitchFamily="34" charset="0"/>
              <a:cs typeface="Arial" panose="020B0604020202020204" pitchFamily="34" charset="0"/>
            </a:endParaRPr>
          </a:p>
        </p:txBody>
      </p:sp>
      <p:pic>
        <p:nvPicPr>
          <p:cNvPr id="21" name="Picture 28" descr="pencil-sh.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45198">
            <a:off x="5916413" y="64024"/>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620688" y="3014257"/>
            <a:ext cx="1803648" cy="621639"/>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750"/>
              </a:spcAft>
              <a:buFont typeface="Arial" panose="020B0604020202020204" pitchFamily="34" charset="0"/>
              <a:buNone/>
            </a:pPr>
            <a:r>
              <a:rPr lang="en-GB" sz="1800" b="1">
                <a:solidFill>
                  <a:prstClr val="black"/>
                </a:solidFill>
                <a:latin typeface="Arial" panose="020B0604020202020204" pitchFamily="34" charset="0"/>
                <a:cs typeface="Arial" panose="020B0604020202020204" pitchFamily="34" charset="0"/>
              </a:rPr>
              <a:t>¡Hablad!</a:t>
            </a:r>
            <a:endParaRPr lang="en-US" sz="1800" b="1">
              <a:solidFill>
                <a:prstClr val="black"/>
              </a:solidFill>
              <a:latin typeface="Arial" panose="020B0604020202020204" pitchFamily="34" charset="0"/>
              <a:cs typeface="Arial" panose="020B0604020202020204" pitchFamily="34" charset="0"/>
            </a:endParaRPr>
          </a:p>
        </p:txBody>
      </p:sp>
      <p:sp>
        <p:nvSpPr>
          <p:cNvPr id="22" name="Text Box 11"/>
          <p:cNvSpPr txBox="1">
            <a:spLocks noChangeArrowheads="1"/>
          </p:cNvSpPr>
          <p:nvPr/>
        </p:nvSpPr>
        <p:spPr bwMode="auto">
          <a:xfrm>
            <a:off x="-11285" y="31181"/>
            <a:ext cx="6786506" cy="113877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En </a:t>
            </a:r>
            <a:r>
              <a:rPr lang="en-GB" sz="2800" b="1" dirty="0" err="1" smtClean="0">
                <a:latin typeface="Arial" panose="020B0604020202020204" pitchFamily="34" charset="0"/>
                <a:cs typeface="Arial" panose="020B0604020202020204" pitchFamily="34" charset="0"/>
              </a:rPr>
              <a:t>clase</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Without looking at the previous page, draw each instruction.</a:t>
            </a:r>
            <a:endParaRPr lang="en-GB" sz="2000" dirty="0">
              <a:latin typeface="Arial" panose="020B0604020202020204" pitchFamily="34" charset="0"/>
              <a:cs typeface="Arial" panose="020B0604020202020204" pitchFamily="34" charset="0"/>
            </a:endParaRPr>
          </a:p>
        </p:txBody>
      </p:sp>
      <p:sp>
        <p:nvSpPr>
          <p:cNvPr id="23" name="Rounded Rectangle 22"/>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10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417" name="Group 289"/>
          <p:cNvGraphicFramePr>
            <a:graphicFrameLocks noGrp="1"/>
          </p:cNvGraphicFramePr>
          <p:nvPr>
            <p:extLst>
              <p:ext uri="{D42A27DB-BD31-4B8C-83A1-F6EECF244321}">
                <p14:modId xmlns:p14="http://schemas.microsoft.com/office/powerpoint/2010/main" val="2791712634"/>
              </p:ext>
            </p:extLst>
          </p:nvPr>
        </p:nvGraphicFramePr>
        <p:xfrm>
          <a:off x="1143000" y="521414"/>
          <a:ext cx="4733925" cy="8443074"/>
        </p:xfrm>
        <a:graphic>
          <a:graphicData uri="http://schemas.openxmlformats.org/drawingml/2006/table">
            <a:tbl>
              <a:tblPr/>
              <a:tblGrid>
                <a:gridCol w="630238"/>
                <a:gridCol w="1295400"/>
                <a:gridCol w="792162"/>
                <a:gridCol w="2016125"/>
              </a:tblGrid>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uno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dieciseis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dos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diecisiete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tres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dieciocho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cuatro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diecinueve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cinco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veinte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seis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veintiuno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siete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veintid</a:t>
                      </a:r>
                      <a:r>
                        <a:rPr kumimoji="0" lang="en-US" sz="2200" b="0" i="0" u="none" strike="noStrike" cap="none" normalizeH="0" baseline="0" smtClean="0">
                          <a:ln>
                            <a:noFill/>
                          </a:ln>
                          <a:solidFill>
                            <a:schemeClr val="tx1"/>
                          </a:solidFill>
                          <a:effectLst/>
                          <a:latin typeface="Arial" charset="0"/>
                          <a:cs typeface="Arial" charset="0"/>
                        </a:rPr>
                        <a:t>ós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ocho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err="1" smtClean="0">
                          <a:ln>
                            <a:noFill/>
                          </a:ln>
                          <a:solidFill>
                            <a:schemeClr val="tx1"/>
                          </a:solidFill>
                          <a:effectLst/>
                          <a:latin typeface="Arial" charset="0"/>
                        </a:rPr>
                        <a:t>veintitr</a:t>
                      </a:r>
                      <a:r>
                        <a:rPr kumimoji="0" lang="en-US" sz="2200" b="0" i="0" u="none" strike="noStrike" cap="none" normalizeH="0" baseline="0" dirty="0" err="1" smtClean="0">
                          <a:ln>
                            <a:noFill/>
                          </a:ln>
                          <a:solidFill>
                            <a:schemeClr val="tx1"/>
                          </a:solidFill>
                          <a:effectLst/>
                          <a:latin typeface="Arial" charset="0"/>
                          <a:cs typeface="Arial" charset="0"/>
                        </a:rPr>
                        <a:t>és</a:t>
                      </a:r>
                      <a:endParaRPr kumimoji="0" lang="en-US" sz="22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9</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nueve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veinticuatro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diez</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veinticinco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once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veintiseis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doce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veintisiete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trece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veintiocho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catorce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veintinueve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15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quince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treinta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31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rPr>
                        <a:t>treinta y uno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697">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200" b="0" i="0" u="none" strike="noStrike" cap="none" normalizeH="0" baseline="0" smtClean="0">
                          <a:ln>
                            <a:noFill/>
                          </a:ln>
                          <a:solidFill>
                            <a:srgbClr val="000000"/>
                          </a:solidFill>
                          <a:effectLst/>
                          <a:latin typeface="Arial" panose="020B0604020202020204" pitchFamily="34" charset="0"/>
                          <a:ea typeface="Times New Roman" pitchFamily="18" charset="0"/>
                          <a:cs typeface="Arial" panose="020B0604020202020204" pitchFamily="34" charset="0"/>
                        </a:rPr>
                        <a:t>¿cuántos/ </a:t>
                      </a:r>
                      <a:r>
                        <a:rPr kumimoji="0" lang="en-GB" sz="2200" b="0" i="0" u="none" strike="noStrike" cap="none" normalizeH="0" baseline="0" smtClean="0">
                          <a:ln>
                            <a:noFill/>
                          </a:ln>
                          <a:solidFill>
                            <a:srgbClr val="000000"/>
                          </a:solidFill>
                          <a:effectLst/>
                          <a:latin typeface="Arial" panose="020B0604020202020204" pitchFamily="34" charset="0"/>
                          <a:ea typeface="Times New Roman" pitchFamily="18" charset="0"/>
                          <a:cs typeface="Arial" panose="020B0604020202020204" pitchFamily="34" charset="0"/>
                        </a:rPr>
                        <a:t>cuántas?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How many?</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119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00000"/>
                          </a:solidFill>
                          <a:effectLst/>
                          <a:latin typeface="Arial" panose="020B0604020202020204" pitchFamily="34" charset="0"/>
                          <a:ea typeface="Times New Roman" pitchFamily="18" charset="0"/>
                          <a:cs typeface="Arial" panose="020B0604020202020204" pitchFamily="34" charset="0"/>
                        </a:rPr>
                        <a:t>más</a:t>
                      </a:r>
                      <a:endParaRPr kumimoji="0" lang="en-GB" sz="2200" b="0" i="0" u="none" strike="noStrike" cap="none" normalizeH="0" baseline="0" smtClean="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plus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119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rgbClr val="000000"/>
                          </a:solidFill>
                          <a:effectLst/>
                          <a:latin typeface="Arial" panose="020B0604020202020204" pitchFamily="34" charset="0"/>
                          <a:ea typeface="Times New Roman" pitchFamily="18" charset="0"/>
                          <a:cs typeface="Arial" panose="020B0604020202020204" pitchFamily="34" charset="0"/>
                        </a:rPr>
                        <a:t>menos</a:t>
                      </a:r>
                      <a:endParaRPr kumimoji="0" lang="en-GB" sz="2200" b="0" i="0" u="none" strike="noStrike" cap="none" normalizeH="0" baseline="0" smtClean="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minus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 name="Text Box 11"/>
          <p:cNvSpPr txBox="1">
            <a:spLocks noChangeArrowheads="1"/>
          </p:cNvSpPr>
          <p:nvPr/>
        </p:nvSpPr>
        <p:spPr bwMode="auto">
          <a:xfrm>
            <a:off x="-11285" y="31181"/>
            <a:ext cx="6786506"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Los </a:t>
            </a:r>
            <a:r>
              <a:rPr lang="en-GB" sz="2800" b="1" dirty="0" err="1" smtClean="0">
                <a:latin typeface="Arial" panose="020B0604020202020204" pitchFamily="34" charset="0"/>
                <a:cs typeface="Arial" panose="020B0604020202020204" pitchFamily="34" charset="0"/>
              </a:rPr>
              <a:t>números</a:t>
            </a:r>
            <a:r>
              <a:rPr lang="en-GB" sz="2800" b="1" dirty="0" smtClean="0">
                <a:latin typeface="Arial" panose="020B0604020202020204" pitchFamily="34" charset="0"/>
                <a:cs typeface="Arial" panose="020B0604020202020204" pitchFamily="34" charset="0"/>
              </a:rPr>
              <a:t> 1 - 31</a:t>
            </a:r>
            <a:endParaRPr lang="en-GB" sz="2000" dirty="0">
              <a:latin typeface="Arial" panose="020B0604020202020204" pitchFamily="34" charset="0"/>
              <a:cs typeface="Arial" panose="020B0604020202020204" pitchFamily="34" charset="0"/>
            </a:endParaRPr>
          </a:p>
        </p:txBody>
      </p:sp>
      <p:sp>
        <p:nvSpPr>
          <p:cNvPr id="5" name="Rounded Rectangle 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7</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214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7332</TotalTime>
  <Words>3309</Words>
  <Application>Microsoft Office PowerPoint</Application>
  <PresentationFormat>On-screen Show (4:3)</PresentationFormat>
  <Paragraphs>1243</Paragraphs>
  <Slides>48</Slides>
  <Notes>7</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48</vt:i4>
      </vt:variant>
    </vt:vector>
  </HeadingPairs>
  <TitlesOfParts>
    <vt:vector size="67" baseType="lpstr">
      <vt:lpstr>MS Mincho</vt:lpstr>
      <vt:lpstr>Arial</vt:lpstr>
      <vt:lpstr>Arial Rounded MT Bold</vt:lpstr>
      <vt:lpstr>Berlin Sans FB Demi</vt:lpstr>
      <vt:lpstr>Bradley Hand ITC</vt:lpstr>
      <vt:lpstr>Calibri</vt:lpstr>
      <vt:lpstr>Calibri Light</vt:lpstr>
      <vt:lpstr>ComicSansMS</vt:lpstr>
      <vt:lpstr>ComicSansMS-Bold</vt:lpstr>
      <vt:lpstr>Kristen ITC</vt:lpstr>
      <vt:lpstr>Showcard Gothic</vt:lpstr>
      <vt:lpstr>Tahoma</vt:lpstr>
      <vt:lpstr>Times</vt:lpstr>
      <vt:lpstr>Times New Roman</vt:lpstr>
      <vt:lpstr>Trebuchet MS</vt:lpstr>
      <vt:lpstr>Webdings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55WD</dc:creator>
  <cp:lastModifiedBy>55WD</cp:lastModifiedBy>
  <cp:revision>321</cp:revision>
  <dcterms:created xsi:type="dcterms:W3CDTF">2010-11-10T05:17:45Z</dcterms:created>
  <dcterms:modified xsi:type="dcterms:W3CDTF">2014-09-07T06:06:44Z</dcterms:modified>
</cp:coreProperties>
</file>