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1" r:id="rId2"/>
    <p:sldId id="264" r:id="rId3"/>
    <p:sldId id="262" r:id="rId4"/>
    <p:sldId id="263" r:id="rId5"/>
    <p:sldId id="265" r:id="rId6"/>
    <p:sldId id="266" r:id="rId7"/>
    <p:sldId id="259" r:id="rId8"/>
    <p:sldId id="267" r:id="rId9"/>
    <p:sldId id="256" r:id="rId10"/>
    <p:sldId id="257" r:id="rId11"/>
    <p:sldId id="258" r:id="rId1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97DA"/>
    <a:srgbClr val="024974"/>
    <a:srgbClr val="1D8EFF"/>
    <a:srgbClr val="4BA5FF"/>
    <a:srgbClr val="85C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51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9578ACC-40EB-4F73-A84E-3228F78DD87C}" type="slidenum">
              <a:rPr lang="en-GB"/>
              <a:pPr/>
              <a:t>‹#›</a:t>
            </a:fld>
            <a:endParaRPr lang="en-GB"/>
          </a:p>
        </p:txBody>
      </p:sp>
    </p:spTree>
    <p:extLst>
      <p:ext uri="{BB962C8B-B14F-4D97-AF65-F5344CB8AC3E}">
        <p14:creationId xmlns:p14="http://schemas.microsoft.com/office/powerpoint/2010/main" val="5498456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4BB19A-303B-41D7-B626-31A1B31699AE}" type="slidenum">
              <a:rPr lang="en-GB"/>
              <a:pPr/>
              <a:t>1</a:t>
            </a:fld>
            <a:endParaRPr lang="en-GB"/>
          </a:p>
        </p:txBody>
      </p:sp>
      <p:sp>
        <p:nvSpPr>
          <p:cNvPr id="12290" name="Rectangle 2"/>
          <p:cNvSpPr>
            <a:spLocks noRo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GB"/>
              <a:t>Just to acquaint the pupils with the characters the main objects in the video story here are a few matching up sentences to describe the scenes in the photos…’Match the photos with the sentences.’ Answers appear on clicks. (See last slide for all vocabulary.)</a:t>
            </a:r>
          </a:p>
        </p:txBody>
      </p:sp>
    </p:spTree>
    <p:extLst>
      <p:ext uri="{BB962C8B-B14F-4D97-AF65-F5344CB8AC3E}">
        <p14:creationId xmlns:p14="http://schemas.microsoft.com/office/powerpoint/2010/main" val="3880318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E8FF75-A25B-492B-ACE6-EA2AF25A5336}" type="slidenum">
              <a:rPr lang="en-GB"/>
              <a:pPr/>
              <a:t>2</a:t>
            </a:fld>
            <a:endParaRPr lang="en-GB"/>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GB"/>
              <a:t>‘Choose the most appropriate sentence.’</a:t>
            </a:r>
          </a:p>
        </p:txBody>
      </p:sp>
    </p:spTree>
    <p:extLst>
      <p:ext uri="{BB962C8B-B14F-4D97-AF65-F5344CB8AC3E}">
        <p14:creationId xmlns:p14="http://schemas.microsoft.com/office/powerpoint/2010/main" val="3943036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5A55F-7D46-4CF6-902D-105CDC2CBF37}" type="slidenum">
              <a:rPr lang="en-GB"/>
              <a:pPr/>
              <a:t>3</a:t>
            </a:fld>
            <a:endParaRPr lang="en-GB"/>
          </a:p>
        </p:txBody>
      </p:sp>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GB"/>
              <a:t>‘Answer the questions.’</a:t>
            </a:r>
          </a:p>
        </p:txBody>
      </p:sp>
    </p:spTree>
    <p:extLst>
      <p:ext uri="{BB962C8B-B14F-4D97-AF65-F5344CB8AC3E}">
        <p14:creationId xmlns:p14="http://schemas.microsoft.com/office/powerpoint/2010/main" val="4055729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B7A0A3-A9EA-4115-A765-6A73393D02EC}" type="slidenum">
              <a:rPr lang="en-GB"/>
              <a:pPr/>
              <a:t>9</a:t>
            </a:fld>
            <a:endParaRPr lang="en-GB"/>
          </a:p>
        </p:txBody>
      </p:sp>
      <p:sp>
        <p:nvSpPr>
          <p:cNvPr id="6146" name="Rectangle 2"/>
          <p:cNvSpPr>
            <a:spLocks noRo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GB"/>
              <a:t>Click to watch video. Click again to pause at any time and then to resume.</a:t>
            </a:r>
          </a:p>
        </p:txBody>
      </p:sp>
    </p:spTree>
    <p:extLst>
      <p:ext uri="{BB962C8B-B14F-4D97-AF65-F5344CB8AC3E}">
        <p14:creationId xmlns:p14="http://schemas.microsoft.com/office/powerpoint/2010/main" val="3915096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838A0D-5AEE-4DB4-9526-E12A5FD31B74}" type="slidenum">
              <a:rPr lang="en-GB"/>
              <a:pPr/>
              <a:t>10</a:t>
            </a:fld>
            <a:endParaRPr lang="en-GB"/>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GB"/>
              <a:t>Teachers could use this with Yr5/6 perhaps, asking them to work in pairs to write down what they think the words/phrases mean after watching the video once or twice. Then, when pupils have filled in as much as they can, they could confer with other pairs to see if they can get ideas/help from other pupils.</a:t>
            </a:r>
          </a:p>
        </p:txBody>
      </p:sp>
    </p:spTree>
    <p:extLst>
      <p:ext uri="{BB962C8B-B14F-4D97-AF65-F5344CB8AC3E}">
        <p14:creationId xmlns:p14="http://schemas.microsoft.com/office/powerpoint/2010/main" val="1390259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34A062-30E6-4774-9E26-7C25DC4EBA18}" type="slidenum">
              <a:rPr lang="en-GB"/>
              <a:pPr/>
              <a:t>11</a:t>
            </a:fld>
            <a:endParaRPr lang="en-GB"/>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GB"/>
              <a:t>Just so that teachers know what all the vocabulary means!</a:t>
            </a:r>
          </a:p>
        </p:txBody>
      </p:sp>
    </p:spTree>
    <p:extLst>
      <p:ext uri="{BB962C8B-B14F-4D97-AF65-F5344CB8AC3E}">
        <p14:creationId xmlns:p14="http://schemas.microsoft.com/office/powerpoint/2010/main" val="709897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00B0E64-E633-40F4-BFB5-2B797A91B6BE}" type="slidenum">
              <a:rPr lang="en-GB"/>
              <a:pPr/>
              <a:t>‹#›</a:t>
            </a:fld>
            <a:endParaRPr lang="en-GB"/>
          </a:p>
        </p:txBody>
      </p:sp>
    </p:spTree>
    <p:extLst>
      <p:ext uri="{BB962C8B-B14F-4D97-AF65-F5344CB8AC3E}">
        <p14:creationId xmlns:p14="http://schemas.microsoft.com/office/powerpoint/2010/main" val="4020766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AAE3125-6DF1-4FB9-87BA-FD9ACAD52E2C}" type="slidenum">
              <a:rPr lang="en-GB"/>
              <a:pPr/>
              <a:t>‹#›</a:t>
            </a:fld>
            <a:endParaRPr lang="en-GB"/>
          </a:p>
        </p:txBody>
      </p:sp>
    </p:spTree>
    <p:extLst>
      <p:ext uri="{BB962C8B-B14F-4D97-AF65-F5344CB8AC3E}">
        <p14:creationId xmlns:p14="http://schemas.microsoft.com/office/powerpoint/2010/main" val="422363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F9BD5FC-CF06-42AE-8E6D-C63C92B983F3}" type="slidenum">
              <a:rPr lang="en-GB"/>
              <a:pPr/>
              <a:t>‹#›</a:t>
            </a:fld>
            <a:endParaRPr lang="en-GB"/>
          </a:p>
        </p:txBody>
      </p:sp>
    </p:spTree>
    <p:extLst>
      <p:ext uri="{BB962C8B-B14F-4D97-AF65-F5344CB8AC3E}">
        <p14:creationId xmlns:p14="http://schemas.microsoft.com/office/powerpoint/2010/main" val="819393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A6ABA72-6D12-40BD-8659-B72D58351942}" type="slidenum">
              <a:rPr lang="en-GB"/>
              <a:pPr/>
              <a:t>‹#›</a:t>
            </a:fld>
            <a:endParaRPr lang="en-GB"/>
          </a:p>
        </p:txBody>
      </p:sp>
    </p:spTree>
    <p:extLst>
      <p:ext uri="{BB962C8B-B14F-4D97-AF65-F5344CB8AC3E}">
        <p14:creationId xmlns:p14="http://schemas.microsoft.com/office/powerpoint/2010/main" val="486269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BA1D88D-B4DC-413E-977B-E5E5855B9A9E}" type="slidenum">
              <a:rPr lang="en-GB"/>
              <a:pPr/>
              <a:t>‹#›</a:t>
            </a:fld>
            <a:endParaRPr lang="en-GB"/>
          </a:p>
        </p:txBody>
      </p:sp>
    </p:spTree>
    <p:extLst>
      <p:ext uri="{BB962C8B-B14F-4D97-AF65-F5344CB8AC3E}">
        <p14:creationId xmlns:p14="http://schemas.microsoft.com/office/powerpoint/2010/main" val="2642063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763854FE-8E74-4A28-8C7F-FAF5528581B8}" type="slidenum">
              <a:rPr lang="en-GB"/>
              <a:pPr/>
              <a:t>‹#›</a:t>
            </a:fld>
            <a:endParaRPr lang="en-GB"/>
          </a:p>
        </p:txBody>
      </p:sp>
    </p:spTree>
    <p:extLst>
      <p:ext uri="{BB962C8B-B14F-4D97-AF65-F5344CB8AC3E}">
        <p14:creationId xmlns:p14="http://schemas.microsoft.com/office/powerpoint/2010/main" val="3765732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CEED3AD8-FDB7-43E2-8866-469C6BCB5DEB}" type="slidenum">
              <a:rPr lang="en-GB"/>
              <a:pPr/>
              <a:t>‹#›</a:t>
            </a:fld>
            <a:endParaRPr lang="en-GB"/>
          </a:p>
        </p:txBody>
      </p:sp>
    </p:spTree>
    <p:extLst>
      <p:ext uri="{BB962C8B-B14F-4D97-AF65-F5344CB8AC3E}">
        <p14:creationId xmlns:p14="http://schemas.microsoft.com/office/powerpoint/2010/main" val="88893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FA0E33B7-F104-4B83-9634-E42EC7D7BD70}" type="slidenum">
              <a:rPr lang="en-GB"/>
              <a:pPr/>
              <a:t>‹#›</a:t>
            </a:fld>
            <a:endParaRPr lang="en-GB"/>
          </a:p>
        </p:txBody>
      </p:sp>
    </p:spTree>
    <p:extLst>
      <p:ext uri="{BB962C8B-B14F-4D97-AF65-F5344CB8AC3E}">
        <p14:creationId xmlns:p14="http://schemas.microsoft.com/office/powerpoint/2010/main" val="111344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8F5708CB-2E98-4C96-ACC0-2326E0D83EF9}" type="slidenum">
              <a:rPr lang="en-GB"/>
              <a:pPr/>
              <a:t>‹#›</a:t>
            </a:fld>
            <a:endParaRPr lang="en-GB"/>
          </a:p>
        </p:txBody>
      </p:sp>
    </p:spTree>
    <p:extLst>
      <p:ext uri="{BB962C8B-B14F-4D97-AF65-F5344CB8AC3E}">
        <p14:creationId xmlns:p14="http://schemas.microsoft.com/office/powerpoint/2010/main" val="2249273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B7364EB-EB18-4A27-8631-D215B18216E2}" type="slidenum">
              <a:rPr lang="en-GB"/>
              <a:pPr/>
              <a:t>‹#›</a:t>
            </a:fld>
            <a:endParaRPr lang="en-GB"/>
          </a:p>
        </p:txBody>
      </p:sp>
    </p:spTree>
    <p:extLst>
      <p:ext uri="{BB962C8B-B14F-4D97-AF65-F5344CB8AC3E}">
        <p14:creationId xmlns:p14="http://schemas.microsoft.com/office/powerpoint/2010/main" val="301392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7DD74EB-05C1-47DA-B4B4-908D54915F1D}" type="slidenum">
              <a:rPr lang="en-GB"/>
              <a:pPr/>
              <a:t>‹#›</a:t>
            </a:fld>
            <a:endParaRPr lang="en-GB"/>
          </a:p>
        </p:txBody>
      </p:sp>
    </p:spTree>
    <p:extLst>
      <p:ext uri="{BB962C8B-B14F-4D97-AF65-F5344CB8AC3E}">
        <p14:creationId xmlns:p14="http://schemas.microsoft.com/office/powerpoint/2010/main" val="1618643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D0CC47A-6C1C-40D0-9DCE-782C41939F72}"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image" Target="../media/image1.jpeg"/><Relationship Id="rId7"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audio" Target="../media/audio4.wav"/></Relationships>
</file>

<file path=ppt/slides/_rels/slide10.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audio" Target="../media/audio9.wav"/><Relationship Id="rId3" Type="http://schemas.openxmlformats.org/officeDocument/2006/relationships/image" Target="../media/image4.jpeg"/><Relationship Id="rId7" Type="http://schemas.openxmlformats.org/officeDocument/2006/relationships/audio" Target="../media/audio8.wav"/><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audio" Target="../media/audio7.wav"/><Relationship Id="rId5" Type="http://schemas.openxmlformats.org/officeDocument/2006/relationships/audio" Target="../media/audio6.wav"/><Relationship Id="rId4" Type="http://schemas.openxmlformats.org/officeDocument/2006/relationships/audio" Target="../media/audio5.wav"/></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audio" Target="../media/audio13.wav"/><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audio" Target="../media/audio12.wav"/><Relationship Id="rId5" Type="http://schemas.openxmlformats.org/officeDocument/2006/relationships/audio" Target="../media/audio11.wav"/><Relationship Id="rId4" Type="http://schemas.openxmlformats.org/officeDocument/2006/relationships/audio" Target="../media/audio10.wav"/></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15.wav"/><Relationship Id="rId4" Type="http://schemas.openxmlformats.org/officeDocument/2006/relationships/audio" Target="../media/audio14.wav"/></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17.wav"/><Relationship Id="rId4" Type="http://schemas.openxmlformats.org/officeDocument/2006/relationships/audio" Target="../media/audio16.wav"/></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19.wav"/><Relationship Id="rId4" Type="http://schemas.openxmlformats.org/officeDocument/2006/relationships/audio" Target="../media/audio18.wav"/></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21.wav"/><Relationship Id="rId4" Type="http://schemas.openxmlformats.org/officeDocument/2006/relationships/audio" Target="../media/audio20.wav"/></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23.wav"/><Relationship Id="rId4" Type="http://schemas.openxmlformats.org/officeDocument/2006/relationships/audio" Target="../media/audio22.wav"/></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file:///H:\Resources\Spanish\KS2\Primary%202010\yr4_unit2_spanish_%20resources_2010\pocoyo_cumpleanos_de_ballena.wmv"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targe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890588"/>
            <a:ext cx="2808288" cy="21066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2" name="Picture 6" descr="glob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890588"/>
            <a:ext cx="2808287" cy="21066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3" name="Picture 7" descr="tar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890588"/>
            <a:ext cx="2808287" cy="21066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24" name="Text Box 8"/>
          <p:cNvSpPr txBox="1">
            <a:spLocks noChangeArrowheads="1"/>
          </p:cNvSpPr>
          <p:nvPr/>
        </p:nvSpPr>
        <p:spPr bwMode="auto">
          <a:xfrm>
            <a:off x="122238" y="850900"/>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t>1.</a:t>
            </a:r>
          </a:p>
        </p:txBody>
      </p:sp>
      <p:sp>
        <p:nvSpPr>
          <p:cNvPr id="9225" name="Text Box 9"/>
          <p:cNvSpPr txBox="1">
            <a:spLocks noChangeArrowheads="1"/>
          </p:cNvSpPr>
          <p:nvPr/>
        </p:nvSpPr>
        <p:spPr bwMode="auto">
          <a:xfrm>
            <a:off x="3168650" y="884238"/>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t>2.</a:t>
            </a:r>
          </a:p>
        </p:txBody>
      </p:sp>
      <p:sp>
        <p:nvSpPr>
          <p:cNvPr id="9226" name="Text Box 10"/>
          <p:cNvSpPr txBox="1">
            <a:spLocks noChangeArrowheads="1"/>
          </p:cNvSpPr>
          <p:nvPr/>
        </p:nvSpPr>
        <p:spPr bwMode="auto">
          <a:xfrm>
            <a:off x="6264275" y="884238"/>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t>3.</a:t>
            </a:r>
          </a:p>
        </p:txBody>
      </p:sp>
      <p:sp>
        <p:nvSpPr>
          <p:cNvPr id="9227" name="Text Box 11">
            <a:hlinkClick r:id="" action="ppaction://noaction">
              <a:snd r:embed="rId6" name="1a.wav"/>
            </a:hlinkClick>
          </p:cNvPr>
          <p:cNvSpPr txBox="1">
            <a:spLocks noChangeArrowheads="1"/>
          </p:cNvSpPr>
          <p:nvPr/>
        </p:nvSpPr>
        <p:spPr bwMode="auto">
          <a:xfrm>
            <a:off x="2338388" y="3789363"/>
            <a:ext cx="44656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a:t>a. Elly tiene un globo</a:t>
            </a:r>
            <a:r>
              <a:rPr lang="en-GB" sz="2800">
                <a:cs typeface="Arial" panose="020B0604020202020204" pitchFamily="34" charset="0"/>
              </a:rPr>
              <a:t>.</a:t>
            </a:r>
          </a:p>
        </p:txBody>
      </p:sp>
      <p:sp>
        <p:nvSpPr>
          <p:cNvPr id="9228" name="Text Box 12">
            <a:hlinkClick r:id="" action="ppaction://noaction">
              <a:snd r:embed="rId7" name="1b.wav"/>
            </a:hlinkClick>
          </p:cNvPr>
          <p:cNvSpPr txBox="1">
            <a:spLocks noChangeArrowheads="1"/>
          </p:cNvSpPr>
          <p:nvPr/>
        </p:nvSpPr>
        <p:spPr bwMode="auto">
          <a:xfrm>
            <a:off x="2338388" y="4797425"/>
            <a:ext cx="44656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a:t>b. Pato tiene una tarta</a:t>
            </a:r>
            <a:r>
              <a:rPr lang="en-GB" sz="2800">
                <a:cs typeface="Arial" panose="020B0604020202020204" pitchFamily="34" charset="0"/>
              </a:rPr>
              <a:t>.</a:t>
            </a:r>
          </a:p>
        </p:txBody>
      </p:sp>
      <p:sp>
        <p:nvSpPr>
          <p:cNvPr id="9229" name="Text Box 13">
            <a:hlinkClick r:id="" action="ppaction://noaction">
              <a:snd r:embed="rId8" name="1c.wav"/>
            </a:hlinkClick>
          </p:cNvPr>
          <p:cNvSpPr txBox="1">
            <a:spLocks noChangeArrowheads="1"/>
          </p:cNvSpPr>
          <p:nvPr/>
        </p:nvSpPr>
        <p:spPr bwMode="auto">
          <a:xfrm>
            <a:off x="2339975" y="5805488"/>
            <a:ext cx="53276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a:t>c. Pocoy</a:t>
            </a:r>
            <a:r>
              <a:rPr lang="en-GB" sz="2800">
                <a:cs typeface="Arial" panose="020B0604020202020204" pitchFamily="34" charset="0"/>
              </a:rPr>
              <a:t>ó</a:t>
            </a:r>
            <a:r>
              <a:rPr lang="en-GB" sz="2800"/>
              <a:t> tiene una tarjeta</a:t>
            </a:r>
            <a:r>
              <a:rPr lang="en-GB" sz="2800">
                <a:cs typeface="Arial" panose="020B0604020202020204" pitchFamily="34" charset="0"/>
              </a:rPr>
              <a:t>.</a:t>
            </a:r>
          </a:p>
        </p:txBody>
      </p:sp>
      <p:sp>
        <p:nvSpPr>
          <p:cNvPr id="9230" name="Text Box 14">
            <a:hlinkClick r:id="" action="ppaction://noaction">
              <a:snd r:embed="rId9" name="empareja.wav"/>
            </a:hlinkClick>
          </p:cNvPr>
          <p:cNvSpPr txBox="1">
            <a:spLocks noChangeArrowheads="1"/>
          </p:cNvSpPr>
          <p:nvPr/>
        </p:nvSpPr>
        <p:spPr bwMode="auto">
          <a:xfrm>
            <a:off x="1692275" y="115888"/>
            <a:ext cx="5759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i="1"/>
              <a:t>Empareja las fotos con las frases.</a:t>
            </a:r>
            <a:endParaRPr lang="en-GB" sz="2800" i="1">
              <a:cs typeface="Arial" panose="020B0604020202020204" pitchFamily="34" charset="0"/>
            </a:endParaRPr>
          </a:p>
        </p:txBody>
      </p:sp>
      <p:sp>
        <p:nvSpPr>
          <p:cNvPr id="9231" name="Rectangle 15"/>
          <p:cNvSpPr>
            <a:spLocks noChangeArrowheads="1"/>
          </p:cNvSpPr>
          <p:nvPr/>
        </p:nvSpPr>
        <p:spPr bwMode="auto">
          <a:xfrm>
            <a:off x="1547813" y="3789363"/>
            <a:ext cx="576262" cy="5032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solidFill>
                  <a:schemeClr val="bg1"/>
                </a:solidFill>
              </a:rPr>
              <a:t>2</a:t>
            </a:r>
          </a:p>
        </p:txBody>
      </p:sp>
      <p:sp>
        <p:nvSpPr>
          <p:cNvPr id="9232" name="Rectangle 16"/>
          <p:cNvSpPr>
            <a:spLocks noChangeArrowheads="1"/>
          </p:cNvSpPr>
          <p:nvPr/>
        </p:nvSpPr>
        <p:spPr bwMode="auto">
          <a:xfrm>
            <a:off x="1547813" y="4797425"/>
            <a:ext cx="576262" cy="5032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solidFill>
                  <a:schemeClr val="bg1"/>
                </a:solidFill>
              </a:rPr>
              <a:t>3</a:t>
            </a:r>
          </a:p>
        </p:txBody>
      </p:sp>
      <p:sp>
        <p:nvSpPr>
          <p:cNvPr id="9233" name="Rectangle 17"/>
          <p:cNvSpPr>
            <a:spLocks noChangeArrowheads="1"/>
          </p:cNvSpPr>
          <p:nvPr/>
        </p:nvSpPr>
        <p:spPr bwMode="auto">
          <a:xfrm>
            <a:off x="1547813" y="5843588"/>
            <a:ext cx="576262" cy="5032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solidFill>
                  <a:schemeClr val="bg1"/>
                </a:solidFill>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1" grpId="0" animBg="1"/>
      <p:bldP spid="9232" grpId="0" animBg="1"/>
      <p:bldP spid="92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63" name="Group 91"/>
          <p:cNvGraphicFramePr>
            <a:graphicFrameLocks noGrp="1"/>
          </p:cNvGraphicFramePr>
          <p:nvPr/>
        </p:nvGraphicFramePr>
        <p:xfrm>
          <a:off x="250825" y="620713"/>
          <a:ext cx="8569325" cy="6066160"/>
        </p:xfrm>
        <a:graphic>
          <a:graphicData uri="http://schemas.openxmlformats.org/drawingml/2006/table">
            <a:tbl>
              <a:tblPr/>
              <a:tblGrid>
                <a:gridCol w="2143125"/>
                <a:gridCol w="2141538"/>
                <a:gridCol w="2141537"/>
                <a:gridCol w="2143125"/>
              </a:tblGrid>
              <a:tr h="3825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un tarjeta</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regalar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una ballena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pero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una fiesta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delicioso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un regalo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dibujar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un globo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encantador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brillante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el agua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una tarta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pobre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apetitoso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ni…ni…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todav</a:t>
                      </a: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ía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est</a:t>
                      </a: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á feliz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no pasa nada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el mejor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maravilloso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claro que s</a:t>
                      </a: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aqu</a:t>
                      </a: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í está</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m</a:t>
                      </a: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ás grande del mundo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magn</a:t>
                      </a: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ífico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los amigos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64" name="Text Box 92"/>
          <p:cNvSpPr txBox="1">
            <a:spLocks noChangeArrowheads="1"/>
          </p:cNvSpPr>
          <p:nvPr/>
        </p:nvSpPr>
        <p:spPr bwMode="auto">
          <a:xfrm>
            <a:off x="250825" y="152400"/>
            <a:ext cx="5761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b="1"/>
              <a:t>Vocabulario importante – escribe el ingl</a:t>
            </a:r>
            <a:r>
              <a:rPr lang="en-GB" sz="2000" b="1">
                <a:cs typeface="Arial" panose="020B0604020202020204" pitchFamily="34" charset="0"/>
              </a:rPr>
              <a:t>és</a:t>
            </a:r>
          </a:p>
        </p:txBody>
      </p:sp>
      <p:sp>
        <p:nvSpPr>
          <p:cNvPr id="3165" name="AutoShape 93">
            <a:hlinkClick r:id="" action="ppaction://noaction" highlightClick="1">
              <a:snd r:embed="rId3" name="vocab.wav"/>
            </a:hlinkClick>
          </p:cNvPr>
          <p:cNvSpPr>
            <a:spLocks noChangeArrowheads="1"/>
          </p:cNvSpPr>
          <p:nvPr/>
        </p:nvSpPr>
        <p:spPr bwMode="auto">
          <a:xfrm>
            <a:off x="7804150" y="58738"/>
            <a:ext cx="1008063" cy="549275"/>
          </a:xfrm>
          <a:prstGeom prst="actionButtonInformation">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71" name="Group 75"/>
          <p:cNvGraphicFramePr>
            <a:graphicFrameLocks noGrp="1"/>
          </p:cNvGraphicFramePr>
          <p:nvPr/>
        </p:nvGraphicFramePr>
        <p:xfrm>
          <a:off x="250825" y="620713"/>
          <a:ext cx="8569325" cy="5897562"/>
        </p:xfrm>
        <a:graphic>
          <a:graphicData uri="http://schemas.openxmlformats.org/drawingml/2006/table">
            <a:tbl>
              <a:tblPr/>
              <a:tblGrid>
                <a:gridCol w="2143125"/>
                <a:gridCol w="2141538"/>
                <a:gridCol w="2141537"/>
                <a:gridCol w="2143125"/>
              </a:tblGrid>
              <a:tr h="3825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un tarjeta</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card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regalar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to give a present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una ballena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whale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pero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but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una fiesta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party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delicioso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delicious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un regalo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present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dibujar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to draw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un globo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balloon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encantador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lovely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brillante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brilliant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el agua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water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una tarta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cake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pobre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poor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apetitoso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tasty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ni…ni…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neither…nor…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todav</a:t>
                      </a: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ía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still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est</a:t>
                      </a: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á feliz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he/she is happy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no pasa nada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it’s alright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el mejor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the best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maravilloso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marvellous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claro que s</a:t>
                      </a: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of course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aqu</a:t>
                      </a: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í está</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here 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del mundo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in the world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magn</a:t>
                      </a: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ífico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magnificent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los amigos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friends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70" name="Text Box 74"/>
          <p:cNvSpPr txBox="1">
            <a:spLocks noChangeArrowheads="1"/>
          </p:cNvSpPr>
          <p:nvPr/>
        </p:nvSpPr>
        <p:spPr bwMode="auto">
          <a:xfrm>
            <a:off x="250825" y="152400"/>
            <a:ext cx="5761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b="1"/>
              <a:t>Vocabulario importante – escribe el ingl</a:t>
            </a:r>
            <a:r>
              <a:rPr lang="en-GB" sz="2000" b="1">
                <a:cs typeface="Arial" panose="020B0604020202020204" pitchFamily="34" charset="0"/>
              </a:rPr>
              <a:t>és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balle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100" y="782638"/>
            <a:ext cx="4679950" cy="35099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8" name="Text Box 6">
            <a:hlinkClick r:id="" action="ppaction://noaction">
              <a:snd r:embed="rId4" name="2a.wav"/>
            </a:hlinkClick>
          </p:cNvPr>
          <p:cNvSpPr txBox="1">
            <a:spLocks noChangeArrowheads="1"/>
          </p:cNvSpPr>
          <p:nvPr/>
        </p:nvSpPr>
        <p:spPr bwMode="auto">
          <a:xfrm>
            <a:off x="1908175" y="4421188"/>
            <a:ext cx="5257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a:t>a. </a:t>
            </a:r>
            <a:r>
              <a:rPr lang="en-GB" sz="2800">
                <a:cs typeface="Arial" panose="020B0604020202020204" pitchFamily="34" charset="0"/>
              </a:rPr>
              <a:t>Es el cumpleaños de Elly.</a:t>
            </a:r>
          </a:p>
        </p:txBody>
      </p:sp>
      <p:sp>
        <p:nvSpPr>
          <p:cNvPr id="13321" name="Text Box 9">
            <a:hlinkClick r:id="" action="ppaction://noaction">
              <a:snd r:embed="rId5" name="2b.wav"/>
            </a:hlinkClick>
          </p:cNvPr>
          <p:cNvSpPr txBox="1">
            <a:spLocks noChangeArrowheads="1"/>
          </p:cNvSpPr>
          <p:nvPr/>
        </p:nvSpPr>
        <p:spPr bwMode="auto">
          <a:xfrm>
            <a:off x="1908175" y="4983163"/>
            <a:ext cx="55451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a:t>b. </a:t>
            </a:r>
            <a:r>
              <a:rPr lang="en-GB" sz="2800">
                <a:cs typeface="Arial" panose="020B0604020202020204" pitchFamily="34" charset="0"/>
              </a:rPr>
              <a:t>Es el cumpleaños de Pocoyó.</a:t>
            </a:r>
          </a:p>
        </p:txBody>
      </p:sp>
      <p:sp>
        <p:nvSpPr>
          <p:cNvPr id="13322" name="Text Box 10">
            <a:hlinkClick r:id="" action="ppaction://noaction">
              <a:snd r:embed="rId6" name="2c.wav"/>
            </a:hlinkClick>
          </p:cNvPr>
          <p:cNvSpPr txBox="1">
            <a:spLocks noChangeArrowheads="1"/>
          </p:cNvSpPr>
          <p:nvPr/>
        </p:nvSpPr>
        <p:spPr bwMode="auto">
          <a:xfrm>
            <a:off x="1906588" y="5573713"/>
            <a:ext cx="55451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a:t>c. </a:t>
            </a:r>
            <a:r>
              <a:rPr lang="en-GB" sz="2800">
                <a:cs typeface="Arial" panose="020B0604020202020204" pitchFamily="34" charset="0"/>
              </a:rPr>
              <a:t>Es el cumpleaños de Ballena.</a:t>
            </a:r>
          </a:p>
        </p:txBody>
      </p:sp>
      <p:sp>
        <p:nvSpPr>
          <p:cNvPr id="13323" name="Text Box 11">
            <a:hlinkClick r:id="" action="ppaction://noaction">
              <a:snd r:embed="rId7" name="2d.wav"/>
            </a:hlinkClick>
          </p:cNvPr>
          <p:cNvSpPr txBox="1">
            <a:spLocks noChangeArrowheads="1"/>
          </p:cNvSpPr>
          <p:nvPr/>
        </p:nvSpPr>
        <p:spPr bwMode="auto">
          <a:xfrm>
            <a:off x="1908175" y="6149975"/>
            <a:ext cx="55451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a:t>d. </a:t>
            </a:r>
            <a:r>
              <a:rPr lang="en-GB" sz="2800">
                <a:cs typeface="Arial" panose="020B0604020202020204" pitchFamily="34" charset="0"/>
              </a:rPr>
              <a:t>Es el cumpleaños de Pato.</a:t>
            </a:r>
          </a:p>
        </p:txBody>
      </p:sp>
      <p:sp>
        <p:nvSpPr>
          <p:cNvPr id="13324" name="Text Box 12">
            <a:hlinkClick r:id="" action="ppaction://noaction">
              <a:snd r:embed="rId8" name="elige.wav"/>
            </a:hlinkClick>
          </p:cNvPr>
          <p:cNvSpPr txBox="1">
            <a:spLocks noChangeArrowheads="1"/>
          </p:cNvSpPr>
          <p:nvPr/>
        </p:nvSpPr>
        <p:spPr bwMode="auto">
          <a:xfrm>
            <a:off x="1906588" y="173038"/>
            <a:ext cx="5257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i="1"/>
              <a:t>Elige la frase m</a:t>
            </a:r>
            <a:r>
              <a:rPr lang="en-GB" sz="2800" i="1">
                <a:cs typeface="Arial" panose="020B0604020202020204" pitchFamily="34" charset="0"/>
              </a:rPr>
              <a:t>ás apropiada</a:t>
            </a:r>
            <a:r>
              <a:rPr lang="en-GB" sz="2800" i="1"/>
              <a:t>.</a:t>
            </a:r>
            <a:endParaRPr lang="en-GB" sz="2800" i="1">
              <a:cs typeface="Arial" panose="020B0604020202020204" pitchFamily="34" charset="0"/>
            </a:endParaRPr>
          </a:p>
        </p:txBody>
      </p:sp>
      <p:sp>
        <p:nvSpPr>
          <p:cNvPr id="13326" name="Text Box 14">
            <a:hlinkClick r:id="" action="ppaction://noaction">
              <a:snd r:embed="rId6" name="2c.wav"/>
            </a:hlinkClick>
          </p:cNvPr>
          <p:cNvSpPr txBox="1">
            <a:spLocks noChangeArrowheads="1"/>
          </p:cNvSpPr>
          <p:nvPr/>
        </p:nvSpPr>
        <p:spPr bwMode="auto">
          <a:xfrm>
            <a:off x="1908175" y="5589588"/>
            <a:ext cx="5545138" cy="5191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a:solidFill>
                  <a:schemeClr val="bg1"/>
                </a:solidFill>
              </a:rPr>
              <a:t>c. </a:t>
            </a:r>
            <a:r>
              <a:rPr lang="en-GB" sz="2800">
                <a:solidFill>
                  <a:schemeClr val="bg1"/>
                </a:solidFill>
                <a:cs typeface="Arial" panose="020B0604020202020204" pitchFamily="34" charset="0"/>
              </a:rPr>
              <a:t>Es el cumpleaños de Ballena.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qu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836613"/>
            <a:ext cx="4824413" cy="36179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5" name="Text Box 5">
            <a:hlinkClick r:id="" action="ppaction://noaction">
              <a:snd r:embed="rId4" name="3a.wav"/>
            </a:hlinkClick>
          </p:cNvPr>
          <p:cNvSpPr txBox="1">
            <a:spLocks noChangeArrowheads="1"/>
          </p:cNvSpPr>
          <p:nvPr/>
        </p:nvSpPr>
        <p:spPr bwMode="auto">
          <a:xfrm>
            <a:off x="2338388" y="4652963"/>
            <a:ext cx="4394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a:t>a. </a:t>
            </a:r>
            <a:r>
              <a:rPr lang="en-GB" sz="2800">
                <a:cs typeface="Arial" panose="020B0604020202020204" pitchFamily="34" charset="0"/>
              </a:rPr>
              <a:t>¿Quién tiene la tarta?</a:t>
            </a:r>
          </a:p>
        </p:txBody>
      </p:sp>
      <p:sp>
        <p:nvSpPr>
          <p:cNvPr id="10246" name="Text Box 6">
            <a:hlinkClick r:id="" action="ppaction://noaction">
              <a:snd r:embed="rId5" name="3b.wav"/>
            </a:hlinkClick>
          </p:cNvPr>
          <p:cNvSpPr txBox="1">
            <a:spLocks noChangeArrowheads="1"/>
          </p:cNvSpPr>
          <p:nvPr/>
        </p:nvSpPr>
        <p:spPr bwMode="auto">
          <a:xfrm>
            <a:off x="2339975" y="5286375"/>
            <a:ext cx="439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a:t>b. </a:t>
            </a:r>
            <a:r>
              <a:rPr lang="en-GB" sz="2800">
                <a:cs typeface="Arial" panose="020B0604020202020204" pitchFamily="34" charset="0"/>
              </a:rPr>
              <a:t>¿Quién tiene la tarjeta?</a:t>
            </a:r>
          </a:p>
        </p:txBody>
      </p:sp>
      <p:sp>
        <p:nvSpPr>
          <p:cNvPr id="10247" name="Text Box 7">
            <a:hlinkClick r:id="" action="ppaction://noaction">
              <a:snd r:embed="rId6" name="3c.wav"/>
            </a:hlinkClick>
          </p:cNvPr>
          <p:cNvSpPr txBox="1">
            <a:spLocks noChangeArrowheads="1"/>
          </p:cNvSpPr>
          <p:nvPr/>
        </p:nvSpPr>
        <p:spPr bwMode="auto">
          <a:xfrm>
            <a:off x="2339975" y="5862638"/>
            <a:ext cx="4394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a:t>c. </a:t>
            </a:r>
            <a:r>
              <a:rPr lang="en-GB" sz="2800">
                <a:cs typeface="Arial" panose="020B0604020202020204" pitchFamily="34" charset="0"/>
              </a:rPr>
              <a:t>¿Quién tiene el globo?</a:t>
            </a:r>
          </a:p>
        </p:txBody>
      </p:sp>
      <p:sp>
        <p:nvSpPr>
          <p:cNvPr id="10248" name="Text Box 8">
            <a:hlinkClick r:id="" action="ppaction://noaction">
              <a:snd r:embed="rId7" name="responde.wav"/>
            </a:hlinkClick>
          </p:cNvPr>
          <p:cNvSpPr txBox="1">
            <a:spLocks noChangeArrowheads="1"/>
          </p:cNvSpPr>
          <p:nvPr/>
        </p:nvSpPr>
        <p:spPr bwMode="auto">
          <a:xfrm>
            <a:off x="1908175" y="188913"/>
            <a:ext cx="5257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i="1"/>
              <a:t>Responde a las preguntas.</a:t>
            </a:r>
            <a:endParaRPr lang="en-GB" sz="2800" i="1">
              <a:cs typeface="Arial" panose="020B0604020202020204" pitchFamily="34" charset="0"/>
            </a:endParaRPr>
          </a:p>
        </p:txBody>
      </p:sp>
      <p:sp>
        <p:nvSpPr>
          <p:cNvPr id="10249" name="Rectangle 9"/>
          <p:cNvSpPr>
            <a:spLocks noChangeArrowheads="1"/>
          </p:cNvSpPr>
          <p:nvPr/>
        </p:nvSpPr>
        <p:spPr bwMode="auto">
          <a:xfrm>
            <a:off x="6804025" y="4648200"/>
            <a:ext cx="1081088" cy="5762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solidFill>
                  <a:schemeClr val="bg1"/>
                </a:solidFill>
              </a:rPr>
              <a:t>Pato</a:t>
            </a:r>
          </a:p>
        </p:txBody>
      </p:sp>
      <p:sp>
        <p:nvSpPr>
          <p:cNvPr id="10250" name="Rectangle 10"/>
          <p:cNvSpPr>
            <a:spLocks noChangeArrowheads="1"/>
          </p:cNvSpPr>
          <p:nvPr/>
        </p:nvSpPr>
        <p:spPr bwMode="auto">
          <a:xfrm>
            <a:off x="6804025" y="5300663"/>
            <a:ext cx="1081088" cy="57626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solidFill>
                  <a:schemeClr val="bg1"/>
                </a:solidFill>
              </a:rPr>
              <a:t>Pocoy</a:t>
            </a:r>
            <a:r>
              <a:rPr lang="en-GB" sz="2400">
                <a:solidFill>
                  <a:schemeClr val="bg1"/>
                </a:solidFill>
                <a:cs typeface="Arial" panose="020B0604020202020204" pitchFamily="34" charset="0"/>
              </a:rPr>
              <a:t>ó</a:t>
            </a:r>
          </a:p>
        </p:txBody>
      </p:sp>
      <p:sp>
        <p:nvSpPr>
          <p:cNvPr id="10251" name="Rectangle 11"/>
          <p:cNvSpPr>
            <a:spLocks noChangeArrowheads="1"/>
          </p:cNvSpPr>
          <p:nvPr/>
        </p:nvSpPr>
        <p:spPr bwMode="auto">
          <a:xfrm>
            <a:off x="6804025" y="5948363"/>
            <a:ext cx="1081088" cy="57626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solidFill>
                  <a:schemeClr val="bg1"/>
                </a:solidFill>
              </a:rPr>
              <a:t>Elly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animBg="1"/>
      <p:bldP spid="10250" grpId="0" animBg="1"/>
      <p:bldP spid="102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ballena"/>
          <p:cNvPicPr>
            <a:picLocks noChangeAspect="1" noChangeArrowheads="1"/>
          </p:cNvPicPr>
          <p:nvPr/>
        </p:nvPicPr>
        <p:blipFill>
          <a:blip r:embed="rId2">
            <a:extLst>
              <a:ext uri="{28A0092B-C50C-407E-A947-70E740481C1C}">
                <a14:useLocalDpi xmlns:a14="http://schemas.microsoft.com/office/drawing/2010/main" val="0"/>
              </a:ext>
            </a:extLst>
          </a:blip>
          <a:srcRect l="4921" b="19685"/>
          <a:stretch>
            <a:fillRect/>
          </a:stretch>
        </p:blipFill>
        <p:spPr bwMode="auto">
          <a:xfrm>
            <a:off x="5003800" y="938213"/>
            <a:ext cx="3478213" cy="22034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5" descr="elly_no_tiene_regalo"/>
          <p:cNvPicPr>
            <a:picLocks noChangeAspect="1" noChangeArrowheads="1"/>
          </p:cNvPicPr>
          <p:nvPr/>
        </p:nvPicPr>
        <p:blipFill>
          <a:blip r:embed="rId3">
            <a:extLst>
              <a:ext uri="{28A0092B-C50C-407E-A947-70E740481C1C}">
                <a14:useLocalDpi xmlns:a14="http://schemas.microsoft.com/office/drawing/2010/main" val="0"/>
              </a:ext>
            </a:extLst>
          </a:blip>
          <a:srcRect l="4921" b="19685"/>
          <a:stretch>
            <a:fillRect/>
          </a:stretch>
        </p:blipFill>
        <p:spPr bwMode="auto">
          <a:xfrm>
            <a:off x="588963" y="938213"/>
            <a:ext cx="3478212" cy="22034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70" name="Text Box 6"/>
          <p:cNvSpPr txBox="1">
            <a:spLocks noChangeArrowheads="1"/>
          </p:cNvSpPr>
          <p:nvPr/>
        </p:nvSpPr>
        <p:spPr bwMode="auto">
          <a:xfrm>
            <a:off x="611188" y="933450"/>
            <a:ext cx="719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chemeClr val="bg1"/>
                </a:solidFill>
              </a:rPr>
              <a:t>1.</a:t>
            </a:r>
          </a:p>
        </p:txBody>
      </p:sp>
      <p:sp>
        <p:nvSpPr>
          <p:cNvPr id="11271" name="Text Box 7"/>
          <p:cNvSpPr txBox="1">
            <a:spLocks noChangeArrowheads="1"/>
          </p:cNvSpPr>
          <p:nvPr/>
        </p:nvSpPr>
        <p:spPr bwMode="auto">
          <a:xfrm>
            <a:off x="5005388" y="908050"/>
            <a:ext cx="719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chemeClr val="bg1"/>
                </a:solidFill>
              </a:rPr>
              <a:t>2.</a:t>
            </a:r>
          </a:p>
        </p:txBody>
      </p:sp>
      <p:sp>
        <p:nvSpPr>
          <p:cNvPr id="11272" name="Text Box 8">
            <a:hlinkClick r:id="" action="ppaction://noaction">
              <a:snd r:embed="rId4" name="4a.wav"/>
            </a:hlinkClick>
          </p:cNvPr>
          <p:cNvSpPr txBox="1">
            <a:spLocks noChangeArrowheads="1"/>
          </p:cNvSpPr>
          <p:nvPr/>
        </p:nvSpPr>
        <p:spPr bwMode="auto">
          <a:xfrm>
            <a:off x="2338388" y="3932238"/>
            <a:ext cx="44656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a:t>a. Ballena est</a:t>
            </a:r>
            <a:r>
              <a:rPr lang="en-GB" sz="2800">
                <a:cs typeface="Arial" panose="020B0604020202020204" pitchFamily="34" charset="0"/>
              </a:rPr>
              <a:t>á feliz.</a:t>
            </a:r>
          </a:p>
        </p:txBody>
      </p:sp>
      <p:sp>
        <p:nvSpPr>
          <p:cNvPr id="11273" name="Text Box 9">
            <a:hlinkClick r:id="" action="ppaction://noaction">
              <a:snd r:embed="rId5" name="4b.wav"/>
            </a:hlinkClick>
          </p:cNvPr>
          <p:cNvSpPr txBox="1">
            <a:spLocks noChangeArrowheads="1"/>
          </p:cNvSpPr>
          <p:nvPr/>
        </p:nvSpPr>
        <p:spPr bwMode="auto">
          <a:xfrm>
            <a:off x="2338388" y="4781550"/>
            <a:ext cx="44656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a:t>b. Ballena no est</a:t>
            </a:r>
            <a:r>
              <a:rPr lang="en-GB" sz="2800">
                <a:cs typeface="Arial" panose="020B0604020202020204" pitchFamily="34" charset="0"/>
              </a:rPr>
              <a:t>á feliz.</a:t>
            </a:r>
          </a:p>
        </p:txBody>
      </p:sp>
      <p:sp>
        <p:nvSpPr>
          <p:cNvPr id="11274" name="Text Box 10">
            <a:hlinkClick r:id="" action="ppaction://noaction">
              <a:snd r:embed="rId6" name="empareja.wav"/>
            </a:hlinkClick>
          </p:cNvPr>
          <p:cNvSpPr txBox="1">
            <a:spLocks noChangeArrowheads="1"/>
          </p:cNvSpPr>
          <p:nvPr/>
        </p:nvSpPr>
        <p:spPr bwMode="auto">
          <a:xfrm>
            <a:off x="1692275" y="115888"/>
            <a:ext cx="5759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i="1"/>
              <a:t>Empareja las fotos con las frases.</a:t>
            </a:r>
            <a:endParaRPr lang="en-GB" sz="2800" i="1">
              <a:cs typeface="Arial" panose="020B0604020202020204" pitchFamily="34" charset="0"/>
            </a:endParaRPr>
          </a:p>
        </p:txBody>
      </p:sp>
      <p:sp>
        <p:nvSpPr>
          <p:cNvPr id="11275" name="Rectangle 11"/>
          <p:cNvSpPr>
            <a:spLocks noChangeArrowheads="1"/>
          </p:cNvSpPr>
          <p:nvPr/>
        </p:nvSpPr>
        <p:spPr bwMode="auto">
          <a:xfrm>
            <a:off x="1619250" y="3933825"/>
            <a:ext cx="576263" cy="5032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solidFill>
                  <a:schemeClr val="bg1"/>
                </a:solidFill>
              </a:rPr>
              <a:t>2</a:t>
            </a:r>
          </a:p>
        </p:txBody>
      </p:sp>
      <p:sp>
        <p:nvSpPr>
          <p:cNvPr id="11276" name="Rectangle 12"/>
          <p:cNvSpPr>
            <a:spLocks noChangeArrowheads="1"/>
          </p:cNvSpPr>
          <p:nvPr/>
        </p:nvSpPr>
        <p:spPr bwMode="auto">
          <a:xfrm>
            <a:off x="1619250" y="4797425"/>
            <a:ext cx="576263" cy="5032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solidFill>
                  <a:schemeClr val="bg1"/>
                </a:solidFill>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 grpId="0" animBg="1"/>
      <p:bldP spid="1127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fel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765175"/>
            <a:ext cx="3657600" cy="2743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3" name="Picture 7" descr="no_fel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765175"/>
            <a:ext cx="3657600" cy="2743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4" name="Text Box 8">
            <a:hlinkClick r:id="" action="ppaction://noaction">
              <a:snd r:embed="rId4" name="5a.wav"/>
            </a:hlinkClick>
          </p:cNvPr>
          <p:cNvSpPr txBox="1">
            <a:spLocks noChangeArrowheads="1"/>
          </p:cNvSpPr>
          <p:nvPr/>
        </p:nvSpPr>
        <p:spPr bwMode="auto">
          <a:xfrm>
            <a:off x="2338388" y="3932238"/>
            <a:ext cx="6121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a:t>a. Pocoy</a:t>
            </a:r>
            <a:r>
              <a:rPr lang="en-GB" sz="2800">
                <a:cs typeface="Arial" panose="020B0604020202020204" pitchFamily="34" charset="0"/>
              </a:rPr>
              <a:t>ó</a:t>
            </a:r>
            <a:r>
              <a:rPr lang="en-GB" sz="2800"/>
              <a:t>, Elly y Pato est</a:t>
            </a:r>
            <a:r>
              <a:rPr lang="en-GB" sz="2800">
                <a:cs typeface="Arial" panose="020B0604020202020204" pitchFamily="34" charset="0"/>
              </a:rPr>
              <a:t>án felices.</a:t>
            </a:r>
          </a:p>
        </p:txBody>
      </p:sp>
      <p:sp>
        <p:nvSpPr>
          <p:cNvPr id="14345" name="Text Box 9">
            <a:hlinkClick r:id="" action="ppaction://noaction">
              <a:snd r:embed="rId5" name="5b.wav"/>
            </a:hlinkClick>
          </p:cNvPr>
          <p:cNvSpPr txBox="1">
            <a:spLocks noChangeArrowheads="1"/>
          </p:cNvSpPr>
          <p:nvPr/>
        </p:nvSpPr>
        <p:spPr bwMode="auto">
          <a:xfrm>
            <a:off x="2338388" y="4781550"/>
            <a:ext cx="65547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a:t>b. Pocoy</a:t>
            </a:r>
            <a:r>
              <a:rPr lang="en-GB" sz="2800">
                <a:cs typeface="Arial" panose="020B0604020202020204" pitchFamily="34" charset="0"/>
              </a:rPr>
              <a:t>ó</a:t>
            </a:r>
            <a:r>
              <a:rPr lang="en-GB" sz="2800"/>
              <a:t>, Elly y Pato no est</a:t>
            </a:r>
            <a:r>
              <a:rPr lang="en-GB" sz="2800">
                <a:cs typeface="Arial" panose="020B0604020202020204" pitchFamily="34" charset="0"/>
              </a:rPr>
              <a:t>án felices.</a:t>
            </a:r>
          </a:p>
        </p:txBody>
      </p:sp>
      <p:sp>
        <p:nvSpPr>
          <p:cNvPr id="14346" name="Rectangle 10"/>
          <p:cNvSpPr>
            <a:spLocks noChangeArrowheads="1"/>
          </p:cNvSpPr>
          <p:nvPr/>
        </p:nvSpPr>
        <p:spPr bwMode="auto">
          <a:xfrm>
            <a:off x="1619250" y="3933825"/>
            <a:ext cx="576263" cy="5032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solidFill>
                  <a:schemeClr val="bg1"/>
                </a:solidFill>
              </a:rPr>
              <a:t>1</a:t>
            </a:r>
          </a:p>
        </p:txBody>
      </p:sp>
      <p:sp>
        <p:nvSpPr>
          <p:cNvPr id="14347" name="Rectangle 11"/>
          <p:cNvSpPr>
            <a:spLocks noChangeArrowheads="1"/>
          </p:cNvSpPr>
          <p:nvPr/>
        </p:nvSpPr>
        <p:spPr bwMode="auto">
          <a:xfrm>
            <a:off x="1619250" y="4797425"/>
            <a:ext cx="576263" cy="5032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solidFill>
                  <a:schemeClr val="bg1"/>
                </a:solidFill>
              </a:rPr>
              <a:t>2</a:t>
            </a:r>
          </a:p>
        </p:txBody>
      </p:sp>
      <p:sp>
        <p:nvSpPr>
          <p:cNvPr id="14348" name="Text Box 12"/>
          <p:cNvSpPr txBox="1">
            <a:spLocks noChangeArrowheads="1"/>
          </p:cNvSpPr>
          <p:nvPr/>
        </p:nvSpPr>
        <p:spPr bwMode="auto">
          <a:xfrm>
            <a:off x="395288" y="790575"/>
            <a:ext cx="719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chemeClr val="bg1"/>
                </a:solidFill>
              </a:rPr>
              <a:t>1.</a:t>
            </a:r>
          </a:p>
        </p:txBody>
      </p:sp>
      <p:sp>
        <p:nvSpPr>
          <p:cNvPr id="14349" name="Text Box 13"/>
          <p:cNvSpPr txBox="1">
            <a:spLocks noChangeArrowheads="1"/>
          </p:cNvSpPr>
          <p:nvPr/>
        </p:nvSpPr>
        <p:spPr bwMode="auto">
          <a:xfrm>
            <a:off x="4789488" y="765175"/>
            <a:ext cx="719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chemeClr val="bg1"/>
                </a:solidFill>
              </a:rPr>
              <a:t>2.</a:t>
            </a:r>
          </a:p>
        </p:txBody>
      </p:sp>
      <p:sp>
        <p:nvSpPr>
          <p:cNvPr id="14350" name="Text Box 14">
            <a:hlinkClick r:id="" action="ppaction://noaction">
              <a:snd r:embed="rId6" name="empareja.wav"/>
            </a:hlinkClick>
          </p:cNvPr>
          <p:cNvSpPr txBox="1">
            <a:spLocks noChangeArrowheads="1"/>
          </p:cNvSpPr>
          <p:nvPr/>
        </p:nvSpPr>
        <p:spPr bwMode="auto">
          <a:xfrm>
            <a:off x="1692275" y="115888"/>
            <a:ext cx="5759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i="1"/>
              <a:t>Empareja las fotos con las frases.</a:t>
            </a:r>
            <a:endParaRPr lang="en-GB" sz="2800" i="1">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P spid="143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no_glob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901700"/>
            <a:ext cx="3657600" cy="2743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5" name="Picture 5" descr="glob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901700"/>
            <a:ext cx="3657600" cy="2743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6" name="Text Box 6">
            <a:hlinkClick r:id="" action="ppaction://noaction">
              <a:snd r:embed="rId4" name="6a.wav"/>
            </a:hlinkClick>
          </p:cNvPr>
          <p:cNvSpPr txBox="1">
            <a:spLocks noChangeArrowheads="1"/>
          </p:cNvSpPr>
          <p:nvPr/>
        </p:nvSpPr>
        <p:spPr bwMode="auto">
          <a:xfrm>
            <a:off x="2338388" y="3932238"/>
            <a:ext cx="64817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a:t>a. Elly no tiene un globo para Ballena</a:t>
            </a:r>
            <a:r>
              <a:rPr lang="en-GB" sz="2800">
                <a:cs typeface="Arial" panose="020B0604020202020204" pitchFamily="34" charset="0"/>
              </a:rPr>
              <a:t>.</a:t>
            </a:r>
          </a:p>
        </p:txBody>
      </p:sp>
      <p:sp>
        <p:nvSpPr>
          <p:cNvPr id="15367" name="Text Box 7">
            <a:hlinkClick r:id="" action="ppaction://noaction">
              <a:snd r:embed="rId5" name="6b.wav"/>
            </a:hlinkClick>
          </p:cNvPr>
          <p:cNvSpPr txBox="1">
            <a:spLocks noChangeArrowheads="1"/>
          </p:cNvSpPr>
          <p:nvPr/>
        </p:nvSpPr>
        <p:spPr bwMode="auto">
          <a:xfrm>
            <a:off x="2338388" y="4781550"/>
            <a:ext cx="6337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a:t>b. Elly tiene un globo para Ballena</a:t>
            </a:r>
            <a:r>
              <a:rPr lang="en-GB" sz="2800">
                <a:cs typeface="Arial" panose="020B0604020202020204" pitchFamily="34" charset="0"/>
              </a:rPr>
              <a:t>.</a:t>
            </a:r>
          </a:p>
        </p:txBody>
      </p:sp>
      <p:sp>
        <p:nvSpPr>
          <p:cNvPr id="15368" name="Rectangle 8"/>
          <p:cNvSpPr>
            <a:spLocks noChangeArrowheads="1"/>
          </p:cNvSpPr>
          <p:nvPr/>
        </p:nvSpPr>
        <p:spPr bwMode="auto">
          <a:xfrm>
            <a:off x="1619250" y="3933825"/>
            <a:ext cx="576263" cy="5032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solidFill>
                  <a:schemeClr val="bg1"/>
                </a:solidFill>
              </a:rPr>
              <a:t>2</a:t>
            </a:r>
          </a:p>
        </p:txBody>
      </p:sp>
      <p:sp>
        <p:nvSpPr>
          <p:cNvPr id="15369" name="Rectangle 9"/>
          <p:cNvSpPr>
            <a:spLocks noChangeArrowheads="1"/>
          </p:cNvSpPr>
          <p:nvPr/>
        </p:nvSpPr>
        <p:spPr bwMode="auto">
          <a:xfrm>
            <a:off x="1619250" y="4797425"/>
            <a:ext cx="576263" cy="5032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solidFill>
                  <a:schemeClr val="bg1"/>
                </a:solidFill>
              </a:rPr>
              <a:t>1</a:t>
            </a:r>
          </a:p>
        </p:txBody>
      </p:sp>
      <p:sp>
        <p:nvSpPr>
          <p:cNvPr id="15370" name="Text Box 10"/>
          <p:cNvSpPr txBox="1">
            <a:spLocks noChangeArrowheads="1"/>
          </p:cNvSpPr>
          <p:nvPr/>
        </p:nvSpPr>
        <p:spPr bwMode="auto">
          <a:xfrm>
            <a:off x="466725" y="973138"/>
            <a:ext cx="719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chemeClr val="bg1"/>
                </a:solidFill>
              </a:rPr>
              <a:t>1.</a:t>
            </a:r>
          </a:p>
        </p:txBody>
      </p:sp>
      <p:sp>
        <p:nvSpPr>
          <p:cNvPr id="15371" name="Text Box 11"/>
          <p:cNvSpPr txBox="1">
            <a:spLocks noChangeArrowheads="1"/>
          </p:cNvSpPr>
          <p:nvPr/>
        </p:nvSpPr>
        <p:spPr bwMode="auto">
          <a:xfrm>
            <a:off x="5221288" y="998538"/>
            <a:ext cx="719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chemeClr val="bg1"/>
                </a:solidFill>
              </a:rPr>
              <a:t>2.</a:t>
            </a:r>
          </a:p>
        </p:txBody>
      </p:sp>
      <p:sp>
        <p:nvSpPr>
          <p:cNvPr id="15372" name="Text Box 12">
            <a:hlinkClick r:id="" action="ppaction://noaction">
              <a:snd r:embed="rId6" name="empareja.wav"/>
            </a:hlinkClick>
          </p:cNvPr>
          <p:cNvSpPr txBox="1">
            <a:spLocks noChangeArrowheads="1"/>
          </p:cNvSpPr>
          <p:nvPr/>
        </p:nvSpPr>
        <p:spPr bwMode="auto">
          <a:xfrm>
            <a:off x="1692275" y="246063"/>
            <a:ext cx="5759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i="1"/>
              <a:t>Empareja las fotos con las frases.</a:t>
            </a:r>
            <a:endParaRPr lang="en-GB" sz="2800" i="1">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animBg="1"/>
      <p:bldP spid="153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9" name="Picture 11" descr="pato_con_tarta"/>
          <p:cNvPicPr>
            <a:picLocks noChangeAspect="1" noChangeArrowheads="1"/>
          </p:cNvPicPr>
          <p:nvPr/>
        </p:nvPicPr>
        <p:blipFill>
          <a:blip r:embed="rId2">
            <a:extLst>
              <a:ext uri="{28A0092B-C50C-407E-A947-70E740481C1C}">
                <a14:useLocalDpi xmlns:a14="http://schemas.microsoft.com/office/drawing/2010/main" val="0"/>
              </a:ext>
            </a:extLst>
          </a:blip>
          <a:srcRect r="9842" b="15749"/>
          <a:stretch>
            <a:fillRect/>
          </a:stretch>
        </p:blipFill>
        <p:spPr bwMode="auto">
          <a:xfrm>
            <a:off x="179388" y="1055688"/>
            <a:ext cx="3992562" cy="27971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80" name="Picture 12" descr="pato_sin_tarta"/>
          <p:cNvPicPr>
            <a:picLocks noChangeAspect="1" noChangeArrowheads="1"/>
          </p:cNvPicPr>
          <p:nvPr/>
        </p:nvPicPr>
        <p:blipFill>
          <a:blip r:embed="rId3">
            <a:extLst>
              <a:ext uri="{28A0092B-C50C-407E-A947-70E740481C1C}">
                <a14:useLocalDpi xmlns:a14="http://schemas.microsoft.com/office/drawing/2010/main" val="0"/>
              </a:ext>
            </a:extLst>
          </a:blip>
          <a:srcRect l="9842" b="15749"/>
          <a:stretch>
            <a:fillRect/>
          </a:stretch>
        </p:blipFill>
        <p:spPr bwMode="auto">
          <a:xfrm>
            <a:off x="4932363" y="1063625"/>
            <a:ext cx="3992562" cy="27971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83" name="Text Box 15">
            <a:hlinkClick r:id="" action="ppaction://noaction">
              <a:snd r:embed="rId4" name="7a.wav"/>
            </a:hlinkClick>
          </p:cNvPr>
          <p:cNvSpPr txBox="1">
            <a:spLocks noChangeArrowheads="1"/>
          </p:cNvSpPr>
          <p:nvPr/>
        </p:nvSpPr>
        <p:spPr bwMode="auto">
          <a:xfrm>
            <a:off x="1330325" y="4508500"/>
            <a:ext cx="64817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a:t>a. Pato tiene un regalo para Ballena</a:t>
            </a:r>
            <a:r>
              <a:rPr lang="en-GB" sz="2800">
                <a:cs typeface="Arial" panose="020B0604020202020204" pitchFamily="34" charset="0"/>
              </a:rPr>
              <a:t>.</a:t>
            </a:r>
          </a:p>
        </p:txBody>
      </p:sp>
      <p:sp>
        <p:nvSpPr>
          <p:cNvPr id="7184" name="Text Box 16">
            <a:hlinkClick r:id="" action="ppaction://noaction">
              <a:snd r:embed="rId5" name="7b.wav"/>
            </a:hlinkClick>
          </p:cNvPr>
          <p:cNvSpPr txBox="1">
            <a:spLocks noChangeArrowheads="1"/>
          </p:cNvSpPr>
          <p:nvPr/>
        </p:nvSpPr>
        <p:spPr bwMode="auto">
          <a:xfrm>
            <a:off x="1330325" y="5357813"/>
            <a:ext cx="65547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a:t>b. Pato no tiene un regalo para Ballena.</a:t>
            </a:r>
            <a:endParaRPr lang="en-GB" sz="2800">
              <a:cs typeface="Arial" panose="020B0604020202020204" pitchFamily="34" charset="0"/>
            </a:endParaRPr>
          </a:p>
        </p:txBody>
      </p:sp>
      <p:sp>
        <p:nvSpPr>
          <p:cNvPr id="7185" name="Text Box 17"/>
          <p:cNvSpPr txBox="1">
            <a:spLocks noChangeArrowheads="1"/>
          </p:cNvSpPr>
          <p:nvPr/>
        </p:nvSpPr>
        <p:spPr bwMode="auto">
          <a:xfrm>
            <a:off x="250825" y="1052513"/>
            <a:ext cx="719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chemeClr val="bg1"/>
                </a:solidFill>
              </a:rPr>
              <a:t>1.</a:t>
            </a:r>
          </a:p>
        </p:txBody>
      </p:sp>
      <p:sp>
        <p:nvSpPr>
          <p:cNvPr id="7186" name="Text Box 18"/>
          <p:cNvSpPr txBox="1">
            <a:spLocks noChangeArrowheads="1"/>
          </p:cNvSpPr>
          <p:nvPr/>
        </p:nvSpPr>
        <p:spPr bwMode="auto">
          <a:xfrm>
            <a:off x="5005388" y="1077913"/>
            <a:ext cx="719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chemeClr val="bg1"/>
                </a:solidFill>
              </a:rPr>
              <a:t>2.</a:t>
            </a:r>
          </a:p>
        </p:txBody>
      </p:sp>
      <p:sp>
        <p:nvSpPr>
          <p:cNvPr id="7187" name="Text Box 19">
            <a:hlinkClick r:id="" action="ppaction://noaction">
              <a:snd r:embed="rId6" name="empareja.wav"/>
            </a:hlinkClick>
          </p:cNvPr>
          <p:cNvSpPr txBox="1">
            <a:spLocks noChangeArrowheads="1"/>
          </p:cNvSpPr>
          <p:nvPr/>
        </p:nvSpPr>
        <p:spPr bwMode="auto">
          <a:xfrm>
            <a:off x="1692275" y="246063"/>
            <a:ext cx="5759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i="1"/>
              <a:t>Empareja las fotos con las frases.</a:t>
            </a:r>
            <a:endParaRPr lang="en-GB" sz="2800" i="1">
              <a:cs typeface="Arial" panose="020B0604020202020204" pitchFamily="34" charset="0"/>
            </a:endParaRPr>
          </a:p>
        </p:txBody>
      </p:sp>
      <p:sp>
        <p:nvSpPr>
          <p:cNvPr id="7188" name="Rectangle 20"/>
          <p:cNvSpPr>
            <a:spLocks noChangeArrowheads="1"/>
          </p:cNvSpPr>
          <p:nvPr/>
        </p:nvSpPr>
        <p:spPr bwMode="auto">
          <a:xfrm>
            <a:off x="684213" y="4508500"/>
            <a:ext cx="576262" cy="5032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solidFill>
                  <a:schemeClr val="bg1"/>
                </a:solidFill>
              </a:rPr>
              <a:t>1</a:t>
            </a:r>
          </a:p>
        </p:txBody>
      </p:sp>
      <p:sp>
        <p:nvSpPr>
          <p:cNvPr id="7189" name="Rectangle 21"/>
          <p:cNvSpPr>
            <a:spLocks noChangeArrowheads="1"/>
          </p:cNvSpPr>
          <p:nvPr/>
        </p:nvSpPr>
        <p:spPr bwMode="auto">
          <a:xfrm>
            <a:off x="684213" y="5446713"/>
            <a:ext cx="576262" cy="5032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solidFill>
                  <a:schemeClr val="bg1"/>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nimBg="1"/>
      <p:bldP spid="718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tarjeta_ma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830263"/>
            <a:ext cx="3657600" cy="2743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89" name="Picture 5" descr="tarjeta_bue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830263"/>
            <a:ext cx="3657600" cy="2743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90" name="Text Box 6"/>
          <p:cNvSpPr txBox="1">
            <a:spLocks noChangeArrowheads="1"/>
          </p:cNvSpPr>
          <p:nvPr/>
        </p:nvSpPr>
        <p:spPr bwMode="auto">
          <a:xfrm>
            <a:off x="323850" y="852488"/>
            <a:ext cx="719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t>1.</a:t>
            </a:r>
          </a:p>
        </p:txBody>
      </p:sp>
      <p:sp>
        <p:nvSpPr>
          <p:cNvPr id="16391" name="Text Box 7"/>
          <p:cNvSpPr txBox="1">
            <a:spLocks noChangeArrowheads="1"/>
          </p:cNvSpPr>
          <p:nvPr/>
        </p:nvSpPr>
        <p:spPr bwMode="auto">
          <a:xfrm>
            <a:off x="5078413" y="877888"/>
            <a:ext cx="719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chemeClr val="bg1"/>
                </a:solidFill>
              </a:rPr>
              <a:t>2.</a:t>
            </a:r>
          </a:p>
        </p:txBody>
      </p:sp>
      <p:sp>
        <p:nvSpPr>
          <p:cNvPr id="16392" name="Text Box 8">
            <a:hlinkClick r:id="" action="ppaction://noaction">
              <a:snd r:embed="rId4" name="8a.wav"/>
            </a:hlinkClick>
          </p:cNvPr>
          <p:cNvSpPr txBox="1">
            <a:spLocks noChangeArrowheads="1"/>
          </p:cNvSpPr>
          <p:nvPr/>
        </p:nvSpPr>
        <p:spPr bwMode="auto">
          <a:xfrm>
            <a:off x="2339975" y="4365625"/>
            <a:ext cx="55451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a:t>a. Pocoy</a:t>
            </a:r>
            <a:r>
              <a:rPr lang="en-GB" sz="2800">
                <a:cs typeface="Arial" panose="020B0604020202020204" pitchFamily="34" charset="0"/>
              </a:rPr>
              <a:t>ó</a:t>
            </a:r>
            <a:r>
              <a:rPr lang="en-GB" sz="2800"/>
              <a:t> tiene una tarjeta </a:t>
            </a:r>
            <a:br>
              <a:rPr lang="en-GB" sz="2800"/>
            </a:br>
            <a:r>
              <a:rPr lang="en-GB" sz="2800"/>
              <a:t>    estupenda para Ballena</a:t>
            </a:r>
            <a:r>
              <a:rPr lang="en-GB" sz="2800">
                <a:cs typeface="Arial" panose="020B0604020202020204" pitchFamily="34" charset="0"/>
              </a:rPr>
              <a:t>.</a:t>
            </a:r>
          </a:p>
        </p:txBody>
      </p:sp>
      <p:sp>
        <p:nvSpPr>
          <p:cNvPr id="16393" name="Text Box 9">
            <a:hlinkClick r:id="" action="ppaction://noaction">
              <a:snd r:embed="rId5" name="8b.wav"/>
            </a:hlinkClick>
          </p:cNvPr>
          <p:cNvSpPr txBox="1">
            <a:spLocks noChangeArrowheads="1"/>
          </p:cNvSpPr>
          <p:nvPr/>
        </p:nvSpPr>
        <p:spPr bwMode="auto">
          <a:xfrm>
            <a:off x="2693988" y="5357813"/>
            <a:ext cx="54070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a:t>b. Pocoy</a:t>
            </a:r>
            <a:r>
              <a:rPr lang="en-GB" sz="2800">
                <a:cs typeface="Arial" panose="020B0604020202020204" pitchFamily="34" charset="0"/>
              </a:rPr>
              <a:t>ó</a:t>
            </a:r>
            <a:r>
              <a:rPr lang="en-GB" sz="2800"/>
              <a:t> no tiene una tarjeta </a:t>
            </a:r>
            <a:br>
              <a:rPr lang="en-GB" sz="2800"/>
            </a:br>
            <a:r>
              <a:rPr lang="en-GB" sz="2800"/>
              <a:t>estupenda para Ballena.</a:t>
            </a:r>
            <a:endParaRPr lang="en-GB" sz="2800">
              <a:cs typeface="Arial" panose="020B0604020202020204" pitchFamily="34" charset="0"/>
            </a:endParaRPr>
          </a:p>
        </p:txBody>
      </p:sp>
      <p:sp>
        <p:nvSpPr>
          <p:cNvPr id="16394" name="Rectangle 10"/>
          <p:cNvSpPr>
            <a:spLocks noChangeArrowheads="1"/>
          </p:cNvSpPr>
          <p:nvPr/>
        </p:nvSpPr>
        <p:spPr bwMode="auto">
          <a:xfrm>
            <a:off x="1619250" y="4437063"/>
            <a:ext cx="576263" cy="5032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solidFill>
                  <a:schemeClr val="bg1"/>
                </a:solidFill>
              </a:rPr>
              <a:t>1</a:t>
            </a:r>
          </a:p>
        </p:txBody>
      </p:sp>
      <p:sp>
        <p:nvSpPr>
          <p:cNvPr id="16395" name="Rectangle 11"/>
          <p:cNvSpPr>
            <a:spLocks noChangeArrowheads="1"/>
          </p:cNvSpPr>
          <p:nvPr/>
        </p:nvSpPr>
        <p:spPr bwMode="auto">
          <a:xfrm>
            <a:off x="1619250" y="5375275"/>
            <a:ext cx="576263" cy="5032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a:solidFill>
                  <a:schemeClr val="bg1"/>
                </a:solidFill>
              </a:rPr>
              <a:t>2</a:t>
            </a:r>
          </a:p>
        </p:txBody>
      </p:sp>
      <p:sp>
        <p:nvSpPr>
          <p:cNvPr id="16396" name="Text Box 12">
            <a:hlinkClick r:id="" action="ppaction://noaction">
              <a:snd r:embed="rId6" name="empareja.wav"/>
            </a:hlinkClick>
          </p:cNvPr>
          <p:cNvSpPr txBox="1">
            <a:spLocks noChangeArrowheads="1"/>
          </p:cNvSpPr>
          <p:nvPr/>
        </p:nvSpPr>
        <p:spPr bwMode="auto">
          <a:xfrm>
            <a:off x="1692275" y="246063"/>
            <a:ext cx="5759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i="1"/>
              <a:t>Empareja las fotos con las frases.</a:t>
            </a:r>
            <a:endParaRPr lang="en-GB" sz="2800" i="1">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animBg="1"/>
      <p:bldP spid="1639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ocoyo_cumpleanos_de_ballena">
            <a:hlinkClick r:id="" action="ppaction://media"/>
          </p:cNvPr>
          <p:cNvPicPr>
            <a:picLocks noRot="1" noChangeAspect="1"/>
          </p:cNvPicPr>
          <p:nvPr>
            <a:videoFile r:link="rId1"/>
          </p:nvPr>
        </p:nvPicPr>
        <p:blipFill>
          <a:blip r:embed="rId4"/>
          <a:stretch>
            <a:fillRect/>
          </a:stretch>
        </p:blipFill>
        <p:spPr>
          <a:xfrm>
            <a:off x="539552" y="404664"/>
            <a:ext cx="8064896" cy="604867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TotalTime>
  <Words>562</Words>
  <Application>Microsoft Office PowerPoint</Application>
  <PresentationFormat>On-screen Show (4:3)</PresentationFormat>
  <Paragraphs>150</Paragraphs>
  <Slides>11</Slides>
  <Notes>6</Notes>
  <HiddenSlides>0</HiddenSlides>
  <MMClips>1</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I.T.SUPPORT</dc:creator>
  <cp:lastModifiedBy>55WD</cp:lastModifiedBy>
  <cp:revision>24</cp:revision>
  <dcterms:created xsi:type="dcterms:W3CDTF">2009-11-09T03:14:17Z</dcterms:created>
  <dcterms:modified xsi:type="dcterms:W3CDTF">2014-08-11T10:18:21Z</dcterms:modified>
</cp:coreProperties>
</file>