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86" r:id="rId7"/>
    <p:sldId id="287" r:id="rId8"/>
    <p:sldId id="262" r:id="rId9"/>
    <p:sldId id="263" r:id="rId10"/>
    <p:sldId id="264" r:id="rId11"/>
    <p:sldId id="265" r:id="rId12"/>
    <p:sldId id="285" r:id="rId13"/>
    <p:sldId id="284" r:id="rId14"/>
    <p:sldId id="266" r:id="rId15"/>
    <p:sldId id="267" r:id="rId16"/>
    <p:sldId id="288" r:id="rId17"/>
    <p:sldId id="268" r:id="rId18"/>
    <p:sldId id="289" r:id="rId19"/>
    <p:sldId id="290" r:id="rId20"/>
    <p:sldId id="291" r:id="rId21"/>
    <p:sldId id="292" r:id="rId22"/>
    <p:sldId id="294" r:id="rId23"/>
    <p:sldId id="293" r:id="rId24"/>
    <p:sldId id="297" r:id="rId25"/>
    <p:sldId id="274" r:id="rId26"/>
    <p:sldId id="298" r:id="rId27"/>
    <p:sldId id="275" r:id="rId28"/>
    <p:sldId id="296" r:id="rId29"/>
    <p:sldId id="295" r:id="rId30"/>
    <p:sldId id="278" r:id="rId31"/>
    <p:sldId id="276" r:id="rId32"/>
    <p:sldId id="279" r:id="rId33"/>
    <p:sldId id="280" r:id="rId34"/>
    <p:sldId id="281" r:id="rId35"/>
    <p:sldId id="282" r:id="rId36"/>
    <p:sldId id="283" r:id="rId37"/>
    <p:sldId id="29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66192" autoAdjust="0"/>
  </p:normalViewPr>
  <p:slideViewPr>
    <p:cSldViewPr>
      <p:cViewPr varScale="1">
        <p:scale>
          <a:sx n="75" d="100"/>
          <a:sy n="75" d="100"/>
        </p:scale>
        <p:origin x="271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03CB90E-8A42-42D8-AB3E-58C6F7A0F90C}" type="datetimeFigureOut">
              <a:rPr lang="en-US"/>
              <a:pPr>
                <a:defRPr/>
              </a:pPr>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5962D67-C3C1-4B09-86B4-1C6C3FDC3A51}" type="slidenum">
              <a:rPr lang="en-US"/>
              <a:pPr/>
              <a:t>‹#›</a:t>
            </a:fld>
            <a:endParaRPr lang="en-US"/>
          </a:p>
        </p:txBody>
      </p:sp>
    </p:spTree>
    <p:extLst>
      <p:ext uri="{BB962C8B-B14F-4D97-AF65-F5344CB8AC3E}">
        <p14:creationId xmlns:p14="http://schemas.microsoft.com/office/powerpoint/2010/main" val="616692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story will be familiar to most.  It’s good as it revises family members in context of a story and because when narrating it you use the 3</a:t>
            </a:r>
            <a:r>
              <a:rPr lang="en-GB" baseline="30000" dirty="0" smtClean="0"/>
              <a:t>rd</a:t>
            </a:r>
            <a:r>
              <a:rPr lang="en-GB" dirty="0" smtClean="0"/>
              <a:t> person so you model ‘se llama’ a lot!  You might just want to read it through to them once and then try with them joining in in the narration.  There are some new verbs in here worth them recognising in future.  Come, </a:t>
            </a:r>
            <a:r>
              <a:rPr lang="en-GB" dirty="0" err="1" smtClean="0"/>
              <a:t>duerme</a:t>
            </a:r>
            <a:r>
              <a:rPr lang="en-GB" dirty="0" smtClean="0"/>
              <a:t>, </a:t>
            </a:r>
            <a:r>
              <a:rPr lang="en-GB" dirty="0" err="1" smtClean="0"/>
              <a:t>crece</a:t>
            </a:r>
            <a:r>
              <a:rPr lang="en-GB" dirty="0" smtClean="0"/>
              <a:t> etc.. Asking some simple questions that they’ve practised like ‘</a:t>
            </a:r>
            <a:r>
              <a:rPr lang="en-GB" dirty="0" err="1" smtClean="0"/>
              <a:t>cuantas</a:t>
            </a:r>
            <a:r>
              <a:rPr lang="en-GB" dirty="0" smtClean="0"/>
              <a:t> personas hay en </a:t>
            </a:r>
            <a:r>
              <a:rPr lang="en-GB" dirty="0" err="1" smtClean="0"/>
              <a:t>esta</a:t>
            </a:r>
            <a:r>
              <a:rPr lang="en-GB" dirty="0" smtClean="0"/>
              <a:t> </a:t>
            </a:r>
            <a:r>
              <a:rPr lang="en-GB" dirty="0" err="1" smtClean="0"/>
              <a:t>familia</a:t>
            </a:r>
            <a:r>
              <a:rPr lang="en-GB" dirty="0" smtClean="0"/>
              <a:t>’  Como se llama el padre etc.. El </a:t>
            </a:r>
            <a:r>
              <a:rPr lang="en-GB" dirty="0" err="1" smtClean="0"/>
              <a:t>perro</a:t>
            </a:r>
            <a:r>
              <a:rPr lang="en-GB" dirty="0" smtClean="0"/>
              <a:t> etc.. at the end would be good.  </a:t>
            </a: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548760-5668-4A58-9237-7D07AA41293C}" type="slidenum">
              <a:rPr lang="en-US"/>
              <a:pPr eaLnBrk="1" hangingPunct="1"/>
              <a:t>1</a:t>
            </a:fld>
            <a:endParaRPr lang="en-US"/>
          </a:p>
        </p:txBody>
      </p:sp>
    </p:spTree>
    <p:extLst>
      <p:ext uri="{BB962C8B-B14F-4D97-AF65-F5344CB8AC3E}">
        <p14:creationId xmlns:p14="http://schemas.microsoft.com/office/powerpoint/2010/main" val="45551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9F803D-C9AC-41A7-B7C2-E795DA1C622B}" type="datetimeFigureOut">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77DBCC-BB2C-4384-BFCB-A10567DC8AA9}" type="slidenum">
              <a:rPr lang="en-US"/>
              <a:pPr/>
              <a:t>‹#›</a:t>
            </a:fld>
            <a:endParaRPr lang="en-US"/>
          </a:p>
        </p:txBody>
      </p:sp>
    </p:spTree>
    <p:extLst>
      <p:ext uri="{BB962C8B-B14F-4D97-AF65-F5344CB8AC3E}">
        <p14:creationId xmlns:p14="http://schemas.microsoft.com/office/powerpoint/2010/main" val="373040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28A773-4AD0-40A4-B66F-88B7611FF3DA}" type="datetimeFigureOut">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5E09EE-94E4-45BD-BA99-C34EDDAE9C1D}" type="slidenum">
              <a:rPr lang="en-US"/>
              <a:pPr/>
              <a:t>‹#›</a:t>
            </a:fld>
            <a:endParaRPr lang="en-US"/>
          </a:p>
        </p:txBody>
      </p:sp>
    </p:spTree>
    <p:extLst>
      <p:ext uri="{BB962C8B-B14F-4D97-AF65-F5344CB8AC3E}">
        <p14:creationId xmlns:p14="http://schemas.microsoft.com/office/powerpoint/2010/main" val="37858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9D024A-E685-4086-BB62-8982A6FB6FCC}" type="datetimeFigureOut">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1A8A5B-6363-40A7-BF7E-CF2E92EE8067}" type="slidenum">
              <a:rPr lang="en-US"/>
              <a:pPr/>
              <a:t>‹#›</a:t>
            </a:fld>
            <a:endParaRPr lang="en-US"/>
          </a:p>
        </p:txBody>
      </p:sp>
    </p:spTree>
    <p:extLst>
      <p:ext uri="{BB962C8B-B14F-4D97-AF65-F5344CB8AC3E}">
        <p14:creationId xmlns:p14="http://schemas.microsoft.com/office/powerpoint/2010/main" val="207235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B6E6C24-A1DB-4592-A0B2-B9B89B6B6F98}" type="slidenum">
              <a:rPr lang="en-GB"/>
              <a:pPr/>
              <a:t>‹#›</a:t>
            </a:fld>
            <a:endParaRPr lang="en-GB"/>
          </a:p>
        </p:txBody>
      </p:sp>
    </p:spTree>
    <p:extLst>
      <p:ext uri="{BB962C8B-B14F-4D97-AF65-F5344CB8AC3E}">
        <p14:creationId xmlns:p14="http://schemas.microsoft.com/office/powerpoint/2010/main" val="329226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FA3CA5-57CD-4CE6-9320-A4D692073E66}" type="slidenum">
              <a:rPr lang="en-GB"/>
              <a:pPr/>
              <a:t>‹#›</a:t>
            </a:fld>
            <a:endParaRPr lang="en-GB"/>
          </a:p>
        </p:txBody>
      </p:sp>
    </p:spTree>
    <p:extLst>
      <p:ext uri="{BB962C8B-B14F-4D97-AF65-F5344CB8AC3E}">
        <p14:creationId xmlns:p14="http://schemas.microsoft.com/office/powerpoint/2010/main" val="121216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B0A97-C79D-44D8-BF42-14CCB2ECADE6}" type="datetimeFigureOut">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F605AD-79CD-4362-BC04-4FA18442C921}" type="slidenum">
              <a:rPr lang="en-US"/>
              <a:pPr/>
              <a:t>‹#›</a:t>
            </a:fld>
            <a:endParaRPr lang="en-US"/>
          </a:p>
        </p:txBody>
      </p:sp>
    </p:spTree>
    <p:extLst>
      <p:ext uri="{BB962C8B-B14F-4D97-AF65-F5344CB8AC3E}">
        <p14:creationId xmlns:p14="http://schemas.microsoft.com/office/powerpoint/2010/main" val="121937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94F80B-0FC0-4095-A298-8372F27C9087}" type="datetimeFigureOut">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8EC0F6-ACEE-41B8-BBE8-49B1B53FCEDC}" type="slidenum">
              <a:rPr lang="en-US"/>
              <a:pPr/>
              <a:t>‹#›</a:t>
            </a:fld>
            <a:endParaRPr lang="en-US"/>
          </a:p>
        </p:txBody>
      </p:sp>
    </p:spTree>
    <p:extLst>
      <p:ext uri="{BB962C8B-B14F-4D97-AF65-F5344CB8AC3E}">
        <p14:creationId xmlns:p14="http://schemas.microsoft.com/office/powerpoint/2010/main" val="297100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A3863C-D8AD-494F-A79D-AA624AA58C4E}" type="datetimeFigureOut">
              <a:rPr lang="en-US"/>
              <a:pPr>
                <a:defRPr/>
              </a:pPr>
              <a:t>6/19/2015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5FFDC5-D2B3-4A56-94FD-A92A7DB7A1C9}" type="slidenum">
              <a:rPr lang="en-US"/>
              <a:pPr/>
              <a:t>‹#›</a:t>
            </a:fld>
            <a:endParaRPr lang="en-US"/>
          </a:p>
        </p:txBody>
      </p:sp>
    </p:spTree>
    <p:extLst>
      <p:ext uri="{BB962C8B-B14F-4D97-AF65-F5344CB8AC3E}">
        <p14:creationId xmlns:p14="http://schemas.microsoft.com/office/powerpoint/2010/main" val="344870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9AD7D5-BE35-4185-8E89-19792B69C0B3}" type="datetimeFigureOut">
              <a:rPr lang="en-US"/>
              <a:pPr>
                <a:defRPr/>
              </a:pPr>
              <a:t>6/19/2015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4E214C3-096F-4AC9-B127-307D6BB0476E}" type="slidenum">
              <a:rPr lang="en-US"/>
              <a:pPr/>
              <a:t>‹#›</a:t>
            </a:fld>
            <a:endParaRPr lang="en-US"/>
          </a:p>
        </p:txBody>
      </p:sp>
    </p:spTree>
    <p:extLst>
      <p:ext uri="{BB962C8B-B14F-4D97-AF65-F5344CB8AC3E}">
        <p14:creationId xmlns:p14="http://schemas.microsoft.com/office/powerpoint/2010/main" val="337213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B99AAC-0EE7-41A6-B6FE-08651A35A379}" type="datetimeFigureOut">
              <a:rPr lang="en-US"/>
              <a:pPr>
                <a:defRPr/>
              </a:pPr>
              <a:t>6/19/2015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8F9E873-D309-44C1-8874-CA2753EFBDD4}" type="slidenum">
              <a:rPr lang="en-US"/>
              <a:pPr/>
              <a:t>‹#›</a:t>
            </a:fld>
            <a:endParaRPr lang="en-US"/>
          </a:p>
        </p:txBody>
      </p:sp>
    </p:spTree>
    <p:extLst>
      <p:ext uri="{BB962C8B-B14F-4D97-AF65-F5344CB8AC3E}">
        <p14:creationId xmlns:p14="http://schemas.microsoft.com/office/powerpoint/2010/main" val="367113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AE526B-56F0-49FB-91F7-D1560AD8A2B7}" type="datetimeFigureOut">
              <a:rPr lang="en-US"/>
              <a:pPr>
                <a:defRPr/>
              </a:pPr>
              <a:t>6/19/2015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1B74BB0-C2C1-4E80-9B71-B76ED4A86D81}" type="slidenum">
              <a:rPr lang="en-US"/>
              <a:pPr/>
              <a:t>‹#›</a:t>
            </a:fld>
            <a:endParaRPr lang="en-US"/>
          </a:p>
        </p:txBody>
      </p:sp>
    </p:spTree>
    <p:extLst>
      <p:ext uri="{BB962C8B-B14F-4D97-AF65-F5344CB8AC3E}">
        <p14:creationId xmlns:p14="http://schemas.microsoft.com/office/powerpoint/2010/main" val="198436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677A49-B8A8-444E-A852-25118F60FDF8}" type="datetimeFigureOut">
              <a:rPr lang="en-US"/>
              <a:pPr>
                <a:defRPr/>
              </a:pPr>
              <a:t>6/19/2015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8E1BAC-0109-4158-92DA-B93D46A45750}" type="slidenum">
              <a:rPr lang="en-US"/>
              <a:pPr/>
              <a:t>‹#›</a:t>
            </a:fld>
            <a:endParaRPr lang="en-US"/>
          </a:p>
        </p:txBody>
      </p:sp>
    </p:spTree>
    <p:extLst>
      <p:ext uri="{BB962C8B-B14F-4D97-AF65-F5344CB8AC3E}">
        <p14:creationId xmlns:p14="http://schemas.microsoft.com/office/powerpoint/2010/main" val="88279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A5FFD5-0DAD-41CD-B8C1-0B04E4FF030C}" type="datetimeFigureOut">
              <a:rPr lang="en-US"/>
              <a:pPr>
                <a:defRPr/>
              </a:pPr>
              <a:t>6/19/2015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742DFD-ED14-4E3D-9635-1210CA3B9D02}" type="slidenum">
              <a:rPr lang="en-US"/>
              <a:pPr/>
              <a:t>‹#›</a:t>
            </a:fld>
            <a:endParaRPr lang="en-US"/>
          </a:p>
        </p:txBody>
      </p:sp>
    </p:spTree>
    <p:extLst>
      <p:ext uri="{BB962C8B-B14F-4D97-AF65-F5344CB8AC3E}">
        <p14:creationId xmlns:p14="http://schemas.microsoft.com/office/powerpoint/2010/main" val="1082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E48037-9FF1-4CF9-BC36-234D5C8C43BA}" type="datetimeFigureOut">
              <a:rPr lang="en-US"/>
              <a:pPr>
                <a:defRPr/>
              </a:pPr>
              <a:t>6/19/2015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C01AA97-C1F0-4674-9E85-53070595A9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 Id="rId6" Type="http://schemas.openxmlformats.org/officeDocument/2006/relationships/image" Target="../media/image18.gif"/><Relationship Id="rId5" Type="http://schemas.openxmlformats.org/officeDocument/2006/relationships/image" Target="../media/image5.gif"/><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 Id="rId6" Type="http://schemas.openxmlformats.org/officeDocument/2006/relationships/image" Target="../media/image18.gif"/><Relationship Id="rId5" Type="http://schemas.openxmlformats.org/officeDocument/2006/relationships/image" Target="../media/image5.gif"/><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9.gif"/><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gif"/><Relationship Id="rId7"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9.gif"/><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audio" Target="../media/audio1.wav"/><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3.wav"/><Relationship Id="rId1" Type="http://schemas.openxmlformats.org/officeDocument/2006/relationships/audio" Target="../media/audio2.wav"/><Relationship Id="rId5" Type="http://schemas.openxmlformats.org/officeDocument/2006/relationships/image" Target="../media/image25.gif"/><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4313" y="0"/>
            <a:ext cx="8643937" cy="1878013"/>
          </a:xfrm>
        </p:spPr>
        <p:txBody>
          <a:bodyPr/>
          <a:lstStyle/>
          <a:p>
            <a:pPr eaLnBrk="1" hangingPunct="1"/>
            <a:r>
              <a:rPr lang="fr-FR" sz="8800" smtClean="0">
                <a:latin typeface="Bobcat" pitchFamily="2" charset="0"/>
              </a:rPr>
              <a:t>El nabo gigante</a:t>
            </a:r>
          </a:p>
        </p:txBody>
      </p:sp>
      <p:pic>
        <p:nvPicPr>
          <p:cNvPr id="5123" name="Picture 3" descr="turnip_sc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500188"/>
            <a:ext cx="6858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2"/>
          </p:nvPr>
        </p:nvSpPr>
        <p:spPr>
          <a:xfrm>
            <a:off x="3851275" y="1600200"/>
            <a:ext cx="4835525" cy="4525963"/>
          </a:xfrm>
        </p:spPr>
        <p:txBody>
          <a:bodyPr/>
          <a:lstStyle/>
          <a:p>
            <a:pPr algn="ctr" eaLnBrk="1" hangingPunct="1"/>
            <a:endParaRPr lang="en-GB" sz="3600" smtClean="0"/>
          </a:p>
          <a:p>
            <a:pPr algn="ctr" eaLnBrk="1" hangingPunct="1">
              <a:buFont typeface="Arial" panose="020B0604020202020204" pitchFamily="34" charset="0"/>
              <a:buNone/>
            </a:pPr>
            <a:r>
              <a:rPr lang="fr-FR" sz="4400" smtClean="0"/>
              <a:t>el rat</a:t>
            </a:r>
            <a:r>
              <a:rPr lang="en-US" sz="4400" smtClean="0"/>
              <a:t>ón</a:t>
            </a:r>
            <a:endParaRPr lang="fr-FR" sz="4400" smtClean="0"/>
          </a:p>
          <a:p>
            <a:pPr algn="ctr" eaLnBrk="1" hangingPunct="1">
              <a:buFontTx/>
              <a:buNone/>
            </a:pPr>
            <a:endParaRPr lang="fr-FR" sz="4400" smtClean="0"/>
          </a:p>
          <a:p>
            <a:pPr algn="ctr" eaLnBrk="1" hangingPunct="1">
              <a:buFontTx/>
              <a:buNone/>
            </a:pPr>
            <a:r>
              <a:rPr lang="fr-FR" sz="4400" smtClean="0"/>
              <a:t>Mickey</a:t>
            </a:r>
          </a:p>
          <a:p>
            <a:pPr algn="ctr" eaLnBrk="1" hangingPunct="1">
              <a:buFontTx/>
              <a:buNone/>
            </a:pPr>
            <a:r>
              <a:rPr lang="fr-FR" sz="4400" smtClean="0"/>
              <a:t> </a:t>
            </a:r>
          </a:p>
        </p:txBody>
      </p:sp>
      <p:sp>
        <p:nvSpPr>
          <p:cNvPr id="14339"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pic>
        <p:nvPicPr>
          <p:cNvPr id="14340" name="Picture 2" descr="C:\Documents and Settings\Administrator\Desktop\animfact.1229967078\3243121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900238"/>
            <a:ext cx="32146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1000"/>
                                        <p:tgtEl>
                                          <p:spTgt spid="12291">
                                            <p:txEl>
                                              <p:pRg st="1" end="1"/>
                                            </p:txEl>
                                          </p:spTgt>
                                        </p:tgtEl>
                                      </p:cBhvr>
                                    </p:animEffect>
                                    <p:anim calcmode="lin" valueType="num">
                                      <p:cBhvr>
                                        <p:cTn id="8" dur="1000" fill="hold"/>
                                        <p:tgtEl>
                                          <p:spTgt spid="12291">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2291">
                                            <p:txEl>
                                              <p:pRg st="3" end="3"/>
                                            </p:txEl>
                                          </p:spTgt>
                                        </p:tgtEl>
                                        <p:attrNameLst>
                                          <p:attrName>style.visibility</p:attrName>
                                        </p:attrNameLst>
                                      </p:cBhvr>
                                      <p:to>
                                        <p:strVal val="visible"/>
                                      </p:to>
                                    </p:set>
                                    <p:animEffect transition="in" filter="fade">
                                      <p:cBhvr>
                                        <p:cTn id="14" dur="1000"/>
                                        <p:tgtEl>
                                          <p:spTgt spid="12291">
                                            <p:txEl>
                                              <p:pRg st="3" end="3"/>
                                            </p:txEl>
                                          </p:spTgt>
                                        </p:tgtEl>
                                      </p:cBhvr>
                                    </p:animEffect>
                                    <p:anim calcmode="lin" valueType="num">
                                      <p:cBhvr>
                                        <p:cTn id="15" dur="1000" fill="hold"/>
                                        <p:tgtEl>
                                          <p:spTgt spid="12291">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1000"/>
                                        <p:tgtEl>
                                          <p:spTgt spid="12291">
                                            <p:txEl>
                                              <p:pRg st="4" end="4"/>
                                            </p:txEl>
                                          </p:spTgt>
                                        </p:tgtEl>
                                      </p:cBhvr>
                                    </p:animEffect>
                                    <p:anim calcmode="lin" valueType="num">
                                      <p:cBhvr>
                                        <p:cTn id="22" dur="1000" fill="hold"/>
                                        <p:tgtEl>
                                          <p:spTgt spid="12291">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s-ES" sz="5400" smtClean="0">
                <a:latin typeface="Bobcat" pitchFamily="2" charset="0"/>
              </a:rPr>
              <a:t>La historia del nabo gigante</a:t>
            </a:r>
          </a:p>
        </p:txBody>
      </p:sp>
      <p:sp>
        <p:nvSpPr>
          <p:cNvPr id="13317" name="Rectangle 5"/>
          <p:cNvSpPr>
            <a:spLocks noGrp="1" noChangeArrowheads="1"/>
          </p:cNvSpPr>
          <p:nvPr>
            <p:ph type="body" sz="half" idx="1"/>
          </p:nvPr>
        </p:nvSpPr>
        <p:spPr/>
        <p:txBody>
          <a:bodyPr/>
          <a:lstStyle/>
          <a:p>
            <a:pPr eaLnBrk="1" hangingPunct="1"/>
            <a:r>
              <a:rPr lang="es-ES" sz="3600" smtClean="0"/>
              <a:t>Aquí está el Señor Ortega.  Planta unas semillas. Quiere tener un nabo.</a:t>
            </a:r>
            <a:endParaRPr lang="fr-FR" sz="3600" smtClean="0"/>
          </a:p>
        </p:txBody>
      </p:sp>
      <p:sp>
        <p:nvSpPr>
          <p:cNvPr id="13320" name="Rectangle 8"/>
          <p:cNvSpPr>
            <a:spLocks noChangeArrowheads="1"/>
          </p:cNvSpPr>
          <p:nvPr/>
        </p:nvSpPr>
        <p:spPr bwMode="auto">
          <a:xfrm>
            <a:off x="2555875" y="5661025"/>
            <a:ext cx="467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3600">
                <a:latin typeface="Calibri" panose="020F0502020204030204" pitchFamily="34" charset="0"/>
              </a:rPr>
              <a:t>Un mes después …</a:t>
            </a:r>
          </a:p>
        </p:txBody>
      </p:sp>
      <p:pic>
        <p:nvPicPr>
          <p:cNvPr id="15365" name="Picture 2" descr="C:\Documents and Settings\Administrator\Desktop\animfact.1229967078\36560813.gif"/>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3259138"/>
            <a:ext cx="3929063" cy="2109787"/>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7"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20">
                                            <p:txEl>
                                              <p:pRg st="0" end="0"/>
                                            </p:txEl>
                                          </p:spTgt>
                                        </p:tgtEl>
                                        <p:attrNameLst>
                                          <p:attrName>style.visibility</p:attrName>
                                        </p:attrNameLst>
                                      </p:cBhvr>
                                      <p:to>
                                        <p:strVal val="visible"/>
                                      </p:to>
                                    </p:set>
                                    <p:anim calcmode="discrete" valueType="clr">
                                      <p:cBhvr override="childStyle">
                                        <p:cTn id="14" dur="80"/>
                                        <p:tgtEl>
                                          <p:spTgt spid="133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s-ES" sz="5400" smtClean="0">
                <a:latin typeface="Bobcat" pitchFamily="2" charset="0"/>
              </a:rPr>
              <a:t>La historia del nabo gigante</a:t>
            </a:r>
          </a:p>
        </p:txBody>
      </p:sp>
      <p:sp>
        <p:nvSpPr>
          <p:cNvPr id="13317" name="Rectangle 5"/>
          <p:cNvSpPr>
            <a:spLocks noGrp="1" noChangeArrowheads="1"/>
          </p:cNvSpPr>
          <p:nvPr>
            <p:ph type="body" sz="half" idx="1"/>
          </p:nvPr>
        </p:nvSpPr>
        <p:spPr/>
        <p:txBody>
          <a:bodyPr/>
          <a:lstStyle/>
          <a:p>
            <a:pPr eaLnBrk="1" hangingPunct="1"/>
            <a:r>
              <a:rPr lang="es-ES" sz="3600" dirty="0" smtClean="0"/>
              <a:t>Señora Ortega </a:t>
            </a:r>
            <a:r>
              <a:rPr lang="es-ES" sz="3600" dirty="0" smtClean="0"/>
              <a:t>riega </a:t>
            </a:r>
            <a:r>
              <a:rPr lang="es-ES" sz="3600" dirty="0" smtClean="0"/>
              <a:t>el nabo.  El nabo crece. </a:t>
            </a:r>
            <a:endParaRPr lang="fr-FR" sz="3600" dirty="0" smtClean="0"/>
          </a:p>
        </p:txBody>
      </p:sp>
      <p:sp>
        <p:nvSpPr>
          <p:cNvPr id="13320" name="Rectangle 8"/>
          <p:cNvSpPr>
            <a:spLocks noChangeArrowheads="1"/>
          </p:cNvSpPr>
          <p:nvPr/>
        </p:nvSpPr>
        <p:spPr bwMode="auto">
          <a:xfrm>
            <a:off x="571500" y="5715000"/>
            <a:ext cx="467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3600">
                <a:latin typeface="Calibri" panose="020F0502020204030204" pitchFamily="34" charset="0"/>
              </a:rPr>
              <a:t>Un mes después …</a:t>
            </a:r>
          </a:p>
        </p:txBody>
      </p:sp>
      <p:pic>
        <p:nvPicPr>
          <p:cNvPr id="16389" name="Picture 2" descr="C:\Documents and Settings\Administrator\Desktop\animfact.1229967078\3262769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2286000"/>
            <a:ext cx="320516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urnip_1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5786438"/>
            <a:ext cx="4286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7"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20">
                                            <p:txEl>
                                              <p:pRg st="0" end="0"/>
                                            </p:txEl>
                                          </p:spTgt>
                                        </p:tgtEl>
                                        <p:attrNameLst>
                                          <p:attrName>style.visibility</p:attrName>
                                        </p:attrNameLst>
                                      </p:cBhvr>
                                      <p:to>
                                        <p:strVal val="visible"/>
                                      </p:to>
                                    </p:set>
                                    <p:anim calcmode="discrete" valueType="clr">
                                      <p:cBhvr override="childStyle">
                                        <p:cTn id="14" dur="80"/>
                                        <p:tgtEl>
                                          <p:spTgt spid="133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20">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mph" presetSubtype="0" fill="hold" nodeType="clickEffect">
                                  <p:stCondLst>
                                    <p:cond delay="0"/>
                                  </p:stCondLst>
                                  <p:childTnLst>
                                    <p:animScale>
                                      <p:cBhvr>
                                        <p:cTn id="25" dur="2000" fill="hold"/>
                                        <p:tgtEl>
                                          <p:spTgt spid="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s-ES" sz="5400" smtClean="0">
                <a:latin typeface="Bobcat" pitchFamily="2" charset="0"/>
              </a:rPr>
              <a:t>La historia del nabo gigante</a:t>
            </a:r>
          </a:p>
        </p:txBody>
      </p:sp>
      <p:sp>
        <p:nvSpPr>
          <p:cNvPr id="13317" name="Rectangle 5"/>
          <p:cNvSpPr>
            <a:spLocks noGrp="1" noChangeArrowheads="1"/>
          </p:cNvSpPr>
          <p:nvPr>
            <p:ph type="body" sz="half" idx="1"/>
          </p:nvPr>
        </p:nvSpPr>
        <p:spPr/>
        <p:txBody>
          <a:bodyPr/>
          <a:lstStyle/>
          <a:p>
            <a:pPr eaLnBrk="1" hangingPunct="1"/>
            <a:r>
              <a:rPr lang="es-ES" sz="3600" dirty="0" smtClean="0"/>
              <a:t>Javier </a:t>
            </a:r>
            <a:r>
              <a:rPr lang="es-ES" sz="3600" dirty="0" smtClean="0"/>
              <a:t>riega </a:t>
            </a:r>
            <a:r>
              <a:rPr lang="es-ES" sz="3600" dirty="0" smtClean="0"/>
              <a:t>el nabo.  El nabo crece más. </a:t>
            </a:r>
            <a:endParaRPr lang="fr-FR" sz="3600" dirty="0" smtClean="0"/>
          </a:p>
        </p:txBody>
      </p:sp>
      <p:sp>
        <p:nvSpPr>
          <p:cNvPr id="13320" name="Rectangle 8"/>
          <p:cNvSpPr>
            <a:spLocks noChangeArrowheads="1"/>
          </p:cNvSpPr>
          <p:nvPr/>
        </p:nvSpPr>
        <p:spPr bwMode="auto">
          <a:xfrm>
            <a:off x="571500" y="5715000"/>
            <a:ext cx="467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3600">
                <a:latin typeface="Calibri" panose="020F0502020204030204" pitchFamily="34" charset="0"/>
              </a:rPr>
              <a:t>Un mes después …</a:t>
            </a:r>
          </a:p>
        </p:txBody>
      </p:sp>
      <p:pic>
        <p:nvPicPr>
          <p:cNvPr id="8" name="Picture 7" descr="turnip_1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4932363"/>
            <a:ext cx="121443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C:\Documents and Settings\Administrator\Desktop\animfact.1229967078\3266925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500313"/>
            <a:ext cx="354806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7"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20">
                                            <p:txEl>
                                              <p:pRg st="0" end="0"/>
                                            </p:txEl>
                                          </p:spTgt>
                                        </p:tgtEl>
                                        <p:attrNameLst>
                                          <p:attrName>style.visibility</p:attrName>
                                        </p:attrNameLst>
                                      </p:cBhvr>
                                      <p:to>
                                        <p:strVal val="visible"/>
                                      </p:to>
                                    </p:set>
                                    <p:anim calcmode="discrete" valueType="clr">
                                      <p:cBhvr override="childStyle">
                                        <p:cTn id="14" dur="80"/>
                                        <p:tgtEl>
                                          <p:spTgt spid="133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20">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igger turni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714500"/>
            <a:ext cx="44196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body" sz="half" idx="1"/>
          </p:nvPr>
        </p:nvSpPr>
        <p:spPr>
          <a:xfrm>
            <a:off x="468313" y="620713"/>
            <a:ext cx="8229600" cy="2185987"/>
          </a:xfrm>
        </p:spPr>
        <p:txBody>
          <a:bodyPr rtlCol="0">
            <a:normAutofit fontScale="92500" lnSpcReduction="20000"/>
          </a:bodyPr>
          <a:lstStyle/>
          <a:p>
            <a:pPr algn="ctr" eaLnBrk="1" fontAlgn="auto" hangingPunct="1">
              <a:spcAft>
                <a:spcPts val="0"/>
              </a:spcAft>
              <a:buFontTx/>
              <a:buNone/>
              <a:defRPr/>
            </a:pPr>
            <a:r>
              <a:rPr lang="fr-FR" sz="4400" dirty="0" smtClean="0"/>
              <a:t>…</a:t>
            </a:r>
            <a:r>
              <a:rPr lang="es-ES" sz="3600" dirty="0" smtClean="0"/>
              <a:t>El nabo crece y crece y crece.  Es un nabo gigante.</a:t>
            </a:r>
            <a:r>
              <a:rPr lang="en-GB" sz="3600" dirty="0" smtClean="0"/>
              <a:t> El Sr. Ortega dice</a:t>
            </a:r>
            <a:r>
              <a:rPr lang="fr-FR" sz="4400" dirty="0" smtClean="0"/>
              <a:t>, </a:t>
            </a:r>
          </a:p>
          <a:p>
            <a:pPr algn="ctr" eaLnBrk="1" fontAlgn="auto" hangingPunct="1">
              <a:spcAft>
                <a:spcPts val="0"/>
              </a:spcAft>
              <a:buFontTx/>
              <a:buNone/>
              <a:defRPr/>
            </a:pPr>
            <a:r>
              <a:rPr lang="es-ES" sz="7100" b="1" i="1" dirty="0" smtClean="0">
                <a:latin typeface="Times New Roman" pitchFamily="18" charset="0"/>
                <a:cs typeface="Times New Roman" pitchFamily="18" charset="0"/>
              </a:rPr>
              <a:t>“¡</a:t>
            </a:r>
            <a:r>
              <a:rPr lang="es-ES" sz="7100" b="1" i="1" dirty="0" err="1" smtClean="0">
                <a:latin typeface="Times New Roman" pitchFamily="18" charset="0"/>
                <a:cs typeface="Times New Roman" pitchFamily="18" charset="0"/>
              </a:rPr>
              <a:t>Qu</a:t>
            </a:r>
            <a:r>
              <a:rPr lang="en-US" sz="7100" b="1" i="1" dirty="0" smtClean="0">
                <a:latin typeface="Times New Roman" pitchFamily="18" charset="0"/>
                <a:cs typeface="Times New Roman" pitchFamily="18" charset="0"/>
              </a:rPr>
              <a:t>é</a:t>
            </a:r>
            <a:r>
              <a:rPr lang="es-ES" sz="7100" b="1" i="1" dirty="0" smtClean="0">
                <a:latin typeface="Times New Roman" pitchFamily="18" charset="0"/>
                <a:cs typeface="Times New Roman" pitchFamily="18" charset="0"/>
              </a:rPr>
              <a:t> nabo gigante!”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387">
                                            <p:txEl>
                                              <p:pRg st="0" end="0"/>
                                            </p:txEl>
                                          </p:spTgt>
                                        </p:tgtEl>
                                        <p:attrNameLst>
                                          <p:attrName>style.visibility</p:attrName>
                                        </p:attrNameLst>
                                      </p:cBhvr>
                                      <p:to>
                                        <p:strVal val="visible"/>
                                      </p:to>
                                    </p:set>
                                    <p:anim calcmode="discrete" valueType="clr">
                                      <p:cBhvr override="childStyle">
                                        <p:cTn id="7" dur="80"/>
                                        <p:tgtEl>
                                          <p:spTgt spid="163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38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468313" y="620713"/>
            <a:ext cx="8229600" cy="2185987"/>
          </a:xfrm>
        </p:spPr>
        <p:txBody>
          <a:bodyPr/>
          <a:lstStyle/>
          <a:p>
            <a:pPr algn="ctr" eaLnBrk="1" hangingPunct="1">
              <a:buFontTx/>
              <a:buNone/>
            </a:pPr>
            <a:r>
              <a:rPr lang="es-ES" sz="3600" smtClean="0"/>
              <a:t>El Sr. Ortega tira del nabo pero no sale.</a:t>
            </a:r>
            <a:r>
              <a:rPr lang="es-ES" sz="2800" smtClean="0"/>
              <a:t>  </a:t>
            </a:r>
            <a:endParaRPr lang="fr-FR" sz="2800" smtClean="0"/>
          </a:p>
        </p:txBody>
      </p:sp>
      <p:sp>
        <p:nvSpPr>
          <p:cNvPr id="17414" name="Rectangle 6"/>
          <p:cNvSpPr>
            <a:spLocks noChangeArrowheads="1"/>
          </p:cNvSpPr>
          <p:nvPr/>
        </p:nvSpPr>
        <p:spPr bwMode="auto">
          <a:xfrm>
            <a:off x="542925" y="51498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Tira y tira y tira pero no sale.  </a:t>
            </a:r>
          </a:p>
          <a:p>
            <a:pPr algn="ctr" eaLnBrk="1" hangingPunct="1">
              <a:spcBef>
                <a:spcPct val="20000"/>
              </a:spcBef>
            </a:pPr>
            <a:r>
              <a:rPr lang="es-ES" sz="3600">
                <a:latin typeface="Calibri" panose="020F0502020204030204" pitchFamily="34" charset="0"/>
              </a:rPr>
              <a:t>Es demasiado grande.</a:t>
            </a:r>
            <a:endParaRPr lang="fr-FR" sz="4400">
              <a:latin typeface="Calibri" panose="020F0502020204030204" pitchFamily="34" charset="0"/>
            </a:endParaRPr>
          </a:p>
        </p:txBody>
      </p:sp>
      <p:pic>
        <p:nvPicPr>
          <p:cNvPr id="19460"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357313"/>
            <a:ext cx="355758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10">
                                            <p:txEl>
                                              <p:pRg st="0" end="0"/>
                                            </p:txEl>
                                          </p:spTgt>
                                        </p:tgtEl>
                                        <p:attrNameLst>
                                          <p:attrName>style.visibility</p:attrName>
                                        </p:attrNameLst>
                                      </p:cBhvr>
                                      <p:to>
                                        <p:strVal val="visible"/>
                                      </p:to>
                                    </p:set>
                                    <p:anim calcmode="discrete" valueType="clr">
                                      <p:cBhvr override="childStyle">
                                        <p:cTn id="7" dur="80"/>
                                        <p:tgtEl>
                                          <p:spTgt spid="174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1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7414">
                                            <p:txEl>
                                              <p:pRg st="0" end="0"/>
                                            </p:txEl>
                                          </p:spTgt>
                                        </p:tgtEl>
                                        <p:attrNameLst>
                                          <p:attrName>style.visibility</p:attrName>
                                        </p:attrNameLst>
                                      </p:cBhvr>
                                      <p:to>
                                        <p:strVal val="visible"/>
                                      </p:to>
                                    </p:set>
                                    <p:animEffect transition="in" filter="fade">
                                      <p:cBhvr>
                                        <p:cTn id="14" dur="1000"/>
                                        <p:tgtEl>
                                          <p:spTgt spid="17414">
                                            <p:txEl>
                                              <p:pRg st="0" end="0"/>
                                            </p:txEl>
                                          </p:spTgt>
                                        </p:tgtEl>
                                      </p:cBhvr>
                                    </p:animEffect>
                                    <p:anim calcmode="lin" valueType="num">
                                      <p:cBhvr>
                                        <p:cTn id="15" dur="1000" fill="hold"/>
                                        <p:tgtEl>
                                          <p:spTgt spid="1741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74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7414">
                                            <p:txEl>
                                              <p:pRg st="1" end="1"/>
                                            </p:txEl>
                                          </p:spTgt>
                                        </p:tgtEl>
                                        <p:attrNameLst>
                                          <p:attrName>style.visibility</p:attrName>
                                        </p:attrNameLst>
                                      </p:cBhvr>
                                      <p:to>
                                        <p:strVal val="visible"/>
                                      </p:to>
                                    </p:set>
                                    <p:animEffect transition="in" filter="fade">
                                      <p:cBhvr>
                                        <p:cTn id="21" dur="1000"/>
                                        <p:tgtEl>
                                          <p:spTgt spid="17414">
                                            <p:txEl>
                                              <p:pRg st="1" end="1"/>
                                            </p:txEl>
                                          </p:spTgt>
                                        </p:tgtEl>
                                      </p:cBhvr>
                                    </p:animEffect>
                                    <p:anim calcmode="lin" valueType="num">
                                      <p:cBhvr>
                                        <p:cTn id="22" dur="1000" fill="hold"/>
                                        <p:tgtEl>
                                          <p:spTgt spid="17414">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174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468313" y="620713"/>
            <a:ext cx="8229600" cy="2185987"/>
          </a:xfrm>
        </p:spPr>
        <p:txBody>
          <a:bodyPr/>
          <a:lstStyle/>
          <a:p>
            <a:pPr algn="ctr" eaLnBrk="1" hangingPunct="1">
              <a:buFontTx/>
              <a:buNone/>
            </a:pPr>
            <a:r>
              <a:rPr lang="es-ES" sz="3600" smtClean="0"/>
              <a:t>El abuelo tira del nabo pero no sale.</a:t>
            </a:r>
            <a:r>
              <a:rPr lang="es-ES" sz="2800" smtClean="0"/>
              <a:t>  </a:t>
            </a:r>
            <a:endParaRPr lang="fr-FR" sz="2800" smtClean="0"/>
          </a:p>
        </p:txBody>
      </p:sp>
      <p:sp>
        <p:nvSpPr>
          <p:cNvPr id="17414" name="Rectangle 6"/>
          <p:cNvSpPr>
            <a:spLocks noChangeArrowheads="1"/>
          </p:cNvSpPr>
          <p:nvPr/>
        </p:nvSpPr>
        <p:spPr bwMode="auto">
          <a:xfrm>
            <a:off x="542925" y="51498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Tira y tira y tira pero no sale.  </a:t>
            </a:r>
          </a:p>
          <a:p>
            <a:pPr algn="ctr" eaLnBrk="1" hangingPunct="1">
              <a:spcBef>
                <a:spcPct val="20000"/>
              </a:spcBef>
            </a:pPr>
            <a:r>
              <a:rPr lang="es-ES" sz="3600">
                <a:latin typeface="Calibri" panose="020F0502020204030204" pitchFamily="34" charset="0"/>
              </a:rPr>
              <a:t>Es demasiado grande.</a:t>
            </a:r>
            <a:endParaRPr lang="fr-FR" sz="4400">
              <a:latin typeface="Calibri" panose="020F0502020204030204" pitchFamily="34" charset="0"/>
            </a:endParaRPr>
          </a:p>
        </p:txBody>
      </p:sp>
      <p:pic>
        <p:nvPicPr>
          <p:cNvPr id="20484" name="Picture 2" descr="C:\Documents and Settings\Administrator\Desktop\animfact.1229967078\3267466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1052513"/>
            <a:ext cx="3281362"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10">
                                            <p:txEl>
                                              <p:pRg st="0" end="0"/>
                                            </p:txEl>
                                          </p:spTgt>
                                        </p:tgtEl>
                                        <p:attrNameLst>
                                          <p:attrName>style.visibility</p:attrName>
                                        </p:attrNameLst>
                                      </p:cBhvr>
                                      <p:to>
                                        <p:strVal val="visible"/>
                                      </p:to>
                                    </p:set>
                                    <p:anim calcmode="discrete" valueType="clr">
                                      <p:cBhvr override="childStyle">
                                        <p:cTn id="7" dur="80"/>
                                        <p:tgtEl>
                                          <p:spTgt spid="174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1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7414">
                                            <p:txEl>
                                              <p:pRg st="0" end="0"/>
                                            </p:txEl>
                                          </p:spTgt>
                                        </p:tgtEl>
                                        <p:attrNameLst>
                                          <p:attrName>style.visibility</p:attrName>
                                        </p:attrNameLst>
                                      </p:cBhvr>
                                      <p:to>
                                        <p:strVal val="visible"/>
                                      </p:to>
                                    </p:set>
                                    <p:animEffect transition="in" filter="fade">
                                      <p:cBhvr>
                                        <p:cTn id="14" dur="1000"/>
                                        <p:tgtEl>
                                          <p:spTgt spid="17414">
                                            <p:txEl>
                                              <p:pRg st="0" end="0"/>
                                            </p:txEl>
                                          </p:spTgt>
                                        </p:tgtEl>
                                      </p:cBhvr>
                                    </p:animEffect>
                                    <p:anim calcmode="lin" valueType="num">
                                      <p:cBhvr>
                                        <p:cTn id="15" dur="1000" fill="hold"/>
                                        <p:tgtEl>
                                          <p:spTgt spid="1741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74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7414">
                                            <p:txEl>
                                              <p:pRg st="1" end="1"/>
                                            </p:txEl>
                                          </p:spTgt>
                                        </p:tgtEl>
                                        <p:attrNameLst>
                                          <p:attrName>style.visibility</p:attrName>
                                        </p:attrNameLst>
                                      </p:cBhvr>
                                      <p:to>
                                        <p:strVal val="visible"/>
                                      </p:to>
                                    </p:set>
                                    <p:animEffect transition="in" filter="fade">
                                      <p:cBhvr>
                                        <p:cTn id="21" dur="1000"/>
                                        <p:tgtEl>
                                          <p:spTgt spid="17414">
                                            <p:txEl>
                                              <p:pRg st="1" end="1"/>
                                            </p:txEl>
                                          </p:spTgt>
                                        </p:tgtEl>
                                      </p:cBhvr>
                                    </p:animEffect>
                                    <p:anim calcmode="lin" valueType="num">
                                      <p:cBhvr>
                                        <p:cTn id="22" dur="1000" fill="hold"/>
                                        <p:tgtEl>
                                          <p:spTgt spid="17414">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174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620713"/>
            <a:ext cx="8229600" cy="2185987"/>
          </a:xfrm>
        </p:spPr>
        <p:txBody>
          <a:bodyPr/>
          <a:lstStyle/>
          <a:p>
            <a:pPr algn="ctr" eaLnBrk="1" hangingPunct="1">
              <a:buFontTx/>
              <a:buNone/>
            </a:pPr>
            <a:r>
              <a:rPr lang="es-ES" sz="3600" smtClean="0"/>
              <a:t>El Sr. Ortega llama a la Sra. Ortega.  La Sra. tira del Sr. Ortega, El Sr. Ortega tira del nabo</a:t>
            </a:r>
            <a:r>
              <a:rPr lang="en-GB" sz="3600" smtClean="0"/>
              <a:t> …</a:t>
            </a:r>
            <a:endParaRPr lang="fr-FR" sz="360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pero no sale. </a:t>
            </a:r>
          </a:p>
          <a:p>
            <a:pPr algn="ctr" eaLnBrk="1" hangingPunct="1">
              <a:spcBef>
                <a:spcPct val="20000"/>
              </a:spcBef>
            </a:pPr>
            <a:r>
              <a:rPr lang="es-ES" sz="3600">
                <a:latin typeface="Calibri" panose="020F0502020204030204" pitchFamily="34" charset="0"/>
              </a:rPr>
              <a:t> Es demasiado grande. </a:t>
            </a:r>
          </a:p>
          <a:p>
            <a:pPr algn="ctr" eaLnBrk="1" hangingPunct="1">
              <a:spcBef>
                <a:spcPct val="20000"/>
              </a:spcBef>
            </a:pPr>
            <a:r>
              <a:rPr lang="es-ES" sz="3600">
                <a:latin typeface="Calibri" panose="020F0502020204030204" pitchFamily="34" charset="0"/>
              </a:rPr>
              <a:t>Dicen</a:t>
            </a:r>
            <a:r>
              <a:rPr lang="en-GB" sz="2800">
                <a:latin typeface="Calibri" panose="020F0502020204030204" pitchFamily="34" charset="0"/>
              </a:rPr>
              <a:t> </a:t>
            </a:r>
            <a:r>
              <a:rPr lang="es-ES" sz="3600" i="1">
                <a:latin typeface="Times New Roman" panose="02020603050405020304" pitchFamily="18" charset="0"/>
                <a:cs typeface="Times New Roman" panose="02020603050405020304" pitchFamily="18" charset="0"/>
              </a:rPr>
              <a:t>“¡Qu</a:t>
            </a:r>
            <a:r>
              <a:rPr lang="en-US" sz="3600" i="1">
                <a:latin typeface="Times New Roman" panose="02020603050405020304" pitchFamily="18" charset="0"/>
                <a:cs typeface="Times New Roman" panose="02020603050405020304" pitchFamily="18" charset="0"/>
              </a:rPr>
              <a:t>é</a:t>
            </a:r>
            <a:r>
              <a:rPr lang="es-ES" sz="3600" i="1">
                <a:latin typeface="Times New Roman" panose="02020603050405020304" pitchFamily="18" charset="0"/>
                <a:cs typeface="Times New Roman" panose="02020603050405020304" pitchFamily="18" charset="0"/>
              </a:rPr>
              <a:t> nabo gigante!”</a:t>
            </a:r>
            <a:endParaRPr lang="fr-FR" sz="3600" i="1">
              <a:latin typeface="Times New Roman" panose="02020603050405020304" pitchFamily="18" charset="0"/>
              <a:cs typeface="Times New Roman" panose="02020603050405020304" pitchFamily="18" charset="0"/>
            </a:endParaRPr>
          </a:p>
        </p:txBody>
      </p:sp>
      <p:pic>
        <p:nvPicPr>
          <p:cNvPr id="21508"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1857375"/>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214563"/>
            <a:ext cx="3333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a:lstStyle/>
          <a:p>
            <a:pPr algn="ctr" eaLnBrk="1" hangingPunct="1">
              <a:buFontTx/>
              <a:buNone/>
            </a:pPr>
            <a:r>
              <a:rPr lang="es-ES" sz="3600" smtClean="0"/>
              <a:t>La Sra. Ortega llama a Javier.  Javier tira de la Sra. Ortega.  La Sra. Ortega tira del Sr. Ortega, El Sr. Ortega tira del nabo</a:t>
            </a:r>
            <a:r>
              <a:rPr lang="en-GB" sz="3600" smtClean="0"/>
              <a:t> …</a:t>
            </a:r>
            <a:endParaRPr lang="fr-FR" sz="360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pero no sale. </a:t>
            </a:r>
          </a:p>
          <a:p>
            <a:pPr algn="ctr" eaLnBrk="1" hangingPunct="1">
              <a:spcBef>
                <a:spcPct val="20000"/>
              </a:spcBef>
            </a:pPr>
            <a:r>
              <a:rPr lang="es-ES" sz="3600">
                <a:latin typeface="Calibri" panose="020F0502020204030204" pitchFamily="34" charset="0"/>
              </a:rPr>
              <a:t> Es demasiado grande. </a:t>
            </a:r>
          </a:p>
          <a:p>
            <a:pPr algn="ctr" eaLnBrk="1" hangingPunct="1">
              <a:spcBef>
                <a:spcPct val="20000"/>
              </a:spcBef>
            </a:pPr>
            <a:r>
              <a:rPr lang="es-ES" sz="3600">
                <a:latin typeface="Calibri" panose="020F0502020204030204" pitchFamily="34" charset="0"/>
              </a:rPr>
              <a:t>Dicen</a:t>
            </a:r>
            <a:r>
              <a:rPr lang="en-GB" sz="2800">
                <a:latin typeface="Calibri" panose="020F0502020204030204" pitchFamily="34" charset="0"/>
              </a:rPr>
              <a:t> </a:t>
            </a:r>
            <a:r>
              <a:rPr lang="es-ES" sz="3600" i="1">
                <a:latin typeface="Times New Roman" panose="02020603050405020304" pitchFamily="18" charset="0"/>
                <a:cs typeface="Times New Roman" panose="02020603050405020304" pitchFamily="18" charset="0"/>
              </a:rPr>
              <a:t>“¡Qu</a:t>
            </a:r>
            <a:r>
              <a:rPr lang="en-US" sz="3600" i="1">
                <a:latin typeface="Times New Roman" panose="02020603050405020304" pitchFamily="18" charset="0"/>
                <a:cs typeface="Times New Roman" panose="02020603050405020304" pitchFamily="18" charset="0"/>
              </a:rPr>
              <a:t>é</a:t>
            </a:r>
            <a:r>
              <a:rPr lang="es-ES" sz="3600" i="1">
                <a:latin typeface="Times New Roman" panose="02020603050405020304" pitchFamily="18" charset="0"/>
                <a:cs typeface="Times New Roman" panose="02020603050405020304" pitchFamily="18" charset="0"/>
              </a:rPr>
              <a:t> nabo gigante!”</a:t>
            </a:r>
            <a:endParaRPr lang="fr-FR" sz="3600" i="1">
              <a:latin typeface="Times New Roman" panose="02020603050405020304" pitchFamily="18" charset="0"/>
              <a:cs typeface="Times New Roman" panose="02020603050405020304" pitchFamily="18" charset="0"/>
            </a:endParaRPr>
          </a:p>
        </p:txBody>
      </p:sp>
      <p:pic>
        <p:nvPicPr>
          <p:cNvPr id="22532"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1857375"/>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214563"/>
            <a:ext cx="3333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C:\Documents and Settings\Administrator\Desktop\animfact.1229967078\3794339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2790">
            <a:off x="6183313" y="2333625"/>
            <a:ext cx="174783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lnSpcReduction="10000"/>
          </a:bodyPr>
          <a:lstStyle/>
          <a:p>
            <a:pPr algn="ctr" eaLnBrk="1" fontAlgn="auto" hangingPunct="1">
              <a:spcAft>
                <a:spcPts val="0"/>
              </a:spcAft>
              <a:buFontTx/>
              <a:buNone/>
              <a:defRPr/>
            </a:pPr>
            <a:r>
              <a:rPr lang="es-ES" sz="3600" dirty="0" smtClean="0"/>
              <a:t>Javier llama a Conchita.  Conchita tira </a:t>
            </a:r>
            <a:r>
              <a:rPr lang="es-ES" sz="3600" dirty="0" smtClean="0"/>
              <a:t>de </a:t>
            </a:r>
            <a:r>
              <a:rPr lang="es-ES" sz="3600" dirty="0" smtClean="0"/>
              <a:t>Javier. Javier tira de la Sra. Ortega.  La Sra. Ortega tira del Sr. Ortega, El Sr. Ortega tira del nabo</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pero no sale. </a:t>
            </a:r>
          </a:p>
          <a:p>
            <a:pPr algn="ctr" eaLnBrk="1" hangingPunct="1">
              <a:spcBef>
                <a:spcPct val="20000"/>
              </a:spcBef>
            </a:pPr>
            <a:r>
              <a:rPr lang="es-ES" sz="3600">
                <a:latin typeface="Calibri" panose="020F0502020204030204" pitchFamily="34" charset="0"/>
              </a:rPr>
              <a:t> Es demasiado grande. </a:t>
            </a:r>
          </a:p>
          <a:p>
            <a:pPr algn="ctr" eaLnBrk="1" hangingPunct="1">
              <a:spcBef>
                <a:spcPct val="20000"/>
              </a:spcBef>
            </a:pPr>
            <a:r>
              <a:rPr lang="es-ES" sz="3600">
                <a:latin typeface="Calibri" panose="020F0502020204030204" pitchFamily="34" charset="0"/>
              </a:rPr>
              <a:t>Dicen</a:t>
            </a:r>
            <a:r>
              <a:rPr lang="en-GB" sz="2800">
                <a:latin typeface="Calibri" panose="020F0502020204030204" pitchFamily="34" charset="0"/>
              </a:rPr>
              <a:t> </a:t>
            </a:r>
            <a:r>
              <a:rPr lang="es-ES" sz="3600" i="1">
                <a:latin typeface="Times New Roman" panose="02020603050405020304" pitchFamily="18" charset="0"/>
                <a:cs typeface="Times New Roman" panose="02020603050405020304" pitchFamily="18" charset="0"/>
              </a:rPr>
              <a:t>“¡Qu</a:t>
            </a:r>
            <a:r>
              <a:rPr lang="en-US" sz="3600" i="1">
                <a:latin typeface="Times New Roman" panose="02020603050405020304" pitchFamily="18" charset="0"/>
                <a:cs typeface="Times New Roman" panose="02020603050405020304" pitchFamily="18" charset="0"/>
              </a:rPr>
              <a:t>é</a:t>
            </a:r>
            <a:r>
              <a:rPr lang="es-ES" sz="3600" i="1">
                <a:latin typeface="Times New Roman" panose="02020603050405020304" pitchFamily="18" charset="0"/>
                <a:cs typeface="Times New Roman" panose="02020603050405020304" pitchFamily="18" charset="0"/>
              </a:rPr>
              <a:t> nabo gigante!”</a:t>
            </a:r>
            <a:endParaRPr lang="fr-FR" sz="3600" i="1">
              <a:latin typeface="Times New Roman" panose="02020603050405020304" pitchFamily="18" charset="0"/>
              <a:cs typeface="Times New Roman" panose="02020603050405020304" pitchFamily="18" charset="0"/>
            </a:endParaRPr>
          </a:p>
        </p:txBody>
      </p:sp>
      <p:pic>
        <p:nvPicPr>
          <p:cNvPr id="23556"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57175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643188"/>
            <a:ext cx="286385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Documents and Settings\Administrator\Desktop\animfact.1229967078\3794339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2790">
            <a:off x="4592638" y="2506663"/>
            <a:ext cx="1566862"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Documents and Settings\Administrator\Desktop\animfact.1229967078\32637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2214563"/>
            <a:ext cx="23574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sp>
        <p:nvSpPr>
          <p:cNvPr id="4102" name="Rectangle 6"/>
          <p:cNvSpPr>
            <a:spLocks noGrp="1" noChangeArrowheads="1"/>
          </p:cNvSpPr>
          <p:nvPr>
            <p:ph type="body" sz="half" idx="2"/>
          </p:nvPr>
        </p:nvSpPr>
        <p:spPr>
          <a:xfrm>
            <a:off x="3851275" y="1600200"/>
            <a:ext cx="4835525" cy="4525963"/>
          </a:xfrm>
        </p:spPr>
        <p:txBody>
          <a:bodyPr/>
          <a:lstStyle/>
          <a:p>
            <a:pPr algn="ctr" eaLnBrk="1" hangingPunct="1"/>
            <a:endParaRPr lang="en-GB" sz="3600" dirty="0" smtClean="0"/>
          </a:p>
          <a:p>
            <a:pPr algn="ctr" eaLnBrk="1" hangingPunct="1">
              <a:buFont typeface="Arial" panose="020B0604020202020204" pitchFamily="34" charset="0"/>
              <a:buNone/>
            </a:pPr>
            <a:r>
              <a:rPr lang="en-GB" sz="4400" dirty="0" smtClean="0"/>
              <a:t>el padre</a:t>
            </a:r>
          </a:p>
          <a:p>
            <a:pPr algn="ctr" eaLnBrk="1" hangingPunct="1"/>
            <a:endParaRPr lang="en-GB" sz="4400" dirty="0" smtClean="0"/>
          </a:p>
          <a:p>
            <a:pPr algn="ctr" eaLnBrk="1" hangingPunct="1">
              <a:buFontTx/>
              <a:buNone/>
            </a:pPr>
            <a:r>
              <a:rPr lang="en-GB" sz="4400" dirty="0" smtClean="0"/>
              <a:t> </a:t>
            </a:r>
            <a:r>
              <a:rPr lang="en-GB" sz="4400" dirty="0" smtClean="0"/>
              <a:t>el Se</a:t>
            </a:r>
            <a:r>
              <a:rPr lang="en-US" sz="4400" dirty="0" smtClean="0"/>
              <a:t>ñ</a:t>
            </a:r>
            <a:r>
              <a:rPr lang="en-GB" sz="4400" dirty="0" smtClean="0"/>
              <a:t>or Ortega</a:t>
            </a:r>
          </a:p>
        </p:txBody>
      </p:sp>
      <p:pic>
        <p:nvPicPr>
          <p:cNvPr id="6148" name="Picture 3" descr="C:\Documents and Settings\Administrator\Desktop\animfact.1229967078\3277698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357313"/>
            <a:ext cx="3357562"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fade">
                                      <p:cBhvr>
                                        <p:cTn id="7" dur="1000"/>
                                        <p:tgtEl>
                                          <p:spTgt spid="4102">
                                            <p:txEl>
                                              <p:pRg st="1" end="1"/>
                                            </p:txEl>
                                          </p:spTgt>
                                        </p:tgtEl>
                                      </p:cBhvr>
                                    </p:animEffect>
                                    <p:anim calcmode="lin" valueType="num">
                                      <p:cBhvr>
                                        <p:cTn id="8" dur="1000" fill="hold"/>
                                        <p:tgtEl>
                                          <p:spTgt spid="4102">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41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102">
                                            <p:txEl>
                                              <p:pRg st="3" end="3"/>
                                            </p:txEl>
                                          </p:spTgt>
                                        </p:tgtEl>
                                        <p:attrNameLst>
                                          <p:attrName>style.visibility</p:attrName>
                                        </p:attrNameLst>
                                      </p:cBhvr>
                                      <p:to>
                                        <p:strVal val="visible"/>
                                      </p:to>
                                    </p:set>
                                    <p:animEffect transition="in" filter="fade">
                                      <p:cBhvr>
                                        <p:cTn id="14" dur="1000"/>
                                        <p:tgtEl>
                                          <p:spTgt spid="4102">
                                            <p:txEl>
                                              <p:pRg st="3" end="3"/>
                                            </p:txEl>
                                          </p:spTgt>
                                        </p:tgtEl>
                                      </p:cBhvr>
                                    </p:animEffect>
                                    <p:anim calcmode="lin" valueType="num">
                                      <p:cBhvr>
                                        <p:cTn id="15" dur="1000" fill="hold"/>
                                        <p:tgtEl>
                                          <p:spTgt spid="4102">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41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fontScale="92500"/>
          </a:bodyPr>
          <a:lstStyle/>
          <a:p>
            <a:pPr algn="ctr" eaLnBrk="1" fontAlgn="auto" hangingPunct="1">
              <a:spcAft>
                <a:spcPts val="0"/>
              </a:spcAft>
              <a:buFontTx/>
              <a:buNone/>
              <a:defRPr/>
            </a:pPr>
            <a:r>
              <a:rPr lang="es-ES" sz="3600" dirty="0" smtClean="0"/>
              <a:t>Conchita llama al perro Pongo. Conchita tira del perro. Conchita tira </a:t>
            </a:r>
            <a:r>
              <a:rPr lang="es-ES" sz="3600" dirty="0" smtClean="0"/>
              <a:t>de </a:t>
            </a:r>
            <a:r>
              <a:rPr lang="es-ES" sz="3600" dirty="0" smtClean="0"/>
              <a:t>Javier. Javier tira de la Sra. Ortega.  La Sra. Ortega tira del Sr. Ortega, El Sr. Ortega tira del nabo</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pero no sale. </a:t>
            </a:r>
          </a:p>
          <a:p>
            <a:pPr algn="ctr" eaLnBrk="1" hangingPunct="1">
              <a:spcBef>
                <a:spcPct val="20000"/>
              </a:spcBef>
            </a:pPr>
            <a:r>
              <a:rPr lang="es-ES" sz="3600">
                <a:latin typeface="Calibri" panose="020F0502020204030204" pitchFamily="34" charset="0"/>
              </a:rPr>
              <a:t> Es demasiado grande. </a:t>
            </a:r>
          </a:p>
          <a:p>
            <a:pPr algn="ctr" eaLnBrk="1" hangingPunct="1">
              <a:spcBef>
                <a:spcPct val="20000"/>
              </a:spcBef>
            </a:pPr>
            <a:r>
              <a:rPr lang="es-ES" sz="3600">
                <a:latin typeface="Calibri" panose="020F0502020204030204" pitchFamily="34" charset="0"/>
              </a:rPr>
              <a:t>Dicen</a:t>
            </a:r>
            <a:r>
              <a:rPr lang="en-GB" sz="2800">
                <a:latin typeface="Calibri" panose="020F0502020204030204" pitchFamily="34" charset="0"/>
              </a:rPr>
              <a:t> </a:t>
            </a:r>
            <a:r>
              <a:rPr lang="es-ES" sz="3600" i="1">
                <a:latin typeface="Times New Roman" panose="02020603050405020304" pitchFamily="18" charset="0"/>
                <a:cs typeface="Times New Roman" panose="02020603050405020304" pitchFamily="18" charset="0"/>
              </a:rPr>
              <a:t>“¡Qu</a:t>
            </a:r>
            <a:r>
              <a:rPr lang="en-US" sz="3600" i="1">
                <a:latin typeface="Times New Roman" panose="02020603050405020304" pitchFamily="18" charset="0"/>
                <a:cs typeface="Times New Roman" panose="02020603050405020304" pitchFamily="18" charset="0"/>
              </a:rPr>
              <a:t>é</a:t>
            </a:r>
            <a:r>
              <a:rPr lang="es-ES" sz="3600" i="1">
                <a:latin typeface="Times New Roman" panose="02020603050405020304" pitchFamily="18" charset="0"/>
                <a:cs typeface="Times New Roman" panose="02020603050405020304" pitchFamily="18" charset="0"/>
              </a:rPr>
              <a:t> nabo gigante!”</a:t>
            </a:r>
            <a:endParaRPr lang="fr-FR" sz="3600" i="1">
              <a:latin typeface="Times New Roman" panose="02020603050405020304" pitchFamily="18" charset="0"/>
              <a:cs typeface="Times New Roman" panose="02020603050405020304" pitchFamily="18" charset="0"/>
            </a:endParaRPr>
          </a:p>
        </p:txBody>
      </p:sp>
      <p:pic>
        <p:nvPicPr>
          <p:cNvPr id="24580"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3079750"/>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151188"/>
            <a:ext cx="25384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C:\Documents and Settings\Administrator\Desktop\animfact.1229967078\3794339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2790">
            <a:off x="5837238" y="3046413"/>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C:\Documents and Settings\Administrator\Desktop\animfact.1229967078\32637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722563"/>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C:\Documents and Settings\Administrator\Desktop\animfact.1229967078\3247160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4313" y="1571625"/>
            <a:ext cx="2690813"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fontScale="92500" lnSpcReduction="20000"/>
          </a:bodyPr>
          <a:lstStyle/>
          <a:p>
            <a:pPr algn="ctr" eaLnBrk="1" fontAlgn="auto" hangingPunct="1">
              <a:spcAft>
                <a:spcPts val="0"/>
              </a:spcAft>
              <a:buFontTx/>
              <a:buNone/>
              <a:defRPr/>
            </a:pPr>
            <a:r>
              <a:rPr lang="es-ES" sz="3600" dirty="0" smtClean="0"/>
              <a:t>Pongo llama al gato Félix.  El perro tira del gato. Conchita tira del perro. Conchita tira </a:t>
            </a:r>
            <a:r>
              <a:rPr lang="es-ES" sz="3600" dirty="0" smtClean="0"/>
              <a:t>de </a:t>
            </a:r>
            <a:r>
              <a:rPr lang="es-ES" sz="3600" dirty="0" smtClean="0"/>
              <a:t>Javier. Javier tira de la Sra. Ortega.  La Sra. Ortega tira del Sr. Ortega, El Sr. Ortega tira del nabo</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pero no sale. </a:t>
            </a:r>
          </a:p>
          <a:p>
            <a:pPr algn="ctr" eaLnBrk="1" hangingPunct="1">
              <a:spcBef>
                <a:spcPct val="20000"/>
              </a:spcBef>
            </a:pPr>
            <a:r>
              <a:rPr lang="es-ES" sz="3600">
                <a:latin typeface="Calibri" panose="020F0502020204030204" pitchFamily="34" charset="0"/>
              </a:rPr>
              <a:t> Es demasiado grande. </a:t>
            </a:r>
          </a:p>
          <a:p>
            <a:pPr algn="ctr" eaLnBrk="1" hangingPunct="1">
              <a:spcBef>
                <a:spcPct val="20000"/>
              </a:spcBef>
            </a:pPr>
            <a:r>
              <a:rPr lang="es-ES" sz="3600">
                <a:latin typeface="Calibri" panose="020F0502020204030204" pitchFamily="34" charset="0"/>
              </a:rPr>
              <a:t>Dicen</a:t>
            </a:r>
            <a:r>
              <a:rPr lang="en-GB" sz="2800">
                <a:latin typeface="Calibri" panose="020F0502020204030204" pitchFamily="34" charset="0"/>
              </a:rPr>
              <a:t> </a:t>
            </a:r>
            <a:r>
              <a:rPr lang="es-ES" sz="3600" i="1">
                <a:latin typeface="Times New Roman" panose="02020603050405020304" pitchFamily="18" charset="0"/>
                <a:cs typeface="Times New Roman" panose="02020603050405020304" pitchFamily="18" charset="0"/>
              </a:rPr>
              <a:t>“¡Qu</a:t>
            </a:r>
            <a:r>
              <a:rPr lang="en-US" sz="3600" i="1">
                <a:latin typeface="Times New Roman" panose="02020603050405020304" pitchFamily="18" charset="0"/>
                <a:cs typeface="Times New Roman" panose="02020603050405020304" pitchFamily="18" charset="0"/>
              </a:rPr>
              <a:t>é</a:t>
            </a:r>
            <a:r>
              <a:rPr lang="es-ES" sz="3600" i="1">
                <a:latin typeface="Times New Roman" panose="02020603050405020304" pitchFamily="18" charset="0"/>
                <a:cs typeface="Times New Roman" panose="02020603050405020304" pitchFamily="18" charset="0"/>
              </a:rPr>
              <a:t> nabo gigante!”</a:t>
            </a:r>
            <a:endParaRPr lang="fr-FR" sz="3600" i="1">
              <a:latin typeface="Times New Roman" panose="02020603050405020304" pitchFamily="18" charset="0"/>
              <a:cs typeface="Times New Roman" panose="02020603050405020304" pitchFamily="18" charset="0"/>
            </a:endParaRPr>
          </a:p>
        </p:txBody>
      </p:sp>
      <p:pic>
        <p:nvPicPr>
          <p:cNvPr id="25604"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3079750"/>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151188"/>
            <a:ext cx="25384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C:\Documents and Settings\Administrator\Desktop\animfact.1229967078\3794339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2790">
            <a:off x="5837238" y="3046413"/>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C:\Documents and Settings\Administrator\Desktop\animfact.1229967078\32637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722563"/>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descr="C:\Documents and Settings\Administrator\Desktop\animfact.1229967078\3247160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4313" y="1571625"/>
            <a:ext cx="2690813"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fontScale="92500" lnSpcReduction="20000"/>
          </a:bodyPr>
          <a:lstStyle/>
          <a:p>
            <a:pPr algn="ctr" eaLnBrk="1" fontAlgn="auto" hangingPunct="1">
              <a:spcAft>
                <a:spcPts val="0"/>
              </a:spcAft>
              <a:buFontTx/>
              <a:buNone/>
              <a:defRPr/>
            </a:pPr>
            <a:r>
              <a:rPr lang="es-ES" sz="3600" dirty="0" smtClean="0"/>
              <a:t>Félix llama al ratón Mickey.  El ratón tira del gato.  El gato tira del perro. El perro tira de Conchita. Conchita tira de Javier. Javier tira de la Sra. Ortega.  La Sra. Ortega tira del Sr. Ortega, El Sr. Ortega tira del nabo</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pero no sale. </a:t>
            </a:r>
          </a:p>
          <a:p>
            <a:pPr algn="ctr" eaLnBrk="1" hangingPunct="1">
              <a:spcBef>
                <a:spcPct val="20000"/>
              </a:spcBef>
            </a:pPr>
            <a:r>
              <a:rPr lang="es-ES" sz="3600">
                <a:latin typeface="Calibri" panose="020F0502020204030204" pitchFamily="34" charset="0"/>
              </a:rPr>
              <a:t> Es demasiado grande. </a:t>
            </a:r>
          </a:p>
          <a:p>
            <a:pPr algn="ctr" eaLnBrk="1" hangingPunct="1">
              <a:spcBef>
                <a:spcPct val="20000"/>
              </a:spcBef>
            </a:pPr>
            <a:r>
              <a:rPr lang="es-ES" sz="3600">
                <a:latin typeface="Calibri" panose="020F0502020204030204" pitchFamily="34" charset="0"/>
              </a:rPr>
              <a:t>Dicen</a:t>
            </a:r>
            <a:r>
              <a:rPr lang="en-GB" sz="2800">
                <a:latin typeface="Calibri" panose="020F0502020204030204" pitchFamily="34" charset="0"/>
              </a:rPr>
              <a:t> </a:t>
            </a:r>
            <a:r>
              <a:rPr lang="es-ES" sz="3600" i="1">
                <a:latin typeface="Times New Roman" panose="02020603050405020304" pitchFamily="18" charset="0"/>
                <a:cs typeface="Times New Roman" panose="02020603050405020304" pitchFamily="18" charset="0"/>
              </a:rPr>
              <a:t>“¡Qu</a:t>
            </a:r>
            <a:r>
              <a:rPr lang="en-US" sz="3600" i="1">
                <a:latin typeface="Times New Roman" panose="02020603050405020304" pitchFamily="18" charset="0"/>
                <a:cs typeface="Times New Roman" panose="02020603050405020304" pitchFamily="18" charset="0"/>
              </a:rPr>
              <a:t>é</a:t>
            </a:r>
            <a:r>
              <a:rPr lang="es-ES" sz="3600" i="1">
                <a:latin typeface="Times New Roman" panose="02020603050405020304" pitchFamily="18" charset="0"/>
                <a:cs typeface="Times New Roman" panose="02020603050405020304" pitchFamily="18" charset="0"/>
              </a:rPr>
              <a:t> nabo gigante!”</a:t>
            </a:r>
            <a:endParaRPr lang="fr-FR" sz="3600" i="1">
              <a:latin typeface="Times New Roman" panose="02020603050405020304" pitchFamily="18" charset="0"/>
              <a:cs typeface="Times New Roman" panose="02020603050405020304" pitchFamily="18" charset="0"/>
            </a:endParaRPr>
          </a:p>
        </p:txBody>
      </p:sp>
      <p:pic>
        <p:nvPicPr>
          <p:cNvPr id="26628"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643188"/>
            <a:ext cx="21621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C:\Documents and Settings\Administrator\Desktop\animfact.1229967078\3794339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2790">
            <a:off x="4557713" y="2306638"/>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C:\Documents and Settings\Administrator\Desktop\animfact.1229967078\3263734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286000"/>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descr="C:\Documents and Settings\Administrator\Desktop\animfact.1229967078\324232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9289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 descr="C:\Documents and Settings\Administrator\Desktop\animfact.1229967078\3247236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43063" y="2643188"/>
            <a:ext cx="169068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descr="C:\Documents and Settings\Administrator\Desktop\animfact.1229967078\3269305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18350" y="2500313"/>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fontScale="92500" lnSpcReduction="20000"/>
          </a:bodyPr>
          <a:lstStyle/>
          <a:p>
            <a:pPr algn="ctr" eaLnBrk="1" fontAlgn="auto" hangingPunct="1">
              <a:spcAft>
                <a:spcPts val="0"/>
              </a:spcAft>
              <a:buFontTx/>
              <a:buNone/>
              <a:defRPr/>
            </a:pPr>
            <a:r>
              <a:rPr lang="es-ES" sz="3600" dirty="0" smtClean="0"/>
              <a:t>El ratón tira del gato. El gato tira del perro. El perro tira de Conchita. Conchita tira de Javier. Javier tira de la Sra. Ortega.  La Sra. Ortega tira del Sr. Ortega, El Sr. Ortega tira del nabo</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a:t>
            </a:r>
            <a:r>
              <a:rPr lang="en-GB" sz="3600">
                <a:latin typeface="Calibri" panose="020F0502020204030204" pitchFamily="34" charset="0"/>
              </a:rPr>
              <a:t>y tiran y tiran.........</a:t>
            </a:r>
            <a:endParaRPr lang="fr-FR" sz="3600" i="1">
              <a:latin typeface="Times New Roman" panose="02020603050405020304" pitchFamily="18" charset="0"/>
              <a:cs typeface="Times New Roman" panose="02020603050405020304" pitchFamily="18" charset="0"/>
            </a:endParaRPr>
          </a:p>
        </p:txBody>
      </p:sp>
      <p:pic>
        <p:nvPicPr>
          <p:cNvPr id="27652"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643188"/>
            <a:ext cx="21621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C:\Documents and Settings\Administrator\Desktop\animfact.1229967078\3794339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2790">
            <a:off x="4557713" y="2306638"/>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C:\Documents and Settings\Administrator\Desktop\animfact.1229967078\3263734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286000"/>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C:\Documents and Settings\Administrator\Desktop\animfact.1229967078\324232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9289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3" descr="C:\Documents and Settings\Administrator\Desktop\animfact.1229967078\3247236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43063" y="2643188"/>
            <a:ext cx="169068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 descr="C:\Documents and Settings\Administrator\Desktop\animfact.1229967078\3269305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18350" y="2500313"/>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5" descr="C:\Documents and Settings\Administrator\Desktop\animfact.1229967078\32431215.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2875" y="3190875"/>
            <a:ext cx="9540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pulling turni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0188"/>
            <a:ext cx="91440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500063" y="45005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3600">
                <a:latin typeface="Calibri" panose="020F0502020204030204" pitchFamily="34" charset="0"/>
              </a:rPr>
              <a:t>y tiran y tiran </a:t>
            </a:r>
            <a:r>
              <a:rPr lang="en-GB" sz="3600">
                <a:latin typeface="Calibri" panose="020F0502020204030204" pitchFamily="34" charset="0"/>
              </a:rPr>
              <a:t>y tiran y tiran.........</a:t>
            </a:r>
            <a:endParaRPr lang="fr-FR" sz="36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468313" y="620713"/>
            <a:ext cx="8229600" cy="2185987"/>
          </a:xfrm>
        </p:spPr>
        <p:txBody>
          <a:bodyPr/>
          <a:lstStyle/>
          <a:p>
            <a:pPr algn="ctr" eaLnBrk="1" hangingPunct="1">
              <a:lnSpc>
                <a:spcPct val="80000"/>
              </a:lnSpc>
              <a:buFontTx/>
              <a:buNone/>
            </a:pPr>
            <a:r>
              <a:rPr lang="fr-FR" sz="3600" smtClean="0"/>
              <a:t>… </a:t>
            </a:r>
            <a:r>
              <a:rPr lang="es-ES" smtClean="0"/>
              <a:t>el nabo sale de la tierra. </a:t>
            </a:r>
            <a:r>
              <a:rPr lang="en-US" smtClean="0">
                <a:latin typeface="Times New Roman" panose="02020603050405020304" pitchFamily="18" charset="0"/>
                <a:cs typeface="Times New Roman" panose="02020603050405020304" pitchFamily="18" charset="0"/>
              </a:rPr>
              <a:t>¡</a:t>
            </a:r>
            <a:r>
              <a:rPr lang="es-ES" smtClean="0"/>
              <a:t>P</a:t>
            </a:r>
            <a:r>
              <a:rPr lang="fr-FR" sz="3600" smtClean="0"/>
              <a:t>op!</a:t>
            </a:r>
            <a:r>
              <a:rPr lang="es-ES" smtClean="0"/>
              <a:t> </a:t>
            </a:r>
          </a:p>
          <a:p>
            <a:pPr algn="ctr" eaLnBrk="1" hangingPunct="1">
              <a:lnSpc>
                <a:spcPct val="80000"/>
              </a:lnSpc>
              <a:buFontTx/>
              <a:buNone/>
            </a:pPr>
            <a:r>
              <a:rPr lang="es-ES" smtClean="0"/>
              <a:t>No es muy grande - </a:t>
            </a:r>
            <a:r>
              <a:rPr lang="en-US" smtClean="0">
                <a:latin typeface="Times New Roman" panose="02020603050405020304" pitchFamily="18" charset="0"/>
                <a:cs typeface="Times New Roman" panose="02020603050405020304" pitchFamily="18" charset="0"/>
              </a:rPr>
              <a:t>¡</a:t>
            </a:r>
            <a:r>
              <a:rPr lang="es-ES" smtClean="0"/>
              <a:t>es enorme!</a:t>
            </a:r>
            <a:endParaRPr lang="fr-FR" sz="3600" smtClean="0"/>
          </a:p>
          <a:p>
            <a:pPr algn="ctr" eaLnBrk="1" hangingPunct="1">
              <a:lnSpc>
                <a:spcPct val="80000"/>
              </a:lnSpc>
              <a:buFontTx/>
              <a:buNone/>
            </a:pPr>
            <a:r>
              <a:rPr lang="fr-FR" smtClean="0"/>
              <a:t>Todos juntos dicen,</a:t>
            </a:r>
            <a:r>
              <a:rPr lang="fr-FR" sz="3600" smtClean="0"/>
              <a:t> </a:t>
            </a:r>
          </a:p>
          <a:p>
            <a:pPr algn="ctr" eaLnBrk="1" hangingPunct="1">
              <a:lnSpc>
                <a:spcPct val="80000"/>
              </a:lnSpc>
              <a:buFontTx/>
              <a:buNone/>
            </a:pPr>
            <a:r>
              <a:rPr lang="es-ES" i="1" smtClean="0">
                <a:latin typeface="Times New Roman" panose="02020603050405020304" pitchFamily="18" charset="0"/>
                <a:cs typeface="Times New Roman" panose="02020603050405020304" pitchFamily="18" charset="0"/>
              </a:rPr>
              <a:t>“¡Qu</a:t>
            </a:r>
            <a:r>
              <a:rPr lang="en-US" i="1" smtClean="0">
                <a:latin typeface="Times New Roman" panose="02020603050405020304" pitchFamily="18" charset="0"/>
                <a:cs typeface="Times New Roman" panose="02020603050405020304" pitchFamily="18" charset="0"/>
              </a:rPr>
              <a:t>é</a:t>
            </a:r>
            <a:r>
              <a:rPr lang="es-ES" i="1" smtClean="0">
                <a:latin typeface="Times New Roman" panose="02020603050405020304" pitchFamily="18" charset="0"/>
                <a:cs typeface="Times New Roman" panose="02020603050405020304" pitchFamily="18" charset="0"/>
              </a:rPr>
              <a:t> nabo gigante!”</a:t>
            </a:r>
            <a:endParaRPr lang="fr-FR" i="1" smtClean="0">
              <a:latin typeface="Times New Roman" panose="02020603050405020304" pitchFamily="18" charset="0"/>
              <a:cs typeface="Times New Roman" panose="02020603050405020304" pitchFamily="18" charset="0"/>
            </a:endParaRPr>
          </a:p>
        </p:txBody>
      </p:sp>
      <p:pic>
        <p:nvPicPr>
          <p:cNvPr id="25603" name="Picture 3" descr="j0331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rot="3023953">
            <a:off x="2582863" y="2547938"/>
            <a:ext cx="3863975" cy="5184775"/>
          </a:xfrm>
        </p:spPr>
      </p:pic>
      <p:pic>
        <p:nvPicPr>
          <p:cNvPr id="25610" name="Picture 10">
            <a:hlinkClick r:id="" action="ppaction://media"/>
          </p:cNvPr>
          <p:cNvPicPr>
            <a:picLocks noRot="1" noChangeAspect="1" noChangeArrowheads="1"/>
          </p:cNvPicPr>
          <p:nvPr>
            <a:wavAudioFile r:embed="rId1" name="pop.wav"/>
          </p:nvPr>
        </p:nvPicPr>
        <p:blipFill>
          <a:blip r:embed="rId4">
            <a:extLst>
              <a:ext uri="{28A0092B-C50C-407E-A947-70E740481C1C}">
                <a14:useLocalDpi xmlns:a14="http://schemas.microsoft.com/office/drawing/2010/main" val="0"/>
              </a:ext>
            </a:extLst>
          </a:blip>
          <a:srcRect/>
          <a:stretch>
            <a:fillRect/>
          </a:stretch>
        </p:blipFill>
        <p:spPr bwMode="auto">
          <a:xfrm>
            <a:off x="7885113" y="6921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5602">
                                            <p:txEl>
                                              <p:pRg st="0" end="0"/>
                                            </p:txEl>
                                          </p:spTgt>
                                        </p:tgtEl>
                                        <p:attrNameLst>
                                          <p:attrName>style.visibility</p:attrName>
                                        </p:attrNameLst>
                                      </p:cBhvr>
                                      <p:to>
                                        <p:strVal val="visible"/>
                                      </p:to>
                                    </p:set>
                                    <p:anim calcmode="discrete" valueType="clr">
                                      <p:cBhvr override="childStyle">
                                        <p:cTn id="7" dur="80"/>
                                        <p:tgtEl>
                                          <p:spTgt spid="256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60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5602">
                                            <p:txEl>
                                              <p:pRg st="1" end="1"/>
                                            </p:txEl>
                                          </p:spTgt>
                                        </p:tgtEl>
                                        <p:attrNameLst>
                                          <p:attrName>style.visibility</p:attrName>
                                        </p:attrNameLst>
                                      </p:cBhvr>
                                      <p:to>
                                        <p:strVal val="visible"/>
                                      </p:to>
                                    </p:set>
                                    <p:anim calcmode="discrete" valueType="clr">
                                      <p:cBhvr override="childStyle">
                                        <p:cTn id="14" dur="80"/>
                                        <p:tgtEl>
                                          <p:spTgt spid="2560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5602">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fade">
                                      <p:cBhvr>
                                        <p:cTn id="21" dur="770" decel="100000"/>
                                        <p:tgtEl>
                                          <p:spTgt spid="25603"/>
                                        </p:tgtEl>
                                      </p:cBhvr>
                                    </p:animEffect>
                                    <p:animScale>
                                      <p:cBhvr>
                                        <p:cTn id="22" dur="770" decel="100000"/>
                                        <p:tgtEl>
                                          <p:spTgt spid="25603"/>
                                        </p:tgtEl>
                                      </p:cBhvr>
                                      <p:from x="10000" y="10000"/>
                                      <p:to x="200000" y="450000"/>
                                    </p:animScale>
                                    <p:animScale>
                                      <p:cBhvr>
                                        <p:cTn id="23" dur="1230" accel="100000" fill="hold">
                                          <p:stCondLst>
                                            <p:cond delay="770"/>
                                          </p:stCondLst>
                                        </p:cTn>
                                        <p:tgtEl>
                                          <p:spTgt spid="25603"/>
                                        </p:tgtEl>
                                      </p:cBhvr>
                                      <p:from x="200000" y="450000"/>
                                      <p:to x="100000" y="100000"/>
                                    </p:animScale>
                                    <p:set>
                                      <p:cBhvr>
                                        <p:cTn id="24" dur="770" fill="hold"/>
                                        <p:tgtEl>
                                          <p:spTgt spid="25603"/>
                                        </p:tgtEl>
                                        <p:attrNameLst>
                                          <p:attrName>ppt_x</p:attrName>
                                        </p:attrNameLst>
                                      </p:cBhvr>
                                      <p:to>
                                        <p:strVal val="(0.5)"/>
                                      </p:to>
                                    </p:set>
                                    <p:anim from="(0.5)" to="(#ppt_x)" calcmode="lin" valueType="num">
                                      <p:cBhvr>
                                        <p:cTn id="25" dur="1230" accel="100000" fill="hold">
                                          <p:stCondLst>
                                            <p:cond delay="770"/>
                                          </p:stCondLst>
                                        </p:cTn>
                                        <p:tgtEl>
                                          <p:spTgt spid="25603"/>
                                        </p:tgtEl>
                                        <p:attrNameLst>
                                          <p:attrName>ppt_x</p:attrName>
                                        </p:attrNameLst>
                                      </p:cBhvr>
                                    </p:anim>
                                    <p:set>
                                      <p:cBhvr>
                                        <p:cTn id="26" dur="770" fill="hold"/>
                                        <p:tgtEl>
                                          <p:spTgt spid="25603"/>
                                        </p:tgtEl>
                                        <p:attrNameLst>
                                          <p:attrName>ppt_y</p:attrName>
                                        </p:attrNameLst>
                                      </p:cBhvr>
                                      <p:to>
                                        <p:strVal val="(#ppt_y+0.4)"/>
                                      </p:to>
                                    </p:set>
                                    <p:anim from="(#ppt_y+0.4)" to="(#ppt_y)" calcmode="lin" valueType="num">
                                      <p:cBhvr>
                                        <p:cTn id="27" dur="1230" accel="100000" fill="hold">
                                          <p:stCondLst>
                                            <p:cond delay="770"/>
                                          </p:stCondLst>
                                        </p:cTn>
                                        <p:tgtEl>
                                          <p:spTgt spid="2560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25602">
                                            <p:txEl>
                                              <p:pRg st="2" end="2"/>
                                            </p:txEl>
                                          </p:spTgt>
                                        </p:tgtEl>
                                        <p:attrNameLst>
                                          <p:attrName>style.visibility</p:attrName>
                                        </p:attrNameLst>
                                      </p:cBhvr>
                                      <p:to>
                                        <p:strVal val="visible"/>
                                      </p:to>
                                    </p:set>
                                    <p:animEffect transition="in" filter="fade">
                                      <p:cBhvr>
                                        <p:cTn id="32" dur="1000"/>
                                        <p:tgtEl>
                                          <p:spTgt spid="25602">
                                            <p:txEl>
                                              <p:pRg st="2" end="2"/>
                                            </p:txEl>
                                          </p:spTgt>
                                        </p:tgtEl>
                                      </p:cBhvr>
                                    </p:animEffect>
                                    <p:anim calcmode="lin" valueType="num">
                                      <p:cBhvr>
                                        <p:cTn id="33" dur="1000" fill="hold"/>
                                        <p:tgtEl>
                                          <p:spTgt spid="25602">
                                            <p:txEl>
                                              <p:pRg st="2" end="2"/>
                                            </p:txEl>
                                          </p:spTgt>
                                        </p:tgtEl>
                                        <p:attrNameLst>
                                          <p:attrName>ppt_x</p:attrName>
                                        </p:attrNameLst>
                                      </p:cBhvr>
                                      <p:tavLst>
                                        <p:tav tm="0">
                                          <p:val>
                                            <p:strVal val="#ppt_x-.1"/>
                                          </p:val>
                                        </p:tav>
                                        <p:tav tm="100000">
                                          <p:val>
                                            <p:strVal val="#ppt_x"/>
                                          </p:val>
                                        </p:tav>
                                      </p:tavLst>
                                    </p:anim>
                                    <p:anim calcmode="lin" valueType="num">
                                      <p:cBhvr>
                                        <p:cTn id="34" dur="1000" fill="hold"/>
                                        <p:tgtEl>
                                          <p:spTgt spid="25602">
                                            <p:txEl>
                                              <p:pRg st="2" end="2"/>
                                            </p:txEl>
                                          </p:spTgt>
                                        </p:tgtEl>
                                        <p:attrNameLst>
                                          <p:attrName>ppt_y</p:attrName>
                                        </p:attrNameLst>
                                      </p:cBhvr>
                                      <p:tavLst>
                                        <p:tav tm="0">
                                          <p:val>
                                            <p:strVal val="#ppt_y"/>
                                          </p:val>
                                        </p:tav>
                                        <p:tav tm="100000">
                                          <p:val>
                                            <p:strVal val="#ppt_y"/>
                                          </p:val>
                                        </p:tav>
                                      </p:tavLst>
                                    </p:anim>
                                  </p:childTnLst>
                                </p:cTn>
                              </p:par>
                              <p:par>
                                <p:cTn id="35" presetID="40" presetClass="entr" presetSubtype="0" fill="hold" nodeType="withEffect">
                                  <p:stCondLst>
                                    <p:cond delay="0"/>
                                  </p:stCondLst>
                                  <p:iterate type="lt">
                                    <p:tmPct val="10000"/>
                                  </p:iterate>
                                  <p:childTnLst>
                                    <p:set>
                                      <p:cBhvr>
                                        <p:cTn id="36" dur="1" fill="hold">
                                          <p:stCondLst>
                                            <p:cond delay="0"/>
                                          </p:stCondLst>
                                        </p:cTn>
                                        <p:tgtEl>
                                          <p:spTgt spid="25602">
                                            <p:txEl>
                                              <p:pRg st="3" end="3"/>
                                            </p:txEl>
                                          </p:spTgt>
                                        </p:tgtEl>
                                        <p:attrNameLst>
                                          <p:attrName>style.visibility</p:attrName>
                                        </p:attrNameLst>
                                      </p:cBhvr>
                                      <p:to>
                                        <p:strVal val="visible"/>
                                      </p:to>
                                    </p:set>
                                    <p:animEffect transition="in" filter="fade">
                                      <p:cBhvr>
                                        <p:cTn id="37" dur="1000"/>
                                        <p:tgtEl>
                                          <p:spTgt spid="25602">
                                            <p:txEl>
                                              <p:pRg st="3" end="3"/>
                                            </p:txEl>
                                          </p:spTgt>
                                        </p:tgtEl>
                                      </p:cBhvr>
                                    </p:animEffect>
                                    <p:anim calcmode="lin" valueType="num">
                                      <p:cBhvr>
                                        <p:cTn id="38" dur="1000" fill="hold"/>
                                        <p:tgtEl>
                                          <p:spTgt spid="25602">
                                            <p:txEl>
                                              <p:pRg st="3" end="3"/>
                                            </p:txEl>
                                          </p:spTgt>
                                        </p:tgtEl>
                                        <p:attrNameLst>
                                          <p:attrName>ppt_x</p:attrName>
                                        </p:attrNameLst>
                                      </p:cBhvr>
                                      <p:tavLst>
                                        <p:tav tm="0">
                                          <p:val>
                                            <p:strVal val="#ppt_x-.1"/>
                                          </p:val>
                                        </p:tav>
                                        <p:tav tm="100000">
                                          <p:val>
                                            <p:strVal val="#ppt_x"/>
                                          </p:val>
                                        </p:tav>
                                      </p:tavLst>
                                    </p:anim>
                                    <p:anim calcmode="lin" valueType="num">
                                      <p:cBhvr>
                                        <p:cTn id="39" dur="1000" fill="hold"/>
                                        <p:tgtEl>
                                          <p:spTgt spid="256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5610"/>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mediacall" presetSubtype="0" fill="hold" nodeType="clickEffect">
                                  <p:stCondLst>
                                    <p:cond delay="0"/>
                                  </p:stCondLst>
                                  <p:childTnLst>
                                    <p:cmd type="call" cmd="playFrom(0.0)">
                                      <p:cBhvr>
                                        <p:cTn id="44" dur="202" fill="hold"/>
                                        <p:tgtEl>
                                          <p:spTgt spid="25610"/>
                                        </p:tgtEl>
                                      </p:cBhvr>
                                    </p:cmd>
                                  </p:childTnLst>
                                </p:cTn>
                              </p:par>
                            </p:childTnLst>
                          </p:cTn>
                        </p:par>
                      </p:childTnLst>
                    </p:cTn>
                  </p:par>
                </p:childTnLst>
              </p:cTn>
              <p:nextCondLst>
                <p:cond evt="onClick" delay="0">
                  <p:tgtEl>
                    <p:spTgt spid="25610"/>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25610"/>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dministrator\Desktop\animfact.1229968261\635493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285875"/>
            <a:ext cx="62865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68313" y="62071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sz="3600">
                <a:latin typeface="Calibri" panose="020F0502020204030204" pitchFamily="34" charset="0"/>
              </a:rPr>
              <a:t>Toda la gente del pueblo celebra y dice:</a:t>
            </a:r>
          </a:p>
          <a:p>
            <a:pPr algn="ctr" eaLnBrk="1" hangingPunct="1">
              <a:lnSpc>
                <a:spcPct val="80000"/>
              </a:lnSpc>
              <a:spcBef>
                <a:spcPct val="20000"/>
              </a:spcBef>
            </a:pPr>
            <a:r>
              <a:rPr lang="es-ES" sz="6000" i="1">
                <a:latin typeface="Times New Roman" panose="02020603050405020304" pitchFamily="18" charset="0"/>
                <a:cs typeface="Times New Roman" panose="02020603050405020304" pitchFamily="18" charset="0"/>
              </a:rPr>
              <a:t>“¡Qu</a:t>
            </a:r>
            <a:r>
              <a:rPr lang="en-US" sz="6000" i="1">
                <a:latin typeface="Times New Roman" panose="02020603050405020304" pitchFamily="18" charset="0"/>
                <a:cs typeface="Times New Roman" panose="02020603050405020304" pitchFamily="18" charset="0"/>
              </a:rPr>
              <a:t>é</a:t>
            </a:r>
            <a:r>
              <a:rPr lang="es-ES" sz="6000" i="1">
                <a:latin typeface="Times New Roman" panose="02020603050405020304" pitchFamily="18" charset="0"/>
                <a:cs typeface="Times New Roman" panose="02020603050405020304" pitchFamily="18" charset="0"/>
              </a:rPr>
              <a:t> nabo gigante!”</a:t>
            </a:r>
            <a:endParaRPr lang="fr-FR" sz="6000" i="1">
              <a:latin typeface="Times New Roman" panose="02020603050405020304" pitchFamily="18" charset="0"/>
              <a:cs typeface="Times New Roman" panose="02020603050405020304" pitchFamily="18" charset="0"/>
            </a:endParaRPr>
          </a:p>
          <a:p>
            <a:pPr algn="ctr" eaLnBrk="1" hangingPunct="1">
              <a:lnSpc>
                <a:spcPct val="80000"/>
              </a:lnSpc>
              <a:spcBef>
                <a:spcPct val="20000"/>
              </a:spcBef>
            </a:pPr>
            <a:endParaRPr lang="fr-FR" sz="32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4"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468313" y="620713"/>
            <a:ext cx="8229600" cy="2185987"/>
          </a:xfrm>
        </p:spPr>
        <p:txBody>
          <a:bodyPr/>
          <a:lstStyle/>
          <a:p>
            <a:pPr algn="ctr" eaLnBrk="1" hangingPunct="1">
              <a:buFontTx/>
              <a:buNone/>
            </a:pPr>
            <a:r>
              <a:rPr lang="es-ES" sz="3600" smtClean="0"/>
              <a:t>Todos están contentos y comen </a:t>
            </a:r>
          </a:p>
          <a:p>
            <a:pPr algn="ctr" eaLnBrk="1" hangingPunct="1">
              <a:buFontTx/>
              <a:buNone/>
            </a:pPr>
            <a:r>
              <a:rPr lang="es-ES" sz="3600" smtClean="0"/>
              <a:t>el nabo en una sopa.</a:t>
            </a:r>
            <a:endParaRPr lang="fr-FR" sz="4400" smtClean="0"/>
          </a:p>
        </p:txBody>
      </p:sp>
      <p:pic>
        <p:nvPicPr>
          <p:cNvPr id="26634" name="Picture 10">
            <a:hlinkClick r:id="" action="ppaction://media"/>
          </p:cNvPr>
          <p:cNvPicPr>
            <a:picLocks noRot="1" noChangeAspect="1" noChangeArrowheads="1"/>
          </p:cNvPicPr>
          <p:nvPr>
            <a:wavAudioFile r:embed="rId1" name="cut.wav"/>
          </p:nvPr>
        </p:nvPicPr>
        <p:blipFill>
          <a:blip r:embed="rId4">
            <a:extLst>
              <a:ext uri="{28A0092B-C50C-407E-A947-70E740481C1C}">
                <a14:useLocalDpi xmlns:a14="http://schemas.microsoft.com/office/drawing/2010/main" val="0"/>
              </a:ext>
            </a:extLst>
          </a:blip>
          <a:srcRect/>
          <a:stretch>
            <a:fillRect/>
          </a:stretch>
        </p:blipFill>
        <p:spPr bwMode="auto">
          <a:xfrm>
            <a:off x="323850" y="765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a:hlinkClick r:id="" action="ppaction://media"/>
          </p:cNvPr>
          <p:cNvPicPr>
            <a:picLocks noRot="1" noChangeAspect="1" noChangeArrowheads="1"/>
          </p:cNvPicPr>
          <p:nvPr>
            <a:wavAudioFile r:embed="rId2" name="liquid pouring.wav"/>
          </p:nvPr>
        </p:nvPicPr>
        <p:blipFill>
          <a:blip r:embed="rId4">
            <a:extLst>
              <a:ext uri="{28A0092B-C50C-407E-A947-70E740481C1C}">
                <a14:useLocalDpi xmlns:a14="http://schemas.microsoft.com/office/drawing/2010/main" val="0"/>
              </a:ext>
            </a:extLst>
          </a:blip>
          <a:srcRect/>
          <a:stretch>
            <a:fillRect/>
          </a:stretch>
        </p:blipFill>
        <p:spPr bwMode="auto">
          <a:xfrm>
            <a:off x="7451725" y="1773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C:\Documents and Settings\Administrator\Desktop\animfact.1229967078\3253166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1785938"/>
            <a:ext cx="547846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6">
                                            <p:txEl>
                                              <p:pRg st="0" end="0"/>
                                            </p:txEl>
                                          </p:spTgt>
                                        </p:tgtEl>
                                        <p:attrNameLst>
                                          <p:attrName>style.visibility</p:attrName>
                                        </p:attrNameLst>
                                      </p:cBhvr>
                                      <p:to>
                                        <p:strVal val="visible"/>
                                      </p:to>
                                    </p:set>
                                    <p:anim calcmode="discrete" valueType="clr">
                                      <p:cBhvr override="childStyle">
                                        <p:cTn id="7" dur="80"/>
                                        <p:tgtEl>
                                          <p:spTgt spid="266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62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6626">
                                            <p:txEl>
                                              <p:pRg st="1" end="1"/>
                                            </p:txEl>
                                          </p:spTgt>
                                        </p:tgtEl>
                                        <p:attrNameLst>
                                          <p:attrName>style.visibility</p:attrName>
                                        </p:attrNameLst>
                                      </p:cBhvr>
                                      <p:to>
                                        <p:strVal val="visible"/>
                                      </p:to>
                                    </p:set>
                                    <p:anim calcmode="discrete" valueType="clr">
                                      <p:cBhvr override="childStyle">
                                        <p:cTn id="14" dur="80"/>
                                        <p:tgtEl>
                                          <p:spTgt spid="266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2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662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663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481" fill="hold"/>
                                        <p:tgtEl>
                                          <p:spTgt spid="26634"/>
                                        </p:tgtEl>
                                      </p:cBhvr>
                                    </p:cmd>
                                  </p:childTnLst>
                                </p:cTn>
                              </p:par>
                            </p:childTnLst>
                          </p:cTn>
                        </p:par>
                      </p:childTnLst>
                    </p:cTn>
                  </p:par>
                </p:childTnLst>
              </p:cTn>
              <p:nextCondLst>
                <p:cond evt="onClick" delay="0">
                  <p:tgtEl>
                    <p:spTgt spid="26634"/>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26634"/>
                </p:tgtEl>
              </p:cMediaNode>
            </p:audio>
            <p:seq concurrent="1" nextAc="seek">
              <p:cTn id="23" restart="whenNotActive" fill="hold" evtFilter="cancelBubble" nodeType="interactiveSeq">
                <p:stCondLst>
                  <p:cond evt="onClick" delay="0">
                    <p:tgtEl>
                      <p:spTgt spid="2663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3595" fill="hold"/>
                                        <p:tgtEl>
                                          <p:spTgt spid="26635"/>
                                        </p:tgtEl>
                                      </p:cBhvr>
                                    </p:cmd>
                                  </p:childTnLst>
                                </p:cTn>
                              </p:par>
                            </p:childTnLst>
                          </p:cTn>
                        </p:par>
                      </p:childTnLst>
                    </p:cTn>
                  </p:par>
                </p:childTnLst>
              </p:cTn>
              <p:nextCondLst>
                <p:cond evt="onClick" delay="0">
                  <p:tgtEl>
                    <p:spTgt spid="26635"/>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663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2"/>
          </p:nvPr>
        </p:nvSpPr>
        <p:spPr>
          <a:xfrm>
            <a:off x="395288" y="836613"/>
            <a:ext cx="8435975" cy="1008062"/>
          </a:xfrm>
        </p:spPr>
        <p:txBody>
          <a:bodyPr/>
          <a:lstStyle/>
          <a:p>
            <a:pPr algn="ctr" eaLnBrk="1" hangingPunct="1">
              <a:lnSpc>
                <a:spcPct val="90000"/>
              </a:lnSpc>
              <a:buFontTx/>
              <a:buNone/>
            </a:pPr>
            <a:r>
              <a:rPr lang="es-ES" smtClean="0"/>
              <a:t>El Sr. Ortega está contento y come el nabo.</a:t>
            </a:r>
            <a:r>
              <a:rPr lang="en-GB" smtClean="0"/>
              <a:t> </a:t>
            </a:r>
          </a:p>
        </p:txBody>
      </p:sp>
      <p:pic>
        <p:nvPicPr>
          <p:cNvPr id="32771" name="Picture 2" descr="C:\Documents and Settings\Administrator\Desktop\animfact.1229967078\3277698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571625"/>
            <a:ext cx="35004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9698">
                                            <p:txEl>
                                              <p:pRg st="0" end="0"/>
                                            </p:txEl>
                                          </p:spTgt>
                                        </p:tgtEl>
                                        <p:attrNameLst>
                                          <p:attrName>style.visibility</p:attrName>
                                        </p:attrNameLst>
                                      </p:cBhvr>
                                      <p:to>
                                        <p:strVal val="visible"/>
                                      </p:to>
                                    </p:set>
                                    <p:anim calcmode="discrete" valueType="clr">
                                      <p:cBhvr override="childStyle">
                                        <p:cTn id="7" dur="80"/>
                                        <p:tgtEl>
                                          <p:spTgt spid="296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96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2"/>
          </p:nvPr>
        </p:nvSpPr>
        <p:spPr>
          <a:xfrm>
            <a:off x="395288" y="836613"/>
            <a:ext cx="8435975" cy="1008062"/>
          </a:xfrm>
        </p:spPr>
        <p:txBody>
          <a:bodyPr/>
          <a:lstStyle/>
          <a:p>
            <a:pPr algn="ctr" eaLnBrk="1" hangingPunct="1">
              <a:lnSpc>
                <a:spcPct val="90000"/>
              </a:lnSpc>
              <a:buFontTx/>
              <a:buNone/>
            </a:pPr>
            <a:r>
              <a:rPr lang="es-ES" smtClean="0"/>
              <a:t>La Sra. Ortega está contenta y come el nabo.</a:t>
            </a:r>
            <a:r>
              <a:rPr lang="en-GB" smtClean="0"/>
              <a:t> </a:t>
            </a:r>
          </a:p>
        </p:txBody>
      </p:sp>
      <p:pic>
        <p:nvPicPr>
          <p:cNvPr id="33795"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857375"/>
            <a:ext cx="476885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9698">
                                            <p:txEl>
                                              <p:pRg st="0" end="0"/>
                                            </p:txEl>
                                          </p:spTgt>
                                        </p:tgtEl>
                                        <p:attrNameLst>
                                          <p:attrName>style.visibility</p:attrName>
                                        </p:attrNameLst>
                                      </p:cBhvr>
                                      <p:to>
                                        <p:strVal val="visible"/>
                                      </p:to>
                                    </p:set>
                                    <p:anim calcmode="discrete" valueType="clr">
                                      <p:cBhvr override="childStyle">
                                        <p:cTn id="7" dur="80"/>
                                        <p:tgtEl>
                                          <p:spTgt spid="296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96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2"/>
          </p:nvPr>
        </p:nvSpPr>
        <p:spPr>
          <a:xfrm>
            <a:off x="3995738" y="1600200"/>
            <a:ext cx="5148262" cy="4525963"/>
          </a:xfrm>
        </p:spPr>
        <p:txBody>
          <a:bodyPr/>
          <a:lstStyle/>
          <a:p>
            <a:pPr algn="ctr" eaLnBrk="1" hangingPunct="1"/>
            <a:endParaRPr lang="en-GB" sz="4400" dirty="0" smtClean="0"/>
          </a:p>
          <a:p>
            <a:pPr algn="ctr" eaLnBrk="1" hangingPunct="1">
              <a:buFont typeface="Arial" panose="020B0604020202020204" pitchFamily="34" charset="0"/>
              <a:buNone/>
            </a:pPr>
            <a:r>
              <a:rPr lang="en-GB" sz="4400" dirty="0" smtClean="0"/>
              <a:t>la </a:t>
            </a:r>
            <a:r>
              <a:rPr lang="en-GB" sz="4400" dirty="0" err="1" smtClean="0"/>
              <a:t>madre</a:t>
            </a:r>
            <a:endParaRPr lang="en-GB" sz="4400" dirty="0" smtClean="0"/>
          </a:p>
          <a:p>
            <a:pPr algn="ctr" eaLnBrk="1" hangingPunct="1">
              <a:buFontTx/>
              <a:buNone/>
            </a:pPr>
            <a:endParaRPr lang="en-GB" sz="4400" dirty="0" smtClean="0"/>
          </a:p>
          <a:p>
            <a:pPr algn="ctr" eaLnBrk="1" hangingPunct="1">
              <a:buFontTx/>
              <a:buNone/>
            </a:pPr>
            <a:r>
              <a:rPr lang="en-GB" sz="4400" dirty="0" smtClean="0"/>
              <a:t> </a:t>
            </a:r>
            <a:r>
              <a:rPr lang="en-GB" sz="4400" dirty="0" smtClean="0"/>
              <a:t>la Se</a:t>
            </a:r>
            <a:r>
              <a:rPr lang="en-US" sz="4400" dirty="0" smtClean="0"/>
              <a:t>ñ</a:t>
            </a:r>
            <a:r>
              <a:rPr lang="en-GB" sz="4400" dirty="0" err="1" smtClean="0"/>
              <a:t>ora</a:t>
            </a:r>
            <a:r>
              <a:rPr lang="en-GB" sz="4400" dirty="0" smtClean="0"/>
              <a:t> Ortega</a:t>
            </a:r>
          </a:p>
        </p:txBody>
      </p:sp>
      <p:pic>
        <p:nvPicPr>
          <p:cNvPr id="7171"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000250"/>
            <a:ext cx="4649788"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609600" y="427038"/>
            <a:ext cx="8229600" cy="1143000"/>
          </a:xfrm>
          <a:prstGeom prst="rect">
            <a:avLst/>
          </a:prstGeom>
        </p:spPr>
        <p:txBody>
          <a:bodyPr anchor="ctr"/>
          <a:lstStyle/>
          <a:p>
            <a:pPr algn="ctr" fontAlgn="auto">
              <a:spcAft>
                <a:spcPts val="0"/>
              </a:spcAft>
              <a:defRPr/>
            </a:pPr>
            <a:r>
              <a:rPr lang="en-GB" sz="7200">
                <a:latin typeface="Bobcat" pitchFamily="2" charset="0"/>
                <a:ea typeface="+mj-ea"/>
                <a:cs typeface="+mj-cs"/>
              </a:rPr>
              <a:t>La familia Ortega</a:t>
            </a:r>
            <a:endParaRPr lang="en-GB" sz="7200" dirty="0">
              <a:latin typeface="Bobcat" pitchFamily="2"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anim calcmode="lin" valueType="num">
                                      <p:cBhvr>
                                        <p:cTn id="8" dur="1000" fill="hold"/>
                                        <p:tgtEl>
                                          <p:spTgt spid="614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47">
                                            <p:txEl>
                                              <p:pRg st="3" end="3"/>
                                            </p:txEl>
                                          </p:spTgt>
                                        </p:tgtEl>
                                        <p:attrNameLst>
                                          <p:attrName>style.visibility</p:attrName>
                                        </p:attrNameLst>
                                      </p:cBhvr>
                                      <p:to>
                                        <p:strVal val="visible"/>
                                      </p:to>
                                    </p:set>
                                    <p:animEffect transition="in" filter="fade">
                                      <p:cBhvr>
                                        <p:cTn id="14" dur="1000"/>
                                        <p:tgtEl>
                                          <p:spTgt spid="6147">
                                            <p:txEl>
                                              <p:pRg st="3" end="3"/>
                                            </p:txEl>
                                          </p:spTgt>
                                        </p:tgtEl>
                                      </p:cBhvr>
                                    </p:animEffect>
                                    <p:anim calcmode="lin" valueType="num">
                                      <p:cBhvr>
                                        <p:cTn id="15" dur="1000" fill="hold"/>
                                        <p:tgtEl>
                                          <p:spTgt spid="614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smtClean="0"/>
              <a:t>Javier Ortega está contento y monta en bici</a:t>
            </a:r>
            <a:r>
              <a:rPr lang="es-ES" sz="2800" smtClean="0"/>
              <a:t>. </a:t>
            </a:r>
            <a:endParaRPr lang="en-GB" sz="2800" smtClean="0"/>
          </a:p>
        </p:txBody>
      </p:sp>
      <p:pic>
        <p:nvPicPr>
          <p:cNvPr id="34819" name="Picture 2" descr="C:\Documents and Settings\Administrator\Desktop\animfact.1229967078\3794339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695450"/>
            <a:ext cx="305752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22">
                                            <p:txEl>
                                              <p:pRg st="0" end="0"/>
                                            </p:txEl>
                                          </p:spTgt>
                                        </p:tgtEl>
                                        <p:attrNameLst>
                                          <p:attrName>style.visibility</p:attrName>
                                        </p:attrNameLst>
                                      </p:cBhvr>
                                      <p:to>
                                        <p:strVal val="visible"/>
                                      </p:to>
                                    </p:set>
                                    <p:anim calcmode="discrete" valueType="clr">
                                      <p:cBhvr override="childStyle">
                                        <p:cTn id="7" dur="80"/>
                                        <p:tgtEl>
                                          <p:spTgt spid="307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2"/>
          </p:nvPr>
        </p:nvSpPr>
        <p:spPr>
          <a:xfrm>
            <a:off x="395288" y="836613"/>
            <a:ext cx="8435975" cy="1008062"/>
          </a:xfrm>
        </p:spPr>
        <p:txBody>
          <a:bodyPr/>
          <a:lstStyle/>
          <a:p>
            <a:pPr algn="ctr" eaLnBrk="1" hangingPunct="1">
              <a:buFontTx/>
              <a:buNone/>
            </a:pPr>
            <a:r>
              <a:rPr lang="en-GB" smtClean="0"/>
              <a:t>La abuela está contenta y prepara un pastel.</a:t>
            </a:r>
          </a:p>
        </p:txBody>
      </p:sp>
      <p:pic>
        <p:nvPicPr>
          <p:cNvPr id="35843" name="Picture 2" descr="C:\Documents and Settings\Administrator\Desktop\animfact.1229967078\3273789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428750"/>
            <a:ext cx="235743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8675">
                                            <p:txEl>
                                              <p:pRg st="0" end="0"/>
                                            </p:txEl>
                                          </p:spTgt>
                                        </p:tgtEl>
                                        <p:attrNameLst>
                                          <p:attrName>style.visibility</p:attrName>
                                        </p:attrNameLst>
                                      </p:cBhvr>
                                      <p:to>
                                        <p:strVal val="visible"/>
                                      </p:to>
                                    </p:set>
                                    <p:anim calcmode="discrete" valueType="clr">
                                      <p:cBhvr override="childStyle">
                                        <p:cTn id="7" dur="80"/>
                                        <p:tgtEl>
                                          <p:spTgt spid="286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867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sz="3600" smtClean="0"/>
              <a:t>Conchita Ortega está contenta </a:t>
            </a:r>
          </a:p>
          <a:p>
            <a:pPr algn="ctr" eaLnBrk="1" hangingPunct="1">
              <a:buFontTx/>
              <a:buNone/>
            </a:pPr>
            <a:r>
              <a:rPr lang="es-ES" sz="3600" smtClean="0"/>
              <a:t>y hace unas galletas. </a:t>
            </a:r>
            <a:endParaRPr lang="en-GB" sz="3600" smtClean="0"/>
          </a:p>
        </p:txBody>
      </p:sp>
      <p:pic>
        <p:nvPicPr>
          <p:cNvPr id="36867" name="Picture 2" descr="C:\Documents and Settings\Administrator\Desktop\animfact.1229967078\325386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2143125"/>
            <a:ext cx="4357687"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1746">
                                            <p:txEl>
                                              <p:pRg st="0" end="0"/>
                                            </p:txEl>
                                          </p:spTgt>
                                        </p:tgtEl>
                                        <p:attrNameLst>
                                          <p:attrName>style.visibility</p:attrName>
                                        </p:attrNameLst>
                                      </p:cBhvr>
                                      <p:to>
                                        <p:strVal val="visible"/>
                                      </p:to>
                                    </p:set>
                                    <p:anim calcmode="discrete" valueType="clr">
                                      <p:cBhvr override="childStyle">
                                        <p:cTn id="7" dur="80"/>
                                        <p:tgtEl>
                                          <p:spTgt spid="317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174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1746">
                                            <p:txEl>
                                              <p:pRg st="1" end="1"/>
                                            </p:txEl>
                                          </p:spTgt>
                                        </p:tgtEl>
                                        <p:attrNameLst>
                                          <p:attrName>style.visibility</p:attrName>
                                        </p:attrNameLst>
                                      </p:cBhvr>
                                      <p:to>
                                        <p:strVal val="visible"/>
                                      </p:to>
                                    </p:set>
                                    <p:anim calcmode="discrete" valueType="clr">
                                      <p:cBhvr override="childStyle">
                                        <p:cTn id="14" dur="80"/>
                                        <p:tgtEl>
                                          <p:spTgt spid="3174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4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174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sz="4400" smtClean="0"/>
              <a:t>El perro está contento y duerme. </a:t>
            </a:r>
            <a:endParaRPr lang="en-GB" sz="4400" smtClean="0"/>
          </a:p>
        </p:txBody>
      </p:sp>
      <p:pic>
        <p:nvPicPr>
          <p:cNvPr id="37891" name="Picture 2" descr="C:\Documents and Settings\Administrator\Desktop\animfact.1229967078\3245864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85875"/>
            <a:ext cx="48577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2770">
                                            <p:txEl>
                                              <p:pRg st="0" end="0"/>
                                            </p:txEl>
                                          </p:spTgt>
                                        </p:tgtEl>
                                        <p:attrNameLst>
                                          <p:attrName>style.visibility</p:attrName>
                                        </p:attrNameLst>
                                      </p:cBhvr>
                                      <p:to>
                                        <p:strVal val="visible"/>
                                      </p:to>
                                    </p:set>
                                    <p:anim calcmode="discrete" valueType="clr">
                                      <p:cBhvr override="childStyle">
                                        <p:cTn id="7" dur="80"/>
                                        <p:tgtEl>
                                          <p:spTgt spid="327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277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sz="4800" smtClean="0"/>
              <a:t>El gato está contento y duerme.</a:t>
            </a:r>
            <a:r>
              <a:rPr lang="en-GB" sz="4800" smtClean="0"/>
              <a:t> </a:t>
            </a:r>
          </a:p>
        </p:txBody>
      </p:sp>
      <p:pic>
        <p:nvPicPr>
          <p:cNvPr id="38915" name="Picture 2" descr="C:\Documents and Settings\Administrator\Desktop\animfact.1229967078\3242372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571625"/>
            <a:ext cx="42386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3794">
                                            <p:txEl>
                                              <p:pRg st="0" end="0"/>
                                            </p:txEl>
                                          </p:spTgt>
                                        </p:tgtEl>
                                        <p:attrNameLst>
                                          <p:attrName>style.visibility</p:attrName>
                                        </p:attrNameLst>
                                      </p:cBhvr>
                                      <p:to>
                                        <p:strVal val="visible"/>
                                      </p:to>
                                    </p:set>
                                    <p:anim calcmode="discrete" valueType="clr">
                                      <p:cBhvr override="childStyle">
                                        <p:cTn id="7" dur="80"/>
                                        <p:tgtEl>
                                          <p:spTgt spid="337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37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sz="4400" smtClean="0"/>
              <a:t>El ratón está contento y come ……... </a:t>
            </a:r>
            <a:endParaRPr lang="en-GB" sz="4400" smtClean="0"/>
          </a:p>
        </p:txBody>
      </p:sp>
      <p:sp>
        <p:nvSpPr>
          <p:cNvPr id="7" name="Rectangle 2"/>
          <p:cNvSpPr txBox="1">
            <a:spLocks noChangeArrowheads="1"/>
          </p:cNvSpPr>
          <p:nvPr/>
        </p:nvSpPr>
        <p:spPr bwMode="auto">
          <a:xfrm>
            <a:off x="500063" y="5643563"/>
            <a:ext cx="84359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sz="4800">
                <a:latin typeface="Calibri" panose="020F0502020204030204" pitchFamily="34" charset="0"/>
              </a:rPr>
              <a:t>queso.  ¡Por supuesto!</a:t>
            </a:r>
            <a:endParaRPr lang="en-GB" sz="4800">
              <a:latin typeface="Calibri" panose="020F0502020204030204" pitchFamily="34" charset="0"/>
            </a:endParaRPr>
          </a:p>
        </p:txBody>
      </p:sp>
      <p:pic>
        <p:nvPicPr>
          <p:cNvPr id="39940" name="Picture 7" descr="mouse_drinking_wine_cheese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714500"/>
            <a:ext cx="32480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4818">
                                            <p:txEl>
                                              <p:pRg st="0" end="0"/>
                                            </p:txEl>
                                          </p:spTgt>
                                        </p:tgtEl>
                                        <p:attrNameLst>
                                          <p:attrName>style.visibility</p:attrName>
                                        </p:attrNameLst>
                                      </p:cBhvr>
                                      <p:to>
                                        <p:strVal val="visible"/>
                                      </p:to>
                                    </p:set>
                                    <p:anim calcmode="discrete" valueType="clr">
                                      <p:cBhvr override="childStyle">
                                        <p:cTn id="7" dur="80"/>
                                        <p:tgtEl>
                                          <p:spTgt spid="348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481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571500" y="571500"/>
            <a:ext cx="8229600" cy="2185988"/>
          </a:xfrm>
        </p:spPr>
        <p:txBody>
          <a:bodyPr/>
          <a:lstStyle/>
          <a:p>
            <a:pPr algn="ctr" eaLnBrk="1" hangingPunct="1">
              <a:lnSpc>
                <a:spcPct val="90000"/>
              </a:lnSpc>
              <a:buFontTx/>
              <a:buNone/>
            </a:pPr>
            <a:r>
              <a:rPr lang="fr-FR" sz="4000" smtClean="0"/>
              <a:t>Y toda la familia </a:t>
            </a:r>
            <a:r>
              <a:rPr lang="en-GB" sz="4000" smtClean="0"/>
              <a:t>Ortega </a:t>
            </a:r>
            <a:r>
              <a:rPr lang="fr-FR" sz="4000" smtClean="0"/>
              <a:t>gritan juntos, </a:t>
            </a:r>
          </a:p>
          <a:p>
            <a:pPr algn="ctr" eaLnBrk="1" hangingPunct="1">
              <a:lnSpc>
                <a:spcPct val="90000"/>
              </a:lnSpc>
              <a:buFontTx/>
              <a:buNone/>
            </a:pPr>
            <a:r>
              <a:rPr lang="es-ES" sz="5400" i="1" smtClean="0">
                <a:latin typeface="Times New Roman" panose="02020603050405020304" pitchFamily="18" charset="0"/>
                <a:cs typeface="Times New Roman" panose="02020603050405020304" pitchFamily="18" charset="0"/>
              </a:rPr>
              <a:t>“¡Qu</a:t>
            </a:r>
            <a:r>
              <a:rPr lang="en-US" sz="5400" i="1" smtClean="0">
                <a:latin typeface="Times New Roman" panose="02020603050405020304" pitchFamily="18" charset="0"/>
                <a:cs typeface="Times New Roman" panose="02020603050405020304" pitchFamily="18" charset="0"/>
              </a:rPr>
              <a:t>é</a:t>
            </a:r>
            <a:r>
              <a:rPr lang="es-ES" sz="5400" i="1" smtClean="0">
                <a:latin typeface="Times New Roman" panose="02020603050405020304" pitchFamily="18" charset="0"/>
                <a:cs typeface="Times New Roman" panose="02020603050405020304" pitchFamily="18" charset="0"/>
              </a:rPr>
              <a:t> nabo gigante…”</a:t>
            </a:r>
            <a:endParaRPr lang="es-ES" sz="5400" i="1" smtClean="0"/>
          </a:p>
          <a:p>
            <a:pPr algn="ctr" eaLnBrk="1" hangingPunct="1">
              <a:lnSpc>
                <a:spcPct val="90000"/>
              </a:lnSpc>
              <a:buFontTx/>
              <a:buNone/>
            </a:pPr>
            <a:endParaRPr lang="fr-FR" sz="3600" i="1" smtClean="0"/>
          </a:p>
          <a:p>
            <a:pPr algn="ctr" eaLnBrk="1" hangingPunct="1">
              <a:lnSpc>
                <a:spcPct val="90000"/>
              </a:lnSpc>
              <a:buFontTx/>
              <a:buNone/>
            </a:pPr>
            <a:endParaRPr lang="fr-FR" sz="3600" i="1" smtClean="0"/>
          </a:p>
          <a:p>
            <a:pPr algn="ctr" eaLnBrk="1" hangingPunct="1">
              <a:lnSpc>
                <a:spcPct val="90000"/>
              </a:lnSpc>
              <a:buFontTx/>
              <a:buNone/>
            </a:pPr>
            <a:endParaRPr lang="fr-FR" sz="3600" smtClean="0"/>
          </a:p>
        </p:txBody>
      </p:sp>
      <p:pic>
        <p:nvPicPr>
          <p:cNvPr id="40963" name="Picture 3" descr="j033140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rot="2974905">
            <a:off x="2705100" y="2146301"/>
            <a:ext cx="3170237" cy="4252912"/>
          </a:xfrm>
        </p:spPr>
      </p:pic>
      <p:sp>
        <p:nvSpPr>
          <p:cNvPr id="27652" name="Rectangle 4"/>
          <p:cNvSpPr>
            <a:spLocks noChangeArrowheads="1"/>
          </p:cNvSpPr>
          <p:nvPr/>
        </p:nvSpPr>
        <p:spPr bwMode="auto">
          <a:xfrm>
            <a:off x="1692275" y="587692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4800" i="1">
                <a:latin typeface="Calibri" panose="020F0502020204030204" pitchFamily="34" charset="0"/>
              </a:rPr>
              <a:t>…</a:t>
            </a:r>
            <a:r>
              <a:rPr lang="es-ES" sz="4800" i="1">
                <a:latin typeface="Calibri" panose="020F0502020204030204" pitchFamily="34" charset="0"/>
              </a:rPr>
              <a:t>y qu</a:t>
            </a:r>
            <a:r>
              <a:rPr lang="en-US" sz="4800" i="1">
                <a:latin typeface="Calibri" panose="020F0502020204030204" pitchFamily="34" charset="0"/>
              </a:rPr>
              <a:t>é</a:t>
            </a:r>
            <a:r>
              <a:rPr lang="es-ES" sz="4800" i="1">
                <a:latin typeface="Calibri" panose="020F0502020204030204" pitchFamily="34" charset="0"/>
              </a:rPr>
              <a:t> nabo delicioso!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7650">
                                            <p:txEl>
                                              <p:pRg st="0" end="0"/>
                                            </p:txEl>
                                          </p:spTgt>
                                        </p:tgtEl>
                                        <p:attrNameLst>
                                          <p:attrName>style.visibility</p:attrName>
                                        </p:attrNameLst>
                                      </p:cBhvr>
                                      <p:to>
                                        <p:strVal val="visible"/>
                                      </p:to>
                                    </p:set>
                                    <p:anim calcmode="discrete" valueType="clr">
                                      <p:cBhvr override="childStyle">
                                        <p:cTn id="7" dur="80"/>
                                        <p:tgtEl>
                                          <p:spTgt spid="276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65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27652">
                                            <p:txEl>
                                              <p:pRg st="0" end="0"/>
                                            </p:txEl>
                                          </p:spTgt>
                                        </p:tgtEl>
                                        <p:attrNameLst>
                                          <p:attrName>style.visibility</p:attrName>
                                        </p:attrNameLst>
                                      </p:cBhvr>
                                      <p:to>
                                        <p:strVal val="visible"/>
                                      </p:to>
                                    </p:set>
                                    <p:animEffect transition="in" filter="fade">
                                      <p:cBhvr>
                                        <p:cTn id="21" dur="1000"/>
                                        <p:tgtEl>
                                          <p:spTgt spid="27652">
                                            <p:txEl>
                                              <p:pRg st="0" end="0"/>
                                            </p:txEl>
                                          </p:spTgt>
                                        </p:tgtEl>
                                      </p:cBhvr>
                                    </p:animEffect>
                                    <p:anim calcmode="lin" valueType="num">
                                      <p:cBhvr>
                                        <p:cTn id="22" dur="1000" fill="hold"/>
                                        <p:tgtEl>
                                          <p:spTgt spid="27652">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276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57188" y="814388"/>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GB" sz="28700">
                <a:latin typeface="Bobcat" pitchFamily="2" charset="0"/>
              </a:rPr>
              <a:t>El fin</a:t>
            </a:r>
            <a:endParaRPr lang="es-ES" sz="28700" i="1">
              <a:latin typeface="Bobcat" pitchFamily="2" charset="0"/>
            </a:endParaRPr>
          </a:p>
          <a:p>
            <a:pPr algn="ctr" eaLnBrk="1" hangingPunct="1">
              <a:lnSpc>
                <a:spcPct val="90000"/>
              </a:lnSpc>
              <a:spcBef>
                <a:spcPct val="20000"/>
              </a:spcBef>
            </a:pPr>
            <a:endParaRPr lang="fr-FR" sz="3600" i="1">
              <a:latin typeface="Calibri" panose="020F0502020204030204" pitchFamily="34" charset="0"/>
            </a:endParaRPr>
          </a:p>
          <a:p>
            <a:pPr algn="ctr" eaLnBrk="1" hangingPunct="1">
              <a:lnSpc>
                <a:spcPct val="90000"/>
              </a:lnSpc>
              <a:spcBef>
                <a:spcPct val="20000"/>
              </a:spcBef>
            </a:pPr>
            <a:endParaRPr lang="fr-FR" sz="3600" i="1">
              <a:latin typeface="Calibri" panose="020F0502020204030204" pitchFamily="34" charset="0"/>
            </a:endParaRPr>
          </a:p>
          <a:p>
            <a:pPr algn="ctr" eaLnBrk="1" hangingPunct="1">
              <a:lnSpc>
                <a:spcPct val="90000"/>
              </a:lnSpc>
              <a:spcBef>
                <a:spcPct val="20000"/>
              </a:spcBef>
            </a:pPr>
            <a:endParaRPr lang="fr-FR" sz="3600">
              <a:latin typeface="Calibri" panose="020F0502020204030204" pitchFamily="34" charset="0"/>
            </a:endParaRPr>
          </a:p>
        </p:txBody>
      </p:sp>
      <p:pic>
        <p:nvPicPr>
          <p:cNvPr id="41987" name="Picture 5" descr="turnip_scre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4214813"/>
            <a:ext cx="314325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2"/>
          </p:nvPr>
        </p:nvSpPr>
        <p:spPr/>
        <p:txBody>
          <a:bodyPr/>
          <a:lstStyle/>
          <a:p>
            <a:pPr algn="ctr" eaLnBrk="1" hangingPunct="1"/>
            <a:endParaRPr lang="en-GB" sz="3600" dirty="0" smtClean="0"/>
          </a:p>
          <a:p>
            <a:pPr algn="ctr" eaLnBrk="1" hangingPunct="1">
              <a:buFont typeface="Arial" panose="020B0604020202020204" pitchFamily="34" charset="0"/>
              <a:buNone/>
            </a:pPr>
            <a:r>
              <a:rPr lang="fr-FR" sz="4400" dirty="0" smtClean="0"/>
              <a:t>el </a:t>
            </a:r>
            <a:r>
              <a:rPr lang="fr-FR" sz="4400" dirty="0" err="1" smtClean="0"/>
              <a:t>hermano</a:t>
            </a:r>
            <a:endParaRPr lang="fr-FR" sz="4400" dirty="0" smtClean="0"/>
          </a:p>
          <a:p>
            <a:pPr algn="ctr" eaLnBrk="1" hangingPunct="1">
              <a:buFontTx/>
              <a:buNone/>
            </a:pPr>
            <a:endParaRPr lang="fr-FR" sz="4400" dirty="0" smtClean="0"/>
          </a:p>
          <a:p>
            <a:pPr algn="ctr" eaLnBrk="1" hangingPunct="1">
              <a:buFontTx/>
              <a:buNone/>
            </a:pPr>
            <a:r>
              <a:rPr lang="fr-FR" sz="4400" dirty="0" smtClean="0"/>
              <a:t> Javier</a:t>
            </a:r>
          </a:p>
        </p:txBody>
      </p:sp>
      <p:sp>
        <p:nvSpPr>
          <p:cNvPr id="8195"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pic>
        <p:nvPicPr>
          <p:cNvPr id="8196" name="Picture 2" descr="C:\Documents and Settings\Administrator\Desktop\animfact.1229967078\3794339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214438"/>
            <a:ext cx="342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2"/>
          </p:nvPr>
        </p:nvSpPr>
        <p:spPr>
          <a:xfrm>
            <a:off x="3851275" y="1600200"/>
            <a:ext cx="4835525" cy="4525963"/>
          </a:xfrm>
        </p:spPr>
        <p:txBody>
          <a:bodyPr/>
          <a:lstStyle/>
          <a:p>
            <a:pPr algn="ctr" eaLnBrk="1" hangingPunct="1"/>
            <a:endParaRPr lang="en-GB" sz="3600" dirty="0" smtClean="0"/>
          </a:p>
          <a:p>
            <a:pPr algn="ctr" eaLnBrk="1" hangingPunct="1">
              <a:buFont typeface="Arial" panose="020B0604020202020204" pitchFamily="34" charset="0"/>
              <a:buNone/>
            </a:pPr>
            <a:r>
              <a:rPr lang="fr-FR" sz="4400" dirty="0" smtClean="0"/>
              <a:t>la </a:t>
            </a:r>
            <a:r>
              <a:rPr lang="fr-FR" sz="4400" dirty="0" err="1" smtClean="0"/>
              <a:t>hermana</a:t>
            </a:r>
            <a:endParaRPr lang="fr-FR" sz="4400" dirty="0" smtClean="0"/>
          </a:p>
          <a:p>
            <a:pPr algn="ctr" eaLnBrk="1" hangingPunct="1">
              <a:buFontTx/>
              <a:buNone/>
            </a:pPr>
            <a:endParaRPr lang="fr-FR" sz="4400" dirty="0" smtClean="0"/>
          </a:p>
          <a:p>
            <a:pPr algn="ctr" eaLnBrk="1" hangingPunct="1">
              <a:buFontTx/>
              <a:buNone/>
            </a:pPr>
            <a:r>
              <a:rPr lang="fr-FR" sz="4400" dirty="0" smtClean="0"/>
              <a:t>Conchita</a:t>
            </a:r>
          </a:p>
          <a:p>
            <a:pPr algn="ctr" eaLnBrk="1" hangingPunct="1">
              <a:buFontTx/>
              <a:buNone/>
            </a:pPr>
            <a:r>
              <a:rPr lang="fr-FR" sz="4400" dirty="0" smtClean="0"/>
              <a:t> </a:t>
            </a:r>
          </a:p>
        </p:txBody>
      </p:sp>
      <p:sp>
        <p:nvSpPr>
          <p:cNvPr id="9219"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pic>
        <p:nvPicPr>
          <p:cNvPr id="9220" name="Picture 2" descr="C:\Documents and Settings\Administrator\Desktop\animfact.1229967078\3263734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143000"/>
            <a:ext cx="478631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1000"/>
                                        <p:tgtEl>
                                          <p:spTgt spid="8195">
                                            <p:txEl>
                                              <p:pRg st="3" end="3"/>
                                            </p:txEl>
                                          </p:spTgt>
                                        </p:tgtEl>
                                      </p:cBhvr>
                                    </p:animEffect>
                                    <p:anim calcmode="lin" valueType="num">
                                      <p:cBhvr>
                                        <p:cTn id="15" dur="1000" fill="hold"/>
                                        <p:tgtEl>
                                          <p:spTgt spid="8195">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2"/>
          </p:nvPr>
        </p:nvSpPr>
        <p:spPr>
          <a:xfrm>
            <a:off x="3851275" y="1600200"/>
            <a:ext cx="4835525" cy="4525963"/>
          </a:xfrm>
        </p:spPr>
        <p:txBody>
          <a:bodyPr/>
          <a:lstStyle/>
          <a:p>
            <a:pPr algn="ctr" eaLnBrk="1" hangingPunct="1"/>
            <a:endParaRPr lang="en-GB" sz="3600" smtClean="0"/>
          </a:p>
          <a:p>
            <a:pPr algn="ctr" eaLnBrk="1" hangingPunct="1">
              <a:buFont typeface="Arial" panose="020B0604020202020204" pitchFamily="34" charset="0"/>
              <a:buNone/>
            </a:pPr>
            <a:r>
              <a:rPr lang="fr-FR" sz="4400" smtClean="0"/>
              <a:t>la abuela</a:t>
            </a:r>
          </a:p>
          <a:p>
            <a:pPr algn="ctr" eaLnBrk="1" hangingPunct="1">
              <a:buFontTx/>
              <a:buNone/>
            </a:pPr>
            <a:endParaRPr lang="fr-FR" sz="4400" smtClean="0"/>
          </a:p>
          <a:p>
            <a:pPr algn="ctr" eaLnBrk="1" hangingPunct="1">
              <a:buFontTx/>
              <a:buNone/>
            </a:pPr>
            <a:r>
              <a:rPr lang="fr-FR" sz="4400" smtClean="0"/>
              <a:t>Pilar</a:t>
            </a:r>
          </a:p>
          <a:p>
            <a:pPr algn="ctr" eaLnBrk="1" hangingPunct="1">
              <a:buFontTx/>
              <a:buNone/>
            </a:pPr>
            <a:r>
              <a:rPr lang="fr-FR" sz="4400" smtClean="0"/>
              <a:t> </a:t>
            </a:r>
          </a:p>
        </p:txBody>
      </p:sp>
      <p:sp>
        <p:nvSpPr>
          <p:cNvPr id="10243"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pic>
        <p:nvPicPr>
          <p:cNvPr id="10244" name="Picture 2" descr="C:\Documents and Settings\Administrator\Desktop\animfact.1229967078\327645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643063"/>
            <a:ext cx="3643313"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2"/>
          </p:nvPr>
        </p:nvSpPr>
        <p:spPr>
          <a:xfrm>
            <a:off x="3851275" y="1600200"/>
            <a:ext cx="4835525" cy="4525963"/>
          </a:xfrm>
        </p:spPr>
        <p:txBody>
          <a:bodyPr/>
          <a:lstStyle/>
          <a:p>
            <a:pPr algn="ctr" eaLnBrk="1" hangingPunct="1"/>
            <a:endParaRPr lang="en-GB" sz="3600" smtClean="0"/>
          </a:p>
          <a:p>
            <a:pPr algn="ctr" eaLnBrk="1" hangingPunct="1">
              <a:buFont typeface="Arial" panose="020B0604020202020204" pitchFamily="34" charset="0"/>
              <a:buNone/>
            </a:pPr>
            <a:r>
              <a:rPr lang="fr-FR" sz="4400" smtClean="0"/>
              <a:t>el abuelo</a:t>
            </a:r>
          </a:p>
          <a:p>
            <a:pPr algn="ctr" eaLnBrk="1" hangingPunct="1">
              <a:buFontTx/>
              <a:buNone/>
            </a:pPr>
            <a:endParaRPr lang="fr-FR" sz="4400" smtClean="0"/>
          </a:p>
          <a:p>
            <a:pPr algn="ctr" eaLnBrk="1" hangingPunct="1">
              <a:buFontTx/>
              <a:buNone/>
            </a:pPr>
            <a:r>
              <a:rPr lang="fr-FR" sz="4400" smtClean="0"/>
              <a:t>José</a:t>
            </a:r>
          </a:p>
          <a:p>
            <a:pPr algn="ctr" eaLnBrk="1" hangingPunct="1">
              <a:buFontTx/>
              <a:buNone/>
            </a:pPr>
            <a:r>
              <a:rPr lang="fr-FR" sz="4400" smtClean="0"/>
              <a:t> </a:t>
            </a:r>
          </a:p>
        </p:txBody>
      </p:sp>
      <p:sp>
        <p:nvSpPr>
          <p:cNvPr id="2"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pic>
        <p:nvPicPr>
          <p:cNvPr id="11268" name="Picture 2" descr="C:\Documents and Settings\Administrator\Desktop\animfact.1229967078\327530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500188"/>
            <a:ext cx="25717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2"/>
          </p:nvPr>
        </p:nvSpPr>
        <p:spPr>
          <a:xfrm>
            <a:off x="3851275" y="1600200"/>
            <a:ext cx="4835525" cy="4525963"/>
          </a:xfrm>
        </p:spPr>
        <p:txBody>
          <a:bodyPr/>
          <a:lstStyle/>
          <a:p>
            <a:pPr algn="ctr" eaLnBrk="1" hangingPunct="1"/>
            <a:endParaRPr lang="en-GB" sz="3600" smtClean="0"/>
          </a:p>
          <a:p>
            <a:pPr algn="ctr" eaLnBrk="1" hangingPunct="1">
              <a:buFont typeface="Arial" panose="020B0604020202020204" pitchFamily="34" charset="0"/>
              <a:buNone/>
            </a:pPr>
            <a:r>
              <a:rPr lang="fr-FR" sz="4400" smtClean="0"/>
              <a:t>el perro</a:t>
            </a:r>
          </a:p>
          <a:p>
            <a:pPr algn="ctr" eaLnBrk="1" hangingPunct="1">
              <a:buFontTx/>
              <a:buNone/>
            </a:pPr>
            <a:endParaRPr lang="fr-FR" sz="4400" smtClean="0"/>
          </a:p>
          <a:p>
            <a:pPr algn="ctr" eaLnBrk="1" hangingPunct="1">
              <a:buFontTx/>
              <a:buNone/>
            </a:pPr>
            <a:r>
              <a:rPr lang="fr-FR" sz="4400" smtClean="0"/>
              <a:t>Pongo</a:t>
            </a:r>
          </a:p>
          <a:p>
            <a:pPr algn="ctr" eaLnBrk="1" hangingPunct="1">
              <a:buFontTx/>
              <a:buNone/>
            </a:pPr>
            <a:r>
              <a:rPr lang="fr-FR" sz="4400" smtClean="0"/>
              <a:t> </a:t>
            </a:r>
          </a:p>
        </p:txBody>
      </p:sp>
      <p:sp>
        <p:nvSpPr>
          <p:cNvPr id="12291"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pic>
        <p:nvPicPr>
          <p:cNvPr id="12292" name="Picture 3" descr="C:\Documents and Settings\Administrator\Desktop\animfact.1229967078\324577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928688"/>
            <a:ext cx="32861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0243">
                                            <p:txEl>
                                              <p:pRg st="3" end="3"/>
                                            </p:txEl>
                                          </p:spTgt>
                                        </p:tgtEl>
                                        <p:attrNameLst>
                                          <p:attrName>style.visibility</p:attrName>
                                        </p:attrNameLst>
                                      </p:cBhvr>
                                      <p:to>
                                        <p:strVal val="visible"/>
                                      </p:to>
                                    </p:set>
                                    <p:animEffect transition="in" filter="fade">
                                      <p:cBhvr>
                                        <p:cTn id="14" dur="1000"/>
                                        <p:tgtEl>
                                          <p:spTgt spid="10243">
                                            <p:txEl>
                                              <p:pRg st="3" end="3"/>
                                            </p:txEl>
                                          </p:spTgt>
                                        </p:tgtEl>
                                      </p:cBhvr>
                                    </p:animEffect>
                                    <p:anim calcmode="lin" valueType="num">
                                      <p:cBhvr>
                                        <p:cTn id="15" dur="1000" fill="hold"/>
                                        <p:tgtEl>
                                          <p:spTgt spid="10243">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2"/>
          </p:nvPr>
        </p:nvSpPr>
        <p:spPr>
          <a:xfrm>
            <a:off x="3851275" y="1600200"/>
            <a:ext cx="4835525" cy="4525963"/>
          </a:xfrm>
        </p:spPr>
        <p:txBody>
          <a:bodyPr/>
          <a:lstStyle/>
          <a:p>
            <a:pPr algn="ctr" eaLnBrk="1" hangingPunct="1"/>
            <a:endParaRPr lang="en-GB" sz="3600" smtClean="0"/>
          </a:p>
          <a:p>
            <a:pPr algn="ctr" eaLnBrk="1" hangingPunct="1">
              <a:buFont typeface="Arial" panose="020B0604020202020204" pitchFamily="34" charset="0"/>
              <a:buNone/>
            </a:pPr>
            <a:r>
              <a:rPr lang="fr-FR" sz="4400" smtClean="0"/>
              <a:t>el gato</a:t>
            </a:r>
          </a:p>
          <a:p>
            <a:pPr algn="ctr" eaLnBrk="1" hangingPunct="1">
              <a:buFontTx/>
              <a:buNone/>
            </a:pPr>
            <a:endParaRPr lang="fr-FR" sz="4400" smtClean="0"/>
          </a:p>
          <a:p>
            <a:pPr algn="ctr" eaLnBrk="1" hangingPunct="1">
              <a:buFontTx/>
              <a:buNone/>
            </a:pPr>
            <a:r>
              <a:rPr lang="fr-FR" sz="4400" smtClean="0"/>
              <a:t>Félix</a:t>
            </a:r>
          </a:p>
          <a:p>
            <a:pPr algn="ctr" eaLnBrk="1" hangingPunct="1">
              <a:buFontTx/>
              <a:buNone/>
            </a:pPr>
            <a:r>
              <a:rPr lang="fr-FR" sz="4400" smtClean="0"/>
              <a:t> </a:t>
            </a:r>
          </a:p>
        </p:txBody>
      </p:sp>
      <p:sp>
        <p:nvSpPr>
          <p:cNvPr id="13315" name="Rectangle 4"/>
          <p:cNvSpPr>
            <a:spLocks noGrp="1" noChangeArrowheads="1"/>
          </p:cNvSpPr>
          <p:nvPr>
            <p:ph type="title"/>
          </p:nvPr>
        </p:nvSpPr>
        <p:spPr/>
        <p:txBody>
          <a:bodyPr/>
          <a:lstStyle/>
          <a:p>
            <a:pPr eaLnBrk="1" hangingPunct="1"/>
            <a:r>
              <a:rPr lang="en-GB" sz="7200" smtClean="0">
                <a:latin typeface="Bobcat" pitchFamily="2" charset="0"/>
              </a:rPr>
              <a:t>La familia Ortega</a:t>
            </a:r>
          </a:p>
        </p:txBody>
      </p:sp>
      <p:pic>
        <p:nvPicPr>
          <p:cNvPr id="13316" name="Picture 2" descr="C:\Documents and Settings\Administrator\Desktop\animfact.1229967078\324232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643063"/>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912</Words>
  <Application>Microsoft Office PowerPoint</Application>
  <PresentationFormat>On-screen Show (4:3)</PresentationFormat>
  <Paragraphs>122</Paragraphs>
  <Slides>37</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Bobcat</vt:lpstr>
      <vt:lpstr>Calibri</vt:lpstr>
      <vt:lpstr>Times New Roman</vt:lpstr>
      <vt:lpstr>Office Theme</vt:lpstr>
      <vt:lpstr>El nabo gigante</vt:lpstr>
      <vt:lpstr>La familia Ortega</vt:lpstr>
      <vt:lpstr>PowerPoint Presentation</vt:lpstr>
      <vt:lpstr>La familia Ortega</vt:lpstr>
      <vt:lpstr>La familia Ortega</vt:lpstr>
      <vt:lpstr>La familia Ortega</vt:lpstr>
      <vt:lpstr>La familia Ortega</vt:lpstr>
      <vt:lpstr>La familia Ortega</vt:lpstr>
      <vt:lpstr>La familia Ortega</vt:lpstr>
      <vt:lpstr>La familia Ortega</vt:lpstr>
      <vt:lpstr>La historia del nabo gigante</vt:lpstr>
      <vt:lpstr>La historia del nabo gigante</vt:lpstr>
      <vt:lpstr>La historia del nabo gigante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nabo gigante</dc:title>
  <dc:creator>55WD</dc:creator>
  <cp:lastModifiedBy>55WD</cp:lastModifiedBy>
  <cp:revision>22</cp:revision>
  <dcterms:created xsi:type="dcterms:W3CDTF">2008-12-22T17:55:28Z</dcterms:created>
  <dcterms:modified xsi:type="dcterms:W3CDTF">2015-06-19T03:27:41Z</dcterms:modified>
</cp:coreProperties>
</file>