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6" r:id="rId5"/>
    <p:sldId id="260" r:id="rId6"/>
    <p:sldId id="268" r:id="rId7"/>
    <p:sldId id="271" r:id="rId8"/>
    <p:sldId id="272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75" autoAdjust="0"/>
  </p:normalViewPr>
  <p:slideViewPr>
    <p:cSldViewPr snapToGrid="0">
      <p:cViewPr varScale="1">
        <p:scale>
          <a:sx n="100" d="100"/>
          <a:sy n="100" d="100"/>
        </p:scale>
        <p:origin x="19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4E584-DEE0-4084-98E4-76C2B4D5AA3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2E9A8-65D2-4FE8-ACE0-489A51475A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39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Short video with alphabet nouns</a:t>
            </a:r>
            <a:r>
              <a:rPr lang="en-GB" baseline="0" dirty="0" smtClean="0"/>
              <a:t> – clear, slow pronunciation – time for pupils to listen and repeat.  2</a:t>
            </a:r>
            <a:r>
              <a:rPr lang="en-GB" baseline="30000" dirty="0" smtClean="0"/>
              <a:t>nd</a:t>
            </a:r>
            <a:r>
              <a:rPr lang="en-GB" baseline="0" dirty="0" smtClean="0"/>
              <a:t> time around they should try to join in and say each word at the same time as the video.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E9A8-65D2-4FE8-ACE0-489A51475A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00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on each number to hear the words spelt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E9A8-65D2-4FE8-ACE0-489A51475A9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76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encuesta</a:t>
            </a:r>
            <a:r>
              <a:rPr lang="en-GB" dirty="0" smtClean="0"/>
              <a:t> – a survey</a:t>
            </a:r>
            <a:br>
              <a:rPr lang="en-GB" dirty="0" smtClean="0"/>
            </a:br>
            <a:r>
              <a:rPr lang="en-GB" dirty="0" smtClean="0"/>
              <a:t>Pupils are going to ask 5 other people in their class about their brothers and sisters.</a:t>
            </a:r>
          </a:p>
          <a:p>
            <a:r>
              <a:rPr lang="en-GB" dirty="0" smtClean="0"/>
              <a:t>¿</a:t>
            </a:r>
            <a:r>
              <a:rPr lang="en-GB" dirty="0" err="1" smtClean="0"/>
              <a:t>Tienes</a:t>
            </a:r>
            <a:r>
              <a:rPr lang="en-GB" dirty="0" smtClean="0"/>
              <a:t>..? (Do you have..?)</a:t>
            </a:r>
          </a:p>
          <a:p>
            <a:r>
              <a:rPr lang="en-GB" dirty="0" smtClean="0"/>
              <a:t>¿</a:t>
            </a:r>
            <a:r>
              <a:rPr lang="en-GB" dirty="0" err="1" smtClean="0"/>
              <a:t>Cómo</a:t>
            </a:r>
            <a:r>
              <a:rPr lang="en-GB" dirty="0" smtClean="0"/>
              <a:t> se llama?  (What is he/she called?</a:t>
            </a:r>
          </a:p>
          <a:p>
            <a:r>
              <a:rPr lang="en-GB" dirty="0" smtClean="0"/>
              <a:t>¿</a:t>
            </a:r>
            <a:r>
              <a:rPr lang="en-GB" dirty="0" err="1" smtClean="0"/>
              <a:t>Cómo</a:t>
            </a:r>
            <a:r>
              <a:rPr lang="en-GB" dirty="0" smtClean="0"/>
              <a:t> se </a:t>
            </a:r>
            <a:r>
              <a:rPr lang="en-GB" dirty="0" err="1" smtClean="0"/>
              <a:t>escribe</a:t>
            </a:r>
            <a:r>
              <a:rPr lang="en-GB" dirty="0" smtClean="0"/>
              <a:t>? (How do you spell that?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E9A8-65D2-4FE8-ACE0-489A51475A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1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Reading activity to finish.  This could be done as a whole class activity or</a:t>
            </a:r>
            <a:r>
              <a:rPr lang="en-GB" baseline="0" dirty="0" smtClean="0"/>
              <a:t> individually.</a:t>
            </a:r>
            <a:endParaRPr lang="en-GB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606F7B-0A1F-4B51-9219-91CFBF9D374D}" type="slidenum">
              <a:rPr lang="en-GB"/>
              <a:pPr eaLnBrk="1" hangingPunct="1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9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0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33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08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1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7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46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0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700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5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2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07F2-A70D-4BAE-BA16-ECC7C1FAD495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9F2ED-E5C4-4EDE-85AC-37794D0246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08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audio" Target="../media/audio6.wav"/><Relationship Id="rId5" Type="http://schemas.openxmlformats.org/officeDocument/2006/relationships/image" Target="../media/image5.jpeg"/><Relationship Id="rId10" Type="http://schemas.openxmlformats.org/officeDocument/2006/relationships/audio" Target="../media/audio5.wav"/><Relationship Id="rId4" Type="http://schemas.openxmlformats.org/officeDocument/2006/relationships/image" Target="../media/image4.jpeg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ecedario español. Alfabeto castellano. Spanish alphabet.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29" y="643467"/>
            <a:ext cx="7711204" cy="552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9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68538" y="476250"/>
            <a:ext cx="3017837" cy="2008188"/>
            <a:chOff x="1429" y="300"/>
            <a:chExt cx="1901" cy="1265"/>
          </a:xfrm>
        </p:grpSpPr>
        <p:pic>
          <p:nvPicPr>
            <p:cNvPr id="4101" name="Picture 4" descr="j030330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300"/>
              <a:ext cx="1119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08" y="799"/>
              <a:ext cx="722" cy="7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CCCC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</p:grp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250825" y="2784475"/>
            <a:ext cx="84978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¿Cómo se escribe…..?</a:t>
            </a:r>
          </a:p>
        </p:txBody>
      </p: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179388" y="4437063"/>
            <a:ext cx="8280400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Se escribe…..</a:t>
            </a:r>
          </a:p>
        </p:txBody>
      </p:sp>
    </p:spTree>
    <p:extLst>
      <p:ext uri="{BB962C8B-B14F-4D97-AF65-F5344CB8AC3E}">
        <p14:creationId xmlns:p14="http://schemas.microsoft.com/office/powerpoint/2010/main" val="10916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o se escr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o se escr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 escr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9750" y="0"/>
            <a:ext cx="7704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cs typeface="Arial" panose="020B0604020202020204" pitchFamily="34" charset="0"/>
              </a:rPr>
              <a:t>¿Qué monumento es</a:t>
            </a:r>
            <a:r>
              <a:rPr lang="en-GB" sz="3600" b="1"/>
              <a:t>?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9750" y="620713"/>
            <a:ext cx="719138" cy="56784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  <a:p>
            <a:pPr eaLnBrk="1" hangingPunct="1">
              <a:spcBef>
                <a:spcPct val="50000"/>
              </a:spcBef>
            </a:pPr>
            <a:endParaRPr lang="en-GB" sz="2800" b="1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620713"/>
            <a:ext cx="4465637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_ _ _   _ _ _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258888" y="1895475"/>
            <a:ext cx="5545137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_ _ _  _ _ _ _ _  _ _ _ _ _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258888" y="3046413"/>
            <a:ext cx="4465637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_ _ _ _’_  _ _ _ _ _ _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258888" y="4437063"/>
            <a:ext cx="5184775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_ _ _ _ _ _  _ _ _ _ _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258888" y="5589588"/>
            <a:ext cx="6913562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_ _ _ _  _ _ _ _ _ _  _ _ _ _ _ _ _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258888" y="598488"/>
            <a:ext cx="4465637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Big Ben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258888" y="1895475"/>
            <a:ext cx="5545137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The White House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258888" y="3046413"/>
            <a:ext cx="4465637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King’s College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1258888" y="5589588"/>
            <a:ext cx="6913562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 dirty="0"/>
              <a:t>Real Madrid Stadium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258888" y="4437063"/>
            <a:ext cx="5184775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600" b="1"/>
              <a:t>Eiffel Tower</a:t>
            </a:r>
          </a:p>
        </p:txBody>
      </p:sp>
      <p:pic>
        <p:nvPicPr>
          <p:cNvPr id="9235" name="Picture 19" descr="035_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0"/>
            <a:ext cx="13176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white-h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12875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21" descr="Cambridge%2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08275"/>
            <a:ext cx="2082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 descr="Eiffel%20Tower%20IPS-15%20Paris%207-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860800"/>
            <a:ext cx="12969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3" descr="real_madrid_stadium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16563"/>
            <a:ext cx="22320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WordArt 24">
            <a:hlinkClick r:id="" action="ppaction://noaction" highlightClick="1">
              <a:snd r:embed="rId8" name="big ben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620713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188" name="WordArt 25">
            <a:hlinkClick r:id="" action="ppaction://noaction" highlightClick="1">
              <a:snd r:embed="rId9" name="the white hous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1844675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189" name="WordArt 26">
            <a:hlinkClick r:id="" action="ppaction://noaction" highlightClick="1">
              <a:snd r:embed="rId10" name="kings colleg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2995613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7190" name="WordArt 27">
            <a:hlinkClick r:id="" action="ppaction://noaction" highlightClick="1">
              <a:snd r:embed="rId11" name="eiffel tower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4437063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7191" name="WordArt 28">
            <a:hlinkClick r:id="" action="ppaction://noaction" highlightClick="1">
              <a:snd r:embed="rId12" name="real madrid stadium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5516563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507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  <p:bldP spid="9227" grpId="0" animBg="1"/>
      <p:bldP spid="9229" grpId="0" animBg="1"/>
      <p:bldP spid="9231" grpId="0" animBg="1"/>
      <p:bldP spid="92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65176"/>
              </p:ext>
            </p:extLst>
          </p:nvPr>
        </p:nvGraphicFramePr>
        <p:xfrm>
          <a:off x="323850" y="368300"/>
          <a:ext cx="8115300" cy="3811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/>
                <a:gridCol w="2705100"/>
                <a:gridCol w="2705100"/>
              </a:tblGrid>
              <a:tr h="498475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</a:t>
                      </a:r>
                      <a:r>
                        <a:rPr lang="en-GB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Hermanos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62517">
                <a:tc>
                  <a:txBody>
                    <a:bodyPr/>
                    <a:lstStyle/>
                    <a:p>
                      <a:r>
                        <a:rPr lang="en-GB" sz="2000" i="1" dirty="0" smtClean="0"/>
                        <a:t>Jack</a:t>
                      </a:r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GB" sz="2000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hermano</a:t>
                      </a:r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</a:t>
                      </a:r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62517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62517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62517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662517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ounded Rectangular Callout 3"/>
          <p:cNvSpPr/>
          <p:nvPr/>
        </p:nvSpPr>
        <p:spPr>
          <a:xfrm>
            <a:off x="416867" y="4312981"/>
            <a:ext cx="2507308" cy="1783019"/>
          </a:xfrm>
          <a:prstGeom prst="wedgeRoundRectCallout">
            <a:avLst>
              <a:gd name="adj1" fmla="val -22519"/>
              <a:gd name="adj2" fmla="val -67488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Tienes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hermanos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hermanas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350817" y="4208206"/>
            <a:ext cx="2164408" cy="1154369"/>
          </a:xfrm>
          <a:prstGeom prst="wedgeRoundRectCallout">
            <a:avLst>
              <a:gd name="adj1" fmla="val -22519"/>
              <a:gd name="adj2" fmla="val -67488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llama?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750992" y="5204490"/>
            <a:ext cx="2164408" cy="1154369"/>
          </a:xfrm>
          <a:prstGeom prst="wedgeRoundRectCallout">
            <a:avLst>
              <a:gd name="adj1" fmla="val -22519"/>
              <a:gd name="adj2" fmla="val -67488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060" y="147484"/>
            <a:ext cx="897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¿</a:t>
            </a:r>
            <a:r>
              <a:rPr lang="en-GB" sz="4800" b="1" dirty="0" err="1" smtClean="0"/>
              <a:t>Tienes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hermanos</a:t>
            </a:r>
            <a:r>
              <a:rPr lang="en-GB" sz="4800" b="1" dirty="0" smtClean="0"/>
              <a:t> o </a:t>
            </a:r>
            <a:r>
              <a:rPr lang="en-GB" sz="4800" b="1" dirty="0" err="1" smtClean="0"/>
              <a:t>hermanas</a:t>
            </a:r>
            <a:r>
              <a:rPr lang="en-GB" sz="4800" b="1" dirty="0" smtClean="0"/>
              <a:t>?</a:t>
            </a:r>
            <a:endParaRPr lang="en-GB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5" y="2864383"/>
            <a:ext cx="2701869" cy="373850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69517" y="1769806"/>
            <a:ext cx="2341695" cy="2438639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4217" y="1188752"/>
            <a:ext cx="2569693" cy="3351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77" y="4387053"/>
            <a:ext cx="2490217" cy="23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060" y="147484"/>
            <a:ext cx="897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¿</a:t>
            </a:r>
            <a:r>
              <a:rPr lang="en-GB" sz="4800" b="1" dirty="0" err="1" smtClean="0"/>
              <a:t>Cómo</a:t>
            </a:r>
            <a:r>
              <a:rPr lang="en-GB" sz="4800" b="1" dirty="0" smtClean="0"/>
              <a:t> se </a:t>
            </a:r>
            <a:r>
              <a:rPr lang="en-GB" sz="4800" b="1" dirty="0" err="1" smtClean="0"/>
              <a:t>llaman</a:t>
            </a:r>
            <a:r>
              <a:rPr lang="en-GB" sz="4800" b="1" dirty="0" smtClean="0"/>
              <a:t>?</a:t>
            </a:r>
            <a:endParaRPr lang="en-GB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" y="2864382"/>
            <a:ext cx="2701869" cy="373850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69517" y="1769806"/>
            <a:ext cx="3794700" cy="2438639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hermano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llama Bart. 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llama Maggie.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4217" y="1188752"/>
            <a:ext cx="2569693" cy="3351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77" y="4387053"/>
            <a:ext cx="2490217" cy="23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060" y="147484"/>
            <a:ext cx="897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¿</a:t>
            </a:r>
            <a:r>
              <a:rPr lang="en-GB" sz="4800" b="1" dirty="0" err="1" smtClean="0"/>
              <a:t>Cómo</a:t>
            </a:r>
            <a:r>
              <a:rPr lang="en-GB" sz="4800" b="1" dirty="0" smtClean="0"/>
              <a:t> se </a:t>
            </a:r>
            <a:r>
              <a:rPr lang="en-GB" sz="4800" b="1" dirty="0" err="1" smtClean="0"/>
              <a:t>escribe</a:t>
            </a:r>
            <a:r>
              <a:rPr lang="en-GB" sz="4800" b="1" dirty="0" smtClean="0"/>
              <a:t>?</a:t>
            </a:r>
            <a:endParaRPr lang="en-GB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" y="2864382"/>
            <a:ext cx="2701869" cy="373850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69517" y="1769806"/>
            <a:ext cx="3794700" cy="2438639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 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– A – R - T.  </a:t>
            </a:r>
            <a:b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Maggie se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– A – G – G – I - E.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4217" y="1188752"/>
            <a:ext cx="2569693" cy="3351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77" y="4387053"/>
            <a:ext cx="2490217" cy="23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060" y="147484"/>
            <a:ext cx="897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/>
              <a:t>¿</a:t>
            </a:r>
            <a:r>
              <a:rPr lang="en-GB" sz="4800" b="1" dirty="0" err="1" smtClean="0"/>
              <a:t>Tienes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hermanos</a:t>
            </a:r>
            <a:r>
              <a:rPr lang="en-GB" sz="4800" b="1" dirty="0" smtClean="0"/>
              <a:t> o </a:t>
            </a:r>
            <a:r>
              <a:rPr lang="en-GB" sz="4800" b="1" dirty="0" err="1" smtClean="0"/>
              <a:t>hermanas</a:t>
            </a:r>
            <a:r>
              <a:rPr lang="en-GB" sz="4800" b="1" dirty="0" smtClean="0"/>
              <a:t>?</a:t>
            </a:r>
            <a:endParaRPr lang="en-GB" sz="4800" b="1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4826942" y="1192612"/>
            <a:ext cx="3097858" cy="1141014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hermanos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826942" y="2484397"/>
            <a:ext cx="3097858" cy="1141014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hermanas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826942" y="3812015"/>
            <a:ext cx="3097858" cy="1141014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hermanos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hermana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826942" y="5321882"/>
            <a:ext cx="3097858" cy="1141014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soy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hijo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soy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hija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GB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35" y="1141048"/>
            <a:ext cx="592365" cy="1180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35" y="1152845"/>
            <a:ext cx="592365" cy="1180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0" y="2426511"/>
            <a:ext cx="630494" cy="1256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523" y="2426510"/>
            <a:ext cx="630494" cy="1256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99" y="2426509"/>
            <a:ext cx="630494" cy="1256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2" y="3812015"/>
            <a:ext cx="592365" cy="1180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02" y="3823812"/>
            <a:ext cx="592365" cy="1180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02" y="3776177"/>
            <a:ext cx="630494" cy="1256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37" y="5354164"/>
            <a:ext cx="592365" cy="118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52" y="5278160"/>
            <a:ext cx="630494" cy="12567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4" y="5257954"/>
            <a:ext cx="1382415" cy="13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1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475" y="552450"/>
            <a:ext cx="52403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sz="2400" u="sng" dirty="0">
                <a:latin typeface="Arial" panose="020B0604020202020204" pitchFamily="34" charset="0"/>
              </a:rPr>
              <a:t>Me llamo </a:t>
            </a:r>
            <a:r>
              <a:rPr lang="es-AR" sz="2400" dirty="0">
                <a:latin typeface="Arial" panose="020B0604020202020204" pitchFamily="34" charset="0"/>
              </a:rPr>
              <a:t>Rafael y </a:t>
            </a:r>
            <a:r>
              <a:rPr lang="es-AR" sz="2400" u="sng" dirty="0">
                <a:latin typeface="Arial" panose="020B0604020202020204" pitchFamily="34" charset="0"/>
              </a:rPr>
              <a:t>tengo</a:t>
            </a:r>
            <a:r>
              <a:rPr lang="es-AR" sz="2400" dirty="0">
                <a:latin typeface="Arial" panose="020B0604020202020204" pitchFamily="34" charset="0"/>
              </a:rPr>
              <a:t> 11 años. Mi cumpleaños </a:t>
            </a:r>
            <a:r>
              <a:rPr lang="es-AR" sz="2400" u="sng" dirty="0">
                <a:latin typeface="Arial" panose="020B0604020202020204" pitchFamily="34" charset="0"/>
              </a:rPr>
              <a:t>es</a:t>
            </a:r>
            <a:r>
              <a:rPr lang="es-AR" sz="2400" dirty="0">
                <a:latin typeface="Arial" panose="020B0604020202020204" pitchFamily="34" charset="0"/>
              </a:rPr>
              <a:t> el 11 de diciembre. </a:t>
            </a:r>
          </a:p>
          <a:p>
            <a:pPr eaLnBrk="1" hangingPunct="1"/>
            <a:endParaRPr lang="es-AR" sz="2400" dirty="0">
              <a:latin typeface="Arial" panose="020B0604020202020204" pitchFamily="34" charset="0"/>
            </a:endParaRPr>
          </a:p>
          <a:p>
            <a:pPr eaLnBrk="1" hangingPunct="1"/>
            <a:r>
              <a:rPr lang="es-AR" sz="2400" dirty="0" smtClean="0">
                <a:latin typeface="Arial" panose="020B0604020202020204" pitchFamily="34" charset="0"/>
              </a:rPr>
              <a:t>Mi </a:t>
            </a:r>
            <a:r>
              <a:rPr lang="es-AR" sz="2400" dirty="0">
                <a:latin typeface="Arial" panose="020B0604020202020204" pitchFamily="34" charset="0"/>
              </a:rPr>
              <a:t>madre </a:t>
            </a:r>
            <a:r>
              <a:rPr lang="es-AR" sz="2400" u="sng" dirty="0">
                <a:latin typeface="Arial" panose="020B0604020202020204" pitchFamily="34" charset="0"/>
              </a:rPr>
              <a:t>se llama </a:t>
            </a:r>
            <a:r>
              <a:rPr lang="es-AR" sz="2400" dirty="0">
                <a:latin typeface="Arial" panose="020B0604020202020204" pitchFamily="34" charset="0"/>
              </a:rPr>
              <a:t>Emilia. Mi padre </a:t>
            </a:r>
            <a:r>
              <a:rPr lang="es-AR" sz="2400" u="sng" dirty="0">
                <a:latin typeface="Arial" panose="020B0604020202020204" pitchFamily="34" charset="0"/>
              </a:rPr>
              <a:t>se llama </a:t>
            </a:r>
            <a:r>
              <a:rPr lang="es-AR" sz="2400" dirty="0" smtClean="0">
                <a:latin typeface="Arial" panose="020B0604020202020204" pitchFamily="34" charset="0"/>
              </a:rPr>
              <a:t>Leonardo. </a:t>
            </a:r>
            <a:r>
              <a:rPr lang="es-AR" sz="2400" u="sng" dirty="0">
                <a:latin typeface="Arial" panose="020B0604020202020204" pitchFamily="34" charset="0"/>
              </a:rPr>
              <a:t>Tengo</a:t>
            </a:r>
            <a:r>
              <a:rPr lang="es-AR" sz="2400" dirty="0">
                <a:latin typeface="Arial" panose="020B0604020202020204" pitchFamily="34" charset="0"/>
              </a:rPr>
              <a:t> un hermano que </a:t>
            </a:r>
            <a:r>
              <a:rPr lang="es-AR" sz="2400" u="sng" dirty="0">
                <a:latin typeface="Arial" panose="020B0604020202020204" pitchFamily="34" charset="0"/>
              </a:rPr>
              <a:t>se llama </a:t>
            </a:r>
            <a:r>
              <a:rPr lang="es-AR" sz="2400" dirty="0">
                <a:latin typeface="Arial" panose="020B0604020202020204" pitchFamily="34" charset="0"/>
              </a:rPr>
              <a:t>Alberto y </a:t>
            </a:r>
            <a:r>
              <a:rPr lang="es-AR" sz="2400" u="sng" dirty="0">
                <a:latin typeface="Arial" panose="020B0604020202020204" pitchFamily="34" charset="0"/>
              </a:rPr>
              <a:t>tiene</a:t>
            </a:r>
            <a:r>
              <a:rPr lang="es-AR" sz="2400" dirty="0">
                <a:latin typeface="Arial" panose="020B0604020202020204" pitchFamily="34" charset="0"/>
              </a:rPr>
              <a:t> 8 años. </a:t>
            </a:r>
            <a:r>
              <a:rPr lang="es-AR" sz="2400" u="sng" dirty="0">
                <a:latin typeface="Arial" panose="020B0604020202020204" pitchFamily="34" charset="0"/>
              </a:rPr>
              <a:t>No tengo </a:t>
            </a:r>
            <a:r>
              <a:rPr lang="es-AR" sz="2400" dirty="0">
                <a:latin typeface="Arial" panose="020B0604020202020204" pitchFamily="34" charset="0"/>
              </a:rPr>
              <a:t>hermanas.</a:t>
            </a:r>
          </a:p>
        </p:txBody>
      </p:sp>
      <p:sp>
        <p:nvSpPr>
          <p:cNvPr id="6147" name="Subtitle 2"/>
          <p:cNvSpPr txBox="1">
            <a:spLocks/>
          </p:cNvSpPr>
          <p:nvPr/>
        </p:nvSpPr>
        <p:spPr bwMode="auto">
          <a:xfrm>
            <a:off x="244475" y="3525838"/>
            <a:ext cx="7416800" cy="297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A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A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A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dad:</a:t>
            </a:r>
            <a:endParaRPr lang="es-A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A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- </a:t>
            </a: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s-AR" alt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es-AR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A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646" t="-1600" b="28493"/>
          <a:stretch/>
        </p:blipFill>
        <p:spPr>
          <a:xfrm>
            <a:off x="5803855" y="608928"/>
            <a:ext cx="2330494" cy="24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321</Words>
  <Application>Microsoft Office PowerPoint</Application>
  <PresentationFormat>On-screen Show (4:3)</PresentationFormat>
  <Paragraphs>66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55WD</cp:lastModifiedBy>
  <cp:revision>13</cp:revision>
  <dcterms:created xsi:type="dcterms:W3CDTF">2014-08-13T18:32:59Z</dcterms:created>
  <dcterms:modified xsi:type="dcterms:W3CDTF">2014-08-14T06:25:18Z</dcterms:modified>
</cp:coreProperties>
</file>