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140" autoAdjust="0"/>
  </p:normalViewPr>
  <p:slideViewPr>
    <p:cSldViewPr snapToGrid="0">
      <p:cViewPr varScale="1">
        <p:scale>
          <a:sx n="84" d="100"/>
          <a:sy n="84" d="100"/>
        </p:scale>
        <p:origin x="18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50928-3141-42F0-8E75-68E1ED30FF51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B089B-55AA-4C6C-93B5-4EB1C84161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85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have seen this slide once already but it makes a good recapping activity to start the lesson.</a:t>
            </a:r>
          </a:p>
          <a:p>
            <a:endParaRPr lang="en-GB" dirty="0" smtClean="0"/>
          </a:p>
          <a:p>
            <a:r>
              <a:rPr lang="en-GB" dirty="0" smtClean="0"/>
              <a:t>¿</a:t>
            </a:r>
            <a:r>
              <a:rPr lang="en-GB" dirty="0" err="1" smtClean="0"/>
              <a:t>Cómo</a:t>
            </a:r>
            <a:r>
              <a:rPr lang="en-GB" dirty="0" smtClean="0"/>
              <a:t> se llama?  (What is he/she called?</a:t>
            </a:r>
          </a:p>
          <a:p>
            <a:r>
              <a:rPr lang="en-GB" dirty="0" smtClean="0"/>
              <a:t>¿</a:t>
            </a:r>
            <a:r>
              <a:rPr lang="en-GB" dirty="0" err="1" smtClean="0"/>
              <a:t>Cómo</a:t>
            </a:r>
            <a:r>
              <a:rPr lang="en-GB" dirty="0" smtClean="0"/>
              <a:t> se </a:t>
            </a:r>
            <a:r>
              <a:rPr lang="en-GB" dirty="0" err="1" smtClean="0"/>
              <a:t>escribe</a:t>
            </a:r>
            <a:r>
              <a:rPr lang="en-GB" dirty="0" smtClean="0"/>
              <a:t>? (How do you spell that?</a:t>
            </a:r>
          </a:p>
          <a:p>
            <a:r>
              <a:rPr lang="en-GB" dirty="0" smtClean="0"/>
              <a:t>Alphabet introduction</a:t>
            </a:r>
          </a:p>
          <a:p>
            <a:r>
              <a:rPr lang="en-GB" dirty="0" smtClean="0"/>
              <a:t>A - a, B - </a:t>
            </a:r>
            <a:r>
              <a:rPr lang="en-GB" dirty="0" err="1" smtClean="0"/>
              <a:t>bé</a:t>
            </a:r>
            <a:r>
              <a:rPr lang="en-GB" dirty="0" smtClean="0"/>
              <a:t>, C - </a:t>
            </a:r>
            <a:r>
              <a:rPr lang="en-GB" dirty="0" err="1" smtClean="0"/>
              <a:t>thé</a:t>
            </a:r>
            <a:r>
              <a:rPr lang="en-GB" dirty="0" smtClean="0"/>
              <a:t>, D - </a:t>
            </a:r>
            <a:r>
              <a:rPr lang="en-GB" dirty="0" err="1" smtClean="0"/>
              <a:t>dé</a:t>
            </a:r>
            <a:r>
              <a:rPr lang="en-GB" dirty="0" smtClean="0"/>
              <a:t>, E - é, F - </a:t>
            </a:r>
            <a:r>
              <a:rPr lang="en-GB" dirty="0" err="1" smtClean="0"/>
              <a:t>effé</a:t>
            </a:r>
            <a:r>
              <a:rPr lang="en-GB" dirty="0" smtClean="0"/>
              <a:t>, G - </a:t>
            </a:r>
            <a:r>
              <a:rPr lang="en-GB" dirty="0" err="1" smtClean="0"/>
              <a:t>jé</a:t>
            </a:r>
            <a:r>
              <a:rPr lang="en-GB" dirty="0" smtClean="0"/>
              <a:t>, H - </a:t>
            </a:r>
            <a:r>
              <a:rPr lang="en-GB" dirty="0" err="1" smtClean="0"/>
              <a:t>aché</a:t>
            </a:r>
            <a:r>
              <a:rPr lang="en-GB" dirty="0" smtClean="0"/>
              <a:t>, I - </a:t>
            </a:r>
            <a:r>
              <a:rPr lang="en-GB" dirty="0" err="1" smtClean="0"/>
              <a:t>ee</a:t>
            </a:r>
            <a:r>
              <a:rPr lang="en-GB" dirty="0" smtClean="0"/>
              <a:t>, J - jota, K - </a:t>
            </a:r>
            <a:r>
              <a:rPr lang="en-GB" dirty="0" err="1" smtClean="0"/>
              <a:t>ka</a:t>
            </a:r>
            <a:r>
              <a:rPr lang="en-GB" dirty="0" smtClean="0"/>
              <a:t>, L - </a:t>
            </a:r>
            <a:r>
              <a:rPr lang="en-GB" dirty="0" err="1" smtClean="0"/>
              <a:t>ellé</a:t>
            </a:r>
            <a:r>
              <a:rPr lang="en-GB" dirty="0" smtClean="0"/>
              <a:t>, M - </a:t>
            </a:r>
            <a:r>
              <a:rPr lang="en-GB" dirty="0" err="1" smtClean="0"/>
              <a:t>emé</a:t>
            </a:r>
            <a:r>
              <a:rPr lang="en-GB" dirty="0" smtClean="0"/>
              <a:t>, N - </a:t>
            </a:r>
            <a:r>
              <a:rPr lang="en-GB" dirty="0" err="1" smtClean="0"/>
              <a:t>ené</a:t>
            </a:r>
            <a:r>
              <a:rPr lang="en-GB" dirty="0" smtClean="0"/>
              <a:t>, O - o, P - </a:t>
            </a:r>
            <a:r>
              <a:rPr lang="en-GB" dirty="0" err="1" smtClean="0"/>
              <a:t>pé</a:t>
            </a:r>
            <a:r>
              <a:rPr lang="en-GB" dirty="0" smtClean="0"/>
              <a:t>, Q - </a:t>
            </a:r>
            <a:r>
              <a:rPr lang="en-GB" dirty="0" err="1" smtClean="0"/>
              <a:t>koo</a:t>
            </a:r>
            <a:r>
              <a:rPr lang="en-GB" dirty="0" smtClean="0"/>
              <a:t>, R - </a:t>
            </a:r>
            <a:r>
              <a:rPr lang="en-GB" dirty="0" err="1" smtClean="0"/>
              <a:t>erré</a:t>
            </a:r>
            <a:r>
              <a:rPr lang="en-GB" dirty="0" smtClean="0"/>
              <a:t>, S - </a:t>
            </a:r>
            <a:r>
              <a:rPr lang="en-GB" dirty="0" err="1" smtClean="0"/>
              <a:t>esé</a:t>
            </a:r>
            <a:r>
              <a:rPr lang="en-GB" dirty="0" smtClean="0"/>
              <a:t>, T - </a:t>
            </a:r>
            <a:r>
              <a:rPr lang="en-GB" dirty="0" err="1" smtClean="0"/>
              <a:t>té</a:t>
            </a:r>
            <a:r>
              <a:rPr lang="en-GB" dirty="0" smtClean="0"/>
              <a:t>, U - </a:t>
            </a:r>
            <a:r>
              <a:rPr lang="en-GB" dirty="0" err="1" smtClean="0"/>
              <a:t>ubé</a:t>
            </a:r>
            <a:r>
              <a:rPr lang="en-GB" dirty="0" smtClean="0"/>
              <a:t>, W - </a:t>
            </a:r>
            <a:r>
              <a:rPr lang="en-GB" dirty="0" err="1" smtClean="0"/>
              <a:t>ubé</a:t>
            </a:r>
            <a:r>
              <a:rPr lang="en-GB" dirty="0" smtClean="0"/>
              <a:t> </a:t>
            </a:r>
            <a:r>
              <a:rPr lang="en-GB" dirty="0" err="1" smtClean="0"/>
              <a:t>doblé</a:t>
            </a:r>
            <a:r>
              <a:rPr lang="en-GB" dirty="0" smtClean="0"/>
              <a:t>, X - </a:t>
            </a:r>
            <a:r>
              <a:rPr lang="en-GB" dirty="0" err="1" smtClean="0"/>
              <a:t>ekeys</a:t>
            </a:r>
            <a:r>
              <a:rPr lang="en-GB" dirty="0" smtClean="0"/>
              <a:t>, Y - </a:t>
            </a:r>
            <a:r>
              <a:rPr lang="en-GB" dirty="0" err="1" smtClean="0"/>
              <a:t>yé</a:t>
            </a:r>
            <a:r>
              <a:rPr lang="en-GB" dirty="0" smtClean="0"/>
              <a:t>, Z - theta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B0F9-7305-4758-93F1-B3504BE99C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4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 smtClean="0"/>
              <a:t>H – ache</a:t>
            </a:r>
            <a:br>
              <a:rPr lang="en-GB" sz="2000" dirty="0" smtClean="0"/>
            </a:br>
            <a:r>
              <a:rPr lang="en-GB" sz="2000" dirty="0" smtClean="0"/>
              <a:t>O - o</a:t>
            </a:r>
            <a:br>
              <a:rPr lang="en-GB" sz="2000" dirty="0" smtClean="0"/>
            </a:br>
            <a:r>
              <a:rPr lang="en-GB" sz="2000" dirty="0" smtClean="0"/>
              <a:t>M – </a:t>
            </a:r>
            <a:r>
              <a:rPr lang="en-GB" sz="2000" dirty="0" err="1" smtClean="0"/>
              <a:t>emé</a:t>
            </a:r>
            <a:r>
              <a:rPr lang="en-GB" sz="2000" baseline="0" dirty="0" smtClean="0"/>
              <a:t> </a:t>
            </a:r>
            <a:br>
              <a:rPr lang="en-GB" sz="2000" baseline="0" dirty="0" smtClean="0"/>
            </a:br>
            <a:r>
              <a:rPr lang="en-GB" sz="2000" dirty="0" smtClean="0"/>
              <a:t>E – é</a:t>
            </a:r>
            <a:br>
              <a:rPr lang="en-GB" sz="2000" dirty="0" smtClean="0"/>
            </a:br>
            <a:r>
              <a:rPr lang="en-GB" sz="2000" dirty="0" smtClean="0"/>
              <a:t>R - </a:t>
            </a:r>
            <a:r>
              <a:rPr lang="en-GB" sz="2000" dirty="0" err="1" smtClean="0"/>
              <a:t>erré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7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 smtClean="0"/>
              <a:t>A - a, B - </a:t>
            </a:r>
            <a:r>
              <a:rPr lang="en-GB" sz="2000" dirty="0" err="1" smtClean="0"/>
              <a:t>bé</a:t>
            </a:r>
            <a:r>
              <a:rPr lang="en-GB" sz="2000" dirty="0" smtClean="0"/>
              <a:t>, E – é</a:t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8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B - </a:t>
            </a:r>
            <a:r>
              <a:rPr lang="en-GB" sz="2000" dirty="0" err="1" smtClean="0"/>
              <a:t>bé</a:t>
            </a:r>
            <a:r>
              <a:rPr lang="en-GB" sz="2000" dirty="0" smtClean="0"/>
              <a:t>, A - a, R – </a:t>
            </a:r>
            <a:r>
              <a:rPr lang="en-GB" sz="2000" dirty="0" err="1" smtClean="0"/>
              <a:t>erré</a:t>
            </a:r>
            <a:r>
              <a:rPr lang="en-GB" sz="2000" dirty="0" smtClean="0"/>
              <a:t>, T - </a:t>
            </a:r>
            <a:r>
              <a:rPr lang="en-GB" sz="2000" dirty="0" err="1" smtClean="0"/>
              <a:t>té</a:t>
            </a:r>
            <a:endParaRPr lang="en-GB" sz="2000" dirty="0" smtClean="0"/>
          </a:p>
          <a:p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58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M – </a:t>
            </a:r>
            <a:r>
              <a:rPr lang="en-GB" sz="2000" dirty="0" err="1" smtClean="0"/>
              <a:t>emé</a:t>
            </a:r>
            <a:r>
              <a:rPr lang="en-GB" sz="2000" baseline="0" dirty="0" smtClean="0"/>
              <a:t> </a:t>
            </a:r>
            <a:r>
              <a:rPr lang="en-GB" sz="2000" dirty="0" smtClean="0"/>
              <a:t>, A - a, R – </a:t>
            </a:r>
            <a:r>
              <a:rPr lang="en-GB" sz="2000" dirty="0" err="1" smtClean="0"/>
              <a:t>erré</a:t>
            </a:r>
            <a:r>
              <a:rPr lang="en-GB" sz="2000" dirty="0" smtClean="0"/>
              <a:t>,</a:t>
            </a:r>
            <a:r>
              <a:rPr lang="en-GB" sz="2000" baseline="0" dirty="0" smtClean="0"/>
              <a:t> </a:t>
            </a:r>
            <a:r>
              <a:rPr lang="en-GB" sz="2000" dirty="0" smtClean="0"/>
              <a:t>G – </a:t>
            </a:r>
            <a:r>
              <a:rPr lang="en-GB" sz="2000" dirty="0" err="1" smtClean="0"/>
              <a:t>jé</a:t>
            </a:r>
            <a:r>
              <a:rPr lang="en-GB" sz="2000" dirty="0" smtClean="0"/>
              <a:t>, E – é</a:t>
            </a:r>
          </a:p>
          <a:p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07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M – </a:t>
            </a:r>
            <a:r>
              <a:rPr lang="en-GB" sz="2000" dirty="0" err="1" smtClean="0"/>
              <a:t>emé</a:t>
            </a:r>
            <a:r>
              <a:rPr lang="en-GB" sz="2000" baseline="0" dirty="0" smtClean="0"/>
              <a:t> </a:t>
            </a:r>
            <a:r>
              <a:rPr lang="en-GB" sz="2000" dirty="0" smtClean="0"/>
              <a:t>, A - a, G – </a:t>
            </a:r>
            <a:r>
              <a:rPr lang="en-GB" sz="2000" dirty="0" err="1" smtClean="0"/>
              <a:t>jé</a:t>
            </a:r>
            <a:r>
              <a:rPr lang="en-GB" sz="2000" dirty="0" smtClean="0"/>
              <a:t>, G – </a:t>
            </a:r>
            <a:r>
              <a:rPr lang="en-GB" sz="2000" dirty="0" err="1" smtClean="0"/>
              <a:t>jé</a:t>
            </a:r>
            <a:r>
              <a:rPr lang="en-GB" sz="2000" dirty="0" smtClean="0"/>
              <a:t>, I – </a:t>
            </a:r>
            <a:r>
              <a:rPr lang="en-GB" sz="2000" dirty="0" err="1" smtClean="0"/>
              <a:t>ee</a:t>
            </a:r>
            <a:r>
              <a:rPr lang="en-GB" sz="2000" dirty="0" smtClean="0"/>
              <a:t>,</a:t>
            </a:r>
            <a:r>
              <a:rPr lang="en-GB" sz="2000" baseline="0" dirty="0" smtClean="0"/>
              <a:t> </a:t>
            </a:r>
            <a:r>
              <a:rPr lang="en-GB" sz="2000" dirty="0" smtClean="0"/>
              <a:t>E – é</a:t>
            </a:r>
          </a:p>
          <a:p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2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J - jota</a:t>
            </a:r>
            <a:r>
              <a:rPr lang="en-GB" sz="2000" baseline="0" dirty="0" smtClean="0"/>
              <a:t> </a:t>
            </a:r>
            <a:r>
              <a:rPr lang="en-GB" sz="2000" dirty="0" smtClean="0"/>
              <a:t>, A - a, C – </a:t>
            </a:r>
            <a:r>
              <a:rPr lang="en-GB" sz="2000" dirty="0" err="1" smtClean="0"/>
              <a:t>thé</a:t>
            </a:r>
            <a:r>
              <a:rPr lang="en-GB" sz="2000" dirty="0" smtClean="0"/>
              <a:t>,</a:t>
            </a:r>
            <a:r>
              <a:rPr lang="en-GB" sz="2000" baseline="0" dirty="0" smtClean="0"/>
              <a:t> K – </a:t>
            </a:r>
            <a:r>
              <a:rPr lang="en-GB" sz="2000" baseline="0" dirty="0" err="1" smtClean="0"/>
              <a:t>cah</a:t>
            </a:r>
            <a:r>
              <a:rPr lang="en-GB" sz="2000" baseline="0" dirty="0" smtClean="0"/>
              <a:t>, </a:t>
            </a:r>
            <a:r>
              <a:rPr lang="en-GB" sz="2000" dirty="0" smtClean="0"/>
              <a:t> I – </a:t>
            </a:r>
            <a:r>
              <a:rPr lang="en-GB" sz="2000" dirty="0" err="1" smtClean="0"/>
              <a:t>ee</a:t>
            </a:r>
            <a:r>
              <a:rPr lang="en-GB" sz="2000" dirty="0" smtClean="0"/>
              <a:t>,</a:t>
            </a:r>
            <a:r>
              <a:rPr lang="en-GB" sz="2000" baseline="0" dirty="0" smtClean="0"/>
              <a:t> </a:t>
            </a:r>
            <a:r>
              <a:rPr lang="en-GB" sz="2000" dirty="0" smtClean="0"/>
              <a:t>E – é</a:t>
            </a:r>
          </a:p>
          <a:p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284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 for listen and repeat</a:t>
            </a:r>
            <a:r>
              <a:rPr lang="en-GB" baseline="0" dirty="0" smtClean="0"/>
              <a:t> to whole alphabet.</a:t>
            </a:r>
            <a:br>
              <a:rPr lang="en-GB" baseline="0" dirty="0" smtClean="0"/>
            </a:br>
            <a:r>
              <a:rPr lang="en-GB" baseline="0" dirty="0" smtClean="0"/>
              <a:t>https://www.youtube.com/watch?v=Rmy7TGu9gUI</a:t>
            </a:r>
          </a:p>
          <a:p>
            <a:endParaRPr lang="en-GB" baseline="0" dirty="0" smtClean="0"/>
          </a:p>
          <a:p>
            <a:r>
              <a:rPr lang="en-GB" dirty="0" smtClean="0"/>
              <a:t>https://www.youtube.com/watch?v=s3EyBIXvfHc – this is a further video with alphabet nouns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8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Prompts to ask pupils to give their name and to practise spelling their first name.</a:t>
            </a:r>
            <a:br>
              <a:rPr lang="en-GB" dirty="0" smtClean="0"/>
            </a:br>
            <a:r>
              <a:rPr lang="en-GB" dirty="0" smtClean="0"/>
              <a:t>They will need some time to practise this – show</a:t>
            </a:r>
            <a:r>
              <a:rPr lang="en-GB" baseline="0" dirty="0" smtClean="0"/>
              <a:t> them their previous slide or refer them to their study guides for the alphabet pronunciation guide there.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B089B-55AA-4C6C-93B5-4EB1C84161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2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6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36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0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1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6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32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6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0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0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6C95B-2C69-4783-8B3F-C75842E7C377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C0AF4-61EB-40E1-81C9-6950862F6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3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Z_Simpsons_Family_Tree_by_Marruche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36" y="0"/>
            <a:ext cx="6253315" cy="56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llama _________ de Lisa?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7535" y="5810868"/>
            <a:ext cx="24924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padre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7535" y="5810867"/>
            <a:ext cx="24924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abuelo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8043" y="5810866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9330" y="5810867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madre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7535" y="5840361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2789" y="5781371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abuela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248" y="5781371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gato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2789" y="5781371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perro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3" y="2174036"/>
            <a:ext cx="2701869" cy="373850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982552" y="1279969"/>
            <a:ext cx="3888432" cy="932904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llamas?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82552" y="2576455"/>
            <a:ext cx="3888432" cy="932904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9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– O – M – E – R.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Homer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2222" y="1450670"/>
            <a:ext cx="4350718" cy="44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B - 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89" y="1382893"/>
            <a:ext cx="2401446" cy="43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494" y="2196613"/>
            <a:ext cx="2850512" cy="3717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A – R - T.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</a:t>
            </a:r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– A – R – G - 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Marge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72" y="232987"/>
            <a:ext cx="3187290" cy="58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– A – G – G – I - 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Maggie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92" y="3333398"/>
            <a:ext cx="2490217" cy="23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23" y="5914104"/>
            <a:ext cx="897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____________?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" y="1732813"/>
            <a:ext cx="2701869" cy="3738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45392" y="1581696"/>
            <a:ext cx="3888432" cy="1575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– A – C – K – I - 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208" y="5836264"/>
            <a:ext cx="2664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Jackie</a:t>
            </a: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987" y="1145678"/>
            <a:ext cx="2523386" cy="50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anish alphabet song, learn Spanish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628650"/>
            <a:ext cx="8249920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104392"/>
              </p:ext>
            </p:extLst>
          </p:nvPr>
        </p:nvGraphicFramePr>
        <p:xfrm>
          <a:off x="1074420" y="948690"/>
          <a:ext cx="7086600" cy="4693740"/>
        </p:xfrm>
        <a:graphic>
          <a:graphicData uri="http://schemas.openxmlformats.org/drawingml/2006/table">
            <a:tbl>
              <a:tblPr/>
              <a:tblGrid>
                <a:gridCol w="2205125"/>
                <a:gridCol w="2379556"/>
                <a:gridCol w="2501919"/>
              </a:tblGrid>
              <a:tr h="45716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</a:t>
                      </a:r>
                      <a:r>
                        <a:rPr kumimoji="0" lang="en-GB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alfabeto</a:t>
                      </a:r>
                      <a:r>
                        <a:rPr kumimoji="0" lang="en-GB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kumimoji="0" lang="en-GB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     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J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jota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R  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erré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B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bé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K       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ka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  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essé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C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thé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       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ellé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        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té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               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M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emé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U       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oo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N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ené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V         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oobé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F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effé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Ñ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eñé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W 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GB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oobé</a:t>
                      </a:r>
                      <a:r>
                        <a:rPr kumimoji="0" lang="en-GB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doblé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G     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jé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X    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GB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ekees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H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aché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P 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pé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Y      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GB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ye</a:t>
                      </a:r>
                      <a:endParaRPr kumimoji="0" lang="en-GB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Q         </a:t>
                      </a: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koo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Z          </a:t>
                      </a:r>
                      <a:r>
                        <a:rPr kumimoji="0" lang="en-GB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theta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9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412</Words>
  <Application>Microsoft Office PowerPoint</Application>
  <PresentationFormat>On-screen Show (4:3)</PresentationFormat>
  <Paragraphs>86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6</cp:revision>
  <dcterms:created xsi:type="dcterms:W3CDTF">2014-08-13T17:31:31Z</dcterms:created>
  <dcterms:modified xsi:type="dcterms:W3CDTF">2014-08-13T18:15:01Z</dcterms:modified>
</cp:coreProperties>
</file>