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3665" autoAdjust="0"/>
  </p:normalViewPr>
  <p:slideViewPr>
    <p:cSldViewPr snapToGrid="0">
      <p:cViewPr varScale="1">
        <p:scale>
          <a:sx n="83" d="100"/>
          <a:sy n="83" d="100"/>
        </p:scale>
        <p:origin x="190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92E11-5FF3-4001-B1F4-D8E36C5758F6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B3E648-3806-4599-92C2-260294ED81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338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Slide to revise the vocabulary</a:t>
            </a:r>
            <a:r>
              <a:rPr lang="en-GB" baseline="0" dirty="0" smtClean="0"/>
              <a:t> of the face.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3E648-3806-4599-92C2-260294ED81B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520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Song text to follow</a:t>
            </a:r>
            <a:r>
              <a:rPr lang="en-GB" baseline="0" dirty="0" smtClean="0"/>
              <a:t> along and join in with.</a:t>
            </a:r>
            <a:br>
              <a:rPr lang="en-GB" baseline="0" dirty="0" smtClean="0"/>
            </a:br>
            <a:r>
              <a:rPr lang="en-GB" baseline="0" dirty="0" smtClean="0"/>
              <a:t>Words colour coded for gender to aid memory.</a:t>
            </a:r>
            <a:br>
              <a:rPr lang="en-GB" baseline="0" dirty="0" smtClean="0"/>
            </a:br>
            <a:r>
              <a:rPr lang="en-GB" baseline="0" dirty="0" smtClean="0"/>
              <a:t>Use audio first time – then show video for interest.</a:t>
            </a:r>
          </a:p>
          <a:p>
            <a:r>
              <a:rPr lang="en-GB" baseline="0" dirty="0" smtClean="0"/>
              <a:t>NB: children in video add an extra line about clapping and a few words are not exactly the same.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3E648-3806-4599-92C2-260294ED81B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528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Version with pics for face parts.  Pupils can sing the song from this text.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3E648-3806-4599-92C2-260294ED81B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764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 = Miguel</a:t>
            </a:r>
            <a:br>
              <a:rPr lang="en-GB" dirty="0" smtClean="0"/>
            </a:br>
            <a:r>
              <a:rPr lang="en-GB" dirty="0" smtClean="0"/>
              <a:t>2 = Ana</a:t>
            </a:r>
            <a:br>
              <a:rPr lang="en-GB" dirty="0" smtClean="0"/>
            </a:br>
            <a:r>
              <a:rPr lang="en-GB" dirty="0" smtClean="0"/>
              <a:t>3 = Juan</a:t>
            </a:r>
            <a:br>
              <a:rPr lang="en-GB" dirty="0" smtClean="0"/>
            </a:br>
            <a:r>
              <a:rPr lang="en-GB" dirty="0" smtClean="0"/>
              <a:t>4 = </a:t>
            </a:r>
            <a:r>
              <a:rPr lang="en-GB" dirty="0" err="1" smtClean="0"/>
              <a:t>Pepe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Ask the pupils to read along with the texts out loud.  </a:t>
            </a:r>
            <a:br>
              <a:rPr lang="en-GB" dirty="0" smtClean="0"/>
            </a:br>
            <a:r>
              <a:rPr lang="en-GB" dirty="0" smtClean="0"/>
              <a:t>Then</a:t>
            </a:r>
            <a:r>
              <a:rPr lang="en-GB" baseline="0" dirty="0" smtClean="0"/>
              <a:t> ask them to work out which description matches each person.</a:t>
            </a:r>
            <a:br>
              <a:rPr lang="en-GB" baseline="0" dirty="0" smtClean="0"/>
            </a:br>
            <a:r>
              <a:rPr lang="en-GB" baseline="0" dirty="0" smtClean="0"/>
              <a:t>Then pick out some individual words that are new – </a:t>
            </a:r>
            <a:r>
              <a:rPr lang="en-GB" baseline="0" dirty="0" err="1" smtClean="0"/>
              <a:t>triste</a:t>
            </a:r>
            <a:r>
              <a:rPr lang="en-GB" baseline="0" dirty="0" smtClean="0"/>
              <a:t> – largo – mucho to see if they can work out their meaning from the overall text.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3E648-3806-4599-92C2-260294ED81B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597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Read</a:t>
            </a:r>
            <a:r>
              <a:rPr lang="en-GB" baseline="0" dirty="0" smtClean="0"/>
              <a:t> the text aloud with pupils.  Ask for volunteers to draw in the face.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3E648-3806-4599-92C2-260294ED81B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552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Read</a:t>
            </a:r>
            <a:r>
              <a:rPr lang="en-GB" baseline="0" dirty="0" smtClean="0"/>
              <a:t> the text aloud with pupils.  Ask for volunteers to draw in the face.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NB: </a:t>
            </a:r>
            <a:r>
              <a:rPr lang="en-GB" baseline="0" dirty="0" err="1" smtClean="0"/>
              <a:t>rubio</a:t>
            </a:r>
            <a:r>
              <a:rPr lang="en-GB" baseline="0" dirty="0" smtClean="0"/>
              <a:t> is a new word for pupils – it means blond.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3E648-3806-4599-92C2-260294ED81B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052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If time, play</a:t>
            </a:r>
            <a:r>
              <a:rPr lang="en-GB" baseline="0" dirty="0" smtClean="0"/>
              <a:t> pupils this song which reinforces the parts of the face.</a:t>
            </a:r>
          </a:p>
          <a:p>
            <a:r>
              <a:rPr lang="en-GB" smtClean="0"/>
              <a:t>https://www.youtube.com/watch?v=SQP7SNxnvFI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3E648-3806-4599-92C2-260294ED81B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1012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D04C3-7E4C-468E-9D2D-CE41BB138BC8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14B1-8DCF-4299-92BE-FD72E0182F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605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D04C3-7E4C-468E-9D2D-CE41BB138BC8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14B1-8DCF-4299-92BE-FD72E0182F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9005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D04C3-7E4C-468E-9D2D-CE41BB138BC8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14B1-8DCF-4299-92BE-FD72E0182F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1705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D04C3-7E4C-468E-9D2D-CE41BB138BC8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14B1-8DCF-4299-92BE-FD72E0182F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577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D04C3-7E4C-468E-9D2D-CE41BB138BC8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14B1-8DCF-4299-92BE-FD72E0182F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453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D04C3-7E4C-468E-9D2D-CE41BB138BC8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14B1-8DCF-4299-92BE-FD72E0182F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5816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D04C3-7E4C-468E-9D2D-CE41BB138BC8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14B1-8DCF-4299-92BE-FD72E0182F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8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D04C3-7E4C-468E-9D2D-CE41BB138BC8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14B1-8DCF-4299-92BE-FD72E0182F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280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D04C3-7E4C-468E-9D2D-CE41BB138BC8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14B1-8DCF-4299-92BE-FD72E0182F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545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D04C3-7E4C-468E-9D2D-CE41BB138BC8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14B1-8DCF-4299-92BE-FD72E0182F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379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D04C3-7E4C-468E-9D2D-CE41BB138BC8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14B1-8DCF-4299-92BE-FD72E0182F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043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D04C3-7E4C-468E-9D2D-CE41BB138BC8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014B1-8DCF-4299-92BE-FD72E0182F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8625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6251713" y="2387762"/>
            <a:ext cx="2951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boca</a:t>
            </a:r>
            <a:endParaRPr lang="en-GB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74544" y="2674053"/>
            <a:ext cx="2951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nariz</a:t>
            </a:r>
            <a:endParaRPr lang="en-GB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852" y="559595"/>
            <a:ext cx="4363278" cy="54619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74544" y="1475675"/>
            <a:ext cx="2951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en-GB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ojos</a:t>
            </a:r>
            <a:endParaRPr lang="en-GB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8478" y="1570384"/>
            <a:ext cx="2425148" cy="53671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/>
          <p:cNvCxnSpPr>
            <a:stCxn id="8" idx="3"/>
          </p:cNvCxnSpPr>
          <p:nvPr/>
        </p:nvCxnSpPr>
        <p:spPr>
          <a:xfrm>
            <a:off x="2673626" y="1838741"/>
            <a:ext cx="1898374" cy="37768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8" idx="3"/>
          </p:cNvCxnSpPr>
          <p:nvPr/>
        </p:nvCxnSpPr>
        <p:spPr>
          <a:xfrm>
            <a:off x="2673626" y="1838741"/>
            <a:ext cx="626165" cy="5665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88843" y="2753854"/>
            <a:ext cx="2425148" cy="5367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613991" y="3037119"/>
            <a:ext cx="1714500" cy="40067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986708" y="52434"/>
            <a:ext cx="2951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cara</a:t>
            </a:r>
            <a:endParaRPr lang="en-GB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10130" y="1068169"/>
            <a:ext cx="2425148" cy="53671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188843" y="3990131"/>
            <a:ext cx="2425148" cy="5367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3359426" y="107244"/>
            <a:ext cx="2425148" cy="5367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648777" y="4141077"/>
            <a:ext cx="3424032" cy="975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618960" y="3960314"/>
            <a:ext cx="216176" cy="2981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-116786" y="3915443"/>
            <a:ext cx="2951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orejas</a:t>
            </a:r>
            <a:endParaRPr lang="en-GB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5784574" y="1301739"/>
            <a:ext cx="725556" cy="11955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246743" y="973296"/>
            <a:ext cx="2951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en-GB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pelo</a:t>
            </a:r>
            <a:endParaRPr lang="en-GB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Straight Arrow Connector 35"/>
          <p:cNvCxnSpPr>
            <a:stCxn id="35" idx="1"/>
          </p:cNvCxnSpPr>
          <p:nvPr/>
        </p:nvCxnSpPr>
        <p:spPr>
          <a:xfrm flipH="1">
            <a:off x="5098774" y="2711161"/>
            <a:ext cx="1411356" cy="204968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6503918" y="4069657"/>
            <a:ext cx="2425148" cy="53671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4733510" y="4299815"/>
            <a:ext cx="1757984" cy="3819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251713" y="3995748"/>
            <a:ext cx="2951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en-GB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dientes</a:t>
            </a:r>
            <a:endParaRPr lang="en-GB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2302" y="723094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129" y="2000229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495" y="3191777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328246" y="270120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276065" y="1635464"/>
            <a:ext cx="646710" cy="9182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387052" y="3221382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510130" y="2442804"/>
            <a:ext cx="2425148" cy="5367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11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8" grpId="0"/>
      <p:bldP spid="7" grpId="0"/>
      <p:bldP spid="31" grpId="0"/>
      <p:bldP spid="34" grpId="0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40267" y="82973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Tengo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dos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ojos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nariz</a:t>
            </a:r>
            <a:endParaRPr lang="en-US" sz="3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Dos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orejas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boca</a:t>
            </a:r>
            <a:endParaRPr lang="en-US" sz="3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Llena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dientes</a:t>
            </a:r>
            <a:endParaRPr lang="en-US" sz="32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masticar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lengua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hablar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tengo dos ojos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45835" y="462169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0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96333" y="372534"/>
            <a:ext cx="8229600" cy="6172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Tengo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dos</a:t>
            </a:r>
          </a:p>
          <a:p>
            <a:pPr algn="l">
              <a:lnSpc>
                <a:spcPct val="150000"/>
              </a:lnSpc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Dos </a:t>
            </a:r>
          </a:p>
          <a:p>
            <a:pPr algn="l">
              <a:lnSpc>
                <a:spcPct val="150000"/>
              </a:lnSpc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Llena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</a:p>
          <a:p>
            <a:pPr algn="l">
              <a:lnSpc>
                <a:spcPct val="150000"/>
              </a:lnSpc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masticar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para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hablar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ey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496" y="157163"/>
            <a:ext cx="9239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ey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571" y="157163"/>
            <a:ext cx="9239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nose_small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008" y="1081088"/>
            <a:ext cx="64652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earsb_sm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2" y="1869025"/>
            <a:ext cx="1011238" cy="918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mouth_sma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871" y="2794010"/>
            <a:ext cx="7239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teeth_small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535" y="3444081"/>
            <a:ext cx="7239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tongue_small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781" y="4839495"/>
            <a:ext cx="7239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149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675" y="3981820"/>
            <a:ext cx="2005035" cy="25705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81" y="4297102"/>
            <a:ext cx="2483861" cy="24838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723" y="668777"/>
            <a:ext cx="1164752" cy="21326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33" y="668777"/>
            <a:ext cx="2618309" cy="2173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38939" y="99391"/>
            <a:ext cx="30612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Tengo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cara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redonda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Tengo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los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ojos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grandes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 ¡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Estoy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triste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38939" y="1572423"/>
            <a:ext cx="30612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Tengo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cara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grande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Tengo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pelo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rojo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y largo.  ¡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Estoy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feliz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38939" y="3412434"/>
            <a:ext cx="30612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Tengo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cara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redonda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No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tengo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mucho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pelo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¡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Estoy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feliz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38939" y="5168847"/>
            <a:ext cx="30612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Tengo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cara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fina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Tengo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pelo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rojo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 ¡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Estoy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feliz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2333" y="99391"/>
            <a:ext cx="99578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Ana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119" y="3738303"/>
            <a:ext cx="16241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Miguel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49507" y="38876"/>
            <a:ext cx="121796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Pepe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5151" y="3431365"/>
            <a:ext cx="11320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Juan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169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8" y="511910"/>
            <a:ext cx="4155259" cy="5995446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4370703" y="277791"/>
            <a:ext cx="4572000" cy="6229565"/>
          </a:xfrm>
          <a:prstGeom prst="wedgeRoundRectCallout">
            <a:avLst>
              <a:gd name="adj1" fmla="val -62352"/>
              <a:gd name="adj2" fmla="val 18849"/>
              <a:gd name="adj3" fmla="val 16667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</a:t>
            </a:r>
            <a:r>
              <a:rPr lang="en-GB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Hola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 Me </a:t>
            </a:r>
            <a:r>
              <a:rPr lang="en-GB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llamo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Luisa.  </a:t>
            </a:r>
            <a:r>
              <a:rPr lang="en-GB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Tengo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nueve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años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GB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Tengo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los </a:t>
            </a:r>
            <a:r>
              <a:rPr lang="en-GB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ojos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azules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grandes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el </a:t>
            </a:r>
            <a:r>
              <a:rPr lang="en-GB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pelo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marrón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Tengo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nariz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GB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También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tengo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boca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pequeña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303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840" y="279491"/>
            <a:ext cx="4201611" cy="5987296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96770" y="429962"/>
            <a:ext cx="4636920" cy="6229565"/>
          </a:xfrm>
          <a:prstGeom prst="wedgeRoundRectCallout">
            <a:avLst>
              <a:gd name="adj1" fmla="val 63977"/>
              <a:gd name="adj2" fmla="val 19406"/>
              <a:gd name="adj3" fmla="val 16667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</a:t>
            </a:r>
            <a:r>
              <a:rPr lang="en-GB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Hola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 Me </a:t>
            </a:r>
            <a:r>
              <a:rPr lang="en-GB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llamo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Marco.  </a:t>
            </a:r>
            <a:r>
              <a:rPr lang="en-GB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Tengo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diez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años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Tengo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los </a:t>
            </a:r>
            <a:r>
              <a:rPr lang="en-GB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ojos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grises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y el </a:t>
            </a:r>
            <a:r>
              <a:rPr lang="en-GB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pelo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rubio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Tengo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nariz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grande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GB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También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tengo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boca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muy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grande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GB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muchos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dientes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18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 MI CARA SOY FELIZ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886" y="537742"/>
            <a:ext cx="7377415" cy="491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41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</TotalTime>
  <Words>308</Words>
  <Application>Microsoft Office PowerPoint</Application>
  <PresentationFormat>On-screen Show (4:3)</PresentationFormat>
  <Paragraphs>57</Paragraphs>
  <Slides>7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55WD</dc:creator>
  <cp:lastModifiedBy>55WD</cp:lastModifiedBy>
  <cp:revision>11</cp:revision>
  <dcterms:created xsi:type="dcterms:W3CDTF">2014-08-13T06:54:33Z</dcterms:created>
  <dcterms:modified xsi:type="dcterms:W3CDTF">2014-08-13T09:41:37Z</dcterms:modified>
</cp:coreProperties>
</file>