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4" r:id="rId3"/>
    <p:sldId id="257" r:id="rId4"/>
    <p:sldId id="262" r:id="rId5"/>
    <p:sldId id="261" r:id="rId6"/>
    <p:sldId id="266" r:id="rId7"/>
    <p:sldId id="268" r:id="rId8"/>
    <p:sldId id="322" r:id="rId9"/>
    <p:sldId id="325" r:id="rId10"/>
    <p:sldId id="326" r:id="rId11"/>
    <p:sldId id="328" r:id="rId12"/>
    <p:sldId id="327" r:id="rId13"/>
    <p:sldId id="323" r:id="rId14"/>
    <p:sldId id="259" r:id="rId15"/>
    <p:sldId id="263" r:id="rId16"/>
    <p:sldId id="265" r:id="rId17"/>
    <p:sldId id="329" r:id="rId18"/>
    <p:sldId id="330" r:id="rId19"/>
    <p:sldId id="331" r:id="rId20"/>
    <p:sldId id="269" r:id="rId21"/>
    <p:sldId id="270" r:id="rId22"/>
    <p:sldId id="334" r:id="rId23"/>
    <p:sldId id="333" r:id="rId24"/>
    <p:sldId id="336" r:id="rId25"/>
    <p:sldId id="335" r:id="rId26"/>
    <p:sldId id="332" r:id="rId27"/>
    <p:sldId id="337" r:id="rId28"/>
    <p:sldId id="339" r:id="rId29"/>
    <p:sldId id="338" r:id="rId30"/>
    <p:sldId id="341" r:id="rId31"/>
    <p:sldId id="340" r:id="rId32"/>
    <p:sldId id="344" r:id="rId33"/>
    <p:sldId id="342" r:id="rId34"/>
    <p:sldId id="343" r:id="rId35"/>
    <p:sldId id="345" r:id="rId36"/>
    <p:sldId id="346" r:id="rId37"/>
  </p:sldIdLst>
  <p:sldSz cx="6858000" cy="9144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3060" y="9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image" Target="../media/image123.png"/><Relationship Id="rId5" Type="http://schemas.openxmlformats.org/officeDocument/2006/relationships/image" Target="../media/image127.png"/><Relationship Id="rId4" Type="http://schemas.openxmlformats.org/officeDocument/2006/relationships/image" Target="../media/image1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543B67-FE3B-4B74-8E04-E64AAC9EE7E8}" type="datetimeFigureOut">
              <a:rPr lang="en-US"/>
              <a:pPr>
                <a:defRPr/>
              </a:pPr>
              <a:t>9/7/2014</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71BBC30-DECB-4B80-AFC0-553252C581FE}" type="slidenum">
              <a:rPr lang="en-US"/>
              <a:pPr>
                <a:defRPr/>
              </a:pPr>
              <a:t>‹#›</a:t>
            </a:fld>
            <a:endParaRPr lang="en-US"/>
          </a:p>
        </p:txBody>
      </p:sp>
    </p:spTree>
    <p:extLst>
      <p:ext uri="{BB962C8B-B14F-4D97-AF65-F5344CB8AC3E}">
        <p14:creationId xmlns:p14="http://schemas.microsoft.com/office/powerpoint/2010/main" val="134366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3FB95B-0AD7-419E-8EB2-25A2F86FAF3B}" type="slidenum">
              <a:rPr lang="en-GB"/>
              <a:pPr>
                <a:spcBef>
                  <a:spcPct val="0"/>
                </a:spcBef>
              </a:pPr>
              <a:t>6</a:t>
            </a:fld>
            <a:endParaRPr lang="en-GB"/>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3781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D06D24-7345-4507-966B-01B8AD34D246}" type="slidenum">
              <a:rPr lang="en-GB"/>
              <a:pPr>
                <a:spcBef>
                  <a:spcPct val="0"/>
                </a:spcBef>
              </a:pPr>
              <a:t>8</a:t>
            </a:fld>
            <a:endParaRPr lang="en-GB"/>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9846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11CE85-BE63-4842-AB5C-20090E4B9C9C}" type="slidenum">
              <a:rPr lang="en-GB">
                <a:latin typeface="Arial" panose="020B0604020202020204" pitchFamily="34" charset="0"/>
              </a:rPr>
              <a:pPr>
                <a:spcBef>
                  <a:spcPct val="0"/>
                </a:spcBef>
              </a:pPr>
              <a:t>20</a:t>
            </a:fld>
            <a:endParaRPr lang="en-GB">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428550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1ED315-4C89-41DB-99B3-7DD5BCB1E943}"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ED59A8-85A4-4A2B-8580-8B8B4F29657E}" type="slidenum">
              <a:rPr lang="en-US"/>
              <a:pPr>
                <a:defRPr/>
              </a:pPr>
              <a:t>‹#›</a:t>
            </a:fld>
            <a:endParaRPr lang="en-US"/>
          </a:p>
        </p:txBody>
      </p:sp>
    </p:spTree>
    <p:extLst>
      <p:ext uri="{BB962C8B-B14F-4D97-AF65-F5344CB8AC3E}">
        <p14:creationId xmlns:p14="http://schemas.microsoft.com/office/powerpoint/2010/main" val="27931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188137-7A93-439E-9532-0E3C38265F81}"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ECCAE-82CB-4DE4-AD00-7F5FF4B1F7B8}" type="slidenum">
              <a:rPr lang="en-US"/>
              <a:pPr>
                <a:defRPr/>
              </a:pPr>
              <a:t>‹#›</a:t>
            </a:fld>
            <a:endParaRPr lang="en-US"/>
          </a:p>
        </p:txBody>
      </p:sp>
    </p:spTree>
    <p:extLst>
      <p:ext uri="{BB962C8B-B14F-4D97-AF65-F5344CB8AC3E}">
        <p14:creationId xmlns:p14="http://schemas.microsoft.com/office/powerpoint/2010/main" val="41996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3F8DC-E961-408C-A1AC-37C883CCACE7}"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D4BB3-A406-4AAC-BCF3-874B25904AC5}" type="slidenum">
              <a:rPr lang="en-US"/>
              <a:pPr>
                <a:defRPr/>
              </a:pPr>
              <a:t>‹#›</a:t>
            </a:fld>
            <a:endParaRPr lang="en-US"/>
          </a:p>
        </p:txBody>
      </p:sp>
    </p:spTree>
    <p:extLst>
      <p:ext uri="{BB962C8B-B14F-4D97-AF65-F5344CB8AC3E}">
        <p14:creationId xmlns:p14="http://schemas.microsoft.com/office/powerpoint/2010/main" val="11524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60BF0-340B-4224-91C8-CF3D844A6339}"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CDE31D-231C-4F6D-8AD8-3839979C21B8}" type="slidenum">
              <a:rPr lang="en-US"/>
              <a:pPr>
                <a:defRPr/>
              </a:pPr>
              <a:t>‹#›</a:t>
            </a:fld>
            <a:endParaRPr lang="en-US"/>
          </a:p>
        </p:txBody>
      </p:sp>
    </p:spTree>
    <p:extLst>
      <p:ext uri="{BB962C8B-B14F-4D97-AF65-F5344CB8AC3E}">
        <p14:creationId xmlns:p14="http://schemas.microsoft.com/office/powerpoint/2010/main" val="337772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BC4922-2281-4E31-9530-C7B27BDE159C}"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44F33-7EFD-46A3-971C-866D892FE3BE}" type="slidenum">
              <a:rPr lang="en-US"/>
              <a:pPr>
                <a:defRPr/>
              </a:pPr>
              <a:t>‹#›</a:t>
            </a:fld>
            <a:endParaRPr lang="en-US"/>
          </a:p>
        </p:txBody>
      </p:sp>
    </p:spTree>
    <p:extLst>
      <p:ext uri="{BB962C8B-B14F-4D97-AF65-F5344CB8AC3E}">
        <p14:creationId xmlns:p14="http://schemas.microsoft.com/office/powerpoint/2010/main" val="26656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944FEB-71C5-4DE5-A79F-107FFD1C6C53}" type="datetimeFigureOut">
              <a:rPr lang="en-US"/>
              <a:pPr>
                <a:defRPr/>
              </a:pPr>
              <a:t>9/7/2014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ED5E0B-54F0-4C22-BA7C-C7E8D305E55F}" type="slidenum">
              <a:rPr lang="en-US"/>
              <a:pPr>
                <a:defRPr/>
              </a:pPr>
              <a:t>‹#›</a:t>
            </a:fld>
            <a:endParaRPr lang="en-US"/>
          </a:p>
        </p:txBody>
      </p:sp>
    </p:spTree>
    <p:extLst>
      <p:ext uri="{BB962C8B-B14F-4D97-AF65-F5344CB8AC3E}">
        <p14:creationId xmlns:p14="http://schemas.microsoft.com/office/powerpoint/2010/main" val="27274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A5361D-4BBF-4DAE-B0EA-AE79A1A30BB9}" type="datetimeFigureOut">
              <a:rPr lang="en-US"/>
              <a:pPr>
                <a:defRPr/>
              </a:pPr>
              <a:t>9/7/2014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F7A493-F0A6-4E9E-8F7E-5B0343F70E86}" type="slidenum">
              <a:rPr lang="en-US"/>
              <a:pPr>
                <a:defRPr/>
              </a:pPr>
              <a:t>‹#›</a:t>
            </a:fld>
            <a:endParaRPr lang="en-US"/>
          </a:p>
        </p:txBody>
      </p:sp>
    </p:spTree>
    <p:extLst>
      <p:ext uri="{BB962C8B-B14F-4D97-AF65-F5344CB8AC3E}">
        <p14:creationId xmlns:p14="http://schemas.microsoft.com/office/powerpoint/2010/main" val="24663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4B0948-2F9A-407C-82B2-1861F97D90F4}" type="datetimeFigureOut">
              <a:rPr lang="en-US"/>
              <a:pPr>
                <a:defRPr/>
              </a:pPr>
              <a:t>9/7/2014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FE328-D10F-4198-8CEA-EF3AFA7AF487}" type="slidenum">
              <a:rPr lang="en-US"/>
              <a:pPr>
                <a:defRPr/>
              </a:pPr>
              <a:t>‹#›</a:t>
            </a:fld>
            <a:endParaRPr lang="en-US"/>
          </a:p>
        </p:txBody>
      </p:sp>
    </p:spTree>
    <p:extLst>
      <p:ext uri="{BB962C8B-B14F-4D97-AF65-F5344CB8AC3E}">
        <p14:creationId xmlns:p14="http://schemas.microsoft.com/office/powerpoint/2010/main" val="295059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16A1BF-FCDC-4F73-9109-6725BAF61B7F}" type="datetimeFigureOut">
              <a:rPr lang="en-US"/>
              <a:pPr>
                <a:defRPr/>
              </a:pPr>
              <a:t>9/7/2014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A6FC40-A4DF-4AA8-9F92-8DDB420E7C85}" type="slidenum">
              <a:rPr lang="en-US"/>
              <a:pPr>
                <a:defRPr/>
              </a:pPr>
              <a:t>‹#›</a:t>
            </a:fld>
            <a:endParaRPr lang="en-US"/>
          </a:p>
        </p:txBody>
      </p:sp>
    </p:spTree>
    <p:extLst>
      <p:ext uri="{BB962C8B-B14F-4D97-AF65-F5344CB8AC3E}">
        <p14:creationId xmlns:p14="http://schemas.microsoft.com/office/powerpoint/2010/main" val="85533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FF9F5D-3C0F-4DAC-9CB6-847717E27B7D}" type="datetimeFigureOut">
              <a:rPr lang="en-US"/>
              <a:pPr>
                <a:defRPr/>
              </a:pPr>
              <a:t>9/7/2014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7914F7-3776-4E01-9985-ADE0A3A515D1}" type="slidenum">
              <a:rPr lang="en-US"/>
              <a:pPr>
                <a:defRPr/>
              </a:pPr>
              <a:t>‹#›</a:t>
            </a:fld>
            <a:endParaRPr lang="en-US"/>
          </a:p>
        </p:txBody>
      </p:sp>
    </p:spTree>
    <p:extLst>
      <p:ext uri="{BB962C8B-B14F-4D97-AF65-F5344CB8AC3E}">
        <p14:creationId xmlns:p14="http://schemas.microsoft.com/office/powerpoint/2010/main" val="120473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8C86A0-89D6-4866-9D59-2B142128A4AC}" type="datetimeFigureOut">
              <a:rPr lang="en-US"/>
              <a:pPr>
                <a:defRPr/>
              </a:pPr>
              <a:t>9/7/2014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91C6C9-CD1F-4615-8243-8CEC11BF226E}" type="slidenum">
              <a:rPr lang="en-US"/>
              <a:pPr>
                <a:defRPr/>
              </a:pPr>
              <a:t>‹#›</a:t>
            </a:fld>
            <a:endParaRPr lang="en-US"/>
          </a:p>
        </p:txBody>
      </p:sp>
    </p:spTree>
    <p:extLst>
      <p:ext uri="{BB962C8B-B14F-4D97-AF65-F5344CB8AC3E}">
        <p14:creationId xmlns:p14="http://schemas.microsoft.com/office/powerpoint/2010/main" val="374847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3E3369-F4E5-4CF8-A5B7-91D08BFE550E}" type="datetimeFigureOut">
              <a:rPr lang="en-US"/>
              <a:pPr>
                <a:defRPr/>
              </a:pPr>
              <a:t>9/7/2014</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DBCB22A-5F88-49DD-A797-18AEF8BD2C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8.jpeg"/><Relationship Id="rId2" Type="http://schemas.openxmlformats.org/officeDocument/2006/relationships/image" Target="../media/image34.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9.wmf"/><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wmf"/></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78.jpeg"/><Relationship Id="rId3" Type="http://schemas.openxmlformats.org/officeDocument/2006/relationships/image" Target="../media/image71.png"/><Relationship Id="rId7" Type="http://schemas.openxmlformats.org/officeDocument/2006/relationships/audio" Target="../media/audio1.wav"/><Relationship Id="rId12" Type="http://schemas.openxmlformats.org/officeDocument/2006/relationships/image" Target="../media/image77.pn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audio" Target="../media/audio3.wav"/><Relationship Id="rId5" Type="http://schemas.openxmlformats.org/officeDocument/2006/relationships/image" Target="../media/image73.wmf"/><Relationship Id="rId10" Type="http://schemas.openxmlformats.org/officeDocument/2006/relationships/image" Target="../media/image76.png"/><Relationship Id="rId4" Type="http://schemas.openxmlformats.org/officeDocument/2006/relationships/image" Target="../media/image72.wmf"/><Relationship Id="rId9" Type="http://schemas.openxmlformats.org/officeDocument/2006/relationships/audio" Target="../media/audio2.wav"/><Relationship Id="rId1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gif"/></Relationships>
</file>

<file path=ppt/slides/_rels/slide1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3.wmf"/><Relationship Id="rId4" Type="http://schemas.openxmlformats.org/officeDocument/2006/relationships/image" Target="../media/image77.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9.gif"/><Relationship Id="rId3" Type="http://schemas.openxmlformats.org/officeDocument/2006/relationships/image" Target="../media/image84.gif"/><Relationship Id="rId7" Type="http://schemas.openxmlformats.org/officeDocument/2006/relationships/image" Target="../media/image88.gif"/><Relationship Id="rId12" Type="http://schemas.openxmlformats.org/officeDocument/2006/relationships/image" Target="../media/image9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7.jp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jpg"/><Relationship Id="rId4" Type="http://schemas.openxmlformats.org/officeDocument/2006/relationships/image" Target="../media/image85.jpg"/><Relationship Id="rId9" Type="http://schemas.openxmlformats.org/officeDocument/2006/relationships/image" Target="../media/image90.jpeg"/></Relationships>
</file>

<file path=ppt/slides/_rels/slide2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jp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jpeg"/><Relationship Id="rId4" Type="http://schemas.openxmlformats.org/officeDocument/2006/relationships/image" Target="../media/image97.png"/><Relationship Id="rId9" Type="http://schemas.openxmlformats.org/officeDocument/2006/relationships/image" Target="../media/image102.png"/></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7.png"/><Relationship Id="rId7" Type="http://schemas.openxmlformats.org/officeDocument/2006/relationships/image" Target="../media/image107.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9.png"/><Relationship Id="rId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8.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01.png"/><Relationship Id="rId7" Type="http://schemas.openxmlformats.org/officeDocument/2006/relationships/image" Target="../media/image10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98.png"/><Relationship Id="rId7" Type="http://schemas.openxmlformats.org/officeDocument/2006/relationships/image" Target="../media/image115.jp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99.png"/><Relationship Id="rId4" Type="http://schemas.openxmlformats.org/officeDocument/2006/relationships/image" Target="../media/image112.png"/><Relationship Id="rId9" Type="http://schemas.openxmlformats.org/officeDocument/2006/relationships/image" Target="../media/image110.jpg"/></Relationships>
</file>

<file path=ppt/slides/_rels/slide2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29.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27.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4.png"/><Relationship Id="rId11" Type="http://schemas.openxmlformats.org/officeDocument/2006/relationships/image" Target="../media/image128.jpeg"/><Relationship Id="rId5" Type="http://schemas.openxmlformats.org/officeDocument/2006/relationships/oleObject" Target="../embeddings/oleObject2.bin"/><Relationship Id="rId10" Type="http://schemas.openxmlformats.org/officeDocument/2006/relationships/image" Target="../media/image126.png"/><Relationship Id="rId4" Type="http://schemas.openxmlformats.org/officeDocument/2006/relationships/image" Target="../media/image123.png"/><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wmf"/><Relationship Id="rId7" Type="http://schemas.openxmlformats.org/officeDocument/2006/relationships/image" Target="../media/image136.wmf"/><Relationship Id="rId12" Type="http://schemas.openxmlformats.org/officeDocument/2006/relationships/image" Target="../media/image141.jpe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wmf"/><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jpg"/><Relationship Id="rId4" Type="http://schemas.openxmlformats.org/officeDocument/2006/relationships/image" Target="../media/image133.png"/><Relationship Id="rId9" Type="http://schemas.openxmlformats.org/officeDocument/2006/relationships/image" Target="../media/image138.jpeg"/><Relationship Id="rId14" Type="http://schemas.openxmlformats.org/officeDocument/2006/relationships/image" Target="../media/image14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4350" y="3259138"/>
            <a:ext cx="5829300" cy="1960562"/>
          </a:xfrm>
          <a:prstGeom prst="rect">
            <a:avLst/>
          </a:prstGeom>
        </p:spPr>
        <p:txBody>
          <a:bodyPr/>
          <a:lstStyle/>
          <a:p>
            <a:pPr algn="ctr" eaLnBrk="1" fontAlgn="auto" hangingPunct="1">
              <a:spcAft>
                <a:spcPts val="0"/>
              </a:spcAft>
              <a:defRPr/>
            </a:pPr>
            <a:r>
              <a:rPr lang="en-GB" sz="10000">
                <a:latin typeface="Snap ITC" pitchFamily="82" charset="0"/>
                <a:ea typeface="+mj-ea"/>
                <a:cs typeface="+mj-cs"/>
              </a:rPr>
              <a:t>Espa</a:t>
            </a:r>
            <a:r>
              <a:rPr lang="en-US" sz="10000">
                <a:latin typeface="Snap ITC" pitchFamily="82" charset="0"/>
                <a:ea typeface="+mj-ea"/>
                <a:cs typeface="Arial" charset="0"/>
              </a:rPr>
              <a:t>ñol</a:t>
            </a:r>
            <a:endParaRPr lang="en-US" sz="10000" dirty="0">
              <a:latin typeface="Snap ITC" pitchFamily="82" charset="0"/>
              <a:ea typeface="+mj-ea"/>
              <a:cs typeface="Arial" charset="0"/>
            </a:endParaRPr>
          </a:p>
        </p:txBody>
      </p:sp>
      <p:sp>
        <p:nvSpPr>
          <p:cNvPr id="3075" name="Rectangle 3"/>
          <p:cNvSpPr txBox="1">
            <a:spLocks noChangeArrowheads="1"/>
          </p:cNvSpPr>
          <p:nvPr/>
        </p:nvSpPr>
        <p:spPr bwMode="auto">
          <a:xfrm>
            <a:off x="1028700" y="5181600"/>
            <a:ext cx="4800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FontTx/>
              <a:buNone/>
            </a:pPr>
            <a:r>
              <a:rPr lang="en-GB" dirty="0" err="1">
                <a:latin typeface="Kristen ITC" panose="03050502040202030202" pitchFamily="66" charset="0"/>
              </a:rPr>
              <a:t>Clase</a:t>
            </a:r>
            <a:r>
              <a:rPr lang="en-GB" dirty="0">
                <a:latin typeface="Kristen ITC" panose="03050502040202030202" pitchFamily="66" charset="0"/>
              </a:rPr>
              <a:t> </a:t>
            </a:r>
            <a:r>
              <a:rPr lang="en-GB" dirty="0" smtClean="0">
                <a:latin typeface="Kristen ITC" panose="03050502040202030202" pitchFamily="66" charset="0"/>
              </a:rPr>
              <a:t>3 </a:t>
            </a:r>
            <a:r>
              <a:rPr lang="en-GB" dirty="0">
                <a:latin typeface="Kristen ITC" panose="03050502040202030202" pitchFamily="66" charset="0"/>
              </a:rPr>
              <a:t/>
            </a:r>
            <a:br>
              <a:rPr lang="en-GB" dirty="0">
                <a:latin typeface="Kristen ITC" panose="03050502040202030202" pitchFamily="66" charset="0"/>
              </a:rPr>
            </a:br>
            <a:r>
              <a:rPr lang="en-GB" dirty="0" err="1">
                <a:latin typeface="Kristen ITC" panose="03050502040202030202" pitchFamily="66" charset="0"/>
              </a:rPr>
              <a:t>Libro</a:t>
            </a:r>
            <a:r>
              <a:rPr lang="en-GB" dirty="0">
                <a:latin typeface="Kristen ITC" panose="03050502040202030202" pitchFamily="66" charset="0"/>
              </a:rPr>
              <a:t> de </a:t>
            </a:r>
            <a:r>
              <a:rPr lang="en-GB" dirty="0" err="1">
                <a:latin typeface="Kristen ITC" panose="03050502040202030202" pitchFamily="66" charset="0"/>
              </a:rPr>
              <a:t>estudios</a:t>
            </a:r>
            <a:endParaRPr lang="en-GB" dirty="0">
              <a:latin typeface="Kristen ITC" panose="03050502040202030202" pitchFamily="66" charset="0"/>
            </a:endParaRPr>
          </a:p>
        </p:txBody>
      </p:sp>
      <p:sp>
        <p:nvSpPr>
          <p:cNvPr id="3076" name="Text Box 4"/>
          <p:cNvSpPr txBox="1">
            <a:spLocks noChangeArrowheads="1"/>
          </p:cNvSpPr>
          <p:nvPr/>
        </p:nvSpPr>
        <p:spPr bwMode="auto">
          <a:xfrm>
            <a:off x="4652963" y="8675688"/>
            <a:ext cx="220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sz="1800">
                <a:cs typeface="Arial" panose="020B0604020202020204" pitchFamily="34" charset="0"/>
              </a:rPr>
              <a:t>© </a:t>
            </a:r>
            <a:r>
              <a:rPr lang="en-US" sz="1800" b="1">
                <a:latin typeface="Bradley Hand ITC" panose="03070402050302030203" pitchFamily="66" charset="0"/>
                <a:cs typeface="Arial" panose="020B0604020202020204" pitchFamily="34" charset="0"/>
              </a:rPr>
              <a:t>Rha</a:t>
            </a:r>
          </a:p>
        </p:txBody>
      </p:sp>
      <p:sp>
        <p:nvSpPr>
          <p:cNvPr id="3077" name="Text Box 5"/>
          <p:cNvSpPr txBox="1">
            <a:spLocks noChangeArrowheads="1"/>
          </p:cNvSpPr>
          <p:nvPr/>
        </p:nvSpPr>
        <p:spPr bwMode="auto">
          <a:xfrm>
            <a:off x="260350" y="6372225"/>
            <a:ext cx="64087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err="1">
                <a:latin typeface="Arial" panose="020B0604020202020204" pitchFamily="34" charset="0"/>
                <a:cs typeface="Arial" panose="020B0604020202020204" pitchFamily="34" charset="0"/>
              </a:rPr>
              <a:t>Nombre</a:t>
            </a:r>
            <a:r>
              <a:rPr lang="en-GB" sz="2400" dirty="0">
                <a:latin typeface="Arial" panose="020B0604020202020204" pitchFamily="34" charset="0"/>
                <a:cs typeface="Arial" panose="020B0604020202020204" pitchFamily="34" charset="0"/>
              </a:rPr>
              <a:t>: …………………………………………</a:t>
            </a:r>
          </a:p>
        </p:txBody>
      </p:sp>
      <p:sp>
        <p:nvSpPr>
          <p:cNvPr id="3079" name="Text Box 7"/>
          <p:cNvSpPr txBox="1">
            <a:spLocks noChangeArrowheads="1"/>
          </p:cNvSpPr>
          <p:nvPr/>
        </p:nvSpPr>
        <p:spPr bwMode="auto">
          <a:xfrm>
            <a:off x="260350" y="6975475"/>
            <a:ext cx="64087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a:latin typeface="Arial" panose="020B0604020202020204" pitchFamily="34" charset="0"/>
                <a:cs typeface="Arial" panose="020B0604020202020204" pitchFamily="34" charset="0"/>
              </a:rPr>
              <a:t>Colegio: …………………………………………</a:t>
            </a:r>
          </a:p>
        </p:txBody>
      </p:sp>
      <p:pic>
        <p:nvPicPr>
          <p:cNvPr id="1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6912" y="7674408"/>
            <a:ext cx="1656184" cy="140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279244" y="374344"/>
            <a:ext cx="4299511" cy="2871102"/>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rot="20583039">
            <a:off x="3645757" y="1168592"/>
            <a:ext cx="2584531" cy="1162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873837682"/>
              </p:ext>
            </p:extLst>
          </p:nvPr>
        </p:nvGraphicFramePr>
        <p:xfrm>
          <a:off x="184202" y="1691680"/>
          <a:ext cx="6591018" cy="731520"/>
        </p:xfrm>
        <a:graphic>
          <a:graphicData uri="http://schemas.openxmlformats.org/drawingml/2006/table">
            <a:tbl>
              <a:tblPr firstRow="1" firstCol="1" lastRow="1" lastCol="1" bandRow="1" bandCol="1">
                <a:tableStyleId>{5940675A-B579-460E-94D1-54222C63F5DA}</a:tableStyleId>
              </a:tblPr>
              <a:tblGrid>
                <a:gridCol w="2197006"/>
                <a:gridCol w="2197006"/>
                <a:gridCol w="2197006"/>
              </a:tblGrid>
              <a:tr h="324036">
                <a:tc>
                  <a:txBody>
                    <a:bodyPr/>
                    <a:lstStyle/>
                    <a:p>
                      <a:pPr marL="342900" lvl="0" indent="-342900">
                        <a:spcAft>
                          <a:spcPts val="0"/>
                        </a:spcAft>
                        <a:buFont typeface="+mj-lt"/>
                        <a:buAutoNum type="arabicPeriod"/>
                        <a:tabLst>
                          <a:tab pos="-990600" algn="l"/>
                        </a:tabLs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cs typeface="Arial" panose="020B0604020202020204" pitchFamily="34" charset="0"/>
                        </a:rPr>
                        <a:t>3.</a:t>
                      </a: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r h="324036">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cs typeface="Arial" panose="020B0604020202020204" pitchFamily="34" charset="0"/>
                        </a:rPr>
                        <a:t>4.</a:t>
                      </a: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cs typeface="Arial" panose="020B0604020202020204" pitchFamily="34" charset="0"/>
                        </a:rPr>
                        <a:t>5.</a:t>
                      </a: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ea typeface="+mn-ea"/>
                          <a:cs typeface="Arial" panose="020B0604020202020204" pitchFamily="34" charset="0"/>
                        </a:rPr>
                        <a:t>6.</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bl>
          </a:graphicData>
        </a:graphic>
      </p:graphicFrame>
      <p:sp>
        <p:nvSpPr>
          <p:cNvPr id="26" name="WordArt 22"/>
          <p:cNvSpPr>
            <a:spLocks noChangeArrowheads="1" noChangeShapeType="1" noTextEdit="1"/>
          </p:cNvSpPr>
          <p:nvPr/>
        </p:nvSpPr>
        <p:spPr bwMode="auto">
          <a:xfrm>
            <a:off x="184204" y="1331640"/>
            <a:ext cx="6591018" cy="295275"/>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bodyPr>
          <a:lstStyle/>
          <a:p>
            <a:pPr algn="ctr" rtl="0">
              <a:buNone/>
            </a:pPr>
            <a:r>
              <a:rPr lang="en-GB" sz="1400" kern="10" spc="0" dirty="0" err="1" smtClean="0">
                <a:ln w="9525">
                  <a:solidFill>
                    <a:srgbClr val="000000"/>
                  </a:solidFill>
                  <a:round/>
                  <a:headEnd/>
                  <a:tailEnd/>
                </a:ln>
                <a:solidFill>
                  <a:srgbClr val="000000"/>
                </a:solidFill>
                <a:effectLst/>
                <a:latin typeface="Arial Black" panose="020B0A04020102020204" pitchFamily="34" charset="0"/>
              </a:rPr>
              <a:t>Unodostrescuatrocincoseis</a:t>
            </a:r>
            <a:r>
              <a:rPr lang="en-GB" sz="1400" kern="10" spc="0" dirty="0" smtClean="0">
                <a:ln w="9525">
                  <a:solidFill>
                    <a:srgbClr val="000000"/>
                  </a:solidFill>
                  <a:round/>
                  <a:headEnd/>
                  <a:tailEnd/>
                </a:ln>
                <a:solidFill>
                  <a:srgbClr val="000000"/>
                </a:solidFill>
                <a:effectLst/>
                <a:latin typeface="Arial Black" panose="020B0A04020102020204" pitchFamily="34" charset="0"/>
              </a:rPr>
              <a:t>.</a:t>
            </a:r>
            <a:endParaRPr lang="en-GB" sz="1400" kern="10" spc="0" dirty="0">
              <a:ln w="9525">
                <a:solidFill>
                  <a:srgbClr val="000000"/>
                </a:solidFill>
                <a:round/>
                <a:headEnd/>
                <a:tailEnd/>
              </a:ln>
              <a:solidFill>
                <a:srgbClr val="000000"/>
              </a:solidFill>
              <a:effectLst/>
              <a:latin typeface="Arial Black" panose="020B0A04020102020204" pitchFamily="34" charset="0"/>
            </a:endParaRPr>
          </a:p>
        </p:txBody>
      </p:sp>
      <p:sp>
        <p:nvSpPr>
          <p:cNvPr id="27" name="Text Box 11"/>
          <p:cNvSpPr txBox="1">
            <a:spLocks noChangeArrowheads="1"/>
          </p:cNvSpPr>
          <p:nvPr/>
        </p:nvSpPr>
        <p:spPr bwMode="auto">
          <a:xfrm>
            <a:off x="-11285" y="31181"/>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1 </a:t>
            </a:r>
            <a:r>
              <a:rPr lang="en-GB" sz="2000" dirty="0" smtClean="0">
                <a:latin typeface="Arial" panose="020B0604020202020204" pitchFamily="34" charset="0"/>
                <a:cs typeface="Arial" panose="020B0604020202020204" pitchFamily="34" charset="0"/>
              </a:rPr>
              <a:t> Write the numbers 1 to 6 in words.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Use the word snake to help you.</a:t>
            </a:r>
            <a:endParaRPr lang="en-GB" sz="2000" dirty="0">
              <a:latin typeface="Arial" panose="020B0604020202020204" pitchFamily="34" charset="0"/>
              <a:cs typeface="Arial" panose="020B0604020202020204" pitchFamily="34" charset="0"/>
            </a:endParaRPr>
          </a:p>
        </p:txBody>
      </p:sp>
      <p:pic>
        <p:nvPicPr>
          <p:cNvPr id="89113" name="Picture 25" descr="http://4.bp.blogspot.com/-b_HZvOFgy_M/TwMOLTxD5tI/AAAAAAAAA0Q/jzXbRYzzKLU/s1600/snak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9080" y="356686"/>
            <a:ext cx="1762045" cy="8576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74209" y="3271941"/>
            <a:ext cx="3429000" cy="2857192"/>
          </a:xfrm>
          <a:prstGeom prst="rect">
            <a:avLst/>
          </a:prstGeom>
        </p:spPr>
        <p:txBody>
          <a:bodyPr>
            <a:spAutoFit/>
          </a:bodyPr>
          <a:lstStyle/>
          <a:p>
            <a:pPr>
              <a:lnSpc>
                <a:spcPct val="115000"/>
              </a:lnSpc>
              <a:spcAft>
                <a:spcPts val="1000"/>
              </a:spcAft>
            </a:pPr>
            <a:r>
              <a:rPr lang="en-US" sz="2000" dirty="0" smtClean="0">
                <a:effectLst/>
                <a:ea typeface="Calibri" panose="020F0502020204030204" pitchFamily="34" charset="0"/>
                <a:cs typeface="Arial" panose="020B0604020202020204" pitchFamily="34" charset="0"/>
              </a:rPr>
              <a:t>7 + 3 = ______________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12 – 7 = 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9 + 3 = ______________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13 – 5 = 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19 – 12 = 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a:ea typeface="Calibri" panose="020F0502020204030204" pitchFamily="34" charset="0"/>
                <a:cs typeface="Arial" panose="020B0604020202020204" pitchFamily="34" charset="0"/>
              </a:rPr>
              <a:t>6</a:t>
            </a:r>
            <a:r>
              <a:rPr lang="en-US" sz="2000" dirty="0" smtClean="0">
                <a:effectLst/>
                <a:ea typeface="Calibri" panose="020F0502020204030204" pitchFamily="34" charset="0"/>
                <a:cs typeface="Arial" panose="020B0604020202020204" pitchFamily="34" charset="0"/>
              </a:rPr>
              <a:t> + 5 = _____________</a:t>
            </a:r>
            <a:endParaRPr lang="en-GB" sz="2000" dirty="0" smtClean="0">
              <a:effectLst/>
              <a:ea typeface="Calibri" panose="020F0502020204030204" pitchFamily="34" charset="0"/>
              <a:cs typeface="Arial" panose="020B0604020202020204" pitchFamily="34" charset="0"/>
            </a:endParaRPr>
          </a:p>
        </p:txBody>
      </p:sp>
      <p:sp>
        <p:nvSpPr>
          <p:cNvPr id="29" name="Rectangle 28"/>
          <p:cNvSpPr/>
          <p:nvPr/>
        </p:nvSpPr>
        <p:spPr>
          <a:xfrm>
            <a:off x="50713" y="2531675"/>
            <a:ext cx="6724508" cy="830997"/>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2</a:t>
            </a:r>
            <a:r>
              <a:rPr lang="en-GB" sz="2000" dirty="0" smtClean="0">
                <a:cs typeface="Arial" panose="020B0604020202020204" pitchFamily="34" charset="0"/>
              </a:rPr>
              <a:t>  Do the calculations and write your answer in digits AND in Spanish.</a:t>
            </a:r>
            <a:endParaRPr lang="en-GB" sz="2000" dirty="0">
              <a:cs typeface="Arial" panose="020B0604020202020204" pitchFamily="34" charset="0"/>
            </a:endParaRPr>
          </a:p>
        </p:txBody>
      </p:sp>
      <p:sp>
        <p:nvSpPr>
          <p:cNvPr id="30" name="TextBox 29"/>
          <p:cNvSpPr txBox="1"/>
          <p:nvPr/>
        </p:nvSpPr>
        <p:spPr>
          <a:xfrm>
            <a:off x="1124744" y="3242542"/>
            <a:ext cx="3312368" cy="400110"/>
          </a:xfrm>
          <a:prstGeom prst="rect">
            <a:avLst/>
          </a:prstGeom>
          <a:noFill/>
        </p:spPr>
        <p:txBody>
          <a:bodyPr wrap="square" rtlCol="0">
            <a:spAutoFit/>
          </a:bodyPr>
          <a:lstStyle/>
          <a:p>
            <a:r>
              <a:rPr lang="en-GB" sz="2000" b="1" dirty="0" smtClean="0"/>
              <a:t>10  </a:t>
            </a:r>
            <a:r>
              <a:rPr lang="en-GB" sz="2000" b="1" dirty="0" err="1" smtClean="0"/>
              <a:t>diez</a:t>
            </a:r>
            <a:endParaRPr lang="en-GB" sz="2000" b="1" dirty="0"/>
          </a:p>
        </p:txBody>
      </p:sp>
      <p:sp>
        <p:nvSpPr>
          <p:cNvPr id="31" name="Rectangle 30"/>
          <p:cNvSpPr/>
          <p:nvPr/>
        </p:nvSpPr>
        <p:spPr>
          <a:xfrm>
            <a:off x="12300" y="6986001"/>
            <a:ext cx="6876160" cy="1938992"/>
          </a:xfrm>
          <a:prstGeom prst="rect">
            <a:avLst/>
          </a:prstGeom>
        </p:spPr>
        <p:txBody>
          <a:bodyPr wrap="square">
            <a:spAutoFit/>
          </a:bodyPr>
          <a:lstStyle/>
          <a:p>
            <a:r>
              <a:rPr lang="en-GB" sz="2000" b="0" i="0" u="none" strike="noStrike" baseline="0" dirty="0" err="1" smtClean="0">
                <a:solidFill>
                  <a:srgbClr val="000000"/>
                </a:solidFill>
                <a:cs typeface="Arial" panose="020B0604020202020204" pitchFamily="34" charset="0"/>
              </a:rPr>
              <a:t>siete</a:t>
            </a:r>
            <a:r>
              <a:rPr lang="en-GB" sz="2000" b="0" i="0" u="none" strike="noStrike" baseline="0" dirty="0" smtClean="0">
                <a:solidFill>
                  <a:srgbClr val="000000"/>
                </a:solidFill>
                <a:cs typeface="Arial" panose="020B0604020202020204" pitchFamily="34" charset="0"/>
              </a:rPr>
              <a:t> + dos = __________________ </a:t>
            </a:r>
          </a:p>
          <a:p>
            <a:r>
              <a:rPr lang="en-GB" sz="2000" b="0" i="0" u="none" strike="noStrike" baseline="0" dirty="0" err="1" smtClean="0">
                <a:solidFill>
                  <a:srgbClr val="000000"/>
                </a:solidFill>
                <a:cs typeface="Arial" panose="020B0604020202020204" pitchFamily="34" charset="0"/>
              </a:rPr>
              <a:t>cinco</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cinco</a:t>
            </a:r>
            <a:r>
              <a:rPr lang="en-GB" sz="2000" b="0" i="0" u="none" strike="noStrike" baseline="0" dirty="0" smtClean="0">
                <a:solidFill>
                  <a:srgbClr val="000000"/>
                </a:solidFill>
                <a:cs typeface="Arial" panose="020B0604020202020204" pitchFamily="34" charset="0"/>
              </a:rPr>
              <a:t> = _________________ </a:t>
            </a:r>
          </a:p>
          <a:p>
            <a:r>
              <a:rPr lang="en-GB" sz="2000" b="0" i="0" u="none" strike="noStrike" baseline="0" dirty="0" err="1" smtClean="0">
                <a:solidFill>
                  <a:srgbClr val="000000"/>
                </a:solidFill>
                <a:cs typeface="Arial" panose="020B0604020202020204" pitchFamily="34" charset="0"/>
              </a:rPr>
              <a:t>tres</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nueve</a:t>
            </a:r>
            <a:r>
              <a:rPr lang="en-GB" sz="2000" b="0" i="0" u="none" strike="noStrike" baseline="0" dirty="0" smtClean="0">
                <a:solidFill>
                  <a:srgbClr val="000000"/>
                </a:solidFill>
                <a:cs typeface="Arial" panose="020B0604020202020204" pitchFamily="34" charset="0"/>
              </a:rPr>
              <a:t> = _________________ </a:t>
            </a:r>
          </a:p>
          <a:p>
            <a:r>
              <a:rPr lang="en-GB" sz="2000" b="0" i="0" u="none" strike="noStrike" baseline="0" dirty="0" err="1" smtClean="0">
                <a:solidFill>
                  <a:srgbClr val="000000"/>
                </a:solidFill>
                <a:cs typeface="Arial" panose="020B0604020202020204" pitchFamily="34" charset="0"/>
              </a:rPr>
              <a:t>nueve</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tres</a:t>
            </a:r>
            <a:r>
              <a:rPr lang="en-GB" sz="2000" b="0" i="0" u="none" strike="noStrike" baseline="0" dirty="0" smtClean="0">
                <a:solidFill>
                  <a:srgbClr val="000000"/>
                </a:solidFill>
                <a:cs typeface="Arial" panose="020B0604020202020204" pitchFamily="34" charset="0"/>
              </a:rPr>
              <a:t> = _________________ </a:t>
            </a:r>
          </a:p>
          <a:p>
            <a:r>
              <a:rPr lang="en-GB" sz="2000" b="0" i="0" u="none" strike="noStrike" baseline="0" dirty="0" err="1" smtClean="0">
                <a:solidFill>
                  <a:srgbClr val="000000"/>
                </a:solidFill>
                <a:cs typeface="Arial" panose="020B0604020202020204" pitchFamily="34" charset="0"/>
              </a:rPr>
              <a:t>tres</a:t>
            </a:r>
            <a:r>
              <a:rPr lang="en-GB" sz="2000" b="0" i="0" u="none" strike="noStrike" baseline="0" dirty="0" smtClean="0">
                <a:solidFill>
                  <a:srgbClr val="000000"/>
                </a:solidFill>
                <a:cs typeface="Arial" panose="020B0604020202020204" pitchFamily="34" charset="0"/>
              </a:rPr>
              <a:t> + dos – </a:t>
            </a:r>
            <a:r>
              <a:rPr lang="en-GB" sz="2000" b="0" i="0" u="none" strike="noStrike" baseline="0" dirty="0" err="1" smtClean="0">
                <a:solidFill>
                  <a:srgbClr val="000000"/>
                </a:solidFill>
                <a:cs typeface="Arial" panose="020B0604020202020204" pitchFamily="34" charset="0"/>
              </a:rPr>
              <a:t>uno</a:t>
            </a:r>
            <a:r>
              <a:rPr lang="en-GB" sz="2000" b="0" i="0" u="none" strike="noStrike" baseline="0" dirty="0" smtClean="0">
                <a:solidFill>
                  <a:srgbClr val="000000"/>
                </a:solidFill>
                <a:cs typeface="Arial" panose="020B0604020202020204" pitchFamily="34" charset="0"/>
              </a:rPr>
              <a:t> = ______________ </a:t>
            </a:r>
          </a:p>
          <a:p>
            <a:r>
              <a:rPr lang="es-ES" sz="2000" b="0" i="0" u="none" strike="noStrike" baseline="0" dirty="0" smtClean="0">
                <a:solidFill>
                  <a:srgbClr val="000000"/>
                </a:solidFill>
                <a:cs typeface="Arial" panose="020B0604020202020204" pitchFamily="34" charset="0"/>
              </a:rPr>
              <a:t>ocho – tres + dos + cuatro – cinco + seis –tres =_________ </a:t>
            </a:r>
            <a:endParaRPr lang="en-GB" sz="2000" dirty="0">
              <a:cs typeface="Arial" panose="020B0604020202020204" pitchFamily="34" charset="0"/>
            </a:endParaRPr>
          </a:p>
        </p:txBody>
      </p:sp>
      <p:sp>
        <p:nvSpPr>
          <p:cNvPr id="33" name="Rectangle 32"/>
          <p:cNvSpPr/>
          <p:nvPr/>
        </p:nvSpPr>
        <p:spPr>
          <a:xfrm>
            <a:off x="145644" y="6158532"/>
            <a:ext cx="6724508" cy="830997"/>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3</a:t>
            </a:r>
            <a:r>
              <a:rPr lang="en-GB" sz="2000" dirty="0" smtClean="0">
                <a:cs typeface="Arial" panose="020B0604020202020204" pitchFamily="34" charset="0"/>
              </a:rPr>
              <a:t>  Do the calculations and write your answer in digits AND in Spanish.</a:t>
            </a:r>
            <a:endParaRPr lang="en-GB" sz="2000" dirty="0">
              <a:cs typeface="Arial" panose="020B0604020202020204" pitchFamily="34" charset="0"/>
            </a:endParaRPr>
          </a:p>
        </p:txBody>
      </p:sp>
      <p:sp>
        <p:nvSpPr>
          <p:cNvPr id="11" name="Rounded Rectangle 10"/>
          <p:cNvSpPr/>
          <p:nvPr/>
        </p:nvSpPr>
        <p:spPr>
          <a:xfrm>
            <a:off x="6286500"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27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1285" y="31181"/>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1</a:t>
            </a:r>
            <a:r>
              <a:rPr lang="en-GB" sz="2000" dirty="0" smtClean="0">
                <a:latin typeface="Arial" panose="020B0604020202020204" pitchFamily="34" charset="0"/>
                <a:cs typeface="Arial" panose="020B0604020202020204" pitchFamily="34" charset="0"/>
              </a:rPr>
              <a:t>  Say the numbers out loud in Spanish and continue the number sequence.</a:t>
            </a:r>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30924" y="1115616"/>
            <a:ext cx="6264696" cy="2677656"/>
          </a:xfrm>
          <a:prstGeom prst="rect">
            <a:avLst/>
          </a:prstGeom>
        </p:spPr>
        <p:txBody>
          <a:bodyPr wrap="square">
            <a:spAutoFit/>
          </a:bodyPr>
          <a:lstStyle/>
          <a:p>
            <a:r>
              <a:rPr lang="en-GB" sz="2800" b="0" i="0" u="none" strike="noStrike" baseline="0" dirty="0" smtClean="0">
                <a:cs typeface="Arial" panose="020B0604020202020204" pitchFamily="34" charset="0"/>
              </a:rPr>
              <a:t>A</a:t>
            </a:r>
            <a:r>
              <a:rPr lang="en-GB" sz="2000" b="0" i="0" u="none" strike="noStrike" baseline="0" dirty="0" smtClean="0">
                <a:cs typeface="Arial" panose="020B0604020202020204" pitchFamily="34" charset="0"/>
              </a:rPr>
              <a:t>  1 2 3 4 5 ___ ___ ___ ___</a:t>
            </a:r>
          </a:p>
          <a:p>
            <a:r>
              <a:rPr lang="en-GB" sz="2800" b="0" i="0" u="none" strike="noStrike" baseline="0" dirty="0" smtClean="0">
                <a:cs typeface="Arial" panose="020B0604020202020204" pitchFamily="34" charset="0"/>
              </a:rPr>
              <a:t>B  </a:t>
            </a:r>
            <a:r>
              <a:rPr lang="en-GB" sz="2000" b="0" i="0" u="none" strike="noStrike" baseline="0" dirty="0" smtClean="0">
                <a:cs typeface="Arial" panose="020B0604020202020204" pitchFamily="34" charset="0"/>
              </a:rPr>
              <a:t>10 9 8 7 ___ ___ ___ ___</a:t>
            </a:r>
          </a:p>
          <a:p>
            <a:r>
              <a:rPr lang="en-GB" sz="2800" b="0" i="0" u="none" strike="noStrike" baseline="0" dirty="0" smtClean="0">
                <a:cs typeface="Arial" panose="020B0604020202020204" pitchFamily="34" charset="0"/>
              </a:rPr>
              <a:t>C</a:t>
            </a:r>
            <a:r>
              <a:rPr lang="en-GB" sz="2000" b="0" i="0" u="none" strike="noStrike" baseline="0" dirty="0" smtClean="0">
                <a:cs typeface="Arial" panose="020B0604020202020204" pitchFamily="34" charset="0"/>
              </a:rPr>
              <a:t>  1 3 5 ___ ___</a:t>
            </a:r>
          </a:p>
          <a:p>
            <a:r>
              <a:rPr lang="en-GB" sz="2800" b="0" i="0" u="none" strike="noStrike" baseline="0" dirty="0" smtClean="0">
                <a:cs typeface="Arial" panose="020B0604020202020204" pitchFamily="34" charset="0"/>
              </a:rPr>
              <a:t>D</a:t>
            </a:r>
            <a:r>
              <a:rPr lang="en-GB" sz="2000" b="0" i="0" u="none" strike="noStrike" baseline="0" dirty="0" smtClean="0">
                <a:cs typeface="Arial" panose="020B0604020202020204" pitchFamily="34" charset="0"/>
              </a:rPr>
              <a:t>  </a:t>
            </a:r>
            <a:r>
              <a:rPr lang="en-GB" sz="2000" b="1" i="0" u="none" strike="noStrike" baseline="0" dirty="0" smtClean="0">
                <a:cs typeface="Arial" panose="020B0604020202020204" pitchFamily="34" charset="0"/>
              </a:rPr>
              <a:t>2</a:t>
            </a:r>
            <a:r>
              <a:rPr lang="en-GB" sz="2000" b="0" i="0" u="none" strike="noStrike" baseline="0" dirty="0" smtClean="0">
                <a:cs typeface="Arial" panose="020B0604020202020204" pitchFamily="34" charset="0"/>
              </a:rPr>
              <a:t> 1 </a:t>
            </a:r>
            <a:r>
              <a:rPr lang="en-GB" sz="2000" b="1" i="0" u="none" strike="noStrike" baseline="0" dirty="0" smtClean="0">
                <a:cs typeface="Arial" panose="020B0604020202020204" pitchFamily="34" charset="0"/>
              </a:rPr>
              <a:t>3</a:t>
            </a:r>
            <a:r>
              <a:rPr lang="en-GB" sz="2000" b="0" i="0" u="none" strike="noStrike" baseline="0" dirty="0" smtClean="0">
                <a:cs typeface="Arial" panose="020B0604020202020204" pitchFamily="34" charset="0"/>
              </a:rPr>
              <a:t> 1 </a:t>
            </a:r>
            <a:r>
              <a:rPr lang="en-GB" sz="2000" b="1" i="0" u="none" strike="noStrike" baseline="0" dirty="0" smtClean="0">
                <a:cs typeface="Arial" panose="020B0604020202020204" pitchFamily="34" charset="0"/>
              </a:rPr>
              <a:t>4</a:t>
            </a:r>
            <a:r>
              <a:rPr lang="en-GB" sz="2000" b="0" i="0" u="none" strike="noStrike" baseline="0" dirty="0" smtClean="0">
                <a:cs typeface="Arial" panose="020B0604020202020204" pitchFamily="34" charset="0"/>
              </a:rPr>
              <a:t> 1 ___ ___ ___</a:t>
            </a:r>
            <a:r>
              <a:rPr lang="en-GB" sz="2000" b="0" i="0" u="none" strike="noStrike" dirty="0" smtClean="0">
                <a:cs typeface="Arial" panose="020B0604020202020204" pitchFamily="34" charset="0"/>
              </a:rPr>
              <a:t> ___ ___ ___</a:t>
            </a:r>
            <a:endParaRPr lang="en-GB" sz="2000" b="0" i="0" u="none" strike="noStrike" baseline="0" dirty="0" smtClean="0">
              <a:cs typeface="Arial" panose="020B0604020202020204" pitchFamily="34" charset="0"/>
            </a:endParaRPr>
          </a:p>
          <a:p>
            <a:r>
              <a:rPr lang="en-GB" sz="2800" b="0" i="0" u="none" strike="noStrike" baseline="0" dirty="0" smtClean="0">
                <a:cs typeface="Arial" panose="020B0604020202020204" pitchFamily="34" charset="0"/>
              </a:rPr>
              <a:t>E</a:t>
            </a:r>
            <a:r>
              <a:rPr lang="en-GB" sz="2000" b="0" i="0" u="none" strike="noStrike" baseline="0" dirty="0" smtClean="0">
                <a:cs typeface="Arial" panose="020B0604020202020204" pitchFamily="34" charset="0"/>
              </a:rPr>
              <a:t>  2___ 6 ___ 10 </a:t>
            </a:r>
          </a:p>
          <a:p>
            <a:r>
              <a:rPr lang="en-GB" sz="2800" b="0" i="0" u="none" strike="noStrike" baseline="0" dirty="0" smtClean="0">
                <a:cs typeface="Arial" panose="020B0604020202020204" pitchFamily="34" charset="0"/>
              </a:rPr>
              <a:t>F</a:t>
            </a:r>
            <a:r>
              <a:rPr lang="en-GB" sz="2000" b="0" i="0" u="none" strike="noStrike" baseline="0" dirty="0" smtClean="0">
                <a:cs typeface="Arial" panose="020B0604020202020204" pitchFamily="34" charset="0"/>
              </a:rPr>
              <a:t>  5 7 9 5 7 ___ ___ ___ 9</a:t>
            </a:r>
            <a:endParaRPr lang="en-GB" sz="2000" dirty="0">
              <a:cs typeface="Arial" panose="020B0604020202020204" pitchFamily="34" charset="0"/>
            </a:endParaRPr>
          </a:p>
        </p:txBody>
      </p:sp>
      <p:sp>
        <p:nvSpPr>
          <p:cNvPr id="4" name="Text Box 11"/>
          <p:cNvSpPr txBox="1">
            <a:spLocks noChangeArrowheads="1"/>
          </p:cNvSpPr>
          <p:nvPr/>
        </p:nvSpPr>
        <p:spPr bwMode="auto">
          <a:xfrm>
            <a:off x="-11285" y="3707904"/>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Write the correct number in Spanish to complete the number bonds to 10 (</a:t>
            </a:r>
            <a:r>
              <a:rPr lang="en-GB" sz="2000" dirty="0" err="1" smtClean="0">
                <a:latin typeface="Arial" panose="020B0604020202020204" pitchFamily="34" charset="0"/>
                <a:cs typeface="Arial" panose="020B0604020202020204" pitchFamily="34" charset="0"/>
              </a:rPr>
              <a:t>diez</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709288"/>
              </p:ext>
            </p:extLst>
          </p:nvPr>
        </p:nvGraphicFramePr>
        <p:xfrm>
          <a:off x="157022" y="4558650"/>
          <a:ext cx="6080292" cy="2377440"/>
        </p:xfrm>
        <a:graphic>
          <a:graphicData uri="http://schemas.openxmlformats.org/drawingml/2006/table">
            <a:tbl>
              <a:tblPr firstRow="1" bandRow="1">
                <a:tableStyleId>{5940675A-B579-460E-94D1-54222C63F5DA}</a:tableStyleId>
              </a:tblPr>
              <a:tblGrid>
                <a:gridCol w="463666"/>
                <a:gridCol w="1563098"/>
                <a:gridCol w="525134"/>
                <a:gridCol w="1501630"/>
                <a:gridCol w="1013382"/>
                <a:gridCol w="1013382"/>
              </a:tblGrid>
              <a:tr h="346872">
                <a:tc>
                  <a:txBody>
                    <a:bodyPr/>
                    <a:lstStyle/>
                    <a:p>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nueve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diez</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ocho</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diez</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C</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cinco</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diez</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D</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tres</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diez</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cuatro</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diez</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F</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dos</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diez</a:t>
                      </a:r>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Text Box 11"/>
          <p:cNvSpPr txBox="1">
            <a:spLocks noChangeArrowheads="1"/>
          </p:cNvSpPr>
          <p:nvPr/>
        </p:nvSpPr>
        <p:spPr bwMode="auto">
          <a:xfrm>
            <a:off x="71494" y="7020272"/>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3</a:t>
            </a:r>
            <a:r>
              <a:rPr lang="en-GB" sz="2000" dirty="0" smtClean="0">
                <a:latin typeface="Arial" panose="020B0604020202020204" pitchFamily="34" charset="0"/>
                <a:cs typeface="Arial" panose="020B0604020202020204" pitchFamily="34" charset="0"/>
              </a:rPr>
              <a:t>  Use numbers you know to write number bonds to 20 (</a:t>
            </a:r>
            <a:r>
              <a:rPr lang="en-GB" sz="2000" dirty="0" err="1" smtClean="0">
                <a:latin typeface="Arial" panose="020B0604020202020204" pitchFamily="34" charset="0"/>
                <a:cs typeface="Arial" panose="020B0604020202020204" pitchFamily="34" charset="0"/>
              </a:rPr>
              <a:t>veinte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13937601"/>
              </p:ext>
            </p:extLst>
          </p:nvPr>
        </p:nvGraphicFramePr>
        <p:xfrm>
          <a:off x="215328" y="7842585"/>
          <a:ext cx="6080292" cy="1188720"/>
        </p:xfrm>
        <a:graphic>
          <a:graphicData uri="http://schemas.openxmlformats.org/drawingml/2006/table">
            <a:tbl>
              <a:tblPr firstRow="1" bandRow="1">
                <a:tableStyleId>{5940675A-B579-460E-94D1-54222C63F5DA}</a:tableStyleId>
              </a:tblPr>
              <a:tblGrid>
                <a:gridCol w="463666"/>
                <a:gridCol w="1563098"/>
                <a:gridCol w="525134"/>
                <a:gridCol w="1501630"/>
                <a:gridCol w="1013382"/>
                <a:gridCol w="1013382"/>
              </a:tblGrid>
              <a:tr h="346872">
                <a:tc>
                  <a:txBody>
                    <a:bodyPr/>
                    <a:lstStyle/>
                    <a:p>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veinte</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veinte</a:t>
                      </a:r>
                      <a:endParaRPr lang="en-GB" sz="2000" dirty="0">
                        <a:latin typeface="Arial" panose="020B0604020202020204" pitchFamily="34" charset="0"/>
                        <a:cs typeface="Arial" panose="020B0604020202020204" pitchFamily="34" charset="0"/>
                      </a:endParaRPr>
                    </a:p>
                  </a:txBody>
                  <a:tcPr/>
                </a:tc>
              </a:tr>
              <a:tr h="346872">
                <a:tc>
                  <a:txBody>
                    <a:bodyPr/>
                    <a:lstStyle/>
                    <a:p>
                      <a:r>
                        <a:rPr lang="en-GB" sz="2000" dirty="0" smtClean="0">
                          <a:latin typeface="Arial" panose="020B0604020202020204" pitchFamily="34" charset="0"/>
                          <a:cs typeface="Arial" panose="020B0604020202020204" pitchFamily="34" charset="0"/>
                        </a:rPr>
                        <a:t>C</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veinte</a:t>
                      </a:r>
                      <a:endParaRPr lang="en-GB" sz="2000" dirty="0">
                        <a:latin typeface="Arial" panose="020B0604020202020204" pitchFamily="34" charset="0"/>
                        <a:cs typeface="Arial" panose="020B0604020202020204" pitchFamily="34" charset="0"/>
                      </a:endParaRPr>
                    </a:p>
                  </a:txBody>
                  <a:tcPr/>
                </a:tc>
              </a:tr>
            </a:tbl>
          </a:graphicData>
        </a:graphic>
      </p:graphicFrame>
      <p:sp>
        <p:nvSpPr>
          <p:cNvPr id="8" name="Rounded Rectangle 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90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6348087"/>
              </p:ext>
            </p:extLst>
          </p:nvPr>
        </p:nvGraphicFramePr>
        <p:xfrm>
          <a:off x="259909" y="945448"/>
          <a:ext cx="6113526" cy="5858800"/>
        </p:xfrm>
        <a:graphic>
          <a:graphicData uri="http://schemas.openxmlformats.org/drawingml/2006/table">
            <a:tbl>
              <a:tblPr firstRow="1" firstCol="1" bandRow="1">
                <a:tableStyleId>{5940675A-B579-460E-94D1-54222C63F5DA}</a:tableStyleId>
              </a:tblPr>
              <a:tblGrid>
                <a:gridCol w="2037460"/>
                <a:gridCol w="2038033"/>
                <a:gridCol w="2038033"/>
              </a:tblGrid>
              <a:tr h="1453236">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r>
              <a:tr h="1499092">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r>
              <a:tr h="1453236">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r>
              <a:tr h="1453236">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r>
            </a:tbl>
          </a:graphicData>
        </a:graphic>
      </p:graphicFrame>
      <p:sp>
        <p:nvSpPr>
          <p:cNvPr id="3" name="Text Box 1"/>
          <p:cNvSpPr txBox="1"/>
          <p:nvPr/>
        </p:nvSpPr>
        <p:spPr>
          <a:xfrm>
            <a:off x="878434" y="1188013"/>
            <a:ext cx="815975" cy="7794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 Box 121"/>
          <p:cNvSpPr txBox="1"/>
          <p:nvPr/>
        </p:nvSpPr>
        <p:spPr>
          <a:xfrm>
            <a:off x="2916587" y="1188013"/>
            <a:ext cx="817562" cy="7794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2</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Text Box 122"/>
          <p:cNvSpPr txBox="1"/>
          <p:nvPr/>
        </p:nvSpPr>
        <p:spPr>
          <a:xfrm>
            <a:off x="4928538" y="1206856"/>
            <a:ext cx="817563" cy="7794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3</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Text Box 123"/>
          <p:cNvSpPr txBox="1"/>
          <p:nvPr/>
        </p:nvSpPr>
        <p:spPr>
          <a:xfrm>
            <a:off x="878434" y="2681539"/>
            <a:ext cx="817562"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4</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Text Box 124"/>
          <p:cNvSpPr txBox="1"/>
          <p:nvPr/>
        </p:nvSpPr>
        <p:spPr>
          <a:xfrm>
            <a:off x="2916587" y="2685773"/>
            <a:ext cx="817562"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5</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Text Box 125"/>
          <p:cNvSpPr txBox="1"/>
          <p:nvPr/>
        </p:nvSpPr>
        <p:spPr>
          <a:xfrm>
            <a:off x="4905844" y="2675608"/>
            <a:ext cx="817563"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6</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 Box 126"/>
          <p:cNvSpPr txBox="1"/>
          <p:nvPr/>
        </p:nvSpPr>
        <p:spPr>
          <a:xfrm>
            <a:off x="887839" y="4209461"/>
            <a:ext cx="815975"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7</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Text Box 127"/>
          <p:cNvSpPr txBox="1"/>
          <p:nvPr/>
        </p:nvSpPr>
        <p:spPr>
          <a:xfrm>
            <a:off x="2932657" y="4168255"/>
            <a:ext cx="815975"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8</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1" name="Text Box 128"/>
          <p:cNvSpPr txBox="1"/>
          <p:nvPr/>
        </p:nvSpPr>
        <p:spPr>
          <a:xfrm>
            <a:off x="4905844" y="4142773"/>
            <a:ext cx="817563"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9</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2" name="Text Box 129"/>
          <p:cNvSpPr txBox="1"/>
          <p:nvPr/>
        </p:nvSpPr>
        <p:spPr>
          <a:xfrm>
            <a:off x="695172" y="5570678"/>
            <a:ext cx="1081088"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10</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Text Box 130"/>
          <p:cNvSpPr txBox="1"/>
          <p:nvPr/>
        </p:nvSpPr>
        <p:spPr>
          <a:xfrm>
            <a:off x="2760412" y="5582431"/>
            <a:ext cx="1160463"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11</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4" name="Text Box 131"/>
          <p:cNvSpPr txBox="1"/>
          <p:nvPr/>
        </p:nvSpPr>
        <p:spPr>
          <a:xfrm>
            <a:off x="4808091" y="5572266"/>
            <a:ext cx="1116012"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12</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5" name="Text Box 11"/>
          <p:cNvSpPr txBox="1">
            <a:spLocks noChangeArrowheads="1"/>
          </p:cNvSpPr>
          <p:nvPr/>
        </p:nvSpPr>
        <p:spPr bwMode="auto">
          <a:xfrm>
            <a:off x="-11285" y="31181"/>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Write the word for each number.</a:t>
            </a:r>
            <a:endParaRPr lang="en-GB" sz="2000" dirty="0">
              <a:latin typeface="Arial" panose="020B0604020202020204" pitchFamily="34" charset="0"/>
              <a:cs typeface="Arial" panose="020B0604020202020204" pitchFamily="34" charset="0"/>
            </a:endParaRPr>
          </a:p>
        </p:txBody>
      </p:sp>
      <p:sp>
        <p:nvSpPr>
          <p:cNvPr id="16" name="TextBox 15"/>
          <p:cNvSpPr txBox="1"/>
          <p:nvPr/>
        </p:nvSpPr>
        <p:spPr>
          <a:xfrm>
            <a:off x="391257" y="2007750"/>
            <a:ext cx="1809138" cy="400110"/>
          </a:xfrm>
          <a:prstGeom prst="rect">
            <a:avLst/>
          </a:prstGeom>
          <a:noFill/>
        </p:spPr>
        <p:txBody>
          <a:bodyPr wrap="square" rtlCol="0">
            <a:spAutoFit/>
          </a:bodyPr>
          <a:lstStyle/>
          <a:p>
            <a:r>
              <a:rPr lang="en-GB" sz="2000" dirty="0" smtClean="0"/>
              <a:t>……………….</a:t>
            </a:r>
            <a:endParaRPr lang="en-GB" sz="2000" dirty="0"/>
          </a:p>
        </p:txBody>
      </p:sp>
      <p:sp>
        <p:nvSpPr>
          <p:cNvPr id="17" name="TextBox 16"/>
          <p:cNvSpPr txBox="1"/>
          <p:nvPr/>
        </p:nvSpPr>
        <p:spPr>
          <a:xfrm>
            <a:off x="2436074" y="1997795"/>
            <a:ext cx="1809138" cy="400110"/>
          </a:xfrm>
          <a:prstGeom prst="rect">
            <a:avLst/>
          </a:prstGeom>
          <a:noFill/>
        </p:spPr>
        <p:txBody>
          <a:bodyPr wrap="square" rtlCol="0">
            <a:spAutoFit/>
          </a:bodyPr>
          <a:lstStyle/>
          <a:p>
            <a:r>
              <a:rPr lang="en-GB" sz="2000" dirty="0" smtClean="0"/>
              <a:t>……………….</a:t>
            </a:r>
            <a:endParaRPr lang="en-GB" sz="2000" dirty="0"/>
          </a:p>
        </p:txBody>
      </p:sp>
      <p:sp>
        <p:nvSpPr>
          <p:cNvPr id="18" name="TextBox 17"/>
          <p:cNvSpPr txBox="1"/>
          <p:nvPr/>
        </p:nvSpPr>
        <p:spPr>
          <a:xfrm>
            <a:off x="4480891" y="1986318"/>
            <a:ext cx="1809138" cy="400110"/>
          </a:xfrm>
          <a:prstGeom prst="rect">
            <a:avLst/>
          </a:prstGeom>
          <a:noFill/>
        </p:spPr>
        <p:txBody>
          <a:bodyPr wrap="square" rtlCol="0">
            <a:spAutoFit/>
          </a:bodyPr>
          <a:lstStyle/>
          <a:p>
            <a:r>
              <a:rPr lang="en-GB" sz="2000" dirty="0" smtClean="0"/>
              <a:t>……………….</a:t>
            </a:r>
            <a:endParaRPr lang="en-GB" sz="2000" dirty="0"/>
          </a:p>
        </p:txBody>
      </p:sp>
      <p:sp>
        <p:nvSpPr>
          <p:cNvPr id="19" name="TextBox 18"/>
          <p:cNvSpPr txBox="1"/>
          <p:nvPr/>
        </p:nvSpPr>
        <p:spPr>
          <a:xfrm>
            <a:off x="411115" y="3461505"/>
            <a:ext cx="1809138" cy="400110"/>
          </a:xfrm>
          <a:prstGeom prst="rect">
            <a:avLst/>
          </a:prstGeom>
          <a:noFill/>
        </p:spPr>
        <p:txBody>
          <a:bodyPr wrap="square" rtlCol="0">
            <a:spAutoFit/>
          </a:bodyPr>
          <a:lstStyle/>
          <a:p>
            <a:r>
              <a:rPr lang="en-GB" sz="2000" dirty="0" smtClean="0"/>
              <a:t>……………….</a:t>
            </a:r>
            <a:endParaRPr lang="en-GB" sz="2000" dirty="0"/>
          </a:p>
        </p:txBody>
      </p:sp>
      <p:sp>
        <p:nvSpPr>
          <p:cNvPr id="20" name="TextBox 19"/>
          <p:cNvSpPr txBox="1"/>
          <p:nvPr/>
        </p:nvSpPr>
        <p:spPr>
          <a:xfrm>
            <a:off x="2455932" y="3451550"/>
            <a:ext cx="1809138" cy="400110"/>
          </a:xfrm>
          <a:prstGeom prst="rect">
            <a:avLst/>
          </a:prstGeom>
          <a:noFill/>
        </p:spPr>
        <p:txBody>
          <a:bodyPr wrap="square" rtlCol="0">
            <a:spAutoFit/>
          </a:bodyPr>
          <a:lstStyle/>
          <a:p>
            <a:r>
              <a:rPr lang="en-GB" sz="2000" dirty="0" smtClean="0"/>
              <a:t>……………….</a:t>
            </a:r>
            <a:endParaRPr lang="en-GB" sz="2000" dirty="0"/>
          </a:p>
        </p:txBody>
      </p:sp>
      <p:sp>
        <p:nvSpPr>
          <p:cNvPr id="21" name="TextBox 20"/>
          <p:cNvSpPr txBox="1"/>
          <p:nvPr/>
        </p:nvSpPr>
        <p:spPr>
          <a:xfrm>
            <a:off x="4500749" y="3440073"/>
            <a:ext cx="1809138" cy="400110"/>
          </a:xfrm>
          <a:prstGeom prst="rect">
            <a:avLst/>
          </a:prstGeom>
          <a:noFill/>
        </p:spPr>
        <p:txBody>
          <a:bodyPr wrap="square" rtlCol="0">
            <a:spAutoFit/>
          </a:bodyPr>
          <a:lstStyle/>
          <a:p>
            <a:r>
              <a:rPr lang="en-GB" sz="2000" dirty="0" smtClean="0"/>
              <a:t>……………….</a:t>
            </a:r>
            <a:endParaRPr lang="en-GB" sz="2000" dirty="0"/>
          </a:p>
        </p:txBody>
      </p:sp>
      <p:sp>
        <p:nvSpPr>
          <p:cNvPr id="22" name="TextBox 21"/>
          <p:cNvSpPr txBox="1"/>
          <p:nvPr/>
        </p:nvSpPr>
        <p:spPr>
          <a:xfrm>
            <a:off x="391257" y="4956504"/>
            <a:ext cx="1809138" cy="400110"/>
          </a:xfrm>
          <a:prstGeom prst="rect">
            <a:avLst/>
          </a:prstGeom>
          <a:noFill/>
        </p:spPr>
        <p:txBody>
          <a:bodyPr wrap="square" rtlCol="0">
            <a:spAutoFit/>
          </a:bodyPr>
          <a:lstStyle/>
          <a:p>
            <a:r>
              <a:rPr lang="en-GB" sz="2000" dirty="0" smtClean="0"/>
              <a:t>……………….</a:t>
            </a:r>
            <a:endParaRPr lang="en-GB" sz="2000" dirty="0"/>
          </a:p>
        </p:txBody>
      </p:sp>
      <p:sp>
        <p:nvSpPr>
          <p:cNvPr id="23" name="TextBox 22"/>
          <p:cNvSpPr txBox="1"/>
          <p:nvPr/>
        </p:nvSpPr>
        <p:spPr>
          <a:xfrm>
            <a:off x="2436074" y="4946549"/>
            <a:ext cx="1809138" cy="400110"/>
          </a:xfrm>
          <a:prstGeom prst="rect">
            <a:avLst/>
          </a:prstGeom>
          <a:noFill/>
        </p:spPr>
        <p:txBody>
          <a:bodyPr wrap="square" rtlCol="0">
            <a:spAutoFit/>
          </a:bodyPr>
          <a:lstStyle/>
          <a:p>
            <a:r>
              <a:rPr lang="en-GB" sz="2000" dirty="0" smtClean="0"/>
              <a:t>……………….</a:t>
            </a:r>
            <a:endParaRPr lang="en-GB" sz="2000" dirty="0"/>
          </a:p>
        </p:txBody>
      </p:sp>
      <p:sp>
        <p:nvSpPr>
          <p:cNvPr id="24" name="TextBox 23"/>
          <p:cNvSpPr txBox="1"/>
          <p:nvPr/>
        </p:nvSpPr>
        <p:spPr>
          <a:xfrm>
            <a:off x="4480891" y="4935072"/>
            <a:ext cx="1809138" cy="400110"/>
          </a:xfrm>
          <a:prstGeom prst="rect">
            <a:avLst/>
          </a:prstGeom>
          <a:noFill/>
        </p:spPr>
        <p:txBody>
          <a:bodyPr wrap="square" rtlCol="0">
            <a:spAutoFit/>
          </a:bodyPr>
          <a:lstStyle/>
          <a:p>
            <a:r>
              <a:rPr lang="en-GB" sz="2000" dirty="0" smtClean="0"/>
              <a:t>……………….</a:t>
            </a:r>
            <a:endParaRPr lang="en-GB" sz="2000" dirty="0"/>
          </a:p>
        </p:txBody>
      </p:sp>
      <p:sp>
        <p:nvSpPr>
          <p:cNvPr id="25" name="TextBox 24"/>
          <p:cNvSpPr txBox="1"/>
          <p:nvPr/>
        </p:nvSpPr>
        <p:spPr>
          <a:xfrm>
            <a:off x="411613" y="6410259"/>
            <a:ext cx="1809138" cy="400110"/>
          </a:xfrm>
          <a:prstGeom prst="rect">
            <a:avLst/>
          </a:prstGeom>
          <a:noFill/>
        </p:spPr>
        <p:txBody>
          <a:bodyPr wrap="square" rtlCol="0">
            <a:spAutoFit/>
          </a:bodyPr>
          <a:lstStyle/>
          <a:p>
            <a:r>
              <a:rPr lang="en-GB" sz="2000" dirty="0" smtClean="0"/>
              <a:t>……………….</a:t>
            </a:r>
            <a:endParaRPr lang="en-GB" sz="2000" dirty="0"/>
          </a:p>
        </p:txBody>
      </p:sp>
      <p:sp>
        <p:nvSpPr>
          <p:cNvPr id="26" name="TextBox 25"/>
          <p:cNvSpPr txBox="1"/>
          <p:nvPr/>
        </p:nvSpPr>
        <p:spPr>
          <a:xfrm>
            <a:off x="2456430" y="6400304"/>
            <a:ext cx="1809138" cy="400110"/>
          </a:xfrm>
          <a:prstGeom prst="rect">
            <a:avLst/>
          </a:prstGeom>
          <a:noFill/>
        </p:spPr>
        <p:txBody>
          <a:bodyPr wrap="square" rtlCol="0">
            <a:spAutoFit/>
          </a:bodyPr>
          <a:lstStyle/>
          <a:p>
            <a:r>
              <a:rPr lang="en-GB" sz="2000" dirty="0" smtClean="0"/>
              <a:t>……………….</a:t>
            </a:r>
            <a:endParaRPr lang="en-GB" sz="2000" dirty="0"/>
          </a:p>
        </p:txBody>
      </p:sp>
      <p:sp>
        <p:nvSpPr>
          <p:cNvPr id="27" name="TextBox 26"/>
          <p:cNvSpPr txBox="1"/>
          <p:nvPr/>
        </p:nvSpPr>
        <p:spPr>
          <a:xfrm>
            <a:off x="4501247" y="6388827"/>
            <a:ext cx="1809138" cy="400110"/>
          </a:xfrm>
          <a:prstGeom prst="rect">
            <a:avLst/>
          </a:prstGeom>
          <a:noFill/>
        </p:spPr>
        <p:txBody>
          <a:bodyPr wrap="square" rtlCol="0">
            <a:spAutoFit/>
          </a:bodyPr>
          <a:lstStyle/>
          <a:p>
            <a:r>
              <a:rPr lang="en-GB" sz="2000" dirty="0" smtClean="0"/>
              <a:t>……………….</a:t>
            </a:r>
            <a:endParaRPr lang="en-GB" sz="2000" dirty="0"/>
          </a:p>
        </p:txBody>
      </p:sp>
      <p:sp>
        <p:nvSpPr>
          <p:cNvPr id="28" name="Rectangle 27"/>
          <p:cNvSpPr/>
          <p:nvPr/>
        </p:nvSpPr>
        <p:spPr>
          <a:xfrm>
            <a:off x="188640" y="7080620"/>
            <a:ext cx="6408712" cy="1938992"/>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1 First think of the number and say it aloud.</a:t>
            </a:r>
            <a:br>
              <a:rPr lang="en-GB" sz="2000" dirty="0" smtClean="0">
                <a:cs typeface="Arial" panose="020B0604020202020204" pitchFamily="34" charset="0"/>
              </a:rPr>
            </a:br>
            <a:r>
              <a:rPr lang="en-GB" sz="2000" dirty="0" smtClean="0">
                <a:cs typeface="Arial" panose="020B0604020202020204" pitchFamily="34" charset="0"/>
              </a:rPr>
              <a:t>2 Then write the number on your arm with your finger.</a:t>
            </a:r>
            <a:br>
              <a:rPr lang="en-GB" sz="2000" dirty="0" smtClean="0">
                <a:cs typeface="Arial" panose="020B0604020202020204" pitchFamily="34" charset="0"/>
              </a:rPr>
            </a:br>
            <a:r>
              <a:rPr lang="en-GB" sz="2000" dirty="0" smtClean="0">
                <a:cs typeface="Arial" panose="020B0604020202020204" pitchFamily="34" charset="0"/>
              </a:rPr>
              <a:t>3 Now check to see if you got it right.</a:t>
            </a:r>
            <a:r>
              <a:rPr lang="en-GB" sz="2000" dirty="0">
                <a:cs typeface="Arial" panose="020B0604020202020204" pitchFamily="34" charset="0"/>
              </a:rPr>
              <a:t/>
            </a:r>
            <a:br>
              <a:rPr lang="en-GB" sz="2000" dirty="0">
                <a:cs typeface="Arial" panose="020B0604020202020204" pitchFamily="34" charset="0"/>
              </a:rPr>
            </a:br>
            <a:r>
              <a:rPr lang="en-GB" sz="2000" dirty="0" smtClean="0">
                <a:cs typeface="Arial" panose="020B0604020202020204" pitchFamily="34" charset="0"/>
              </a:rPr>
              <a:t>4 If you did, write it down in pencil on this sheet.</a:t>
            </a:r>
            <a:br>
              <a:rPr lang="en-GB" sz="2000" dirty="0" smtClean="0">
                <a:cs typeface="Arial" panose="020B0604020202020204" pitchFamily="34" charset="0"/>
              </a:rPr>
            </a:br>
            <a:r>
              <a:rPr lang="en-GB" sz="2000" dirty="0" smtClean="0">
                <a:cs typeface="Arial" panose="020B0604020202020204" pitchFamily="34" charset="0"/>
              </a:rPr>
              <a:t>5 If not, practise again on your arm.</a:t>
            </a:r>
            <a:br>
              <a:rPr lang="en-GB" sz="2000" dirty="0" smtClean="0">
                <a:cs typeface="Arial" panose="020B0604020202020204" pitchFamily="34" charset="0"/>
              </a:rPr>
            </a:br>
            <a:r>
              <a:rPr lang="en-GB" sz="2000" dirty="0" smtClean="0">
                <a:cs typeface="Arial" panose="020B0604020202020204" pitchFamily="34" charset="0"/>
              </a:rPr>
              <a:t>6 Do this for all of the numbers.</a:t>
            </a:r>
          </a:p>
        </p:txBody>
      </p:sp>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51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0203189"/>
              </p:ext>
            </p:extLst>
          </p:nvPr>
        </p:nvGraphicFramePr>
        <p:xfrm>
          <a:off x="260648" y="1403648"/>
          <a:ext cx="6120680" cy="7393350"/>
        </p:xfrm>
        <a:graphic>
          <a:graphicData uri="http://schemas.openxmlformats.org/drawingml/2006/table">
            <a:tbl>
              <a:tblPr firstRow="1" firstCol="1" lastRow="1" lastCol="1" bandRow="1" bandCol="1">
                <a:tableStyleId>{5940675A-B579-460E-94D1-54222C63F5DA}</a:tableStyleId>
              </a:tblPr>
              <a:tblGrid>
                <a:gridCol w="703527"/>
                <a:gridCol w="4112721"/>
                <a:gridCol w="1304432"/>
              </a:tblGrid>
              <a:tr h="739335">
                <a:tc>
                  <a:txBody>
                    <a:bodyPr/>
                    <a:lstStyle/>
                    <a:p>
                      <a:pPr algn="ctr">
                        <a:spcAft>
                          <a:spcPts val="0"/>
                        </a:spcAft>
                      </a:pPr>
                      <a:r>
                        <a:rPr lang="en-GB" sz="2400" dirty="0" smtClean="0">
                          <a:effectLst/>
                          <a:latin typeface="Arial" panose="020B0604020202020204" pitchFamily="34" charset="0"/>
                          <a:cs typeface="Arial" panose="020B0604020202020204" pitchFamily="34" charset="0"/>
                        </a:rPr>
                        <a:t>A</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cinco</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44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4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B</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smtClean="0">
                          <a:effectLst/>
                          <a:latin typeface="Arial" panose="020B0604020202020204" pitchFamily="34" charset="0"/>
                          <a:cs typeface="Arial" panose="020B0604020202020204" pitchFamily="34" charset="0"/>
                        </a:rPr>
                        <a:t>once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C</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seis</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D</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doce</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E</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tres</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F</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smtClean="0">
                          <a:effectLst/>
                          <a:latin typeface="Arial" panose="020B0604020202020204" pitchFamily="34" charset="0"/>
                          <a:cs typeface="Arial" panose="020B0604020202020204" pitchFamily="34" charset="0"/>
                        </a:rPr>
                        <a:t>dos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G</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diez</a:t>
                      </a:r>
                      <a:r>
                        <a:rPr lang="en-GB" sz="2400" baseline="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H</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smtClean="0">
                          <a:effectLst/>
                          <a:latin typeface="Arial" panose="020B0604020202020204" pitchFamily="34" charset="0"/>
                          <a:cs typeface="Arial" panose="020B0604020202020204" pitchFamily="34" charset="0"/>
                        </a:rPr>
                        <a:t>un </a:t>
                      </a:r>
                      <a:r>
                        <a:rPr lang="en-GB" sz="2400" dirty="0" err="1" smtClean="0">
                          <a:effectLst/>
                          <a:latin typeface="Arial" panose="020B0604020202020204" pitchFamily="34" charset="0"/>
                          <a:cs typeface="Arial" panose="020B0604020202020204" pitchFamily="34" charset="0"/>
                        </a:rPr>
                        <a:t>año</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I</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a:effectLst/>
                          <a:latin typeface="Arial" panose="020B0604020202020204" pitchFamily="34" charset="0"/>
                          <a:cs typeface="Arial" panose="020B0604020202020204" pitchFamily="34" charset="0"/>
                        </a:rPr>
                        <a:t>Tengo</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cuatro</a:t>
                      </a:r>
                      <a:r>
                        <a:rPr lang="en-GB" sz="2400" dirty="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años</a:t>
                      </a:r>
                      <a:r>
                        <a:rPr lang="en-GB" sz="2400" dirty="0" smtClean="0">
                          <a:effectLst/>
                          <a:latin typeface="Arial" panose="020B0604020202020204" pitchFamily="34"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J</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ea typeface="Times New Roman" panose="02020603050405020304" pitchFamily="18" charset="0"/>
                          <a:cs typeface="Arial" panose="020B0604020202020204" pitchFamily="34" charset="0"/>
                        </a:rPr>
                        <a:t>Tengo</a:t>
                      </a:r>
                      <a:r>
                        <a:rPr lang="en-GB"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2400" baseline="0" dirty="0" err="1" smtClean="0">
                          <a:effectLst/>
                          <a:latin typeface="Arial" panose="020B0604020202020204" pitchFamily="34" charset="0"/>
                          <a:ea typeface="Times New Roman" panose="02020603050405020304" pitchFamily="18" charset="0"/>
                          <a:cs typeface="Arial" panose="020B0604020202020204" pitchFamily="34" charset="0"/>
                        </a:rPr>
                        <a:t>siete</a:t>
                      </a:r>
                      <a:r>
                        <a:rPr lang="en-GB"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2400" baseline="0" dirty="0" err="1" smtClean="0">
                          <a:effectLst/>
                          <a:latin typeface="Arial" panose="020B0604020202020204" pitchFamily="34" charset="0"/>
                          <a:ea typeface="Times New Roman" panose="02020603050405020304" pitchFamily="18" charset="0"/>
                          <a:cs typeface="Arial" panose="020B0604020202020204" pitchFamily="34" charset="0"/>
                        </a:rPr>
                        <a:t>años</a:t>
                      </a:r>
                      <a:r>
                        <a:rPr lang="en-GB" sz="2400" baseline="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Text Box 2"/>
          <p:cNvSpPr txBox="1">
            <a:spLocks noChangeArrowheads="1"/>
          </p:cNvSpPr>
          <p:nvPr/>
        </p:nvSpPr>
        <p:spPr bwMode="auto">
          <a:xfrm>
            <a:off x="28121" y="63713"/>
            <a:ext cx="7920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a:cs typeface="Arial" panose="020B0604020202020204" pitchFamily="34" charset="0"/>
              </a:rPr>
              <a:t>¿</a:t>
            </a:r>
            <a:r>
              <a:rPr lang="en-US" sz="3600" b="1" dirty="0" err="1">
                <a:cs typeface="Arial" panose="020B0604020202020204" pitchFamily="34" charset="0"/>
              </a:rPr>
              <a:t>Cuántos</a:t>
            </a:r>
            <a:r>
              <a:rPr lang="en-US" sz="3600" b="1" dirty="0">
                <a:cs typeface="Arial" panose="020B0604020202020204" pitchFamily="34" charset="0"/>
              </a:rPr>
              <a:t> </a:t>
            </a:r>
            <a:r>
              <a:rPr lang="en-US" sz="3600" b="1" dirty="0" err="1">
                <a:cs typeface="Arial" panose="020B0604020202020204" pitchFamily="34" charset="0"/>
              </a:rPr>
              <a:t>años</a:t>
            </a:r>
            <a:r>
              <a:rPr lang="en-US" sz="3600" b="1" dirty="0">
                <a:cs typeface="Arial" panose="020B0604020202020204" pitchFamily="34" charset="0"/>
              </a:rPr>
              <a:t> </a:t>
            </a:r>
            <a:r>
              <a:rPr lang="en-US" sz="3600" b="1" dirty="0" err="1">
                <a:cs typeface="Arial" panose="020B0604020202020204" pitchFamily="34" charset="0"/>
              </a:rPr>
              <a:t>tienes</a:t>
            </a:r>
            <a:r>
              <a:rPr lang="en-US" sz="3600" b="1" dirty="0">
                <a:cs typeface="Arial" panose="020B0604020202020204" pitchFamily="34" charset="0"/>
              </a:rPr>
              <a:t>?</a:t>
            </a:r>
          </a:p>
        </p:txBody>
      </p:sp>
      <p:pic>
        <p:nvPicPr>
          <p:cNvPr id="4" name="Picture 7" descr="how_old_r_u"/>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1867295">
            <a:off x="4864786" y="-54896"/>
            <a:ext cx="1462474" cy="1504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28121" y="697543"/>
            <a:ext cx="6786506" cy="70788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Read each sentence aloud.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Now write the correct age in digits.</a:t>
            </a:r>
            <a:endParaRPr lang="en-GB" sz="2000" dirty="0">
              <a:latin typeface="Arial" panose="020B0604020202020204" pitchFamily="34" charset="0"/>
              <a:cs typeface="Arial" panose="020B0604020202020204" pitchFamily="34" charset="0"/>
            </a:endParaRPr>
          </a:p>
        </p:txBody>
      </p:sp>
      <p:sp>
        <p:nvSpPr>
          <p:cNvPr id="6" name="Rounded Rectangle 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08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p:cNvPicPr>
            <a:picLocks noChangeAspect="1" noChangeArrowheads="1"/>
          </p:cNvPicPr>
          <p:nvPr/>
        </p:nvPicPr>
        <p:blipFill>
          <a:blip r:embed="rId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695699" y="4785597"/>
            <a:ext cx="1008063" cy="172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3730" name="Group 2"/>
          <p:cNvGraphicFramePr>
            <a:graphicFrameLocks noGrp="1"/>
          </p:cNvGraphicFramePr>
          <p:nvPr/>
        </p:nvGraphicFramePr>
        <p:xfrm>
          <a:off x="0" y="0"/>
          <a:ext cx="6858000" cy="9144000"/>
        </p:xfrm>
        <a:graphic>
          <a:graphicData uri="http://schemas.openxmlformats.org/drawingml/2006/table">
            <a:tbl>
              <a:tblPr/>
              <a:tblGrid>
                <a:gridCol w="1714500"/>
                <a:gridCol w="1714500"/>
                <a:gridCol w="1714500"/>
                <a:gridCol w="1714500"/>
              </a:tblGrid>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9" name="Text Box 45"/>
          <p:cNvSpPr txBox="1">
            <a:spLocks noChangeArrowheads="1"/>
          </p:cNvSpPr>
          <p:nvPr/>
        </p:nvSpPr>
        <p:spPr bwMode="auto">
          <a:xfrm>
            <a:off x="55563" y="1749425"/>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a</a:t>
            </a:r>
            <a:r>
              <a:rPr lang="en-GB" sz="2800" b="1"/>
              <a:t>r</a:t>
            </a:r>
            <a:r>
              <a:rPr lang="en-GB" sz="2800" b="1" u="sng"/>
              <a:t>a</a:t>
            </a:r>
            <a:r>
              <a:rPr lang="en-GB" sz="2800" b="1">
                <a:cs typeface="Times New Roman" panose="02020603050405020304" pitchFamily="18" charset="0"/>
              </a:rPr>
              <a:t>ñ</a:t>
            </a:r>
            <a:r>
              <a:rPr lang="en-GB" sz="2800" b="1" u="sng">
                <a:cs typeface="Times New Roman" panose="02020603050405020304" pitchFamily="18" charset="0"/>
              </a:rPr>
              <a:t>a</a:t>
            </a:r>
          </a:p>
        </p:txBody>
      </p:sp>
      <p:sp>
        <p:nvSpPr>
          <p:cNvPr id="6190" name="Text Box 46"/>
          <p:cNvSpPr txBox="1">
            <a:spLocks noChangeArrowheads="1"/>
          </p:cNvSpPr>
          <p:nvPr/>
        </p:nvSpPr>
        <p:spPr bwMode="auto">
          <a:xfrm>
            <a:off x="1728788" y="1728788"/>
            <a:ext cx="164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e</a:t>
            </a:r>
            <a:r>
              <a:rPr lang="en-GB" sz="2800" b="1"/>
              <a:t>l</a:t>
            </a:r>
            <a:r>
              <a:rPr lang="en-GB" sz="2800" b="1" u="sng"/>
              <a:t>e</a:t>
            </a:r>
            <a:r>
              <a:rPr lang="en-GB" sz="2800" b="1"/>
              <a:t>fant</a:t>
            </a:r>
            <a:r>
              <a:rPr lang="en-GB" sz="2800" b="1" u="sng"/>
              <a:t>e</a:t>
            </a:r>
            <a:endParaRPr lang="en-GB" sz="2800" b="1" u="sng">
              <a:cs typeface="Times New Roman" panose="02020603050405020304" pitchFamily="18" charset="0"/>
            </a:endParaRPr>
          </a:p>
        </p:txBody>
      </p:sp>
      <p:sp>
        <p:nvSpPr>
          <p:cNvPr id="6191" name="Text Box 47"/>
          <p:cNvSpPr txBox="1">
            <a:spLocks noChangeArrowheads="1"/>
          </p:cNvSpPr>
          <p:nvPr/>
        </p:nvSpPr>
        <p:spPr bwMode="auto">
          <a:xfrm rot="-5400000">
            <a:off x="3240087" y="1231900"/>
            <a:ext cx="2927351"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i</a:t>
            </a:r>
            <a:r>
              <a:rPr lang="en-GB" sz="2800" b="1"/>
              <a:t>dea</a:t>
            </a:r>
            <a:endParaRPr lang="en-GB" sz="2800" b="1">
              <a:cs typeface="Times New Roman" panose="02020603050405020304" pitchFamily="18" charset="0"/>
            </a:endParaRPr>
          </a:p>
        </p:txBody>
      </p:sp>
      <p:sp>
        <p:nvSpPr>
          <p:cNvPr id="6192" name="Text Box 48"/>
          <p:cNvSpPr txBox="1">
            <a:spLocks noChangeArrowheads="1"/>
          </p:cNvSpPr>
          <p:nvPr/>
        </p:nvSpPr>
        <p:spPr bwMode="auto">
          <a:xfrm>
            <a:off x="5184775" y="1749425"/>
            <a:ext cx="164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o</a:t>
            </a:r>
            <a:r>
              <a:rPr lang="en-GB" sz="2800" b="1"/>
              <a:t>lvidar</a:t>
            </a:r>
            <a:endParaRPr lang="en-GB" sz="2800" b="1">
              <a:cs typeface="Times New Roman" panose="02020603050405020304" pitchFamily="18" charset="0"/>
            </a:endParaRPr>
          </a:p>
        </p:txBody>
      </p:sp>
      <p:sp>
        <p:nvSpPr>
          <p:cNvPr id="6193" name="Text Box 49"/>
          <p:cNvSpPr txBox="1">
            <a:spLocks noChangeArrowheads="1"/>
          </p:cNvSpPr>
          <p:nvPr/>
        </p:nvSpPr>
        <p:spPr bwMode="auto">
          <a:xfrm>
            <a:off x="-100013" y="3879850"/>
            <a:ext cx="193357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u</a:t>
            </a:r>
            <a:r>
              <a:rPr lang="en-GB" sz="2800" b="1"/>
              <a:t>niverso</a:t>
            </a:r>
            <a:endParaRPr lang="en-GB" sz="2800" b="1">
              <a:cs typeface="Times New Roman" panose="02020603050405020304" pitchFamily="18" charset="0"/>
            </a:endParaRPr>
          </a:p>
        </p:txBody>
      </p:sp>
      <p:sp>
        <p:nvSpPr>
          <p:cNvPr id="6194" name="Text Box 50"/>
          <p:cNvSpPr txBox="1">
            <a:spLocks noChangeArrowheads="1"/>
          </p:cNvSpPr>
          <p:nvPr/>
        </p:nvSpPr>
        <p:spPr bwMode="auto">
          <a:xfrm>
            <a:off x="1728788" y="3879850"/>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ce</a:t>
            </a:r>
            <a:r>
              <a:rPr lang="en-GB" sz="2800" b="1"/>
              <a:t>rdo</a:t>
            </a:r>
            <a:endParaRPr lang="en-GB" sz="2800" b="1">
              <a:cs typeface="Times New Roman" panose="02020603050405020304" pitchFamily="18" charset="0"/>
            </a:endParaRPr>
          </a:p>
        </p:txBody>
      </p:sp>
      <p:sp>
        <p:nvSpPr>
          <p:cNvPr id="6195" name="Text Box 51"/>
          <p:cNvSpPr txBox="1">
            <a:spLocks noChangeArrowheads="1"/>
          </p:cNvSpPr>
          <p:nvPr/>
        </p:nvSpPr>
        <p:spPr bwMode="auto">
          <a:xfrm>
            <a:off x="3455988" y="3879850"/>
            <a:ext cx="1647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ci</a:t>
            </a:r>
            <a:r>
              <a:rPr lang="en-GB" sz="2800" b="1"/>
              <a:t>clista</a:t>
            </a:r>
            <a:endParaRPr lang="en-GB" sz="2800" b="1">
              <a:cs typeface="Times New Roman" panose="02020603050405020304" pitchFamily="18" charset="0"/>
            </a:endParaRPr>
          </a:p>
        </p:txBody>
      </p:sp>
      <p:sp>
        <p:nvSpPr>
          <p:cNvPr id="6196" name="Text Box 52"/>
          <p:cNvSpPr txBox="1">
            <a:spLocks noChangeArrowheads="1"/>
          </p:cNvSpPr>
          <p:nvPr/>
        </p:nvSpPr>
        <p:spPr bwMode="auto">
          <a:xfrm>
            <a:off x="5157788" y="3803650"/>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ca</a:t>
            </a:r>
            <a:r>
              <a:rPr lang="en-GB" sz="2800" b="1"/>
              <a:t>sa</a:t>
            </a:r>
            <a:endParaRPr lang="en-GB" sz="2800" b="1">
              <a:cs typeface="Times New Roman" panose="02020603050405020304" pitchFamily="18" charset="0"/>
            </a:endParaRPr>
          </a:p>
        </p:txBody>
      </p:sp>
      <p:sp>
        <p:nvSpPr>
          <p:cNvPr id="6197" name="Text Box 53"/>
          <p:cNvSpPr txBox="1">
            <a:spLocks noChangeArrowheads="1"/>
          </p:cNvSpPr>
          <p:nvPr/>
        </p:nvSpPr>
        <p:spPr bwMode="auto">
          <a:xfrm>
            <a:off x="-26988" y="6354763"/>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co</a:t>
            </a:r>
            <a:r>
              <a:rPr lang="en-GB" sz="2400" b="1"/>
              <a:t>che</a:t>
            </a:r>
            <a:endParaRPr lang="en-GB" sz="2400" b="1">
              <a:cs typeface="Times New Roman" panose="02020603050405020304" pitchFamily="18" charset="0"/>
            </a:endParaRPr>
          </a:p>
        </p:txBody>
      </p:sp>
      <p:sp>
        <p:nvSpPr>
          <p:cNvPr id="6198" name="Text Box 54"/>
          <p:cNvSpPr txBox="1">
            <a:spLocks noChangeArrowheads="1"/>
          </p:cNvSpPr>
          <p:nvPr/>
        </p:nvSpPr>
        <p:spPr bwMode="auto">
          <a:xfrm>
            <a:off x="1673225" y="6375400"/>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cu</a:t>
            </a:r>
            <a:r>
              <a:rPr lang="en-GB" sz="2400" b="1"/>
              <a:t>caracha</a:t>
            </a:r>
            <a:endParaRPr lang="en-GB" sz="2400" b="1">
              <a:cs typeface="Times New Roman" panose="02020603050405020304" pitchFamily="18" charset="0"/>
            </a:endParaRPr>
          </a:p>
        </p:txBody>
      </p:sp>
      <p:sp>
        <p:nvSpPr>
          <p:cNvPr id="6199" name="Text Box 55"/>
          <p:cNvSpPr txBox="1">
            <a:spLocks noChangeArrowheads="1"/>
          </p:cNvSpPr>
          <p:nvPr/>
        </p:nvSpPr>
        <p:spPr bwMode="auto">
          <a:xfrm>
            <a:off x="3357563" y="6375400"/>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gi</a:t>
            </a:r>
            <a:r>
              <a:rPr lang="en-GB" sz="2400" b="1"/>
              <a:t>mn</a:t>
            </a:r>
            <a:r>
              <a:rPr lang="en-GB" sz="2400" b="1">
                <a:cs typeface="Arial" panose="020B0604020202020204" pitchFamily="34" charset="0"/>
              </a:rPr>
              <a:t>a</a:t>
            </a:r>
            <a:r>
              <a:rPr lang="en-GB" sz="2400" b="1"/>
              <a:t>sia</a:t>
            </a:r>
            <a:endParaRPr lang="en-GB" sz="2400" b="1">
              <a:cs typeface="Times New Roman" panose="02020603050405020304" pitchFamily="18" charset="0"/>
            </a:endParaRPr>
          </a:p>
        </p:txBody>
      </p:sp>
      <p:sp>
        <p:nvSpPr>
          <p:cNvPr id="6200" name="Text Box 56"/>
          <p:cNvSpPr txBox="1">
            <a:spLocks noChangeArrowheads="1"/>
          </p:cNvSpPr>
          <p:nvPr/>
        </p:nvSpPr>
        <p:spPr bwMode="auto">
          <a:xfrm>
            <a:off x="5229225" y="6437313"/>
            <a:ext cx="1700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1800" b="1" u="sng"/>
              <a:t>h</a:t>
            </a:r>
            <a:r>
              <a:rPr lang="en-GB" sz="1800" b="1"/>
              <a:t>amburguesa</a:t>
            </a:r>
            <a:endParaRPr lang="en-GB" sz="1800" b="1">
              <a:cs typeface="Times New Roman" panose="02020603050405020304" pitchFamily="18" charset="0"/>
            </a:endParaRPr>
          </a:p>
        </p:txBody>
      </p:sp>
      <p:sp>
        <p:nvSpPr>
          <p:cNvPr id="6201" name="Text Box 57"/>
          <p:cNvSpPr txBox="1">
            <a:spLocks noChangeArrowheads="1"/>
          </p:cNvSpPr>
          <p:nvPr/>
        </p:nvSpPr>
        <p:spPr bwMode="auto">
          <a:xfrm>
            <a:off x="55563" y="8393113"/>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Espa</a:t>
            </a:r>
            <a:r>
              <a:rPr lang="en-GB" sz="2800" b="1" u="sng">
                <a:cs typeface="Times New Roman" panose="02020603050405020304" pitchFamily="18" charset="0"/>
              </a:rPr>
              <a:t>ñ</a:t>
            </a:r>
            <a:r>
              <a:rPr lang="en-GB" sz="2800" b="1">
                <a:cs typeface="Times New Roman" panose="02020603050405020304" pitchFamily="18" charset="0"/>
              </a:rPr>
              <a:t>a</a:t>
            </a:r>
          </a:p>
        </p:txBody>
      </p:sp>
      <p:sp>
        <p:nvSpPr>
          <p:cNvPr id="6202" name="Text Box 58"/>
          <p:cNvSpPr txBox="1">
            <a:spLocks noChangeArrowheads="1"/>
          </p:cNvSpPr>
          <p:nvPr/>
        </p:nvSpPr>
        <p:spPr bwMode="auto">
          <a:xfrm>
            <a:off x="1782763" y="8393113"/>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z</a:t>
            </a:r>
            <a:r>
              <a:rPr lang="en-GB" sz="2800" b="1"/>
              <a:t>umo</a:t>
            </a:r>
            <a:endParaRPr lang="en-GB" sz="2800" b="1">
              <a:cs typeface="Times New Roman" panose="02020603050405020304" pitchFamily="18" charset="0"/>
            </a:endParaRPr>
          </a:p>
        </p:txBody>
      </p:sp>
      <p:sp>
        <p:nvSpPr>
          <p:cNvPr id="6204" name="Text Box 60"/>
          <p:cNvSpPr txBox="1">
            <a:spLocks noChangeArrowheads="1"/>
          </p:cNvSpPr>
          <p:nvPr/>
        </p:nvSpPr>
        <p:spPr bwMode="auto">
          <a:xfrm>
            <a:off x="5184775" y="8393113"/>
            <a:ext cx="1647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ll</a:t>
            </a:r>
            <a:r>
              <a:rPr lang="en-GB" sz="2800" b="1"/>
              <a:t>ave</a:t>
            </a:r>
            <a:endParaRPr lang="en-GB" sz="2800" b="1">
              <a:cs typeface="Times New Roman" panose="02020603050405020304" pitchFamily="18" charset="0"/>
            </a:endParaRPr>
          </a:p>
        </p:txBody>
      </p:sp>
      <p:pic>
        <p:nvPicPr>
          <p:cNvPr id="36"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749348" y="380325"/>
            <a:ext cx="1538041" cy="13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249862" y="24239"/>
            <a:ext cx="1473199" cy="184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ca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30" y="5068366"/>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descr="cosmos"/>
          <p:cNvPicPr>
            <a:picLocks noChangeAspect="1" noChangeArrowheads="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2515" y="2684462"/>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5875" y="2736850"/>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
          <p:cNvPicPr>
            <a:picLocks noChangeAspect="1" noChangeArrowheads="1"/>
          </p:cNvPicPr>
          <p:nvPr/>
        </p:nvPicPr>
        <p:blipFill>
          <a:blip r:embed="rId8"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rot="21036980">
            <a:off x="1567871" y="4937571"/>
            <a:ext cx="1795836" cy="127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69136" y="461501"/>
            <a:ext cx="1430462" cy="158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4981574" y="7330754"/>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5101" y="4888325"/>
            <a:ext cx="1497012" cy="15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p:cNvPicPr>
            <a:picLocks noChangeAspect="1" noChangeArrowheads="1"/>
          </p:cNvPicPr>
          <p:nvPr/>
        </p:nvPicPr>
        <p:blipFill>
          <a:blip r:embed="rId12"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1898649" y="7164288"/>
            <a:ext cx="1506394" cy="148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4539" y="2484283"/>
            <a:ext cx="1643062" cy="152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5699" y="2462560"/>
            <a:ext cx="1096964" cy="144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82" y="7262139"/>
            <a:ext cx="1655573" cy="11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descr="spide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35" y="12723"/>
            <a:ext cx="1579216" cy="1586055"/>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12</a:t>
            </a:r>
            <a:endParaRPr lang="en-US" b="1" dirty="0">
              <a:solidFill>
                <a:schemeClr val="tx1"/>
              </a:solidFill>
              <a:latin typeface="Arial" panose="020B0604020202020204" pitchFamily="34" charset="0"/>
              <a:cs typeface="Arial" panose="020B0604020202020204" pitchFamily="34" charset="0"/>
            </a:endParaRPr>
          </a:p>
        </p:txBody>
      </p:sp>
      <p:sp>
        <p:nvSpPr>
          <p:cNvPr id="53" name="Text Box 59"/>
          <p:cNvSpPr txBox="1">
            <a:spLocks noChangeArrowheads="1"/>
          </p:cNvSpPr>
          <p:nvPr/>
        </p:nvSpPr>
        <p:spPr bwMode="auto">
          <a:xfrm>
            <a:off x="3403600" y="8393113"/>
            <a:ext cx="1646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dirty="0" err="1" smtClean="0"/>
              <a:t>gu</a:t>
            </a:r>
            <a:r>
              <a:rPr lang="en-GB" sz="2800" b="1" dirty="0" err="1" smtClean="0"/>
              <a:t>sano</a:t>
            </a:r>
            <a:endParaRPr lang="en-GB" sz="2800" b="1" dirty="0">
              <a:cs typeface="Times New Roman" panose="02020603050405020304" pitchFamily="18" charset="0"/>
            </a:endParaRPr>
          </a:p>
        </p:txBody>
      </p:sp>
      <p:pic>
        <p:nvPicPr>
          <p:cNvPr id="54" name="Picture 7" descr="worm"/>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760" y="7305759"/>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85750"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ounded Rectangle 19"/>
          <p:cNvSpPr/>
          <p:nvPr/>
        </p:nvSpPr>
        <p:spPr>
          <a:xfrm>
            <a:off x="2500313"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ounded Rectangle 20"/>
          <p:cNvSpPr/>
          <p:nvPr/>
        </p:nvSpPr>
        <p:spPr>
          <a:xfrm>
            <a:off x="4786313"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1" name="TextBox 11"/>
          <p:cNvSpPr txBox="1">
            <a:spLocks noChangeArrowheads="1"/>
          </p:cNvSpPr>
          <p:nvPr/>
        </p:nvSpPr>
        <p:spPr bwMode="auto">
          <a:xfrm>
            <a:off x="285750"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22" name="TextBox 12"/>
          <p:cNvSpPr txBox="1">
            <a:spLocks noChangeArrowheads="1"/>
          </p:cNvSpPr>
          <p:nvPr/>
        </p:nvSpPr>
        <p:spPr bwMode="auto">
          <a:xfrm>
            <a:off x="2500313"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23" name="TextBox 13"/>
          <p:cNvSpPr txBox="1">
            <a:spLocks noChangeArrowheads="1"/>
          </p:cNvSpPr>
          <p:nvPr/>
        </p:nvSpPr>
        <p:spPr bwMode="auto">
          <a:xfrm>
            <a:off x="4786313"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sp>
        <p:nvSpPr>
          <p:cNvPr id="25" name="Rounded Rectangle 24"/>
          <p:cNvSpPr/>
          <p:nvPr/>
        </p:nvSpPr>
        <p:spPr>
          <a:xfrm>
            <a:off x="285750" y="30718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Rounded Rectangle 25"/>
          <p:cNvSpPr/>
          <p:nvPr/>
        </p:nvSpPr>
        <p:spPr>
          <a:xfrm>
            <a:off x="2500313" y="30718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ounded Rectangle 26"/>
          <p:cNvSpPr/>
          <p:nvPr/>
        </p:nvSpPr>
        <p:spPr>
          <a:xfrm>
            <a:off x="4786313" y="30718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7" name="TextBox 17"/>
          <p:cNvSpPr txBox="1">
            <a:spLocks noChangeArrowheads="1"/>
          </p:cNvSpPr>
          <p:nvPr/>
        </p:nvSpPr>
        <p:spPr bwMode="auto">
          <a:xfrm>
            <a:off x="285750" y="30289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28" name="TextBox 18"/>
          <p:cNvSpPr txBox="1">
            <a:spLocks noChangeArrowheads="1"/>
          </p:cNvSpPr>
          <p:nvPr/>
        </p:nvSpPr>
        <p:spPr bwMode="auto">
          <a:xfrm>
            <a:off x="2500313" y="30289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29" name="TextBox 19"/>
          <p:cNvSpPr txBox="1">
            <a:spLocks noChangeArrowheads="1"/>
          </p:cNvSpPr>
          <p:nvPr/>
        </p:nvSpPr>
        <p:spPr bwMode="auto">
          <a:xfrm>
            <a:off x="4786313" y="30289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sp>
        <p:nvSpPr>
          <p:cNvPr id="31" name="Rounded Rectangle 30"/>
          <p:cNvSpPr/>
          <p:nvPr/>
        </p:nvSpPr>
        <p:spPr>
          <a:xfrm>
            <a:off x="285750" y="507206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ounded Rectangle 31"/>
          <p:cNvSpPr/>
          <p:nvPr/>
        </p:nvSpPr>
        <p:spPr>
          <a:xfrm>
            <a:off x="2500313" y="507206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ounded Rectangle 32"/>
          <p:cNvSpPr/>
          <p:nvPr/>
        </p:nvSpPr>
        <p:spPr>
          <a:xfrm>
            <a:off x="4786313" y="507206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33" name="TextBox 23"/>
          <p:cNvSpPr txBox="1">
            <a:spLocks noChangeArrowheads="1"/>
          </p:cNvSpPr>
          <p:nvPr/>
        </p:nvSpPr>
        <p:spPr bwMode="auto">
          <a:xfrm>
            <a:off x="285750" y="5029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34" name="TextBox 24"/>
          <p:cNvSpPr txBox="1">
            <a:spLocks noChangeArrowheads="1"/>
          </p:cNvSpPr>
          <p:nvPr/>
        </p:nvSpPr>
        <p:spPr bwMode="auto">
          <a:xfrm>
            <a:off x="2500313" y="5029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35" name="TextBox 25"/>
          <p:cNvSpPr txBox="1">
            <a:spLocks noChangeArrowheads="1"/>
          </p:cNvSpPr>
          <p:nvPr/>
        </p:nvSpPr>
        <p:spPr bwMode="auto">
          <a:xfrm>
            <a:off x="4786313" y="5029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sp>
        <p:nvSpPr>
          <p:cNvPr id="37" name="Rounded Rectangle 36"/>
          <p:cNvSpPr/>
          <p:nvPr/>
        </p:nvSpPr>
        <p:spPr>
          <a:xfrm>
            <a:off x="285750" y="70723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ounded Rectangle 37"/>
          <p:cNvSpPr/>
          <p:nvPr/>
        </p:nvSpPr>
        <p:spPr>
          <a:xfrm>
            <a:off x="2500313" y="70723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ounded Rectangle 38"/>
          <p:cNvSpPr/>
          <p:nvPr/>
        </p:nvSpPr>
        <p:spPr>
          <a:xfrm>
            <a:off x="4786313" y="70723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39" name="TextBox 29"/>
          <p:cNvSpPr txBox="1">
            <a:spLocks noChangeArrowheads="1"/>
          </p:cNvSpPr>
          <p:nvPr/>
        </p:nvSpPr>
        <p:spPr bwMode="auto">
          <a:xfrm>
            <a:off x="285750" y="70294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40" name="TextBox 30"/>
          <p:cNvSpPr txBox="1">
            <a:spLocks noChangeArrowheads="1"/>
          </p:cNvSpPr>
          <p:nvPr/>
        </p:nvSpPr>
        <p:spPr bwMode="auto">
          <a:xfrm>
            <a:off x="2500313" y="70294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41" name="TextBox 31"/>
          <p:cNvSpPr txBox="1">
            <a:spLocks noChangeArrowheads="1"/>
          </p:cNvSpPr>
          <p:nvPr/>
        </p:nvSpPr>
        <p:spPr bwMode="auto">
          <a:xfrm>
            <a:off x="4786313" y="70294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pic>
        <p:nvPicPr>
          <p:cNvPr id="9242" name="Picture 30" descr="1215441305125576364lemmling_Cartoon_giraffe.svg.me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1000125"/>
            <a:ext cx="641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31" descr="12161376851595770453lemmling_Cartoon_elephant.svg.m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000125"/>
            <a:ext cx="12271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2" descr="l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071563"/>
            <a:ext cx="143986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3171825"/>
            <a:ext cx="124936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5" descr="11949860301279678518coffee_ganson.svg.m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7813" y="3171825"/>
            <a:ext cx="9286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6" descr="1197088349720718094Gerald_G_Fast_Food_Dishes_(FF_Menu)_1.svg.me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 y="3171825"/>
            <a:ext cx="12858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37" descr="Bus.svg.m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0675" y="5486400"/>
            <a:ext cx="16081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8" descr="car.svg.m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43188" y="5343525"/>
            <a:ext cx="13985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9" descr="bicycle.svg.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57750" y="5200650"/>
            <a:ext cx="15065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loud"/>
          <p:cNvSpPr>
            <a:spLocks noChangeAspect="1" noEditPoints="1" noChangeArrowheads="1"/>
          </p:cNvSpPr>
          <p:nvPr/>
        </p:nvSpPr>
        <p:spPr bwMode="auto">
          <a:xfrm>
            <a:off x="5000625" y="72437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sp>
        <p:nvSpPr>
          <p:cNvPr id="53" name="Cloud"/>
          <p:cNvSpPr>
            <a:spLocks noChangeAspect="1" noEditPoints="1" noChangeArrowheads="1"/>
          </p:cNvSpPr>
          <p:nvPr/>
        </p:nvSpPr>
        <p:spPr bwMode="auto">
          <a:xfrm>
            <a:off x="500063" y="72437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sp>
        <p:nvSpPr>
          <p:cNvPr id="54" name="Cloud"/>
          <p:cNvSpPr>
            <a:spLocks noChangeAspect="1" noEditPoints="1" noChangeArrowheads="1"/>
          </p:cNvSpPr>
          <p:nvPr/>
        </p:nvSpPr>
        <p:spPr bwMode="auto">
          <a:xfrm>
            <a:off x="2714625" y="72437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sp>
        <p:nvSpPr>
          <p:cNvPr id="9254" name="TextBox 54"/>
          <p:cNvSpPr txBox="1">
            <a:spLocks noChangeArrowheads="1"/>
          </p:cNvSpPr>
          <p:nvPr/>
        </p:nvSpPr>
        <p:spPr bwMode="auto">
          <a:xfrm>
            <a:off x="285750" y="285750"/>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Try pronouncing these words!</a:t>
            </a:r>
            <a:endParaRPr lang="en-US" sz="2400" b="1" dirty="0">
              <a:latin typeface="Arial" panose="020B0604020202020204" pitchFamily="34" charset="0"/>
              <a:cs typeface="Arial" panose="020B0604020202020204" pitchFamily="34" charset="0"/>
            </a:endParaRPr>
          </a:p>
        </p:txBody>
      </p:sp>
      <p:sp>
        <p:nvSpPr>
          <p:cNvPr id="9255" name="Text Box 45"/>
          <p:cNvSpPr txBox="1">
            <a:spLocks noChangeArrowheads="1"/>
          </p:cNvSpPr>
          <p:nvPr/>
        </p:nvSpPr>
        <p:spPr bwMode="auto">
          <a:xfrm>
            <a:off x="285750" y="6286500"/>
            <a:ext cx="164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autobús</a:t>
            </a:r>
            <a:endParaRPr lang="en-GB" sz="2800" b="1">
              <a:cs typeface="Times New Roman" panose="02020603050405020304" pitchFamily="18" charset="0"/>
            </a:endParaRPr>
          </a:p>
        </p:txBody>
      </p:sp>
      <p:sp>
        <p:nvSpPr>
          <p:cNvPr id="9256" name="Text Box 45"/>
          <p:cNvSpPr txBox="1">
            <a:spLocks noChangeArrowheads="1"/>
          </p:cNvSpPr>
          <p:nvPr/>
        </p:nvSpPr>
        <p:spPr bwMode="auto">
          <a:xfrm>
            <a:off x="2571750" y="2214563"/>
            <a:ext cx="1646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jirafa</a:t>
            </a:r>
            <a:endParaRPr lang="en-GB" sz="2800" b="1">
              <a:cs typeface="Times New Roman" panose="02020603050405020304" pitchFamily="18" charset="0"/>
            </a:endParaRPr>
          </a:p>
        </p:txBody>
      </p:sp>
      <p:sp>
        <p:nvSpPr>
          <p:cNvPr id="9257" name="Text Box 45"/>
          <p:cNvSpPr txBox="1">
            <a:spLocks noChangeArrowheads="1"/>
          </p:cNvSpPr>
          <p:nvPr/>
        </p:nvSpPr>
        <p:spPr bwMode="auto">
          <a:xfrm>
            <a:off x="4786313" y="2214563"/>
            <a:ext cx="164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león</a:t>
            </a:r>
            <a:endParaRPr lang="en-GB" sz="2800" b="1">
              <a:cs typeface="Times New Roman" panose="02020603050405020304" pitchFamily="18" charset="0"/>
            </a:endParaRPr>
          </a:p>
        </p:txBody>
      </p:sp>
      <p:sp>
        <p:nvSpPr>
          <p:cNvPr id="9258" name="Text Box 45"/>
          <p:cNvSpPr txBox="1">
            <a:spLocks noChangeArrowheads="1"/>
          </p:cNvSpPr>
          <p:nvPr/>
        </p:nvSpPr>
        <p:spPr bwMode="auto">
          <a:xfrm>
            <a:off x="357188" y="42862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té</a:t>
            </a:r>
            <a:endParaRPr lang="en-GB" sz="2800" b="1">
              <a:cs typeface="Times New Roman" panose="02020603050405020304" pitchFamily="18" charset="0"/>
            </a:endParaRPr>
          </a:p>
        </p:txBody>
      </p:sp>
      <p:sp>
        <p:nvSpPr>
          <p:cNvPr id="9259" name="Text Box 45"/>
          <p:cNvSpPr txBox="1">
            <a:spLocks noChangeArrowheads="1"/>
          </p:cNvSpPr>
          <p:nvPr/>
        </p:nvSpPr>
        <p:spPr bwMode="auto">
          <a:xfrm>
            <a:off x="2500313" y="42862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chocolate</a:t>
            </a:r>
            <a:endParaRPr lang="en-GB" sz="2800" b="1">
              <a:cs typeface="Times New Roman" panose="02020603050405020304" pitchFamily="18" charset="0"/>
            </a:endParaRPr>
          </a:p>
        </p:txBody>
      </p:sp>
      <p:sp>
        <p:nvSpPr>
          <p:cNvPr id="9260" name="Text Box 45"/>
          <p:cNvSpPr txBox="1">
            <a:spLocks noChangeArrowheads="1"/>
          </p:cNvSpPr>
          <p:nvPr/>
        </p:nvSpPr>
        <p:spPr bwMode="auto">
          <a:xfrm>
            <a:off x="4857750" y="4267200"/>
            <a:ext cx="164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café</a:t>
            </a:r>
            <a:endParaRPr lang="en-GB" sz="2800" b="1">
              <a:cs typeface="Times New Roman" panose="02020603050405020304" pitchFamily="18" charset="0"/>
            </a:endParaRPr>
          </a:p>
        </p:txBody>
      </p:sp>
      <p:sp>
        <p:nvSpPr>
          <p:cNvPr id="9261" name="Text Box 45"/>
          <p:cNvSpPr txBox="1">
            <a:spLocks noChangeArrowheads="1"/>
          </p:cNvSpPr>
          <p:nvPr/>
        </p:nvSpPr>
        <p:spPr bwMode="auto">
          <a:xfrm>
            <a:off x="357188" y="2214563"/>
            <a:ext cx="164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elefante</a:t>
            </a:r>
            <a:endParaRPr lang="en-GB" sz="2800" b="1">
              <a:cs typeface="Times New Roman" panose="02020603050405020304" pitchFamily="18" charset="0"/>
            </a:endParaRPr>
          </a:p>
        </p:txBody>
      </p:sp>
      <p:sp>
        <p:nvSpPr>
          <p:cNvPr id="9262" name="Text Box 45"/>
          <p:cNvSpPr txBox="1">
            <a:spLocks noChangeArrowheads="1"/>
          </p:cNvSpPr>
          <p:nvPr/>
        </p:nvSpPr>
        <p:spPr bwMode="auto">
          <a:xfrm>
            <a:off x="2500313" y="628650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coche</a:t>
            </a:r>
            <a:endParaRPr lang="en-GB" sz="2800" b="1">
              <a:cs typeface="Times New Roman" panose="02020603050405020304" pitchFamily="18" charset="0"/>
            </a:endParaRPr>
          </a:p>
        </p:txBody>
      </p:sp>
      <p:sp>
        <p:nvSpPr>
          <p:cNvPr id="9263" name="Text Box 45"/>
          <p:cNvSpPr txBox="1">
            <a:spLocks noChangeArrowheads="1"/>
          </p:cNvSpPr>
          <p:nvPr/>
        </p:nvSpPr>
        <p:spPr bwMode="auto">
          <a:xfrm>
            <a:off x="4857750" y="6286500"/>
            <a:ext cx="164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bicicleta</a:t>
            </a:r>
            <a:endParaRPr lang="en-GB" sz="2800" b="1">
              <a:cs typeface="Times New Roman" panose="02020603050405020304" pitchFamily="18" charset="0"/>
            </a:endParaRPr>
          </a:p>
        </p:txBody>
      </p:sp>
      <p:sp>
        <p:nvSpPr>
          <p:cNvPr id="9264" name="Text Box 45"/>
          <p:cNvSpPr txBox="1">
            <a:spLocks noChangeArrowheads="1"/>
          </p:cNvSpPr>
          <p:nvPr/>
        </p:nvSpPr>
        <p:spPr bwMode="auto">
          <a:xfrm>
            <a:off x="357188" y="82867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gris</a:t>
            </a:r>
            <a:endParaRPr lang="en-GB" sz="2800" b="1">
              <a:cs typeface="Times New Roman" panose="02020603050405020304" pitchFamily="18" charset="0"/>
            </a:endParaRPr>
          </a:p>
        </p:txBody>
      </p:sp>
      <p:sp>
        <p:nvSpPr>
          <p:cNvPr id="9265" name="Text Box 45"/>
          <p:cNvSpPr txBox="1">
            <a:spLocks noChangeArrowheads="1"/>
          </p:cNvSpPr>
          <p:nvPr/>
        </p:nvSpPr>
        <p:spPr bwMode="auto">
          <a:xfrm>
            <a:off x="2497138" y="82867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blanco</a:t>
            </a:r>
            <a:endParaRPr lang="en-GB" sz="2800" b="1">
              <a:cs typeface="Times New Roman" panose="02020603050405020304" pitchFamily="18" charset="0"/>
            </a:endParaRPr>
          </a:p>
        </p:txBody>
      </p:sp>
      <p:sp>
        <p:nvSpPr>
          <p:cNvPr id="9266" name="Text Box 45"/>
          <p:cNvSpPr txBox="1">
            <a:spLocks noChangeArrowheads="1"/>
          </p:cNvSpPr>
          <p:nvPr/>
        </p:nvSpPr>
        <p:spPr bwMode="auto">
          <a:xfrm>
            <a:off x="4786313" y="82867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rosa</a:t>
            </a:r>
            <a:endParaRPr lang="en-GB" sz="2800" b="1">
              <a:cs typeface="Times New Roman" panose="02020603050405020304" pitchFamily="18" charset="0"/>
            </a:endParaRPr>
          </a:p>
        </p:txBody>
      </p:sp>
      <p:sp>
        <p:nvSpPr>
          <p:cNvPr id="55" name="Rounded Rectangle 5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13</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0443" y="5051130"/>
            <a:ext cx="71370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i="1" dirty="0" err="1">
                <a:latin typeface="Arial" panose="020B0604020202020204" pitchFamily="34" charset="0"/>
                <a:cs typeface="Arial" panose="020B0604020202020204" pitchFamily="34" charset="0"/>
              </a:rPr>
              <a:t>Pepe</a:t>
            </a:r>
            <a:r>
              <a:rPr lang="en-GB" sz="2400" b="1" i="1" dirty="0">
                <a:latin typeface="Arial" panose="020B0604020202020204" pitchFamily="34" charset="0"/>
                <a:cs typeface="Arial" panose="020B0604020202020204" pitchFamily="34" charset="0"/>
              </a:rPr>
              <a:t> Peña </a:t>
            </a:r>
            <a:r>
              <a:rPr lang="en-GB" sz="2400" b="1" i="1" dirty="0" err="1">
                <a:latin typeface="Arial" panose="020B0604020202020204" pitchFamily="34" charset="0"/>
                <a:cs typeface="Arial" panose="020B0604020202020204" pitchFamily="34" charset="0"/>
              </a:rPr>
              <a:t>pela</a:t>
            </a:r>
            <a:r>
              <a:rPr lang="en-GB" sz="2400" b="1" i="1" dirty="0">
                <a:latin typeface="Arial" panose="020B0604020202020204" pitchFamily="34" charset="0"/>
                <a:cs typeface="Arial" panose="020B0604020202020204" pitchFamily="34" charset="0"/>
              </a:rPr>
              <a:t> papa, pica piña, </a:t>
            </a:r>
            <a:br>
              <a:rPr lang="en-GB" sz="2400" b="1" i="1" dirty="0">
                <a:latin typeface="Arial" panose="020B0604020202020204" pitchFamily="34" charset="0"/>
                <a:cs typeface="Arial" panose="020B0604020202020204" pitchFamily="34" charset="0"/>
              </a:rPr>
            </a:br>
            <a:r>
              <a:rPr lang="en-GB" sz="2400" b="1" i="1" dirty="0">
                <a:latin typeface="Arial" panose="020B0604020202020204" pitchFamily="34" charset="0"/>
                <a:cs typeface="Arial" panose="020B0604020202020204" pitchFamily="34" charset="0"/>
              </a:rPr>
              <a:t>pita un </a:t>
            </a:r>
            <a:r>
              <a:rPr lang="en-GB" sz="2400" b="1" i="1" dirty="0" err="1">
                <a:latin typeface="Arial" panose="020B0604020202020204" pitchFamily="34" charset="0"/>
                <a:cs typeface="Arial" panose="020B0604020202020204" pitchFamily="34" charset="0"/>
              </a:rPr>
              <a:t>pito</a:t>
            </a:r>
            <a:r>
              <a:rPr lang="en-GB" sz="2400" b="1" i="1" dirty="0">
                <a:latin typeface="Arial" panose="020B0604020202020204" pitchFamily="34" charset="0"/>
                <a:cs typeface="Arial" panose="020B0604020202020204" pitchFamily="34" charset="0"/>
              </a:rPr>
              <a:t>, pica piña, </a:t>
            </a:r>
            <a:r>
              <a:rPr lang="en-GB" sz="2400" b="1" i="1" dirty="0" err="1">
                <a:latin typeface="Arial" panose="020B0604020202020204" pitchFamily="34" charset="0"/>
                <a:cs typeface="Arial" panose="020B0604020202020204" pitchFamily="34" charset="0"/>
              </a:rPr>
              <a:t>pela</a:t>
            </a:r>
            <a:r>
              <a:rPr lang="en-GB" sz="2400" b="1" i="1" dirty="0">
                <a:latin typeface="Arial" panose="020B0604020202020204" pitchFamily="34" charset="0"/>
                <a:cs typeface="Arial" panose="020B0604020202020204" pitchFamily="34" charset="0"/>
              </a:rPr>
              <a:t> papa, </a:t>
            </a:r>
            <a:r>
              <a:rPr lang="en-GB" sz="2400" b="1" i="1" dirty="0" err="1">
                <a:latin typeface="Arial" panose="020B0604020202020204" pitchFamily="34" charset="0"/>
                <a:cs typeface="Arial" panose="020B0604020202020204" pitchFamily="34" charset="0"/>
              </a:rPr>
              <a:t>Pepe</a:t>
            </a:r>
            <a:r>
              <a:rPr lang="en-GB" sz="2400" b="1" i="1" dirty="0">
                <a:latin typeface="Arial" panose="020B0604020202020204" pitchFamily="34" charset="0"/>
                <a:cs typeface="Arial" panose="020B0604020202020204" pitchFamily="34" charset="0"/>
              </a:rPr>
              <a:t> Peña. </a:t>
            </a:r>
          </a:p>
          <a:p>
            <a:pPr algn="ctr" eaLnBrk="1" hangingPunct="1">
              <a:spcBef>
                <a:spcPct val="50000"/>
              </a:spcBef>
              <a:buFontTx/>
              <a:buNone/>
            </a:pPr>
            <a:r>
              <a:rPr lang="en-GB" sz="1600" i="1" dirty="0">
                <a:latin typeface="Arial" panose="020B0604020202020204" pitchFamily="34" charset="0"/>
                <a:cs typeface="Arial" panose="020B0604020202020204" pitchFamily="34" charset="0"/>
              </a:rPr>
              <a:t>(</a:t>
            </a:r>
            <a:r>
              <a:rPr lang="en-GB" sz="1600" i="1" dirty="0" err="1">
                <a:latin typeface="Arial" panose="020B0604020202020204" pitchFamily="34" charset="0"/>
                <a:cs typeface="Arial" panose="020B0604020202020204" pitchFamily="34" charset="0"/>
              </a:rPr>
              <a:t>Pepe</a:t>
            </a:r>
            <a:r>
              <a:rPr lang="en-GB" sz="1600" i="1" dirty="0">
                <a:latin typeface="Arial" panose="020B0604020202020204" pitchFamily="34" charset="0"/>
                <a:cs typeface="Arial" panose="020B0604020202020204" pitchFamily="34" charset="0"/>
              </a:rPr>
              <a:t> Peña peels potatoes, cuts pineapple, </a:t>
            </a:r>
            <a:br>
              <a:rPr lang="en-GB" sz="1600" i="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blows a whistle, cuts pineapple, peels potatoes, </a:t>
            </a:r>
            <a:r>
              <a:rPr lang="en-GB" sz="1600" i="1" dirty="0" err="1">
                <a:latin typeface="Arial" panose="020B0604020202020204" pitchFamily="34" charset="0"/>
                <a:cs typeface="Arial" panose="020B0604020202020204" pitchFamily="34" charset="0"/>
              </a:rPr>
              <a:t>Pepe</a:t>
            </a:r>
            <a:r>
              <a:rPr lang="en-GB" sz="1600" i="1" dirty="0">
                <a:latin typeface="Arial" panose="020B0604020202020204" pitchFamily="34" charset="0"/>
                <a:cs typeface="Arial" panose="020B0604020202020204" pitchFamily="34" charset="0"/>
              </a:rPr>
              <a:t> Peña.)</a:t>
            </a:r>
            <a:r>
              <a:rPr lang="en-GB" sz="1400" i="1" dirty="0">
                <a:latin typeface="Arial" panose="020B0604020202020204" pitchFamily="34" charset="0"/>
                <a:cs typeface="Arial" panose="020B0604020202020204" pitchFamily="34" charset="0"/>
              </a:rPr>
              <a:t> </a:t>
            </a:r>
          </a:p>
        </p:txBody>
      </p:sp>
      <p:sp>
        <p:nvSpPr>
          <p:cNvPr id="11267" name="TextBox 2"/>
          <p:cNvSpPr txBox="1">
            <a:spLocks noChangeArrowheads="1"/>
          </p:cNvSpPr>
          <p:nvPr/>
        </p:nvSpPr>
        <p:spPr bwMode="auto">
          <a:xfrm>
            <a:off x="642938" y="142875"/>
            <a:ext cx="5643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800" b="1" dirty="0" err="1">
                <a:latin typeface="Arial" panose="020B0604020202020204" pitchFamily="34" charset="0"/>
                <a:cs typeface="Arial" panose="020B0604020202020204" pitchFamily="34" charset="0"/>
              </a:rPr>
              <a:t>Trabalenguas</a:t>
            </a:r>
            <a:endParaRPr lang="en-US" sz="2800" b="1" dirty="0">
              <a:latin typeface="Arial" panose="020B0604020202020204" pitchFamily="34" charset="0"/>
              <a:cs typeface="Arial" panose="020B0604020202020204" pitchFamily="34" charset="0"/>
            </a:endParaRPr>
          </a:p>
        </p:txBody>
      </p:sp>
      <p:sp>
        <p:nvSpPr>
          <p:cNvPr id="11268" name="TextBox 3"/>
          <p:cNvSpPr txBox="1">
            <a:spLocks noChangeArrowheads="1"/>
          </p:cNvSpPr>
          <p:nvPr/>
        </p:nvSpPr>
        <p:spPr bwMode="auto">
          <a:xfrm>
            <a:off x="2000250" y="714375"/>
            <a:ext cx="2786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800" b="1" dirty="0" err="1">
                <a:latin typeface="Arial" panose="020B0604020202020204" pitchFamily="34" charset="0"/>
                <a:cs typeface="Arial" panose="020B0604020202020204" pitchFamily="34" charset="0"/>
              </a:rPr>
              <a:t>Cuchara</a:t>
            </a:r>
            <a:r>
              <a:rPr lang="en-US" sz="1800" b="1" dirty="0">
                <a:latin typeface="Arial" panose="020B0604020202020204" pitchFamily="34" charset="0"/>
                <a:cs typeface="Arial" panose="020B0604020202020204" pitchFamily="34" charset="0"/>
              </a:rPr>
              <a:t>, cucaracha </a:t>
            </a:r>
          </a:p>
          <a:p>
            <a:pPr algn="ctr" eaLnBrk="1" hangingPunct="1">
              <a:spcBef>
                <a:spcPct val="0"/>
              </a:spcBef>
              <a:buFontTx/>
              <a:buNone/>
            </a:pPr>
            <a:r>
              <a:rPr lang="en-US" sz="1800" b="1" dirty="0" err="1">
                <a:latin typeface="Arial" panose="020B0604020202020204" pitchFamily="34" charset="0"/>
                <a:cs typeface="Arial" panose="020B0604020202020204" pitchFamily="34" charset="0"/>
              </a:rPr>
              <a:t>cucharita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cucarachita</a:t>
            </a:r>
            <a:r>
              <a:rPr lang="en-US" sz="1800" b="1" dirty="0">
                <a:latin typeface="Arial" panose="020B0604020202020204" pitchFamily="34" charset="0"/>
                <a:cs typeface="Arial" panose="020B0604020202020204" pitchFamily="34" charset="0"/>
              </a:rPr>
              <a:t>. </a:t>
            </a:r>
          </a:p>
          <a:p>
            <a:pPr eaLnBrk="1" hangingPunct="1">
              <a:spcBef>
                <a:spcPct val="0"/>
              </a:spcBef>
              <a:buFontTx/>
              <a:buNone/>
            </a:pPr>
            <a:endParaRPr lang="en-US" sz="1800" dirty="0"/>
          </a:p>
        </p:txBody>
      </p:sp>
      <p:pic>
        <p:nvPicPr>
          <p:cNvPr id="1126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 y="214313"/>
            <a:ext cx="10715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cucaracha.JPG"/>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5132388" y="285750"/>
            <a:ext cx="13684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857250"/>
            <a:ext cx="6334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cucaracha.JPG"/>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4551363" y="928688"/>
            <a:ext cx="87788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1571625"/>
            <a:ext cx="334327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063" y="2000250"/>
            <a:ext cx="113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0" y="2428875"/>
            <a:ext cx="1138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63" y="2214563"/>
            <a:ext cx="1138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Box 3"/>
          <p:cNvSpPr txBox="1">
            <a:spLocks noChangeArrowheads="1"/>
          </p:cNvSpPr>
          <p:nvPr/>
        </p:nvSpPr>
        <p:spPr bwMode="auto">
          <a:xfrm>
            <a:off x="-142875" y="2714625"/>
            <a:ext cx="728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300" b="1" dirty="0" err="1">
                <a:latin typeface="Arial" panose="020B0604020202020204" pitchFamily="34" charset="0"/>
                <a:cs typeface="Arial" panose="020B0604020202020204" pitchFamily="34" charset="0"/>
              </a:rPr>
              <a:t>Una</a:t>
            </a:r>
            <a:r>
              <a:rPr lang="en-GB" sz="2300" b="1"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cacatrepa</a:t>
            </a:r>
            <a:r>
              <a:rPr lang="en-GB" sz="2300" b="1"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que</a:t>
            </a:r>
            <a:r>
              <a:rPr lang="en-GB" sz="2300" b="1"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trepa</a:t>
            </a:r>
            <a:r>
              <a:rPr lang="en-GB" sz="2300" b="1"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tiene</a:t>
            </a:r>
            <a:r>
              <a:rPr lang="en-GB" sz="2300" b="1"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tres</a:t>
            </a:r>
            <a:r>
              <a:rPr lang="en-GB" sz="2300" b="1"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cacatrepitos</a:t>
            </a:r>
            <a:r>
              <a:rPr lang="en-GB"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1278" name="TextBox 6"/>
          <p:cNvSpPr txBox="1">
            <a:spLocks noChangeArrowheads="1"/>
          </p:cNvSpPr>
          <p:nvPr/>
        </p:nvSpPr>
        <p:spPr bwMode="auto">
          <a:xfrm>
            <a:off x="0" y="297656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000" i="1" dirty="0">
                <a:latin typeface="Arial" panose="020B0604020202020204" pitchFamily="34" charset="0"/>
                <a:cs typeface="Arial" panose="020B0604020202020204" pitchFamily="34" charset="0"/>
              </a:rPr>
              <a:t>(A caterpillar that climbs has three baby caterpillars)</a:t>
            </a:r>
            <a:r>
              <a:rPr lang="en-GB"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11279" name="Picture 12"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785813" y="32146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3"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700338" y="32289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4"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4572000" y="32289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Box 4"/>
          <p:cNvSpPr txBox="1">
            <a:spLocks noChangeArrowheads="1"/>
          </p:cNvSpPr>
          <p:nvPr/>
        </p:nvSpPr>
        <p:spPr bwMode="auto">
          <a:xfrm>
            <a:off x="0" y="4214813"/>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400" b="1">
                <a:latin typeface="Arial" panose="020B0604020202020204" pitchFamily="34" charset="0"/>
                <a:cs typeface="Arial" panose="020B0604020202020204" pitchFamily="34" charset="0"/>
              </a:rPr>
              <a:t>Tres tristes tigres tragaban trigo en un trigal</a:t>
            </a:r>
            <a:endParaRPr lang="en-US" sz="2400" b="1">
              <a:latin typeface="Arial" panose="020B0604020202020204" pitchFamily="34" charset="0"/>
              <a:cs typeface="Arial" panose="020B0604020202020204" pitchFamily="34" charset="0"/>
            </a:endParaRPr>
          </a:p>
        </p:txBody>
      </p:sp>
      <p:sp>
        <p:nvSpPr>
          <p:cNvPr id="11283" name="TextBox 5"/>
          <p:cNvSpPr txBox="1">
            <a:spLocks noChangeArrowheads="1"/>
          </p:cNvSpPr>
          <p:nvPr/>
        </p:nvSpPr>
        <p:spPr bwMode="auto">
          <a:xfrm>
            <a:off x="71438" y="4572000"/>
            <a:ext cx="671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1800" i="1" dirty="0">
                <a:latin typeface="Arial" panose="020B0604020202020204" pitchFamily="34" charset="0"/>
                <a:cs typeface="Arial" panose="020B0604020202020204" pitchFamily="34" charset="0"/>
              </a:rPr>
              <a:t>(Three sad tigers were swallowing wheat in a wheat field )</a:t>
            </a:r>
            <a:endParaRPr lang="en-US" sz="1800" i="1" dirty="0">
              <a:latin typeface="Arial" panose="020B0604020202020204" pitchFamily="34" charset="0"/>
              <a:cs typeface="Arial" panose="020B0604020202020204" pitchFamily="34" charset="0"/>
            </a:endParaRPr>
          </a:p>
        </p:txBody>
      </p:sp>
      <p:pic>
        <p:nvPicPr>
          <p:cNvPr id="11284" name="Picture 19" descr="bo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7000875"/>
            <a:ext cx="14017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0" descr="PeelPotato.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5938" y="6715125"/>
            <a:ext cx="9366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1" descr="potato.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3063" y="7858125"/>
            <a:ext cx="12557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2" descr="CutsPineapple.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250" y="6500813"/>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3" descr="Pineapple.JPG"/>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250" y="7929563"/>
            <a:ext cx="12144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4" descr="whistle.gif"/>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6025" y="8001000"/>
            <a:ext cx="1092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5" descr="blowwhistle.WM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2063" y="6643688"/>
            <a:ext cx="9398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14</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l_fi" descr="http://t2.gstatic.com/images?q=tbn:ANd9GcSH_lOXNGEH9EYwdYSzPetUCQ5hjHzgXstcKHPwASLIuY_hcmo4zV45hPPi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349" y="1722237"/>
            <a:ext cx="9429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59" descr="Pe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157" y="6921223"/>
            <a:ext cx="6762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6504" name="Picture 172" descr="MC9000168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003" y="7959062"/>
            <a:ext cx="1076325" cy="647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6"/>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17"/>
          <p:cNvSpPr>
            <a:spLocks noChangeArrowheads="1"/>
          </p:cNvSpPr>
          <p:nvPr/>
        </p:nvSpPr>
        <p:spPr bwMode="auto">
          <a:xfrm>
            <a:off x="0" y="12763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4" name="Rectangle 18"/>
          <p:cNvSpPr>
            <a:spLocks noChangeArrowheads="1"/>
          </p:cNvSpPr>
          <p:nvPr/>
        </p:nvSpPr>
        <p:spPr bwMode="auto">
          <a:xfrm>
            <a:off x="0" y="2657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0" name="Rectangle 24"/>
          <p:cNvSpPr>
            <a:spLocks noChangeArrowheads="1"/>
          </p:cNvSpPr>
          <p:nvPr/>
        </p:nvSpPr>
        <p:spPr bwMode="auto">
          <a:xfrm>
            <a:off x="0" y="10287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30" name="TextBox 54"/>
          <p:cNvSpPr txBox="1">
            <a:spLocks noChangeArrowheads="1"/>
          </p:cNvSpPr>
          <p:nvPr/>
        </p:nvSpPr>
        <p:spPr bwMode="auto">
          <a:xfrm>
            <a:off x="93265" y="94976"/>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En mi </a:t>
            </a:r>
            <a:r>
              <a:rPr lang="en-GB" sz="2400" b="1" dirty="0" err="1" smtClean="0">
                <a:latin typeface="Arial" panose="020B0604020202020204" pitchFamily="34" charset="0"/>
                <a:cs typeface="Arial" panose="020B0604020202020204" pitchFamily="34" charset="0"/>
              </a:rPr>
              <a:t>estuche</a:t>
            </a:r>
            <a:endParaRPr lang="en-US" sz="2400" b="1" dirty="0">
              <a:latin typeface="Arial" panose="020B0604020202020204" pitchFamily="34" charset="0"/>
              <a:cs typeface="Arial" panose="020B0604020202020204" pitchFamily="34" charset="0"/>
            </a:endParaRPr>
          </a:p>
        </p:txBody>
      </p:sp>
      <p:sp>
        <p:nvSpPr>
          <p:cNvPr id="16" name="Rectangle 15"/>
          <p:cNvSpPr/>
          <p:nvPr/>
        </p:nvSpPr>
        <p:spPr>
          <a:xfrm>
            <a:off x="262901" y="914400"/>
            <a:ext cx="5541251" cy="7478970"/>
          </a:xfrm>
          <a:prstGeom prst="rect">
            <a:avLst/>
          </a:prstGeom>
        </p:spPr>
        <p:txBody>
          <a:bodyPr wrap="square">
            <a:spAutoFit/>
          </a:bodyPr>
          <a:lstStyle/>
          <a:p>
            <a:pPr marL="457200" indent="-457200">
              <a:lnSpc>
                <a:spcPct val="200000"/>
              </a:lnSpc>
              <a:buFont typeface="+mj-lt"/>
              <a:buAutoNum type="arabicPeriod"/>
            </a:pPr>
            <a:r>
              <a:rPr lang="en-GB" sz="2400" dirty="0" smtClean="0"/>
              <a:t>un </a:t>
            </a:r>
            <a:r>
              <a:rPr lang="en-GB" sz="2400" dirty="0" err="1" smtClean="0"/>
              <a:t>estuche</a:t>
            </a:r>
            <a:r>
              <a:rPr lang="en-GB" sz="2400" dirty="0" smtClean="0"/>
              <a:t> </a:t>
            </a:r>
          </a:p>
          <a:p>
            <a:pPr marL="457200" indent="-457200">
              <a:lnSpc>
                <a:spcPct val="200000"/>
              </a:lnSpc>
              <a:buFont typeface="+mj-lt"/>
              <a:buAutoNum type="arabicPeriod"/>
            </a:pPr>
            <a:r>
              <a:rPr lang="en-GB" sz="2400" dirty="0" smtClean="0"/>
              <a:t>un </a:t>
            </a:r>
            <a:r>
              <a:rPr lang="en-GB" sz="2400" dirty="0" err="1" smtClean="0"/>
              <a:t>bolígrafo</a:t>
            </a:r>
            <a:r>
              <a:rPr lang="en-GB" sz="2400" dirty="0" smtClean="0"/>
              <a:t> </a:t>
            </a:r>
          </a:p>
          <a:p>
            <a:pPr marL="457200" indent="-457200">
              <a:lnSpc>
                <a:spcPct val="200000"/>
              </a:lnSpc>
              <a:buFont typeface="+mj-lt"/>
              <a:buAutoNum type="arabicPeriod"/>
            </a:pPr>
            <a:r>
              <a:rPr lang="en-GB" sz="2400" dirty="0" smtClean="0"/>
              <a:t>un </a:t>
            </a:r>
            <a:r>
              <a:rPr lang="en-GB" sz="2400" dirty="0" err="1" smtClean="0"/>
              <a:t>lápiz</a:t>
            </a:r>
            <a:r>
              <a:rPr lang="en-GB" sz="2400" dirty="0" smtClean="0"/>
              <a:t> </a:t>
            </a:r>
          </a:p>
          <a:p>
            <a:pPr marL="457200" indent="-457200">
              <a:lnSpc>
                <a:spcPct val="200000"/>
              </a:lnSpc>
              <a:buFont typeface="+mj-lt"/>
              <a:buAutoNum type="arabicPeriod"/>
            </a:pPr>
            <a:r>
              <a:rPr lang="en-GB" sz="2400" dirty="0" smtClean="0"/>
              <a:t>un </a:t>
            </a:r>
            <a:r>
              <a:rPr lang="en-GB" sz="2400" dirty="0" err="1" smtClean="0"/>
              <a:t>lápiz</a:t>
            </a:r>
            <a:r>
              <a:rPr lang="en-GB" sz="2400" dirty="0" smtClean="0"/>
              <a:t> de </a:t>
            </a:r>
            <a:r>
              <a:rPr lang="en-GB" sz="2400" dirty="0" err="1" smtClean="0"/>
              <a:t>memoria</a:t>
            </a:r>
            <a:r>
              <a:rPr lang="en-GB" sz="2400" dirty="0" smtClean="0"/>
              <a:t> </a:t>
            </a:r>
          </a:p>
          <a:p>
            <a:pPr marL="457200" indent="-457200">
              <a:lnSpc>
                <a:spcPct val="200000"/>
              </a:lnSpc>
              <a:buFont typeface="+mj-lt"/>
              <a:buAutoNum type="arabicPeriod"/>
            </a:pPr>
            <a:r>
              <a:rPr lang="en-GB" sz="2400" dirty="0" smtClean="0"/>
              <a:t>un </a:t>
            </a:r>
            <a:r>
              <a:rPr lang="en-GB" sz="2400" dirty="0" err="1" smtClean="0"/>
              <a:t>sacapuntas</a:t>
            </a:r>
            <a:r>
              <a:rPr lang="en-GB" sz="2400" dirty="0" smtClean="0"/>
              <a:t> </a:t>
            </a:r>
          </a:p>
          <a:p>
            <a:pPr marL="457200" indent="-457200">
              <a:lnSpc>
                <a:spcPct val="200000"/>
              </a:lnSpc>
              <a:buFont typeface="+mj-lt"/>
              <a:buAutoNum type="arabicPeriod"/>
            </a:pPr>
            <a:r>
              <a:rPr lang="en-GB" sz="2400" dirty="0" smtClean="0"/>
              <a:t>un </a:t>
            </a:r>
            <a:r>
              <a:rPr lang="en-GB" sz="2400" dirty="0" err="1" smtClean="0"/>
              <a:t>bote</a:t>
            </a:r>
            <a:r>
              <a:rPr lang="en-GB" sz="2400" dirty="0" smtClean="0"/>
              <a:t> de </a:t>
            </a:r>
            <a:r>
              <a:rPr lang="en-GB" sz="2400" dirty="0" err="1" smtClean="0"/>
              <a:t>pegamento</a:t>
            </a:r>
            <a:r>
              <a:rPr lang="en-GB" sz="2400" dirty="0" smtClean="0"/>
              <a:t> </a:t>
            </a:r>
          </a:p>
          <a:p>
            <a:pPr marL="457200" indent="-457200">
              <a:lnSpc>
                <a:spcPct val="200000"/>
              </a:lnSpc>
              <a:buFont typeface="+mj-lt"/>
              <a:buAutoNum type="arabicPeriod"/>
            </a:pPr>
            <a:r>
              <a:rPr lang="en-GB" sz="2400" dirty="0" err="1" smtClean="0"/>
              <a:t>una</a:t>
            </a:r>
            <a:r>
              <a:rPr lang="en-GB" sz="2400" dirty="0" smtClean="0"/>
              <a:t> </a:t>
            </a:r>
            <a:r>
              <a:rPr lang="en-GB" sz="2400" dirty="0" err="1" smtClean="0"/>
              <a:t>regla</a:t>
            </a:r>
            <a:r>
              <a:rPr lang="en-GB" sz="2400" dirty="0" smtClean="0"/>
              <a:t> </a:t>
            </a:r>
          </a:p>
          <a:p>
            <a:pPr marL="457200" indent="-457200">
              <a:lnSpc>
                <a:spcPct val="200000"/>
              </a:lnSpc>
              <a:buFont typeface="+mj-lt"/>
              <a:buAutoNum type="arabicPeriod"/>
            </a:pPr>
            <a:r>
              <a:rPr lang="en-GB" sz="2400" dirty="0" err="1" smtClean="0"/>
              <a:t>una</a:t>
            </a:r>
            <a:r>
              <a:rPr lang="en-GB" sz="2400" dirty="0" smtClean="0"/>
              <a:t> </a:t>
            </a:r>
            <a:r>
              <a:rPr lang="en-GB" sz="2400" dirty="0" err="1" smtClean="0"/>
              <a:t>goma</a:t>
            </a:r>
            <a:r>
              <a:rPr lang="en-GB" sz="2400" dirty="0" smtClean="0"/>
              <a:t> </a:t>
            </a:r>
          </a:p>
          <a:p>
            <a:pPr marL="457200" indent="-457200">
              <a:lnSpc>
                <a:spcPct val="200000"/>
              </a:lnSpc>
              <a:buFont typeface="+mj-lt"/>
              <a:buAutoNum type="arabicPeriod"/>
            </a:pPr>
            <a:r>
              <a:rPr lang="en-GB" sz="2400" dirty="0" err="1" smtClean="0"/>
              <a:t>unos</a:t>
            </a:r>
            <a:r>
              <a:rPr lang="en-GB" sz="2400" dirty="0" smtClean="0"/>
              <a:t> </a:t>
            </a:r>
            <a:r>
              <a:rPr lang="en-GB" sz="2400" dirty="0" err="1" smtClean="0"/>
              <a:t>rotuladores</a:t>
            </a:r>
            <a:r>
              <a:rPr lang="en-GB" sz="2400" dirty="0" smtClean="0"/>
              <a:t> </a:t>
            </a:r>
          </a:p>
          <a:p>
            <a:pPr marL="457200" indent="-457200">
              <a:lnSpc>
                <a:spcPct val="200000"/>
              </a:lnSpc>
              <a:buFont typeface="+mj-lt"/>
              <a:buAutoNum type="arabicPeriod"/>
            </a:pPr>
            <a:r>
              <a:rPr lang="en-GB" sz="2400" dirty="0" err="1" smtClean="0"/>
              <a:t>unas</a:t>
            </a:r>
            <a:r>
              <a:rPr lang="en-GB" sz="2400" dirty="0" smtClean="0"/>
              <a:t> </a:t>
            </a:r>
            <a:r>
              <a:rPr lang="en-GB" sz="2400" dirty="0" err="1" smtClean="0"/>
              <a:t>tijeras</a:t>
            </a:r>
            <a:endParaRPr lang="en-GB" sz="2400" dirty="0"/>
          </a:p>
        </p:txBody>
      </p:sp>
      <p:pic>
        <p:nvPicPr>
          <p:cNvPr id="106526" name="Picture 173" descr="C:\Documents and Settings\Laptop\Local Settings\Temporary Internet Files\Content.IE5\5JDTQJ9N\MC9002909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625" y="6158371"/>
            <a:ext cx="762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school clipart penci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3860">
            <a:off x="5491210" y="3136341"/>
            <a:ext cx="600830" cy="862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5" descr="USE_069">
            <a:hlinkClick r:id="" action="ppaction://noaction">
              <a:snd r:embed="rId7" name="sacapuntas.wav"/>
            </a:hlinkClick>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6262" y="3521788"/>
            <a:ext cx="1043150" cy="10431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education clipart, scissors">
            <a:hlinkClick r:id="" action="ppaction://noaction">
              <a:snd r:embed="rId9" name="tijeras.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8854" y="2674685"/>
            <a:ext cx="1050925" cy="5365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3" descr="gluestik">
            <a:hlinkClick r:id="" action="ppaction://noaction">
              <a:snd r:embed="rId11" name="bote_pegamento.wav"/>
            </a:hlinkClick>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2928" y="434702"/>
            <a:ext cx="12954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Paper-Mate-Flair-Felt-Tip-Pen-8-Clr-Pk-1-1-mm-Assorted-Ink_13006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5988" y="4527705"/>
            <a:ext cx="1022515" cy="10225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lapiz_de_memoria"/>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8576" y="5605202"/>
            <a:ext cx="906098" cy="61416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2420888" y="1403648"/>
            <a:ext cx="2875461" cy="5760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3264" y="434702"/>
            <a:ext cx="6094167" cy="400110"/>
          </a:xfrm>
          <a:prstGeom prst="rect">
            <a:avLst/>
          </a:prstGeom>
        </p:spPr>
        <p:txBody>
          <a:bodyPr wrap="square">
            <a:spAutoFit/>
          </a:bodyPr>
          <a:lstStyle/>
          <a:p>
            <a:pPr eaLnBrk="1" hangingPunct="1">
              <a:spcBef>
                <a:spcPct val="50000"/>
              </a:spcBef>
              <a:buFontTx/>
              <a:buNone/>
            </a:pPr>
            <a:r>
              <a:rPr lang="en-GB" sz="2000" dirty="0">
                <a:cs typeface="Arial" panose="020B0604020202020204" pitchFamily="34" charset="0"/>
              </a:rPr>
              <a:t>Draw a line to join the </a:t>
            </a:r>
            <a:r>
              <a:rPr lang="en-GB" sz="2000" dirty="0" smtClean="0">
                <a:cs typeface="Arial" panose="020B0604020202020204" pitchFamily="34" charset="0"/>
              </a:rPr>
              <a:t>word to the correct picture.</a:t>
            </a:r>
            <a:endParaRPr lang="en-GB" sz="2000" dirty="0">
              <a:cs typeface="Arial" panose="020B0604020202020204" pitchFamily="34" charset="0"/>
            </a:endParaRPr>
          </a:p>
        </p:txBody>
      </p:sp>
      <p:sp>
        <p:nvSpPr>
          <p:cNvPr id="28" name="Rounded Rectangle 2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39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4"/>
          <p:cNvSpPr txBox="1">
            <a:spLocks noChangeArrowheads="1"/>
          </p:cNvSpPr>
          <p:nvPr/>
        </p:nvSpPr>
        <p:spPr bwMode="auto">
          <a:xfrm>
            <a:off x="93265" y="94976"/>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En mi </a:t>
            </a:r>
            <a:r>
              <a:rPr lang="en-GB" sz="2400" b="1" dirty="0" err="1" smtClean="0">
                <a:latin typeface="Arial" panose="020B0604020202020204" pitchFamily="34" charset="0"/>
                <a:cs typeface="Arial" panose="020B0604020202020204" pitchFamily="34" charset="0"/>
              </a:rPr>
              <a:t>estuche</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93264" y="434702"/>
            <a:ext cx="6094167" cy="707886"/>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Read the descriptions and draw the correct items in each pencil case.</a:t>
            </a:r>
            <a:endParaRPr lang="en-GB" sz="2000" dirty="0">
              <a:cs typeface="Arial" panose="020B0604020202020204" pitchFamily="34"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04021" flipH="1">
            <a:off x="3550665" y="3750443"/>
            <a:ext cx="2868825" cy="225424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516" t="26457" r="16538" b="16405"/>
          <a:stretch/>
        </p:blipFill>
        <p:spPr>
          <a:xfrm rot="511565">
            <a:off x="3030365" y="631704"/>
            <a:ext cx="2486398" cy="170122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829" y="2209758"/>
            <a:ext cx="2620178" cy="2438582"/>
          </a:xfrm>
          <a:prstGeom prst="rect">
            <a:avLst/>
          </a:prstGeom>
        </p:spPr>
      </p:pic>
      <p:sp>
        <p:nvSpPr>
          <p:cNvPr id="8" name="Rectangular Callout 7"/>
          <p:cNvSpPr/>
          <p:nvPr/>
        </p:nvSpPr>
        <p:spPr>
          <a:xfrm>
            <a:off x="648660" y="1190496"/>
            <a:ext cx="2366020" cy="1080120"/>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cs typeface="Arial" panose="020B0604020202020204" pitchFamily="34" charset="0"/>
              </a:rPr>
              <a:t>En mi </a:t>
            </a:r>
            <a:r>
              <a:rPr lang="en-GB" sz="2000" dirty="0" err="1" smtClean="0">
                <a:solidFill>
                  <a:schemeClr val="tx1"/>
                </a:solidFill>
                <a:latin typeface="Arial" panose="020B0604020202020204" pitchFamily="34" charset="0"/>
                <a:cs typeface="Arial" panose="020B0604020202020204" pitchFamily="34" charset="0"/>
              </a:rPr>
              <a:t>estuche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tengo</a:t>
            </a:r>
            <a:r>
              <a:rPr lang="en-GB" sz="2000" dirty="0" smtClean="0">
                <a:solidFill>
                  <a:schemeClr val="tx1"/>
                </a:solidFill>
                <a:latin typeface="Arial" panose="020B0604020202020204" pitchFamily="34" charset="0"/>
                <a:cs typeface="Arial" panose="020B0604020202020204" pitchFamily="34" charset="0"/>
              </a:rPr>
              <a:t> un </a:t>
            </a:r>
            <a:r>
              <a:rPr lang="en-GB" sz="2000" dirty="0" err="1" smtClean="0">
                <a:solidFill>
                  <a:schemeClr val="tx1"/>
                </a:solidFill>
                <a:latin typeface="Arial" panose="020B0604020202020204" pitchFamily="34" charset="0"/>
                <a:cs typeface="Arial" panose="020B0604020202020204" pitchFamily="34" charset="0"/>
              </a:rPr>
              <a:t>lápiz</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una</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goma</a:t>
            </a:r>
            <a:r>
              <a:rPr lang="en-GB" sz="2000" dirty="0" smtClean="0">
                <a:solidFill>
                  <a:schemeClr val="tx1"/>
                </a:solidFill>
                <a:latin typeface="Arial" panose="020B0604020202020204" pitchFamily="34" charset="0"/>
                <a:cs typeface="Arial" panose="020B0604020202020204" pitchFamily="34" charset="0"/>
              </a:rPr>
              <a:t> y </a:t>
            </a:r>
            <a:r>
              <a:rPr lang="en-GB" sz="2000" dirty="0" err="1" smtClean="0">
                <a:solidFill>
                  <a:schemeClr val="tx1"/>
                </a:solidFill>
                <a:latin typeface="Arial" panose="020B0604020202020204" pitchFamily="34" charset="0"/>
                <a:cs typeface="Arial" panose="020B0604020202020204" pitchFamily="34" charset="0"/>
              </a:rPr>
              <a:t>una</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regla</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74307" y="986203"/>
            <a:ext cx="492443"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A</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3229438" y="2393114"/>
            <a:ext cx="492443"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B</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9" name="Rectangular Callout 18"/>
          <p:cNvSpPr/>
          <p:nvPr/>
        </p:nvSpPr>
        <p:spPr>
          <a:xfrm>
            <a:off x="3721881" y="2353454"/>
            <a:ext cx="2775941" cy="1508625"/>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cs typeface="Arial" panose="020B0604020202020204" pitchFamily="34" charset="0"/>
              </a:rPr>
              <a:t>En mi </a:t>
            </a:r>
            <a:r>
              <a:rPr lang="en-GB" sz="2000" dirty="0" err="1" smtClean="0">
                <a:solidFill>
                  <a:schemeClr val="tx1"/>
                </a:solidFill>
                <a:latin typeface="Arial" panose="020B0604020202020204" pitchFamily="34" charset="0"/>
                <a:cs typeface="Arial" panose="020B0604020202020204" pitchFamily="34" charset="0"/>
              </a:rPr>
              <a:t>estuche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tengo</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unos</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rotuladores</a:t>
            </a:r>
            <a:r>
              <a:rPr lang="en-GB" sz="2000" dirty="0" smtClean="0">
                <a:solidFill>
                  <a:schemeClr val="tx1"/>
                </a:solidFill>
                <a:latin typeface="Arial" panose="020B0604020202020204" pitchFamily="34" charset="0"/>
                <a:cs typeface="Arial" panose="020B0604020202020204" pitchFamily="34" charset="0"/>
              </a:rPr>
              <a:t>, un </a:t>
            </a:r>
            <a:r>
              <a:rPr lang="en-GB" sz="2000" dirty="0" err="1" smtClean="0">
                <a:solidFill>
                  <a:schemeClr val="tx1"/>
                </a:solidFill>
                <a:latin typeface="Arial" panose="020B0604020202020204" pitchFamily="34" charset="0"/>
                <a:cs typeface="Arial" panose="020B0604020202020204" pitchFamily="34" charset="0"/>
              </a:rPr>
              <a:t>lápiz</a:t>
            </a:r>
            <a:r>
              <a:rPr lang="en-GB" sz="2000" dirty="0" smtClean="0">
                <a:solidFill>
                  <a:schemeClr val="tx1"/>
                </a:solidFill>
                <a:latin typeface="Arial" panose="020B0604020202020204" pitchFamily="34" charset="0"/>
                <a:cs typeface="Arial" panose="020B0604020202020204" pitchFamily="34" charset="0"/>
              </a:rPr>
              <a:t> de </a:t>
            </a:r>
            <a:r>
              <a:rPr lang="en-GB" sz="2000" dirty="0" err="1" smtClean="0">
                <a:solidFill>
                  <a:schemeClr val="tx1"/>
                </a:solidFill>
                <a:latin typeface="Arial" panose="020B0604020202020204" pitchFamily="34" charset="0"/>
                <a:cs typeface="Arial" panose="020B0604020202020204" pitchFamily="34" charset="0"/>
              </a:rPr>
              <a:t>memoria</a:t>
            </a:r>
            <a:r>
              <a:rPr lang="en-GB" sz="2000" dirty="0" smtClean="0">
                <a:solidFill>
                  <a:schemeClr val="tx1"/>
                </a:solidFill>
                <a:latin typeface="Arial" panose="020B0604020202020204" pitchFamily="34" charset="0"/>
                <a:cs typeface="Arial" panose="020B0604020202020204" pitchFamily="34" charset="0"/>
              </a:rPr>
              <a:t> y un </a:t>
            </a:r>
            <a:r>
              <a:rPr lang="en-GB" sz="2000" dirty="0" err="1" smtClean="0">
                <a:solidFill>
                  <a:schemeClr val="tx1"/>
                </a:solidFill>
                <a:latin typeface="Arial" panose="020B0604020202020204" pitchFamily="34" charset="0"/>
                <a:cs typeface="Arial" panose="020B0604020202020204" pitchFamily="34" charset="0"/>
              </a:rPr>
              <a:t>sacapuntas</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77057" y="4247933"/>
            <a:ext cx="518091"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C</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1" name="Rectangular Callout 20"/>
          <p:cNvSpPr/>
          <p:nvPr/>
        </p:nvSpPr>
        <p:spPr>
          <a:xfrm>
            <a:off x="440458" y="4240784"/>
            <a:ext cx="2775941" cy="1290461"/>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cs typeface="Arial" panose="020B0604020202020204" pitchFamily="34" charset="0"/>
              </a:rPr>
              <a:t>En mi </a:t>
            </a:r>
            <a:r>
              <a:rPr lang="en-GB" sz="2000" dirty="0" err="1" smtClean="0">
                <a:solidFill>
                  <a:schemeClr val="tx1"/>
                </a:solidFill>
                <a:latin typeface="Arial" panose="020B0604020202020204" pitchFamily="34" charset="0"/>
                <a:cs typeface="Arial" panose="020B0604020202020204" pitchFamily="34" charset="0"/>
              </a:rPr>
              <a:t>estuche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tengo</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unas</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tijeras</a:t>
            </a:r>
            <a:r>
              <a:rPr lang="en-GB" sz="2000" dirty="0" smtClean="0">
                <a:solidFill>
                  <a:schemeClr val="tx1"/>
                </a:solidFill>
                <a:latin typeface="Arial" panose="020B0604020202020204" pitchFamily="34" charset="0"/>
                <a:cs typeface="Arial" panose="020B0604020202020204" pitchFamily="34" charset="0"/>
              </a:rPr>
              <a:t>, un </a:t>
            </a:r>
            <a:r>
              <a:rPr lang="en-GB" sz="2000" dirty="0" err="1" smtClean="0">
                <a:solidFill>
                  <a:schemeClr val="tx1"/>
                </a:solidFill>
                <a:latin typeface="Arial" panose="020B0604020202020204" pitchFamily="34" charset="0"/>
                <a:cs typeface="Arial" panose="020B0604020202020204" pitchFamily="34" charset="0"/>
              </a:rPr>
              <a:t>bote</a:t>
            </a:r>
            <a:r>
              <a:rPr lang="en-GB" sz="2000" dirty="0" smtClean="0">
                <a:solidFill>
                  <a:schemeClr val="tx1"/>
                </a:solidFill>
                <a:latin typeface="Arial" panose="020B0604020202020204" pitchFamily="34" charset="0"/>
                <a:cs typeface="Arial" panose="020B0604020202020204" pitchFamily="34" charset="0"/>
              </a:rPr>
              <a:t> de </a:t>
            </a:r>
            <a:r>
              <a:rPr lang="en-GB" sz="2000" dirty="0" err="1" smtClean="0">
                <a:solidFill>
                  <a:schemeClr val="tx1"/>
                </a:solidFill>
                <a:latin typeface="Arial" panose="020B0604020202020204" pitchFamily="34" charset="0"/>
                <a:cs typeface="Arial" panose="020B0604020202020204" pitchFamily="34" charset="0"/>
              </a:rPr>
              <a:t>pegamento</a:t>
            </a:r>
            <a:r>
              <a:rPr lang="en-GB" sz="2000" dirty="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y un </a:t>
            </a:r>
            <a:r>
              <a:rPr lang="en-GB" sz="2000" dirty="0" err="1" smtClean="0">
                <a:solidFill>
                  <a:schemeClr val="tx1"/>
                </a:solidFill>
                <a:latin typeface="Arial" panose="020B0604020202020204" pitchFamily="34" charset="0"/>
                <a:cs typeface="Arial" panose="020B0604020202020204" pitchFamily="34" charset="0"/>
              </a:rPr>
              <a:t>bolígrafo</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82354" y="5841210"/>
            <a:ext cx="6094167" cy="400110"/>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Write a description of what is in pencil case D.</a:t>
            </a:r>
            <a:endParaRPr lang="en-GB" sz="2000" dirty="0">
              <a:cs typeface="Arial" panose="020B0604020202020204" pitchFamily="34" charset="0"/>
            </a:endParaRPr>
          </a:p>
        </p:txBody>
      </p:sp>
      <p:sp>
        <p:nvSpPr>
          <p:cNvPr id="23" name="Rectangle 22"/>
          <p:cNvSpPr/>
          <p:nvPr/>
        </p:nvSpPr>
        <p:spPr>
          <a:xfrm>
            <a:off x="3447912" y="6523365"/>
            <a:ext cx="518091"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D</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4" name="Rectangular Callout 23"/>
          <p:cNvSpPr/>
          <p:nvPr/>
        </p:nvSpPr>
        <p:spPr>
          <a:xfrm>
            <a:off x="3915787" y="6249858"/>
            <a:ext cx="2775941" cy="2362466"/>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34" y="6224761"/>
            <a:ext cx="3100932" cy="2903248"/>
          </a:xfrm>
          <a:prstGeom prst="rect">
            <a:avLst/>
          </a:prstGeom>
        </p:spPr>
      </p:pic>
      <p:sp>
        <p:nvSpPr>
          <p:cNvPr id="17" name="Rounded Rectangle 1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86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2051908"/>
              </p:ext>
            </p:extLst>
          </p:nvPr>
        </p:nvGraphicFramePr>
        <p:xfrm>
          <a:off x="138766" y="896660"/>
          <a:ext cx="6458587" cy="7775389"/>
        </p:xfrm>
        <a:graphic>
          <a:graphicData uri="http://schemas.openxmlformats.org/drawingml/2006/table">
            <a:tbl>
              <a:tblPr firstRow="1" firstCol="1" lastRow="1" lastCol="1" bandRow="1" bandCol="1">
                <a:tableStyleId>{5940675A-B579-460E-94D1-54222C63F5DA}</a:tableStyleId>
              </a:tblPr>
              <a:tblGrid>
                <a:gridCol w="454630"/>
                <a:gridCol w="1633826"/>
                <a:gridCol w="4370131"/>
              </a:tblGrid>
              <a:tr h="1385219">
                <a:tc>
                  <a:txBody>
                    <a:bodyPr/>
                    <a:lstStyle/>
                    <a:p>
                      <a:pPr algn="ctr">
                        <a:spcAft>
                          <a:spcPts val="0"/>
                        </a:spcAft>
                      </a:pPr>
                      <a:r>
                        <a:rPr lang="en-GB" sz="2800" dirty="0">
                          <a:effectLst/>
                          <a:latin typeface="Arial" panose="020B0604020202020204" pitchFamily="34" charset="0"/>
                          <a:cs typeface="Arial" panose="020B0604020202020204" pitchFamily="34" charset="0"/>
                        </a:rPr>
                        <a:t>1</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44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44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Bef>
                          <a:spcPts val="1200"/>
                        </a:spcBef>
                        <a:spcAft>
                          <a:spcPts val="0"/>
                        </a:spcAft>
                      </a:pPr>
                      <a:r>
                        <a:rPr lang="en-GB" sz="2000" dirty="0" err="1" smtClean="0">
                          <a:effectLst/>
                          <a:latin typeface="Arial" panose="020B0604020202020204" pitchFamily="34" charset="0"/>
                          <a:cs typeface="Arial" panose="020B0604020202020204" pitchFamily="34" charset="0"/>
                        </a:rPr>
                        <a:t>Tengo</a:t>
                      </a:r>
                      <a:r>
                        <a:rPr lang="en-GB" sz="2000" dirty="0" smtClean="0">
                          <a:effectLst/>
                          <a:latin typeface="Arial" panose="020B0604020202020204" pitchFamily="34" charset="0"/>
                          <a:cs typeface="Arial" panose="020B0604020202020204" pitchFamily="34" charset="0"/>
                        </a:rPr>
                        <a:t> un </a:t>
                      </a:r>
                      <a:r>
                        <a:rPr lang="en-GB" sz="2000" dirty="0" err="1" smtClean="0">
                          <a:effectLst/>
                          <a:latin typeface="Arial" panose="020B0604020202020204" pitchFamily="34" charset="0"/>
                          <a:cs typeface="Arial" panose="020B0604020202020204" pitchFamily="34" charset="0"/>
                        </a:rPr>
                        <a:t>lápiz</a:t>
                      </a:r>
                      <a:r>
                        <a:rPr lang="en-GB"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1483395">
                <a:tc>
                  <a:txBody>
                    <a:bodyPr/>
                    <a:lstStyle/>
                    <a:p>
                      <a:pPr algn="ctr">
                        <a:spcAft>
                          <a:spcPts val="0"/>
                        </a:spcAft>
                      </a:pPr>
                      <a:r>
                        <a:rPr lang="en-GB" sz="2800" dirty="0">
                          <a:effectLst/>
                          <a:latin typeface="Arial" panose="020B0604020202020204" pitchFamily="34" charset="0"/>
                          <a:cs typeface="Arial" panose="020B0604020202020204" pitchFamily="34" charset="0"/>
                        </a:rPr>
                        <a:t>2</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2800" dirty="0" smtClean="0">
                        <a:effectLst/>
                        <a:latin typeface="Arial" panose="020B0604020202020204" pitchFamily="34" charset="0"/>
                        <a:cs typeface="Arial" panose="020B0604020202020204" pitchFamily="34" charset="0"/>
                        <a:sym typeface="Webdings" panose="05030102010509060703"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ebdings" panose="05030102010509060703"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r>
                        <a:rPr lang="en-GB" sz="2000" b="1" dirty="0" smtClean="0">
                          <a:effectLst/>
                          <a:latin typeface="Arial" panose="020B0604020202020204" pitchFamily="34" charset="0"/>
                          <a:cs typeface="Arial" panose="020B0604020202020204" pitchFamily="34" charset="0"/>
                        </a:rPr>
                        <a:t>No </a:t>
                      </a:r>
                      <a:r>
                        <a:rPr lang="en-GB" sz="2000" dirty="0" err="1" smtClean="0">
                          <a:effectLst/>
                          <a:latin typeface="Arial" panose="020B0604020202020204" pitchFamily="34" charset="0"/>
                          <a:cs typeface="Arial" panose="020B0604020202020204" pitchFamily="34" charset="0"/>
                        </a:rPr>
                        <a:t>tengo</a:t>
                      </a:r>
                      <a:r>
                        <a:rPr lang="en-GB" sz="2000" dirty="0" smtClean="0">
                          <a:effectLst/>
                          <a:latin typeface="Arial" panose="020B0604020202020204" pitchFamily="34" charset="0"/>
                          <a:cs typeface="Arial" panose="020B0604020202020204" pitchFamily="34" charset="0"/>
                        </a:rPr>
                        <a:t> un </a:t>
                      </a:r>
                      <a:r>
                        <a:rPr lang="en-GB" sz="2000" dirty="0" err="1" smtClean="0">
                          <a:effectLst/>
                          <a:latin typeface="Arial" panose="020B0604020202020204" pitchFamily="34" charset="0"/>
                          <a:cs typeface="Arial" panose="020B0604020202020204" pitchFamily="34" charset="0"/>
                        </a:rPr>
                        <a:t>bote</a:t>
                      </a:r>
                      <a:r>
                        <a:rPr lang="en-GB" sz="2000" dirty="0" smtClean="0">
                          <a:effectLst/>
                          <a:latin typeface="Arial" panose="020B0604020202020204" pitchFamily="34" charset="0"/>
                          <a:cs typeface="Arial" panose="020B0604020202020204" pitchFamily="34" charset="0"/>
                        </a:rPr>
                        <a:t> de </a:t>
                      </a:r>
                      <a:r>
                        <a:rPr lang="en-GB" sz="2000" dirty="0" err="1" smtClean="0">
                          <a:effectLst/>
                          <a:latin typeface="Arial" panose="020B0604020202020204" pitchFamily="34" charset="0"/>
                          <a:cs typeface="Arial" panose="020B0604020202020204" pitchFamily="34" charset="0"/>
                        </a:rPr>
                        <a:t>pegamento</a:t>
                      </a:r>
                      <a:r>
                        <a:rPr lang="en-GB"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1249175">
                <a:tc>
                  <a:txBody>
                    <a:bodyPr/>
                    <a:lstStyle/>
                    <a:p>
                      <a:pPr algn="ctr">
                        <a:spcAft>
                          <a:spcPts val="0"/>
                        </a:spcAft>
                      </a:pPr>
                      <a:r>
                        <a:rPr lang="en-GB" sz="2800" dirty="0">
                          <a:effectLst/>
                          <a:latin typeface="Arial" panose="020B0604020202020204" pitchFamily="34" charset="0"/>
                          <a:cs typeface="Arial" panose="020B0604020202020204" pitchFamily="34" charset="0"/>
                        </a:rPr>
                        <a:t>3</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a:effectLst/>
                          <a:latin typeface="Arial" panose="020B0604020202020204" pitchFamily="34" charset="0"/>
                          <a:cs typeface="Arial" panose="020B0604020202020204" pitchFamily="34" charset="0"/>
                        </a:rPr>
                        <a:t>  </a:t>
                      </a:r>
                      <a:endParaRPr lang="es-ES_tradnl" sz="2000" dirty="0" smtClean="0">
                        <a:effectLst/>
                        <a:latin typeface="Arial" panose="020B0604020202020204" pitchFamily="34" charset="0"/>
                        <a:cs typeface="Arial" panose="020B0604020202020204" pitchFamily="34" charset="0"/>
                        <a:sym typeface="Webdings" panose="05030102010509060703"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ebdings" panose="05030102010509060703"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16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692610">
                <a:tc>
                  <a:txBody>
                    <a:bodyPr/>
                    <a:lstStyle/>
                    <a:p>
                      <a:pPr algn="ctr">
                        <a:spcAft>
                          <a:spcPts val="0"/>
                        </a:spcAf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sz="40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4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692610">
                <a:tc>
                  <a:txBody>
                    <a:bodyPr/>
                    <a:lstStyle/>
                    <a:p>
                      <a:pPr algn="ctr">
                        <a:spcAft>
                          <a:spcPts val="0"/>
                        </a:spcAf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sz="40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4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692610">
                <a:tc>
                  <a:txBody>
                    <a:bodyPr/>
                    <a:lstStyle/>
                    <a:p>
                      <a:pPr algn="ctr">
                        <a:spcAft>
                          <a:spcPts val="0"/>
                        </a:spcAf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sz="3200" dirty="0" smtClean="0">
                          <a:effectLst/>
                          <a:latin typeface="Arial" panose="020B0604020202020204" pitchFamily="34" charset="0"/>
                          <a:cs typeface="Arial" panose="020B0604020202020204" pitchFamily="34" charset="0"/>
                          <a:sym typeface="Webdings" panose="05030102010509060703" pitchFamily="18" charset="2"/>
                        </a:rPr>
                        <a:t></a:t>
                      </a:r>
                      <a:endParaRPr lang="en-GB" sz="3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4" name="TextBox 54"/>
          <p:cNvSpPr txBox="1">
            <a:spLocks noChangeArrowheads="1"/>
          </p:cNvSpPr>
          <p:nvPr/>
        </p:nvSpPr>
        <p:spPr bwMode="auto">
          <a:xfrm>
            <a:off x="93265" y="94976"/>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En mi </a:t>
            </a:r>
            <a:r>
              <a:rPr lang="en-GB" sz="2400" b="1" dirty="0" err="1" smtClean="0">
                <a:latin typeface="Arial" panose="020B0604020202020204" pitchFamily="34" charset="0"/>
                <a:cs typeface="Arial" panose="020B0604020202020204" pitchFamily="34" charset="0"/>
              </a:rPr>
              <a:t>estuche</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93264" y="434702"/>
            <a:ext cx="6094167" cy="400110"/>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Write a phrase for each picture.</a:t>
            </a:r>
            <a:endParaRPr lang="en-GB" sz="2000" dirty="0">
              <a:cs typeface="Arial" panose="020B0604020202020204" pitchFamily="34" charset="0"/>
            </a:endParaRPr>
          </a:p>
        </p:txBody>
      </p:sp>
      <p:pic>
        <p:nvPicPr>
          <p:cNvPr id="9" name="Picture 4" descr="school clipart penci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3860">
            <a:off x="1214226" y="1237014"/>
            <a:ext cx="600830" cy="8626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gluestik">
            <a:hlinkClick r:id="" action="ppaction://noaction">
              <a:snd r:embed="rId3" name="bote_pegamento.wav"/>
            </a:hlinkClick>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941" y="2555776"/>
            <a:ext cx="12954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3" descr="C:\Documents and Settings\Laptop\Local Settings\Temporary Internet Files\Content.IE5\5JDTQJ9N\MC9002909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744" y="3861171"/>
            <a:ext cx="915534" cy="90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per-Mate-Flair-Felt-Tip-Pen-8-Clr-Pk-1-1-mm-Assorted-Ink_13006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383" y="5016556"/>
            <a:ext cx="1022515" cy="10225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9" descr="Pen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0462" y="6444208"/>
            <a:ext cx="6762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education clipart, scissors">
            <a:hlinkClick r:id="" action="ppaction://noaction">
              <a:snd r:embed="rId8" name="tijeras.wav"/>
            </a:hlinkClick>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896" y="7740352"/>
            <a:ext cx="1050925" cy="53657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23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23" name="Group 223"/>
          <p:cNvGraphicFramePr>
            <a:graphicFrameLocks noGrp="1"/>
          </p:cNvGraphicFramePr>
          <p:nvPr>
            <p:extLst>
              <p:ext uri="{D42A27DB-BD31-4B8C-83A1-F6EECF244321}">
                <p14:modId xmlns:p14="http://schemas.microsoft.com/office/powerpoint/2010/main" val="156950376"/>
              </p:ext>
            </p:extLst>
          </p:nvPr>
        </p:nvGraphicFramePr>
        <p:xfrm>
          <a:off x="428625" y="179388"/>
          <a:ext cx="6072188" cy="8569080"/>
        </p:xfrm>
        <a:graphic>
          <a:graphicData uri="http://schemas.openxmlformats.org/drawingml/2006/table">
            <a:tbl>
              <a:tblPr/>
              <a:tblGrid>
                <a:gridCol w="5072042"/>
                <a:gridCol w="1000146"/>
              </a:tblGrid>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Contents</a:t>
                      </a: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page</a:t>
                      </a: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Las </a:t>
                      </a:r>
                      <a:r>
                        <a:rPr kumimoji="0" lang="en-GB" sz="2000" b="0" i="0" u="none" strike="noStrike" cap="none" normalizeH="0" baseline="0" dirty="0" err="1" smtClean="0">
                          <a:ln>
                            <a:noFill/>
                          </a:ln>
                          <a:solidFill>
                            <a:schemeClr val="tx1"/>
                          </a:solidFill>
                          <a:effectLst/>
                          <a:latin typeface="Arial" charset="0"/>
                        </a:rPr>
                        <a:t>vocales</a:t>
                      </a:r>
                      <a:r>
                        <a:rPr kumimoji="0" lang="en-GB" sz="2000" b="0" i="0" u="none" strike="noStrike" cap="none" normalizeH="0" baseline="0" dirty="0" smtClean="0">
                          <a:ln>
                            <a:noFill/>
                          </a:ln>
                          <a:solidFill>
                            <a:schemeClr val="tx1"/>
                          </a:solidFill>
                          <a:effectLst/>
                          <a:latin typeface="Arial" charset="0"/>
                        </a:rPr>
                        <a:t> A, E, I, O, U </a:t>
                      </a:r>
                      <a:r>
                        <a:rPr kumimoji="0" lang="en-GB" sz="2000" b="0" i="1" u="none" strike="noStrike" cap="none" normalizeH="0" baseline="0" dirty="0" smtClean="0">
                          <a:ln>
                            <a:noFill/>
                          </a:ln>
                          <a:solidFill>
                            <a:schemeClr val="tx1"/>
                          </a:solidFill>
                          <a:effectLst/>
                          <a:latin typeface="Arial" charset="0"/>
                        </a:rPr>
                        <a:t>(The vowels)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Cómo</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saludar</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(Greetings)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err="1" smtClean="0">
                          <a:ln>
                            <a:noFill/>
                          </a:ln>
                          <a:solidFill>
                            <a:schemeClr val="tx1"/>
                          </a:solidFill>
                          <a:effectLst/>
                          <a:latin typeface="Arial" charset="0"/>
                        </a:rPr>
                        <a:t>Cómo</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presentarse</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(How to ask and give your name)</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Los </a:t>
                      </a:r>
                      <a:r>
                        <a:rPr kumimoji="0" lang="en-GB" sz="2000" b="0" i="0" u="none" strike="noStrike" cap="none" normalizeH="0" baseline="0" dirty="0" err="1" smtClean="0">
                          <a:ln>
                            <a:noFill/>
                          </a:ln>
                          <a:solidFill>
                            <a:schemeClr val="tx1"/>
                          </a:solidFill>
                          <a:effectLst/>
                          <a:latin typeface="Arial" charset="0"/>
                        </a:rPr>
                        <a:t>números</a:t>
                      </a:r>
                      <a:r>
                        <a:rPr kumimoji="0" lang="en-GB" sz="2000" b="0" i="0" u="none" strike="noStrike" cap="none" normalizeH="0" baseline="0" dirty="0" smtClean="0">
                          <a:ln>
                            <a:noFill/>
                          </a:ln>
                          <a:solidFill>
                            <a:schemeClr val="tx1"/>
                          </a:solidFill>
                          <a:effectLst/>
                          <a:latin typeface="Arial" charset="0"/>
                        </a:rPr>
                        <a:t> 1-15 </a:t>
                      </a:r>
                      <a:r>
                        <a:rPr kumimoji="0" lang="en-GB" sz="2000" b="0" i="1" u="none" strike="noStrike" cap="none" normalizeH="0" baseline="0" dirty="0" smtClean="0">
                          <a:ln>
                            <a:noFill/>
                          </a:ln>
                          <a:solidFill>
                            <a:schemeClr val="tx1"/>
                          </a:solidFill>
                          <a:effectLst/>
                          <a:latin typeface="Arial" charset="0"/>
                        </a:rPr>
                        <a:t>(Numbers 1-15)</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6 -10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a:t>
                      </a:r>
                      <a:r>
                        <a:rPr kumimoji="0" lang="en-GB" sz="2000" b="0" i="0" u="none" strike="noStrike" cap="none" normalizeH="0" baseline="0" dirty="0" err="1" smtClean="0">
                          <a:ln>
                            <a:noFill/>
                          </a:ln>
                          <a:solidFill>
                            <a:schemeClr val="tx1"/>
                          </a:solidFill>
                          <a:effectLst/>
                          <a:latin typeface="Arial" charset="0"/>
                        </a:rPr>
                        <a:t>Cuántos</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años</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tienes</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(How old are you?)</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El </a:t>
                      </a:r>
                      <a:r>
                        <a:rPr kumimoji="0" lang="en-GB" sz="2000" b="0" i="0" u="none" strike="noStrike" cap="none" normalizeH="0" baseline="0" dirty="0" err="1" smtClean="0">
                          <a:ln>
                            <a:noFill/>
                          </a:ln>
                          <a:solidFill>
                            <a:schemeClr val="tx1"/>
                          </a:solidFill>
                          <a:effectLst/>
                          <a:latin typeface="Arial" charset="0"/>
                        </a:rPr>
                        <a:t>sistema</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f</a:t>
                      </a:r>
                      <a:r>
                        <a:rPr kumimoji="0" lang="en-GB" sz="2000" b="0" i="0" u="none" strike="noStrike" cap="none" normalizeH="0" baseline="0" dirty="0" err="1" smtClean="0">
                          <a:ln>
                            <a:noFill/>
                          </a:ln>
                          <a:solidFill>
                            <a:schemeClr val="tx1"/>
                          </a:solidFill>
                          <a:effectLst/>
                          <a:latin typeface="Arial" charset="0"/>
                          <a:cs typeface="Arial" charset="0"/>
                        </a:rPr>
                        <a:t>ónico</a:t>
                      </a:r>
                      <a:r>
                        <a:rPr kumimoji="0" lang="en-GB" sz="2000" b="0" i="0" u="none" strike="noStrike" cap="none" normalizeH="0" baseline="0" dirty="0" smtClean="0">
                          <a:ln>
                            <a:noFill/>
                          </a:ln>
                          <a:solidFill>
                            <a:schemeClr val="tx1"/>
                          </a:solidFill>
                          <a:effectLst/>
                          <a:latin typeface="Arial" charset="0"/>
                          <a:cs typeface="Arial" charset="0"/>
                        </a:rPr>
                        <a:t> y la </a:t>
                      </a:r>
                      <a:r>
                        <a:rPr kumimoji="0" lang="en-GB" sz="2000" b="0" i="0" u="none" strike="noStrike" cap="none" normalizeH="0" baseline="0" dirty="0" err="1" smtClean="0">
                          <a:ln>
                            <a:noFill/>
                          </a:ln>
                          <a:solidFill>
                            <a:schemeClr val="tx1"/>
                          </a:solidFill>
                          <a:effectLst/>
                          <a:latin typeface="Arial" charset="0"/>
                          <a:cs typeface="Arial" charset="0"/>
                        </a:rPr>
                        <a:t>pronunciación</a:t>
                      </a:r>
                      <a:r>
                        <a:rPr kumimoji="0" lang="en-GB" sz="2000" b="0" i="0" u="none" strike="noStrike" cap="none" normalizeH="0" baseline="0" dirty="0" smtClean="0">
                          <a:ln>
                            <a:noFill/>
                          </a:ln>
                          <a:solidFill>
                            <a:schemeClr val="tx1"/>
                          </a:solidFill>
                          <a:effectLst/>
                          <a:latin typeface="Arial" charset="0"/>
                          <a:cs typeface="+mn-cs"/>
                        </a:rPr>
                        <a:t> </a:t>
                      </a:r>
                      <a:r>
                        <a:rPr kumimoji="0" lang="en-GB" sz="2000" b="0" i="1" u="none" strike="noStrike" cap="none" normalizeH="0" baseline="0" dirty="0" smtClean="0">
                          <a:ln>
                            <a:noFill/>
                          </a:ln>
                          <a:solidFill>
                            <a:schemeClr val="tx1"/>
                          </a:solidFill>
                          <a:effectLst/>
                          <a:latin typeface="Arial" charset="0"/>
                          <a:cs typeface="+mn-cs"/>
                        </a:rPr>
                        <a:t>(Phonics and pronunciation)</a:t>
                      </a:r>
                      <a:endParaRPr kumimoji="0" lang="en-GB" sz="2000" b="0" i="1" u="none" strike="noStrike" cap="none" normalizeH="0" baseline="0" dirty="0" smtClean="0">
                        <a:ln>
                          <a:noFill/>
                        </a:ln>
                        <a:solidFill>
                          <a:schemeClr val="tx1"/>
                        </a:solidFill>
                        <a:effectLst/>
                        <a:latin typeface="Arial" charset="0"/>
                        <a:cs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12-14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cs typeface="Arial" charset="0"/>
                        </a:rPr>
                        <a:t>En mi </a:t>
                      </a:r>
                      <a:r>
                        <a:rPr kumimoji="0" lang="en-GB" sz="2000" b="0" i="0" u="none" strike="noStrike" cap="none" normalizeH="0" baseline="0" dirty="0" err="1" smtClean="0">
                          <a:ln>
                            <a:noFill/>
                          </a:ln>
                          <a:solidFill>
                            <a:schemeClr val="tx1"/>
                          </a:solidFill>
                          <a:effectLst/>
                          <a:latin typeface="Arial" charset="0"/>
                          <a:cs typeface="Arial" charset="0"/>
                        </a:rPr>
                        <a:t>estuche</a:t>
                      </a:r>
                      <a:r>
                        <a:rPr kumimoji="0" lang="en-GB" sz="2000" b="0" i="0" u="none" strike="noStrike" cap="none" normalizeH="0" baseline="0" dirty="0" smtClean="0">
                          <a:ln>
                            <a:noFill/>
                          </a:ln>
                          <a:solidFill>
                            <a:schemeClr val="tx1"/>
                          </a:solidFill>
                          <a:effectLst/>
                          <a:latin typeface="Arial" charset="0"/>
                          <a:cs typeface="Arial" charset="0"/>
                        </a:rPr>
                        <a:t> </a:t>
                      </a:r>
                      <a:r>
                        <a:rPr kumimoji="0" lang="en-GB" sz="2000" b="0" i="1" u="none" strike="noStrike" cap="none" normalizeH="0" baseline="0" dirty="0" smtClean="0">
                          <a:ln>
                            <a:noFill/>
                          </a:ln>
                          <a:solidFill>
                            <a:schemeClr val="tx1"/>
                          </a:solidFill>
                          <a:effectLst/>
                          <a:latin typeface="Arial" charset="0"/>
                          <a:cs typeface="Arial" charset="0"/>
                        </a:rPr>
                        <a:t>(In my pencil case) </a:t>
                      </a:r>
                      <a:br>
                        <a:rPr kumimoji="0" lang="en-GB" sz="2000" b="0" i="1" u="none" strike="noStrike" cap="none" normalizeH="0" baseline="0" dirty="0" smtClean="0">
                          <a:ln>
                            <a:noFill/>
                          </a:ln>
                          <a:solidFill>
                            <a:schemeClr val="tx1"/>
                          </a:solidFill>
                          <a:effectLst/>
                          <a:latin typeface="Arial" charset="0"/>
                          <a:cs typeface="Arial" charset="0"/>
                        </a:rPr>
                      </a:br>
                      <a:r>
                        <a:rPr kumimoji="0" lang="en-GB" sz="2000" b="0" i="0" u="none" strike="noStrike" cap="none" normalizeH="0" baseline="0" dirty="0" err="1" smtClean="0">
                          <a:ln>
                            <a:noFill/>
                          </a:ln>
                          <a:solidFill>
                            <a:schemeClr val="tx1"/>
                          </a:solidFill>
                          <a:effectLst/>
                          <a:latin typeface="Arial" charset="0"/>
                          <a:cs typeface="Arial" charset="0"/>
                        </a:rPr>
                        <a:t>Tengo</a:t>
                      </a:r>
                      <a:r>
                        <a:rPr kumimoji="0" lang="en-GB" sz="2000" b="0" i="0" u="none" strike="noStrike" cap="none" normalizeH="0" baseline="0" dirty="0" smtClean="0">
                          <a:ln>
                            <a:noFill/>
                          </a:ln>
                          <a:solidFill>
                            <a:schemeClr val="tx1"/>
                          </a:solidFill>
                          <a:effectLst/>
                          <a:latin typeface="Arial" charset="0"/>
                          <a:cs typeface="Arial" charset="0"/>
                        </a:rPr>
                        <a:t> / No </a:t>
                      </a:r>
                      <a:r>
                        <a:rPr kumimoji="0" lang="en-GB" sz="2000" b="0" i="0" u="none" strike="noStrike" cap="none" normalizeH="0" baseline="0" dirty="0" err="1" smtClean="0">
                          <a:ln>
                            <a:noFill/>
                          </a:ln>
                          <a:solidFill>
                            <a:schemeClr val="tx1"/>
                          </a:solidFill>
                          <a:effectLst/>
                          <a:latin typeface="Arial" charset="0"/>
                          <a:cs typeface="Arial" charset="0"/>
                        </a:rPr>
                        <a:t>tengo</a:t>
                      </a:r>
                      <a:r>
                        <a:rPr kumimoji="0" lang="en-GB" sz="2000" b="0" i="0" u="none" strike="noStrike" cap="none" normalizeH="0" baseline="0" dirty="0" smtClean="0">
                          <a:ln>
                            <a:noFill/>
                          </a:ln>
                          <a:solidFill>
                            <a:schemeClr val="tx1"/>
                          </a:solidFill>
                          <a:effectLst/>
                          <a:latin typeface="Arial" charset="0"/>
                          <a:cs typeface="Arial" charset="0"/>
                        </a:rPr>
                        <a:t> </a:t>
                      </a:r>
                      <a:r>
                        <a:rPr kumimoji="0" lang="en-GB" sz="2000" b="0" i="1" u="none" strike="noStrike" cap="none" normalizeH="0" baseline="0" dirty="0" smtClean="0">
                          <a:ln>
                            <a:noFill/>
                          </a:ln>
                          <a:solidFill>
                            <a:schemeClr val="tx1"/>
                          </a:solidFill>
                          <a:effectLst/>
                          <a:latin typeface="Arial" charset="0"/>
                          <a:cs typeface="Arial" charset="0"/>
                        </a:rPr>
                        <a:t>(I have / I don’t have)</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15-17</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En </a:t>
                      </a:r>
                      <a:r>
                        <a:rPr kumimoji="0" lang="en-GB" sz="2000" b="0" i="0" u="none" strike="noStrike" cap="none" normalizeH="0" baseline="0" dirty="0" err="1" smtClean="0">
                          <a:ln>
                            <a:noFill/>
                          </a:ln>
                          <a:solidFill>
                            <a:schemeClr val="tx1"/>
                          </a:solidFill>
                          <a:effectLst/>
                          <a:latin typeface="Arial" charset="0"/>
                        </a:rPr>
                        <a:t>clase</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(In the classroom)</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18-19</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Los </a:t>
                      </a:r>
                      <a:r>
                        <a:rPr kumimoji="0" lang="en-GB" sz="2000" b="0" i="0" u="none" strike="noStrike" cap="none" normalizeH="0" baseline="0" dirty="0" err="1" smtClean="0">
                          <a:ln>
                            <a:noFill/>
                          </a:ln>
                          <a:solidFill>
                            <a:schemeClr val="tx1"/>
                          </a:solidFill>
                          <a:effectLst/>
                          <a:latin typeface="Arial" charset="0"/>
                        </a:rPr>
                        <a:t>animales</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(Animals)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20-24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La </a:t>
                      </a:r>
                      <a:r>
                        <a:rPr kumimoji="0" lang="en-GB" sz="2000" b="0" i="0" u="none" strike="noStrike" cap="none" normalizeH="0" baseline="0" dirty="0" err="1" smtClean="0">
                          <a:ln>
                            <a:noFill/>
                          </a:ln>
                          <a:solidFill>
                            <a:schemeClr val="tx1"/>
                          </a:solidFill>
                          <a:effectLst/>
                          <a:latin typeface="Arial" charset="0"/>
                        </a:rPr>
                        <a:t>fruta</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(Fruit)</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25-27</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Los </a:t>
                      </a:r>
                      <a:r>
                        <a:rPr kumimoji="0" lang="en-GB" sz="2000" b="0" i="0" u="none" strike="noStrike" cap="none" normalizeH="0" baseline="0" dirty="0" err="1" smtClean="0">
                          <a:ln>
                            <a:noFill/>
                          </a:ln>
                          <a:solidFill>
                            <a:schemeClr val="tx1"/>
                          </a:solidFill>
                          <a:effectLst/>
                          <a:latin typeface="Arial" charset="0"/>
                        </a:rPr>
                        <a:t>días</a:t>
                      </a:r>
                      <a:r>
                        <a:rPr kumimoji="0" lang="en-GB" sz="2000" b="0" i="0" u="none" strike="noStrike" cap="none" normalizeH="0" baseline="0" dirty="0" smtClean="0">
                          <a:ln>
                            <a:noFill/>
                          </a:ln>
                          <a:solidFill>
                            <a:schemeClr val="tx1"/>
                          </a:solidFill>
                          <a:effectLst/>
                          <a:latin typeface="Arial" charset="0"/>
                        </a:rPr>
                        <a:t> de la </a:t>
                      </a:r>
                      <a:r>
                        <a:rPr kumimoji="0" lang="en-GB" sz="2000" b="0" i="0" u="none" strike="noStrike" cap="none" normalizeH="0" baseline="0" dirty="0" err="1" smtClean="0">
                          <a:ln>
                            <a:noFill/>
                          </a:ln>
                          <a:solidFill>
                            <a:schemeClr val="tx1"/>
                          </a:solidFill>
                          <a:effectLst/>
                          <a:latin typeface="Arial" charset="0"/>
                        </a:rPr>
                        <a:t>semana</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(The days of the week)</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28</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La comida </a:t>
                      </a:r>
                      <a:r>
                        <a:rPr kumimoji="0" lang="en-GB" sz="2000" b="0" i="1" u="none" strike="noStrike" cap="none" normalizeH="0" baseline="0" dirty="0" smtClean="0">
                          <a:ln>
                            <a:noFill/>
                          </a:ln>
                          <a:solidFill>
                            <a:schemeClr val="tx1"/>
                          </a:solidFill>
                          <a:effectLst/>
                          <a:latin typeface="Arial" charset="0"/>
                        </a:rPr>
                        <a:t>(Food)</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29-30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Un </a:t>
                      </a:r>
                      <a:r>
                        <a:rPr kumimoji="0" lang="en-GB" sz="2000" b="0" i="0" u="none" strike="noStrike" cap="none" normalizeH="0" baseline="0" dirty="0" err="1" smtClean="0">
                          <a:ln>
                            <a:noFill/>
                          </a:ln>
                          <a:solidFill>
                            <a:schemeClr val="tx1"/>
                          </a:solidFill>
                          <a:effectLst/>
                          <a:latin typeface="Arial" charset="0"/>
                        </a:rPr>
                        <a:t>repaso</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(Revision)</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Mi</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vocabulario</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(My vocabulary)</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32</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End of Y3 assessment</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33-34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0812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7873" y="9938"/>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a:latin typeface="Arial" panose="020B0604020202020204" pitchFamily="34" charset="0"/>
                <a:cs typeface="Arial" panose="020B0604020202020204" pitchFamily="34" charset="0"/>
              </a:rPr>
              <a:t>En </a:t>
            </a:r>
            <a:r>
              <a:rPr lang="en-GB" sz="2800" dirty="0" err="1" smtClean="0">
                <a:latin typeface="Arial" panose="020B0604020202020204" pitchFamily="34" charset="0"/>
                <a:cs typeface="Arial" panose="020B0604020202020204" pitchFamily="34" charset="0"/>
              </a:rPr>
              <a:t>clase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Fill in the table with the correct letter.</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91513" y="1030112"/>
            <a:ext cx="5041304" cy="8217634"/>
          </a:xfrm>
          <a:prstGeom prst="rect">
            <a:avLst/>
          </a:prstGeom>
        </p:spPr>
        <p:txBody>
          <a:bodyPr wrap="square">
            <a:spAutoFit/>
          </a:bodyPr>
          <a:lstStyle/>
          <a:p>
            <a:pPr>
              <a:lnSpc>
                <a:spcPct val="200000"/>
              </a:lnSpc>
              <a:spcBef>
                <a:spcPct val="50000"/>
              </a:spcBef>
            </a:pPr>
            <a:r>
              <a:rPr lang="en-GB" sz="2400" dirty="0" smtClean="0"/>
              <a:t>1. </a:t>
            </a:r>
            <a:r>
              <a:rPr lang="en-GB" sz="2400" dirty="0" smtClean="0">
                <a:cs typeface="Arial" panose="020B0604020202020204" pitchFamily="34" charset="0"/>
              </a:rPr>
              <a:t>¡</a:t>
            </a:r>
            <a:r>
              <a:rPr lang="en-GB" sz="2400" dirty="0" err="1" smtClean="0">
                <a:cs typeface="Arial" panose="020B0604020202020204" pitchFamily="34" charset="0"/>
              </a:rPr>
              <a:t>Silencio</a:t>
            </a:r>
            <a:r>
              <a:rPr lang="en-GB" sz="2400" dirty="0" smtClean="0">
                <a:cs typeface="Arial" panose="020B0604020202020204" pitchFamily="34" charset="0"/>
              </a:rPr>
              <a:t>!</a:t>
            </a:r>
          </a:p>
          <a:p>
            <a:pPr>
              <a:lnSpc>
                <a:spcPct val="200000"/>
              </a:lnSpc>
              <a:spcBef>
                <a:spcPct val="50000"/>
              </a:spcBef>
            </a:pPr>
            <a:r>
              <a:rPr lang="en-GB" sz="2400" dirty="0" smtClean="0">
                <a:cs typeface="Arial" panose="020B0604020202020204" pitchFamily="34" charset="0"/>
              </a:rPr>
              <a:t>2. </a:t>
            </a:r>
            <a:r>
              <a:rPr lang="en-GB" sz="2400" dirty="0" smtClean="0"/>
              <a:t>¡</a:t>
            </a:r>
            <a:r>
              <a:rPr lang="en-GB" sz="2400" dirty="0" err="1" smtClean="0"/>
              <a:t>Sacad</a:t>
            </a:r>
            <a:r>
              <a:rPr lang="en-GB" sz="2400" dirty="0" smtClean="0"/>
              <a:t> un </a:t>
            </a:r>
            <a:r>
              <a:rPr lang="en-GB" sz="2400" dirty="0" err="1" smtClean="0"/>
              <a:t>bol</a:t>
            </a:r>
            <a:r>
              <a:rPr lang="en-GB" sz="2400" dirty="0" err="1" smtClean="0">
                <a:cs typeface="Arial" panose="020B0604020202020204" pitchFamily="34" charset="0"/>
              </a:rPr>
              <a:t>ígrafo</a:t>
            </a:r>
            <a:r>
              <a:rPr lang="en-GB" sz="2400" dirty="0" smtClean="0">
                <a:cs typeface="Arial" panose="020B0604020202020204" pitchFamily="34" charset="0"/>
              </a:rPr>
              <a:t>!</a:t>
            </a:r>
          </a:p>
          <a:p>
            <a:pPr>
              <a:lnSpc>
                <a:spcPct val="200000"/>
              </a:lnSpc>
              <a:spcBef>
                <a:spcPct val="50000"/>
              </a:spcBef>
            </a:pPr>
            <a:r>
              <a:rPr lang="en-GB" sz="2400" dirty="0" smtClean="0">
                <a:cs typeface="Arial" panose="020B0604020202020204" pitchFamily="34" charset="0"/>
              </a:rPr>
              <a:t>3. </a:t>
            </a:r>
            <a:r>
              <a:rPr lang="en-GB" sz="2400" dirty="0" smtClean="0"/>
              <a:t>¡</a:t>
            </a:r>
            <a:r>
              <a:rPr lang="en-GB" sz="2400" dirty="0" smtClean="0">
                <a:cs typeface="Arial" panose="020B0604020202020204" pitchFamily="34" charset="0"/>
              </a:rPr>
              <a:t>Un </a:t>
            </a:r>
            <a:r>
              <a:rPr lang="en-GB" sz="2400" dirty="0" err="1" smtClean="0">
                <a:cs typeface="Arial" panose="020B0604020202020204" pitchFamily="34" charset="0"/>
              </a:rPr>
              <a:t>voluntario</a:t>
            </a:r>
            <a:r>
              <a:rPr lang="en-GB" sz="2400" dirty="0" smtClean="0">
                <a:cs typeface="Arial" panose="020B0604020202020204" pitchFamily="34" charset="0"/>
              </a:rPr>
              <a:t>!</a:t>
            </a:r>
          </a:p>
          <a:p>
            <a:pPr>
              <a:lnSpc>
                <a:spcPct val="200000"/>
              </a:lnSpc>
              <a:spcBef>
                <a:spcPct val="50000"/>
              </a:spcBef>
            </a:pPr>
            <a:r>
              <a:rPr lang="en-GB" sz="2400" dirty="0" smtClean="0">
                <a:cs typeface="Arial" panose="020B0604020202020204" pitchFamily="34" charset="0"/>
              </a:rPr>
              <a:t>4. </a:t>
            </a:r>
            <a:r>
              <a:rPr lang="en-GB" sz="2400" dirty="0" smtClean="0"/>
              <a:t>¡</a:t>
            </a:r>
            <a:r>
              <a:rPr lang="en-GB" sz="2400" dirty="0" err="1" smtClean="0"/>
              <a:t>Abrid</a:t>
            </a:r>
            <a:r>
              <a:rPr lang="en-GB" sz="2400" dirty="0" smtClean="0"/>
              <a:t> los </a:t>
            </a:r>
            <a:r>
              <a:rPr lang="en-GB" sz="2400" dirty="0" err="1" smtClean="0"/>
              <a:t>cuadernos</a:t>
            </a:r>
            <a:r>
              <a:rPr lang="en-GB" sz="2400" dirty="0" smtClean="0"/>
              <a:t>!</a:t>
            </a:r>
          </a:p>
          <a:p>
            <a:pPr>
              <a:lnSpc>
                <a:spcPct val="200000"/>
              </a:lnSpc>
              <a:spcBef>
                <a:spcPct val="50000"/>
              </a:spcBef>
            </a:pPr>
            <a:r>
              <a:rPr lang="en-GB" sz="2400" dirty="0" smtClean="0"/>
              <a:t>5. ¡</a:t>
            </a:r>
            <a:r>
              <a:rPr lang="en-GB" sz="2400" dirty="0" err="1" smtClean="0"/>
              <a:t>Mirad</a:t>
            </a:r>
            <a:r>
              <a:rPr lang="en-GB" sz="2400" dirty="0" smtClean="0"/>
              <a:t>!</a:t>
            </a:r>
          </a:p>
          <a:p>
            <a:pPr>
              <a:lnSpc>
                <a:spcPct val="200000"/>
              </a:lnSpc>
              <a:spcBef>
                <a:spcPct val="50000"/>
              </a:spcBef>
            </a:pPr>
            <a:r>
              <a:rPr lang="en-GB" sz="2400" dirty="0" smtClean="0"/>
              <a:t>6. ¡</a:t>
            </a:r>
            <a:r>
              <a:rPr lang="en-GB" sz="2400" dirty="0" err="1" smtClean="0"/>
              <a:t>Brazos</a:t>
            </a:r>
            <a:r>
              <a:rPr lang="en-GB" sz="2400" dirty="0" smtClean="0"/>
              <a:t> cruzados!</a:t>
            </a:r>
          </a:p>
          <a:p>
            <a:pPr>
              <a:lnSpc>
                <a:spcPct val="200000"/>
              </a:lnSpc>
              <a:spcBef>
                <a:spcPct val="50000"/>
              </a:spcBef>
            </a:pPr>
            <a:r>
              <a:rPr lang="en-GB" sz="2400" dirty="0" smtClean="0"/>
              <a:t>7. ¡</a:t>
            </a:r>
            <a:r>
              <a:rPr lang="en-GB" sz="2400" dirty="0" err="1" smtClean="0"/>
              <a:t>Entregad</a:t>
            </a:r>
            <a:r>
              <a:rPr lang="en-GB" sz="2400" dirty="0" smtClean="0"/>
              <a:t> los </a:t>
            </a:r>
            <a:r>
              <a:rPr lang="en-GB" sz="2400" dirty="0" err="1" smtClean="0"/>
              <a:t>cuadernos</a:t>
            </a:r>
            <a:r>
              <a:rPr lang="en-GB" sz="2400" dirty="0" smtClean="0"/>
              <a:t>!</a:t>
            </a:r>
          </a:p>
          <a:p>
            <a:pPr>
              <a:lnSpc>
                <a:spcPct val="200000"/>
              </a:lnSpc>
              <a:spcBef>
                <a:spcPct val="50000"/>
              </a:spcBef>
            </a:pPr>
            <a:r>
              <a:rPr lang="en-GB" sz="2400" dirty="0" smtClean="0"/>
              <a:t>8. ¡</a:t>
            </a:r>
            <a:r>
              <a:rPr lang="en-GB" sz="2400" dirty="0" err="1" smtClean="0"/>
              <a:t>Escuchad</a:t>
            </a:r>
            <a:r>
              <a:rPr lang="en-GB" sz="2400" dirty="0" smtClean="0"/>
              <a:t>!</a:t>
            </a:r>
          </a:p>
          <a:p>
            <a:pPr>
              <a:lnSpc>
                <a:spcPct val="200000"/>
              </a:lnSpc>
              <a:spcBef>
                <a:spcPct val="50000"/>
              </a:spcBef>
            </a:pPr>
            <a:r>
              <a:rPr lang="en-GB" sz="2400" dirty="0" smtClean="0"/>
              <a:t>9. ¡</a:t>
            </a:r>
            <a:r>
              <a:rPr lang="en-GB" sz="2400" dirty="0" err="1" smtClean="0"/>
              <a:t>Escribid</a:t>
            </a:r>
            <a:r>
              <a:rPr lang="en-GB" sz="2400" dirty="0" smtClean="0"/>
              <a:t>!</a:t>
            </a:r>
            <a:endParaRPr lang="en-GB" sz="2400" dirty="0"/>
          </a:p>
        </p:txBody>
      </p:sp>
      <p:pic>
        <p:nvPicPr>
          <p:cNvPr id="19" name="Picture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653" y="4962598"/>
            <a:ext cx="893300" cy="1370304"/>
          </a:xfrm>
          <a:prstGeom prst="rect">
            <a:avLst/>
          </a:prstGeom>
        </p:spPr>
      </p:pic>
      <p:pic>
        <p:nvPicPr>
          <p:cNvPr id="20" name="Picture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2955" y="1822621"/>
            <a:ext cx="1927664" cy="1542131"/>
          </a:xfrm>
          <a:prstGeom prst="rect">
            <a:avLst/>
          </a:prstGeom>
        </p:spPr>
      </p:pic>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3730" y="1634694"/>
            <a:ext cx="1608016" cy="2261037"/>
          </a:xfrm>
          <a:prstGeom prst="rect">
            <a:avLst/>
          </a:prstGeom>
        </p:spPr>
      </p:pic>
      <p:pic>
        <p:nvPicPr>
          <p:cNvPr id="3" name="Picture 2"/>
          <p:cNvPicPr>
            <a:picLocks noChangeAspect="1"/>
          </p:cNvPicPr>
          <p:nvPr/>
        </p:nvPicPr>
        <p:blipFill>
          <a:blip r:embed="rId6">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5573319" y="406713"/>
            <a:ext cx="1126936" cy="1469916"/>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b="8453"/>
          <a:stretch/>
        </p:blipFill>
        <p:spPr>
          <a:xfrm>
            <a:off x="4484341" y="6480308"/>
            <a:ext cx="1772265" cy="1008112"/>
          </a:xfrm>
          <a:prstGeom prst="rect">
            <a:avLst/>
          </a:prstGeom>
        </p:spPr>
      </p:pic>
      <p:pic>
        <p:nvPicPr>
          <p:cNvPr id="37" name="Picture 36"/>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58064"/>
          <a:stretch/>
        </p:blipFill>
        <p:spPr>
          <a:xfrm>
            <a:off x="3723730" y="4780276"/>
            <a:ext cx="1619564" cy="1697956"/>
          </a:xfrm>
          <a:prstGeom prst="rect">
            <a:avLst/>
          </a:prstGeom>
        </p:spPr>
      </p:pic>
      <p:pic>
        <p:nvPicPr>
          <p:cNvPr id="38" name="Picture 3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72537">
            <a:off x="4130056" y="473656"/>
            <a:ext cx="942265" cy="1112912"/>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3784" y="3447053"/>
            <a:ext cx="986564" cy="1194516"/>
          </a:xfrm>
          <a:prstGeom prst="rect">
            <a:avLst/>
          </a:prstGeom>
        </p:spPr>
      </p:pic>
      <p:grpSp>
        <p:nvGrpSpPr>
          <p:cNvPr id="41" name="Group 40"/>
          <p:cNvGrpSpPr/>
          <p:nvPr/>
        </p:nvGrpSpPr>
        <p:grpSpPr>
          <a:xfrm>
            <a:off x="3855272" y="3311722"/>
            <a:ext cx="1395708" cy="1348602"/>
            <a:chOff x="5899645" y="4029627"/>
            <a:chExt cx="1395708" cy="1348602"/>
          </a:xfrm>
        </p:grpSpPr>
        <p:pic>
          <p:nvPicPr>
            <p:cNvPr id="43" name="Picture 42"/>
            <p:cNvPicPr>
              <a:picLocks noChangeAspect="1"/>
            </p:cNvPicPr>
            <p:nvPr/>
          </p:nvPicPr>
          <p:blipFill>
            <a:blip r:embed="rId11"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5899645" y="4029627"/>
              <a:ext cx="1118438" cy="1118438"/>
            </a:xfrm>
            <a:prstGeom prst="rect">
              <a:avLst/>
            </a:prstGeom>
          </p:spPr>
        </p:pic>
        <p:pic>
          <p:nvPicPr>
            <p:cNvPr id="44" name="Picture 43"/>
            <p:cNvPicPr>
              <a:picLocks noChangeAspect="1"/>
            </p:cNvPicPr>
            <p:nvPr/>
          </p:nvPicPr>
          <p:blipFill>
            <a:blip r:embed="rId1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131722" y="4214598"/>
              <a:ext cx="1163631" cy="1163631"/>
            </a:xfrm>
            <a:prstGeom prst="rect">
              <a:avLst/>
            </a:prstGeom>
          </p:spPr>
        </p:pic>
      </p:grpSp>
      <p:sp>
        <p:nvSpPr>
          <p:cNvPr id="42" name="Rectangle 41"/>
          <p:cNvSpPr/>
          <p:nvPr/>
        </p:nvSpPr>
        <p:spPr>
          <a:xfrm>
            <a:off x="3723730" y="691561"/>
            <a:ext cx="458780"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A</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7" name="Rectangle 46"/>
          <p:cNvSpPr/>
          <p:nvPr/>
        </p:nvSpPr>
        <p:spPr>
          <a:xfrm>
            <a:off x="5333814" y="438923"/>
            <a:ext cx="458780" cy="584775"/>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B</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3712509" y="1822053"/>
            <a:ext cx="481222"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C</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9" name="Rectangle 48"/>
          <p:cNvSpPr/>
          <p:nvPr/>
        </p:nvSpPr>
        <p:spPr>
          <a:xfrm>
            <a:off x="5417088" y="1797218"/>
            <a:ext cx="481222"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D</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0" name="Rectangle 49"/>
          <p:cNvSpPr/>
          <p:nvPr/>
        </p:nvSpPr>
        <p:spPr>
          <a:xfrm>
            <a:off x="3543227" y="3157804"/>
            <a:ext cx="458780"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E</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1" name="Rectangle 50"/>
          <p:cNvSpPr/>
          <p:nvPr/>
        </p:nvSpPr>
        <p:spPr>
          <a:xfrm>
            <a:off x="5230182" y="3245123"/>
            <a:ext cx="434734"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2" name="Rectangle 51"/>
          <p:cNvSpPr/>
          <p:nvPr/>
        </p:nvSpPr>
        <p:spPr>
          <a:xfrm>
            <a:off x="3796210" y="4870406"/>
            <a:ext cx="503664"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G</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p:cNvSpPr/>
          <p:nvPr/>
        </p:nvSpPr>
        <p:spPr>
          <a:xfrm>
            <a:off x="5361687" y="5073549"/>
            <a:ext cx="481222"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H</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4" name="Rectangle 53"/>
          <p:cNvSpPr/>
          <p:nvPr/>
        </p:nvSpPr>
        <p:spPr>
          <a:xfrm>
            <a:off x="4451948" y="6600968"/>
            <a:ext cx="298479"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I</a:t>
            </a:r>
            <a:endParaRPr lang="en-US" sz="32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5" name="Table 44"/>
          <p:cNvGraphicFramePr>
            <a:graphicFrameLocks noGrp="1"/>
          </p:cNvGraphicFramePr>
          <p:nvPr>
            <p:extLst>
              <p:ext uri="{D42A27DB-BD31-4B8C-83A1-F6EECF244321}">
                <p14:modId xmlns:p14="http://schemas.microsoft.com/office/powerpoint/2010/main" val="1257921275"/>
              </p:ext>
            </p:extLst>
          </p:nvPr>
        </p:nvGraphicFramePr>
        <p:xfrm>
          <a:off x="2297050" y="7859245"/>
          <a:ext cx="4005648" cy="1188720"/>
        </p:xfrm>
        <a:graphic>
          <a:graphicData uri="http://schemas.openxmlformats.org/drawingml/2006/table">
            <a:tbl>
              <a:tblPr firstRow="1" bandRow="1">
                <a:tableStyleId>{5940675A-B579-460E-94D1-54222C63F5DA}</a:tableStyleId>
              </a:tblPr>
              <a:tblGrid>
                <a:gridCol w="339862"/>
                <a:gridCol w="995354"/>
                <a:gridCol w="372798"/>
                <a:gridCol w="962418"/>
                <a:gridCol w="333726"/>
                <a:gridCol w="1001490"/>
              </a:tblGrid>
              <a:tr h="370840">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b="1" dirty="0" smtClean="0">
                          <a:latin typeface="Arial" panose="020B0604020202020204" pitchFamily="34" charset="0"/>
                          <a:cs typeface="Arial" panose="020B0604020202020204" pitchFamily="34" charset="0"/>
                        </a:rPr>
                        <a:t>F</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tr>
              <a:tr h="370840">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tr>
              <a:tr h="370840">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r>
            </a:tbl>
          </a:graphicData>
        </a:graphic>
      </p:graphicFrame>
      <p:sp>
        <p:nvSpPr>
          <p:cNvPr id="26" name="Rounded Rectangle 2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18</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60648" y="2758678"/>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pPr>
            <a:r>
              <a:rPr lang="en-GB" sz="2000" b="1" dirty="0" smtClean="0">
                <a:latin typeface="Arial" panose="020B0604020202020204" pitchFamily="34" charset="0"/>
                <a:cs typeface="Arial" panose="020B0604020202020204" pitchFamily="34" charset="0"/>
              </a:rPr>
              <a:t>¡Un </a:t>
            </a:r>
            <a:r>
              <a:rPr lang="en-GB" sz="2000" b="1" dirty="0" err="1" smtClean="0">
                <a:latin typeface="Arial" panose="020B0604020202020204" pitchFamily="34" charset="0"/>
                <a:cs typeface="Arial" panose="020B0604020202020204" pitchFamily="34" charset="0"/>
              </a:rPr>
              <a:t>voluntario</a:t>
            </a:r>
            <a:r>
              <a:rPr lang="en-GB" sz="2400" dirty="0" smtClean="0">
                <a:cs typeface="Arial" panose="020B0604020202020204" pitchFamily="34" charset="0"/>
              </a:rPr>
              <a:t>!</a:t>
            </a:r>
          </a:p>
        </p:txBody>
      </p:sp>
      <p:sp>
        <p:nvSpPr>
          <p:cNvPr id="21507" name="Rectangle 2"/>
          <p:cNvSpPr>
            <a:spLocks noChangeArrowheads="1"/>
          </p:cNvSpPr>
          <p:nvPr/>
        </p:nvSpPr>
        <p:spPr bwMode="auto">
          <a:xfrm>
            <a:off x="260648" y="1115616"/>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08" name="Rectangle 2"/>
          <p:cNvSpPr>
            <a:spLocks noChangeArrowheads="1"/>
          </p:cNvSpPr>
          <p:nvPr/>
        </p:nvSpPr>
        <p:spPr bwMode="auto">
          <a:xfrm>
            <a:off x="2289473" y="1115616"/>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09" name="Rectangle 2"/>
          <p:cNvSpPr>
            <a:spLocks noChangeArrowheads="1"/>
          </p:cNvSpPr>
          <p:nvPr/>
        </p:nvSpPr>
        <p:spPr bwMode="auto">
          <a:xfrm>
            <a:off x="4289723" y="1115616"/>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0" name="Rectangle 2"/>
          <p:cNvSpPr>
            <a:spLocks noChangeArrowheads="1"/>
          </p:cNvSpPr>
          <p:nvPr/>
        </p:nvSpPr>
        <p:spPr bwMode="auto">
          <a:xfrm>
            <a:off x="260648" y="3647678"/>
            <a:ext cx="1828800"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1" name="Rectangle 2"/>
          <p:cNvSpPr>
            <a:spLocks noChangeArrowheads="1"/>
          </p:cNvSpPr>
          <p:nvPr/>
        </p:nvSpPr>
        <p:spPr bwMode="auto">
          <a:xfrm>
            <a:off x="2289473" y="3647678"/>
            <a:ext cx="1828800"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2" name="Rectangle 2"/>
          <p:cNvSpPr>
            <a:spLocks noChangeArrowheads="1"/>
          </p:cNvSpPr>
          <p:nvPr/>
        </p:nvSpPr>
        <p:spPr bwMode="auto">
          <a:xfrm>
            <a:off x="4289723" y="3647678"/>
            <a:ext cx="1828800"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3" name="Rectangle 2"/>
          <p:cNvSpPr>
            <a:spLocks noChangeArrowheads="1"/>
          </p:cNvSpPr>
          <p:nvPr/>
        </p:nvSpPr>
        <p:spPr bwMode="auto">
          <a:xfrm>
            <a:off x="260648" y="6147991"/>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4" name="Rectangle 2"/>
          <p:cNvSpPr>
            <a:spLocks noChangeArrowheads="1"/>
          </p:cNvSpPr>
          <p:nvPr/>
        </p:nvSpPr>
        <p:spPr bwMode="auto">
          <a:xfrm>
            <a:off x="2289473" y="6147991"/>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5" name="Rectangle 2"/>
          <p:cNvSpPr>
            <a:spLocks noChangeArrowheads="1"/>
          </p:cNvSpPr>
          <p:nvPr/>
        </p:nvSpPr>
        <p:spPr bwMode="auto">
          <a:xfrm>
            <a:off x="4289723" y="6147991"/>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6" name="Rectangle 3"/>
          <p:cNvSpPr>
            <a:spLocks noChangeArrowheads="1"/>
          </p:cNvSpPr>
          <p:nvPr/>
        </p:nvSpPr>
        <p:spPr bwMode="auto">
          <a:xfrm>
            <a:off x="2289473" y="2758678"/>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400" b="1">
                <a:latin typeface="Arial" panose="020B0604020202020204" pitchFamily="34" charset="0"/>
                <a:cs typeface="Arial" panose="020B0604020202020204" pitchFamily="34" charset="0"/>
              </a:rPr>
              <a:t>¡Mirad!</a:t>
            </a:r>
            <a:endParaRPr lang="en-US" sz="2400" b="1">
              <a:latin typeface="Arial" panose="020B0604020202020204" pitchFamily="34" charset="0"/>
              <a:cs typeface="Arial" panose="020B0604020202020204" pitchFamily="34" charset="0"/>
            </a:endParaRPr>
          </a:p>
        </p:txBody>
      </p:sp>
      <p:sp>
        <p:nvSpPr>
          <p:cNvPr id="21517" name="Rectangle 3"/>
          <p:cNvSpPr>
            <a:spLocks noChangeArrowheads="1"/>
          </p:cNvSpPr>
          <p:nvPr/>
        </p:nvSpPr>
        <p:spPr bwMode="auto">
          <a:xfrm>
            <a:off x="4289723" y="2758678"/>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400" b="1" dirty="0" smtClean="0">
                <a:latin typeface="Arial" panose="020B0604020202020204" pitchFamily="34" charset="0"/>
                <a:cs typeface="Arial" panose="020B0604020202020204" pitchFamily="34" charset="0"/>
              </a:rPr>
              <a:t>¡</a:t>
            </a:r>
            <a:r>
              <a:rPr lang="en-GB" sz="2400" b="1" dirty="0" err="1" smtClean="0">
                <a:latin typeface="Arial" panose="020B0604020202020204" pitchFamily="34" charset="0"/>
                <a:cs typeface="Arial" panose="020B0604020202020204" pitchFamily="34" charset="0"/>
              </a:rPr>
              <a:t>Escribid</a:t>
            </a:r>
            <a:r>
              <a:rPr lang="en-GB"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21518" name="Rectangle 3"/>
          <p:cNvSpPr>
            <a:spLocks noChangeArrowheads="1"/>
          </p:cNvSpPr>
          <p:nvPr/>
        </p:nvSpPr>
        <p:spPr bwMode="auto">
          <a:xfrm>
            <a:off x="260648" y="5258991"/>
            <a:ext cx="1828800"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400" b="1">
                <a:latin typeface="Arial" panose="020B0604020202020204" pitchFamily="34" charset="0"/>
                <a:cs typeface="Arial" panose="020B0604020202020204" pitchFamily="34" charset="0"/>
              </a:rPr>
              <a:t>¡Escuchad!</a:t>
            </a:r>
            <a:endParaRPr lang="en-US" sz="2400" b="1">
              <a:latin typeface="Arial" panose="020B0604020202020204" pitchFamily="34" charset="0"/>
              <a:cs typeface="Arial" panose="020B0604020202020204" pitchFamily="34" charset="0"/>
            </a:endParaRPr>
          </a:p>
        </p:txBody>
      </p:sp>
      <p:sp>
        <p:nvSpPr>
          <p:cNvPr id="21519" name="Rectangle 3"/>
          <p:cNvSpPr>
            <a:spLocks noChangeArrowheads="1"/>
          </p:cNvSpPr>
          <p:nvPr/>
        </p:nvSpPr>
        <p:spPr bwMode="auto">
          <a:xfrm>
            <a:off x="2289473" y="5258991"/>
            <a:ext cx="1828800"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000" b="1" dirty="0" smtClean="0">
                <a:latin typeface="Arial" panose="020B0604020202020204" pitchFamily="34" charset="0"/>
                <a:cs typeface="Arial" panose="020B0604020202020204" pitchFamily="34" charset="0"/>
              </a:rPr>
              <a:t>¡</a:t>
            </a:r>
            <a:r>
              <a:rPr lang="en-GB" sz="2000" b="1" dirty="0" err="1" smtClean="0">
                <a:latin typeface="Arial" panose="020B0604020202020204" pitchFamily="34" charset="0"/>
                <a:cs typeface="Arial" panose="020B0604020202020204" pitchFamily="34" charset="0"/>
              </a:rPr>
              <a:t>Abrid</a:t>
            </a:r>
            <a:r>
              <a:rPr lang="en-GB" sz="2000" b="1" dirty="0" smtClean="0">
                <a:latin typeface="Arial" panose="020B0604020202020204" pitchFamily="34" charset="0"/>
                <a:cs typeface="Arial" panose="020B0604020202020204" pitchFamily="34" charset="0"/>
              </a:rPr>
              <a:t> los </a:t>
            </a:r>
            <a:r>
              <a:rPr lang="en-GB" sz="2000" b="1" dirty="0" err="1" smtClean="0">
                <a:latin typeface="Arial" panose="020B0604020202020204" pitchFamily="34" charset="0"/>
                <a:cs typeface="Arial" panose="020B0604020202020204" pitchFamily="34" charset="0"/>
              </a:rPr>
              <a:t>cuadernos</a:t>
            </a:r>
            <a:r>
              <a:rPr lang="en-GB"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21520" name="Rectangle 3"/>
          <p:cNvSpPr>
            <a:spLocks noChangeArrowheads="1"/>
          </p:cNvSpPr>
          <p:nvPr/>
        </p:nvSpPr>
        <p:spPr bwMode="auto">
          <a:xfrm>
            <a:off x="4289723" y="5258991"/>
            <a:ext cx="1828800"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000" b="1" dirty="0" smtClean="0">
                <a:latin typeface="Arial" panose="020B0604020202020204" pitchFamily="34" charset="0"/>
                <a:cs typeface="Arial" panose="020B0604020202020204" pitchFamily="34" charset="0"/>
              </a:rPr>
              <a:t>¡</a:t>
            </a:r>
            <a:r>
              <a:rPr lang="en-GB" sz="2000" b="1" dirty="0" err="1" smtClean="0">
                <a:latin typeface="Arial" panose="020B0604020202020204" pitchFamily="34" charset="0"/>
                <a:cs typeface="Arial" panose="020B0604020202020204" pitchFamily="34" charset="0"/>
              </a:rPr>
              <a:t>Entregad</a:t>
            </a:r>
            <a:r>
              <a:rPr lang="en-GB" sz="2000" b="1" dirty="0" smtClean="0">
                <a:latin typeface="Arial" panose="020B0604020202020204" pitchFamily="34" charset="0"/>
                <a:cs typeface="Arial" panose="020B0604020202020204" pitchFamily="34" charset="0"/>
              </a:rPr>
              <a:t> los </a:t>
            </a:r>
            <a:r>
              <a:rPr lang="en-GB" sz="2000" b="1" dirty="0" err="1" smtClean="0">
                <a:latin typeface="Arial" panose="020B0604020202020204" pitchFamily="34" charset="0"/>
                <a:cs typeface="Arial" panose="020B0604020202020204" pitchFamily="34" charset="0"/>
              </a:rPr>
              <a:t>cuadernos</a:t>
            </a:r>
            <a:r>
              <a:rPr lang="en-GB"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21521" name="Rectangle 3"/>
          <p:cNvSpPr>
            <a:spLocks noChangeArrowheads="1"/>
          </p:cNvSpPr>
          <p:nvPr/>
        </p:nvSpPr>
        <p:spPr bwMode="auto">
          <a:xfrm>
            <a:off x="260648" y="7759303"/>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400" b="1" dirty="0" smtClean="0">
                <a:latin typeface="Arial" panose="020B0604020202020204" pitchFamily="34" charset="0"/>
                <a:cs typeface="Arial" panose="020B0604020202020204" pitchFamily="34" charset="0"/>
              </a:rPr>
              <a:t>¡</a:t>
            </a:r>
            <a:r>
              <a:rPr lang="en-GB" sz="2400" b="1" dirty="0" err="1" smtClean="0">
                <a:latin typeface="Arial" panose="020B0604020202020204" pitchFamily="34" charset="0"/>
                <a:cs typeface="Arial" panose="020B0604020202020204" pitchFamily="34" charset="0"/>
              </a:rPr>
              <a:t>Silencio</a:t>
            </a:r>
            <a:r>
              <a:rPr lang="en-GB"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21522" name="Rectangle 3"/>
          <p:cNvSpPr>
            <a:spLocks noChangeArrowheads="1"/>
          </p:cNvSpPr>
          <p:nvPr/>
        </p:nvSpPr>
        <p:spPr bwMode="auto">
          <a:xfrm>
            <a:off x="2289473" y="7759303"/>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000" b="1" dirty="0">
                <a:latin typeface="Arial" panose="020B0604020202020204" pitchFamily="34" charset="0"/>
                <a:cs typeface="Arial" panose="020B0604020202020204" pitchFamily="34" charset="0"/>
              </a:rPr>
              <a:t>¡</a:t>
            </a:r>
            <a:r>
              <a:rPr lang="en-GB" sz="2000" b="1" dirty="0" err="1" smtClean="0">
                <a:latin typeface="Arial" panose="020B0604020202020204" pitchFamily="34" charset="0"/>
                <a:cs typeface="Arial" panose="020B0604020202020204" pitchFamily="34" charset="0"/>
              </a:rPr>
              <a:t>Sacad</a:t>
            </a:r>
            <a:r>
              <a:rPr lang="en-GB" sz="2000" b="1" dirty="0" smtClean="0">
                <a:latin typeface="Arial" panose="020B0604020202020204" pitchFamily="34" charset="0"/>
                <a:cs typeface="Arial" panose="020B0604020202020204" pitchFamily="34" charset="0"/>
              </a:rPr>
              <a:t> un </a:t>
            </a:r>
            <a:r>
              <a:rPr lang="en-GB" sz="2000" b="1" dirty="0" err="1" smtClean="0">
                <a:latin typeface="Arial" panose="020B0604020202020204" pitchFamily="34" charset="0"/>
                <a:cs typeface="Arial" panose="020B0604020202020204" pitchFamily="34" charset="0"/>
              </a:rPr>
              <a:t>bolígrafo</a:t>
            </a:r>
            <a:r>
              <a:rPr lang="en-GB"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21523" name="Rectangle 3"/>
          <p:cNvSpPr>
            <a:spLocks noChangeArrowheads="1"/>
          </p:cNvSpPr>
          <p:nvPr/>
        </p:nvSpPr>
        <p:spPr bwMode="auto">
          <a:xfrm>
            <a:off x="4289723" y="7759303"/>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000" b="1" dirty="0" smtClean="0">
                <a:latin typeface="Arial" panose="020B0604020202020204" pitchFamily="34" charset="0"/>
                <a:cs typeface="Arial" panose="020B0604020202020204" pitchFamily="34" charset="0"/>
              </a:rPr>
              <a:t>¡</a:t>
            </a:r>
            <a:r>
              <a:rPr lang="en-GB" sz="2000" b="1" dirty="0" err="1" smtClean="0">
                <a:latin typeface="Arial" panose="020B0604020202020204" pitchFamily="34" charset="0"/>
                <a:cs typeface="Arial" panose="020B0604020202020204" pitchFamily="34" charset="0"/>
              </a:rPr>
              <a:t>Brazos</a:t>
            </a:r>
            <a:r>
              <a:rPr lang="en-GB" sz="2000" b="1" dirty="0" smtClean="0">
                <a:latin typeface="Arial" panose="020B0604020202020204" pitchFamily="34" charset="0"/>
                <a:cs typeface="Arial" panose="020B0604020202020204" pitchFamily="34" charset="0"/>
              </a:rPr>
              <a:t> cruzados!</a:t>
            </a:r>
            <a:endParaRPr lang="en-US" sz="2000" b="1" dirty="0">
              <a:latin typeface="Arial" panose="020B0604020202020204" pitchFamily="34" charset="0"/>
              <a:cs typeface="Arial" panose="020B0604020202020204" pitchFamily="34" charset="0"/>
            </a:endParaRPr>
          </a:p>
        </p:txBody>
      </p:sp>
      <p:pic>
        <p:nvPicPr>
          <p:cNvPr id="21525" name="Picture 28" descr="pencil-s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5236">
            <a:off x="4486388" y="-6145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
          <p:cNvSpPr txBox="1">
            <a:spLocks noChangeArrowheads="1"/>
          </p:cNvSpPr>
          <p:nvPr/>
        </p:nvSpPr>
        <p:spPr bwMode="auto">
          <a:xfrm>
            <a:off x="117873" y="9938"/>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a:latin typeface="Arial" panose="020B0604020202020204" pitchFamily="34" charset="0"/>
                <a:cs typeface="Arial" panose="020B0604020202020204" pitchFamily="34" charset="0"/>
              </a:rPr>
              <a:t>En </a:t>
            </a:r>
            <a:r>
              <a:rPr lang="en-GB" sz="2800" dirty="0" err="1" smtClean="0">
                <a:latin typeface="Arial" panose="020B0604020202020204" pitchFamily="34" charset="0"/>
                <a:cs typeface="Arial" panose="020B0604020202020204" pitchFamily="34" charset="0"/>
              </a:rPr>
              <a:t>clase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Draw a picture for each instruction.</a:t>
            </a:r>
            <a:endParaRPr lang="en-GB" dirty="0">
              <a:latin typeface="Arial" panose="020B0604020202020204" pitchFamily="34" charset="0"/>
              <a:cs typeface="Arial" panose="020B0604020202020204" pitchFamily="34" charset="0"/>
            </a:endParaRPr>
          </a:p>
        </p:txBody>
      </p:sp>
      <p:sp>
        <p:nvSpPr>
          <p:cNvPr id="24" name="Rounded Rectangle 2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19</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873" y="9938"/>
            <a:ext cx="65976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Los </a:t>
            </a:r>
            <a:r>
              <a:rPr lang="en-GB" sz="2800" dirty="0" err="1" smtClean="0">
                <a:latin typeface="Arial" panose="020B0604020202020204" pitchFamily="34" charset="0"/>
                <a:cs typeface="Arial" panose="020B0604020202020204" pitchFamily="34" charset="0"/>
              </a:rPr>
              <a:t>animales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Ask 3 people in your class if they have the animals shown in the table below. Record the answers for each person.</a:t>
            </a:r>
            <a:endParaRPr lang="en-GB"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51" t="3334" r="53150" b="31333"/>
          <a:stretch/>
        </p:blipFill>
        <p:spPr>
          <a:xfrm>
            <a:off x="2979527" y="1294403"/>
            <a:ext cx="3718571" cy="309880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2982524"/>
              </p:ext>
            </p:extLst>
          </p:nvPr>
        </p:nvGraphicFramePr>
        <p:xfrm>
          <a:off x="279535" y="1574083"/>
          <a:ext cx="2710724" cy="2539448"/>
        </p:xfrm>
        <a:graphic>
          <a:graphicData uri="http://schemas.openxmlformats.org/drawingml/2006/table">
            <a:tbl>
              <a:tblPr firstRow="1" bandRow="1">
                <a:tableStyleId>{5940675A-B579-460E-94D1-54222C63F5DA}</a:tableStyleId>
              </a:tblPr>
              <a:tblGrid>
                <a:gridCol w="338442"/>
                <a:gridCol w="1016920"/>
                <a:gridCol w="279224"/>
                <a:gridCol w="1076138"/>
              </a:tblGrid>
              <a:tr h="634862">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a:latin typeface="Arial" panose="020B0604020202020204" pitchFamily="34" charset="0"/>
                        <a:cs typeface="Arial" panose="020B0604020202020204" pitchFamily="34" charset="0"/>
                      </a:endParaRPr>
                    </a:p>
                  </a:txBody>
                  <a:tcPr anchor="ctr"/>
                </a:tc>
              </a:tr>
              <a:tr h="634862">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a:latin typeface="Arial" panose="020B0604020202020204" pitchFamily="34" charset="0"/>
                        <a:cs typeface="Arial" panose="020B0604020202020204" pitchFamily="34" charset="0"/>
                      </a:endParaRPr>
                    </a:p>
                  </a:txBody>
                  <a:tcPr anchor="ctr"/>
                </a:tc>
              </a:tr>
              <a:tr h="634862">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a:latin typeface="Arial" panose="020B0604020202020204" pitchFamily="34" charset="0"/>
                        <a:cs typeface="Arial" panose="020B0604020202020204" pitchFamily="34" charset="0"/>
                      </a:endParaRPr>
                    </a:p>
                  </a:txBody>
                  <a:tcPr anchor="ctr"/>
                </a:tc>
              </a:tr>
              <a:tr h="634862">
                <a:tc>
                  <a:txBody>
                    <a:bodyPr/>
                    <a:lstStyle/>
                    <a:p>
                      <a:pPr algn="ctr"/>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r>
            </a:tbl>
          </a:graphicData>
        </a:graphic>
      </p:graphicFrame>
      <p:pic>
        <p:nvPicPr>
          <p:cNvPr id="5"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721052" y="1641154"/>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684891" y="2915816"/>
            <a:ext cx="84135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716829" y="2285863"/>
            <a:ext cx="711283" cy="480827"/>
          </a:xfrm>
          <a:prstGeom prst="rect">
            <a:avLst/>
          </a:prstGeom>
        </p:spPr>
      </p:pic>
      <p:pic>
        <p:nvPicPr>
          <p:cNvPr id="9"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1915529" y="2252818"/>
            <a:ext cx="965862" cy="57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789527" y="3570747"/>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2095138" y="1631771"/>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t="57079"/>
          <a:stretch/>
        </p:blipFill>
        <p:spPr>
          <a:xfrm>
            <a:off x="2102023" y="2841166"/>
            <a:ext cx="698694" cy="602833"/>
          </a:xfrm>
          <a:prstGeom prst="rect">
            <a:avLst/>
          </a:prstGeom>
        </p:spPr>
      </p:pic>
      <p:pic>
        <p:nvPicPr>
          <p:cNvPr id="13" name="Picture 12"/>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062640" y="3526722"/>
            <a:ext cx="533502" cy="55106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470022417"/>
              </p:ext>
            </p:extLst>
          </p:nvPr>
        </p:nvGraphicFramePr>
        <p:xfrm>
          <a:off x="239511" y="4755281"/>
          <a:ext cx="6458587" cy="3921176"/>
        </p:xfrm>
        <a:graphic>
          <a:graphicData uri="http://schemas.openxmlformats.org/drawingml/2006/table">
            <a:tbl>
              <a:tblPr firstRow="1" firstCol="1" lastRow="1" lastCol="1" bandRow="1" bandCol="1">
                <a:tableStyleId>{5940675A-B579-460E-94D1-54222C63F5DA}</a:tableStyleId>
              </a:tblPr>
              <a:tblGrid>
                <a:gridCol w="454630"/>
                <a:gridCol w="1633826"/>
                <a:gridCol w="4370131"/>
              </a:tblGrid>
              <a:tr h="638539">
                <a:tc>
                  <a:txBody>
                    <a:bodyPr/>
                    <a:lstStyle/>
                    <a:p>
                      <a:pPr algn="ctr">
                        <a:spcAft>
                          <a:spcPts val="0"/>
                        </a:spcAf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Bef>
                          <a:spcPts val="1200"/>
                        </a:spcBef>
                        <a:spcAft>
                          <a:spcPts val="0"/>
                        </a:spcAft>
                      </a:pPr>
                      <a:r>
                        <a:rPr lang="en-GB" sz="2000" dirty="0" err="1" smtClean="0">
                          <a:effectLst/>
                          <a:latin typeface="Arial" panose="020B0604020202020204" pitchFamily="34" charset="0"/>
                          <a:cs typeface="Arial" panose="020B0604020202020204" pitchFamily="34" charset="0"/>
                        </a:rPr>
                        <a:t>Tengo</a:t>
                      </a:r>
                      <a:r>
                        <a:rPr lang="en-GB" sz="2000" dirty="0" smtClean="0">
                          <a:effectLst/>
                          <a:latin typeface="Arial" panose="020B0604020202020204" pitchFamily="34" charset="0"/>
                          <a:cs typeface="Arial" panose="020B0604020202020204" pitchFamily="34" charset="0"/>
                        </a:rPr>
                        <a:t> un </a:t>
                      </a:r>
                      <a:r>
                        <a:rPr lang="en-GB" sz="2000" dirty="0" err="1" smtClean="0">
                          <a:effectLst/>
                          <a:latin typeface="Arial" panose="020B0604020202020204" pitchFamily="34" charset="0"/>
                          <a:cs typeface="Arial" panose="020B0604020202020204" pitchFamily="34" charset="0"/>
                        </a:rPr>
                        <a:t>perro</a:t>
                      </a:r>
                      <a:r>
                        <a:rPr lang="en-GB"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740887">
                <a:tc>
                  <a:txBody>
                    <a:bodyPr/>
                    <a:lstStyle/>
                    <a:p>
                      <a:pPr algn="ctr">
                        <a:spcAft>
                          <a:spcPts val="0"/>
                        </a:spcAft>
                      </a:pPr>
                      <a:r>
                        <a:rPr lang="en-GB" sz="2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smtClean="0">
                          <a:effectLst/>
                          <a:latin typeface="Arial" panose="020B0604020202020204" pitchFamily="34" charset="0"/>
                          <a:cs typeface="Arial" panose="020B0604020202020204" pitchFamily="34" charset="0"/>
                          <a:sym typeface="Webdings" panose="05030102010509060703" pitchFamily="18" charset="2"/>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r>
                        <a:rPr lang="en-GB" sz="2000" b="1" dirty="0" smtClean="0">
                          <a:effectLst/>
                          <a:latin typeface="Arial" panose="020B0604020202020204" pitchFamily="34" charset="0"/>
                          <a:cs typeface="Arial" panose="020B0604020202020204" pitchFamily="34" charset="0"/>
                        </a:rPr>
                        <a:t>No </a:t>
                      </a:r>
                      <a:r>
                        <a:rPr lang="en-GB" sz="2000" dirty="0" err="1" smtClean="0">
                          <a:effectLst/>
                          <a:latin typeface="Arial" panose="020B0604020202020204" pitchFamily="34" charset="0"/>
                          <a:cs typeface="Arial" panose="020B0604020202020204" pitchFamily="34" charset="0"/>
                        </a:rPr>
                        <a:t>tengo</a:t>
                      </a:r>
                      <a:r>
                        <a:rPr lang="en-GB" sz="2000" dirty="0" smtClean="0">
                          <a:effectLst/>
                          <a:latin typeface="Arial" panose="020B0604020202020204" pitchFamily="34" charset="0"/>
                          <a:cs typeface="Arial" panose="020B0604020202020204" pitchFamily="34" charset="0"/>
                        </a:rPr>
                        <a:t> </a:t>
                      </a:r>
                      <a:r>
                        <a:rPr lang="en-GB" sz="2000" dirty="0" err="1" smtClean="0">
                          <a:effectLst/>
                          <a:latin typeface="Arial" panose="020B0604020202020204" pitchFamily="34" charset="0"/>
                          <a:cs typeface="Arial" panose="020B0604020202020204" pitchFamily="34" charset="0"/>
                        </a:rPr>
                        <a:t>una</a:t>
                      </a:r>
                      <a:r>
                        <a:rPr lang="en-GB" sz="2000" dirty="0" smtClean="0">
                          <a:effectLst/>
                          <a:latin typeface="Arial" panose="020B0604020202020204" pitchFamily="34" charset="0"/>
                          <a:cs typeface="Arial" panose="020B0604020202020204" pitchFamily="34" charset="0"/>
                        </a:rPr>
                        <a:t> </a:t>
                      </a:r>
                      <a:r>
                        <a:rPr lang="en-GB" sz="2000" dirty="0" err="1" smtClean="0">
                          <a:effectLst/>
                          <a:latin typeface="Arial" panose="020B0604020202020204" pitchFamily="34" charset="0"/>
                          <a:cs typeface="Arial" panose="020B0604020202020204" pitchFamily="34" charset="0"/>
                        </a:rPr>
                        <a:t>rana</a:t>
                      </a:r>
                      <a:r>
                        <a:rPr lang="en-GB"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632336">
                <a:tc>
                  <a:txBody>
                    <a:bodyPr/>
                    <a:lstStyle/>
                    <a:p>
                      <a:pPr algn="ctr">
                        <a:spcAft>
                          <a:spcPts val="0"/>
                        </a:spcAft>
                      </a:pPr>
                      <a:r>
                        <a:rPr lang="en-GB" sz="2000" dirty="0">
                          <a:effectLst/>
                          <a:latin typeface="Arial" panose="020B0604020202020204" pitchFamily="34" charset="0"/>
                          <a:cs typeface="Arial" panose="020B0604020202020204" pitchFamily="34" charset="0"/>
                        </a:rPr>
                        <a:t>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smtClean="0">
                          <a:effectLst/>
                          <a:latin typeface="Arial" panose="020B0604020202020204" pitchFamily="34" charset="0"/>
                          <a:cs typeface="Arial" panose="020B0604020202020204" pitchFamily="34" charset="0"/>
                          <a:sym typeface="Webdings" panose="05030102010509060703" pitchFamily="18" charset="2"/>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638539">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638539">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632336">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smtClean="0">
                          <a:effectLst/>
                          <a:latin typeface="Arial" panose="020B0604020202020204" pitchFamily="34" charset="0"/>
                          <a:cs typeface="Arial" panose="020B0604020202020204" pitchFamily="34" charset="0"/>
                          <a:sym typeface="Webdings" panose="05030102010509060703" pitchFamily="18" charset="2"/>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21" name="Rectangle 20"/>
          <p:cNvSpPr/>
          <p:nvPr/>
        </p:nvSpPr>
        <p:spPr>
          <a:xfrm>
            <a:off x="117872" y="4232061"/>
            <a:ext cx="6740127" cy="523220"/>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B</a:t>
            </a:r>
            <a:r>
              <a:rPr lang="en-GB" sz="2000" dirty="0" smtClean="0">
                <a:cs typeface="Arial" panose="020B0604020202020204" pitchFamily="34" charset="0"/>
              </a:rPr>
              <a:t>  Write a sentence for each picture below.</a:t>
            </a:r>
            <a:endParaRPr lang="en-GB" sz="2000" dirty="0">
              <a:cs typeface="Arial" panose="020B0604020202020204" pitchFamily="34" charset="0"/>
            </a:endParaRPr>
          </a:p>
        </p:txBody>
      </p:sp>
      <p:pic>
        <p:nvPicPr>
          <p:cNvPr id="22" name="Picture 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997067" y="4837536"/>
            <a:ext cx="918462" cy="47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7338" y="5460928"/>
            <a:ext cx="669931" cy="586751"/>
          </a:xfrm>
          <a:prstGeom prst="rect">
            <a:avLst/>
          </a:prstGeom>
        </p:spPr>
      </p:pic>
      <p:pic>
        <p:nvPicPr>
          <p:cNvPr id="24"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918954" y="6153811"/>
            <a:ext cx="979842" cy="58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5">
            <a:clrChange>
              <a:clrFrom>
                <a:srgbClr val="FFFFFF"/>
              </a:clrFrom>
              <a:clrTo>
                <a:srgbClr val="FFFFFF">
                  <a:alpha val="0"/>
                </a:srgbClr>
              </a:clrTo>
            </a:clrChange>
          </a:blip>
          <a:stretch>
            <a:fillRect/>
          </a:stretch>
        </p:blipFill>
        <p:spPr>
          <a:xfrm>
            <a:off x="1089542" y="6871817"/>
            <a:ext cx="701733" cy="474371"/>
          </a:xfrm>
          <a:prstGeom prst="rect">
            <a:avLst/>
          </a:prstGeom>
        </p:spPr>
      </p:pic>
      <p:pic>
        <p:nvPicPr>
          <p:cNvPr id="26" name="Picture 2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1020944" y="7452320"/>
            <a:ext cx="877852" cy="56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8897" y="8100392"/>
            <a:ext cx="651141" cy="529595"/>
          </a:xfrm>
          <a:prstGeom prst="rect">
            <a:avLst/>
          </a:prstGeom>
        </p:spPr>
      </p:pic>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561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91881953"/>
              </p:ext>
            </p:extLst>
          </p:nvPr>
        </p:nvGraphicFramePr>
        <p:xfrm>
          <a:off x="195656" y="5943698"/>
          <a:ext cx="6401695" cy="3092798"/>
        </p:xfrm>
        <a:graphic>
          <a:graphicData uri="http://schemas.openxmlformats.org/drawingml/2006/table">
            <a:tbl>
              <a:tblPr firstRow="1" bandRow="1">
                <a:tableStyleId>{5940675A-B579-460E-94D1-54222C63F5DA}</a:tableStyleId>
              </a:tblPr>
              <a:tblGrid>
                <a:gridCol w="1280339"/>
                <a:gridCol w="1280339"/>
                <a:gridCol w="1280339"/>
                <a:gridCol w="1280339"/>
                <a:gridCol w="1280339"/>
              </a:tblGrid>
              <a:tr h="1546399">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c>
                  <a:txBody>
                    <a:bodyPr/>
                    <a:lstStyle/>
                    <a:p>
                      <a:r>
                        <a:rPr lang="en-GB" dirty="0" smtClean="0"/>
                        <a:t>D</a:t>
                      </a:r>
                      <a:endParaRPr lang="en-GB" dirty="0"/>
                    </a:p>
                  </a:txBody>
                  <a:tcPr/>
                </a:tc>
                <a:tc>
                  <a:txBody>
                    <a:bodyPr/>
                    <a:lstStyle/>
                    <a:p>
                      <a:r>
                        <a:rPr lang="en-GB" dirty="0" smtClean="0"/>
                        <a:t>E</a:t>
                      </a:r>
                      <a:endParaRPr lang="en-GB" dirty="0"/>
                    </a:p>
                  </a:txBody>
                  <a:tcPr/>
                </a:tc>
              </a:tr>
              <a:tr h="1546399">
                <a:tc>
                  <a:txBody>
                    <a:bodyPr/>
                    <a:lstStyle/>
                    <a:p>
                      <a:r>
                        <a:rPr lang="en-GB" dirty="0" smtClean="0"/>
                        <a:t>F</a:t>
                      </a:r>
                      <a:endParaRPr lang="en-GB" dirty="0"/>
                    </a:p>
                  </a:txBody>
                  <a:tcPr/>
                </a:tc>
                <a:tc>
                  <a:txBody>
                    <a:bodyPr/>
                    <a:lstStyle/>
                    <a:p>
                      <a:r>
                        <a:rPr lang="en-GB" dirty="0" smtClean="0"/>
                        <a:t>G</a:t>
                      </a:r>
                      <a:endParaRPr lang="en-GB" dirty="0"/>
                    </a:p>
                  </a:txBody>
                  <a:tcPr/>
                </a:tc>
                <a:tc>
                  <a:txBody>
                    <a:bodyPr/>
                    <a:lstStyle/>
                    <a:p>
                      <a:r>
                        <a:rPr lang="en-GB" dirty="0" smtClean="0"/>
                        <a:t>H</a:t>
                      </a:r>
                      <a:endParaRPr lang="en-GB" dirty="0"/>
                    </a:p>
                  </a:txBody>
                  <a:tcPr/>
                </a:tc>
                <a:tc>
                  <a:txBody>
                    <a:bodyPr/>
                    <a:lstStyle/>
                    <a:p>
                      <a:r>
                        <a:rPr lang="en-GB" dirty="0" smtClean="0"/>
                        <a:t>I</a:t>
                      </a:r>
                      <a:endParaRPr lang="en-GB" dirty="0"/>
                    </a:p>
                  </a:txBody>
                  <a:tcPr/>
                </a:tc>
                <a:tc>
                  <a:txBody>
                    <a:bodyPr/>
                    <a:lstStyle/>
                    <a:p>
                      <a:r>
                        <a:rPr lang="en-GB" dirty="0" smtClean="0"/>
                        <a:t>J</a:t>
                      </a:r>
                      <a:endParaRPr lang="en-GB" dirty="0"/>
                    </a:p>
                  </a:txBody>
                  <a:tcPr/>
                </a:tc>
              </a:tr>
            </a:tbl>
          </a:graphicData>
        </a:graphic>
      </p:graphicFrame>
      <p:sp>
        <p:nvSpPr>
          <p:cNvPr id="2" name="Text Box 4"/>
          <p:cNvSpPr txBox="1">
            <a:spLocks noChangeArrowheads="1"/>
          </p:cNvSpPr>
          <p:nvPr/>
        </p:nvSpPr>
        <p:spPr bwMode="auto">
          <a:xfrm>
            <a:off x="117873" y="9938"/>
            <a:ext cx="6597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Los </a:t>
            </a:r>
            <a:r>
              <a:rPr lang="en-GB" sz="2800" dirty="0" err="1" smtClean="0">
                <a:latin typeface="Arial" panose="020B0604020202020204" pitchFamily="34" charset="0"/>
                <a:cs typeface="Arial" panose="020B0604020202020204" pitchFamily="34" charset="0"/>
              </a:rPr>
              <a:t>animales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Match the sentences to the pictures. Write the correct letter.</a:t>
            </a:r>
            <a:endParaRPr lang="en-GB" sz="2200" dirty="0">
              <a:latin typeface="Arial" panose="020B0604020202020204" pitchFamily="34" charset="0"/>
              <a:cs typeface="Arial" panose="020B0604020202020204" pitchFamily="34" charset="0"/>
            </a:endParaRPr>
          </a:p>
        </p:txBody>
      </p:sp>
      <p:pic>
        <p:nvPicPr>
          <p:cNvPr id="71682"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5389290" y="6754059"/>
            <a:ext cx="1148915" cy="6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5389290" y="8474244"/>
            <a:ext cx="1039634" cy="53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1773506" y="6012160"/>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0414" t="39185" r="22287" b="54489"/>
          <a:stretch>
            <a:fillRect/>
          </a:stretch>
        </p:blipFill>
        <p:spPr bwMode="auto">
          <a:xfrm>
            <a:off x="5539055" y="8028384"/>
            <a:ext cx="678335" cy="46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3258968" y="8028384"/>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092" y="8243391"/>
            <a:ext cx="463072" cy="405576"/>
          </a:xfrm>
          <a:prstGeom prst="rect">
            <a:avLst/>
          </a:prstGeom>
        </p:spPr>
      </p:pic>
      <p:pic>
        <p:nvPicPr>
          <p:cNvPr id="12" name="Picture 11"/>
          <p:cNvPicPr>
            <a:picLocks noChangeAspect="1"/>
          </p:cNvPicPr>
          <p:nvPr/>
        </p:nvPicPr>
        <p:blipFill>
          <a:blip r:embed="rId8">
            <a:clrChange>
              <a:clrFrom>
                <a:srgbClr val="FFFFFF"/>
              </a:clrFrom>
              <a:clrTo>
                <a:srgbClr val="FFFFFF">
                  <a:alpha val="0"/>
                </a:srgbClr>
              </a:clrTo>
            </a:clrChange>
          </a:blip>
          <a:stretch>
            <a:fillRect/>
          </a:stretch>
        </p:blipFill>
        <p:spPr>
          <a:xfrm>
            <a:off x="422787" y="5960611"/>
            <a:ext cx="711283" cy="48082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0846" y="6403618"/>
            <a:ext cx="786628" cy="63979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25138968"/>
              </p:ext>
            </p:extLst>
          </p:nvPr>
        </p:nvGraphicFramePr>
        <p:xfrm>
          <a:off x="160758" y="1297037"/>
          <a:ext cx="6497339" cy="4572000"/>
        </p:xfrm>
        <a:graphic>
          <a:graphicData uri="http://schemas.openxmlformats.org/drawingml/2006/table">
            <a:tbl>
              <a:tblPr firstRow="1" bandRow="1">
                <a:tableStyleId>{5940675A-B579-460E-94D1-54222C63F5DA}</a:tableStyleId>
              </a:tblPr>
              <a:tblGrid>
                <a:gridCol w="639643"/>
                <a:gridCol w="5351475"/>
                <a:gridCol w="506221"/>
              </a:tblGrid>
              <a:tr h="436787">
                <a:tc>
                  <a:txBody>
                    <a:bodyPr/>
                    <a:lstStyle/>
                    <a:p>
                      <a:pPr algn="ctr"/>
                      <a:r>
                        <a:rPr lang="en-GB" sz="2200" dirty="0" smtClean="0">
                          <a:latin typeface="Arial" panose="020B0604020202020204" pitchFamily="34" charset="0"/>
                          <a:cs typeface="Arial" panose="020B0604020202020204" pitchFamily="34" charset="0"/>
                        </a:rPr>
                        <a:t>1</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a:t>
                      </a:r>
                      <a:r>
                        <a:rPr lang="en-GB" sz="2200" dirty="0" err="1" smtClean="0">
                          <a:latin typeface="Arial" panose="020B0604020202020204" pitchFamily="34" charset="0"/>
                          <a:cs typeface="Arial" panose="020B0604020202020204" pitchFamily="34" charset="0"/>
                        </a:rPr>
                        <a:t>tres</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ovejas</a:t>
                      </a:r>
                      <a:r>
                        <a:rPr lang="en-GB" sz="2200" baseline="0" dirty="0" smtClean="0">
                          <a:latin typeface="Arial" panose="020B0604020202020204" pitchFamily="34" charset="0"/>
                          <a:cs typeface="Arial" panose="020B0604020202020204" pitchFamily="34" charset="0"/>
                        </a:rPr>
                        <a:t> y un </a:t>
                      </a:r>
                      <a:r>
                        <a:rPr lang="en-GB" sz="2200" baseline="0" dirty="0" err="1" smtClean="0">
                          <a:latin typeface="Arial" panose="020B0604020202020204" pitchFamily="34" charset="0"/>
                          <a:cs typeface="Arial" panose="020B0604020202020204" pitchFamily="34" charset="0"/>
                        </a:rPr>
                        <a:t>pájaro</a:t>
                      </a:r>
                      <a:r>
                        <a:rPr lang="en-GB" sz="2200" baseline="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D</a:t>
                      </a: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2</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a:t>
                      </a:r>
                      <a:r>
                        <a:rPr lang="en-GB" sz="2200" baseline="0" dirty="0" smtClean="0">
                          <a:latin typeface="Arial" panose="020B0604020202020204" pitchFamily="34" charset="0"/>
                          <a:cs typeface="Arial" panose="020B0604020202020204" pitchFamily="34" charset="0"/>
                        </a:rPr>
                        <a:t> dos </a:t>
                      </a:r>
                      <a:r>
                        <a:rPr lang="en-GB" sz="2200" baseline="0" dirty="0" err="1" smtClean="0">
                          <a:latin typeface="Arial" panose="020B0604020202020204" pitchFamily="34" charset="0"/>
                          <a:cs typeface="Arial" panose="020B0604020202020204" pitchFamily="34" charset="0"/>
                        </a:rPr>
                        <a:t>gatos</a:t>
                      </a:r>
                      <a:r>
                        <a:rPr lang="en-GB" sz="2200" baseline="0" dirty="0" smtClean="0">
                          <a:latin typeface="Arial" panose="020B0604020202020204" pitchFamily="34" charset="0"/>
                          <a:cs typeface="Arial" panose="020B0604020202020204" pitchFamily="34" charset="0"/>
                        </a:rPr>
                        <a:t> y </a:t>
                      </a:r>
                      <a:r>
                        <a:rPr lang="en-GB" sz="2200" baseline="0" dirty="0" err="1" smtClean="0">
                          <a:latin typeface="Arial" panose="020B0604020202020204" pitchFamily="34" charset="0"/>
                          <a:cs typeface="Arial" panose="020B0604020202020204" pitchFamily="34" charset="0"/>
                        </a:rPr>
                        <a:t>tres</a:t>
                      </a:r>
                      <a:r>
                        <a:rPr lang="en-GB" sz="2200" baseline="0" dirty="0" smtClean="0">
                          <a:latin typeface="Arial" panose="020B0604020202020204" pitchFamily="34" charset="0"/>
                          <a:cs typeface="Arial" panose="020B0604020202020204" pitchFamily="34" charset="0"/>
                        </a:rPr>
                        <a:t> </a:t>
                      </a:r>
                      <a:r>
                        <a:rPr lang="en-GB" sz="2200" baseline="0" dirty="0" err="1" smtClean="0">
                          <a:latin typeface="Arial" panose="020B0604020202020204" pitchFamily="34" charset="0"/>
                          <a:cs typeface="Arial" panose="020B0604020202020204" pitchFamily="34" charset="0"/>
                        </a:rPr>
                        <a:t>ranas</a:t>
                      </a:r>
                      <a:r>
                        <a:rPr lang="en-GB" sz="2200" baseline="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3</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a:t>
                      </a:r>
                      <a:r>
                        <a:rPr lang="en-GB" sz="2200" baseline="0" dirty="0" smtClean="0">
                          <a:latin typeface="Arial" panose="020B0604020202020204" pitchFamily="34" charset="0"/>
                          <a:cs typeface="Arial" panose="020B0604020202020204" pitchFamily="34" charset="0"/>
                        </a:rPr>
                        <a:t> un </a:t>
                      </a:r>
                      <a:r>
                        <a:rPr lang="en-GB" sz="2200" baseline="0" dirty="0" err="1" smtClean="0">
                          <a:latin typeface="Arial" panose="020B0604020202020204" pitchFamily="34" charset="0"/>
                          <a:cs typeface="Arial" panose="020B0604020202020204" pitchFamily="34" charset="0"/>
                        </a:rPr>
                        <a:t>pez</a:t>
                      </a:r>
                      <a:r>
                        <a:rPr lang="en-GB" sz="2200" baseline="0" dirty="0" smtClean="0">
                          <a:latin typeface="Arial" panose="020B0604020202020204" pitchFamily="34" charset="0"/>
                          <a:cs typeface="Arial" panose="020B0604020202020204" pitchFamily="34" charset="0"/>
                        </a:rPr>
                        <a:t> y </a:t>
                      </a:r>
                      <a:r>
                        <a:rPr lang="en-GB" sz="2200" baseline="0" dirty="0" err="1" smtClean="0">
                          <a:latin typeface="Arial" panose="020B0604020202020204" pitchFamily="34" charset="0"/>
                          <a:cs typeface="Arial" panose="020B0604020202020204" pitchFamily="34" charset="0"/>
                        </a:rPr>
                        <a:t>cuatro</a:t>
                      </a:r>
                      <a:r>
                        <a:rPr lang="en-GB" sz="2200" baseline="0" dirty="0" smtClean="0">
                          <a:latin typeface="Arial" panose="020B0604020202020204" pitchFamily="34" charset="0"/>
                          <a:cs typeface="Arial" panose="020B0604020202020204" pitchFamily="34" charset="0"/>
                        </a:rPr>
                        <a:t> </a:t>
                      </a:r>
                      <a:r>
                        <a:rPr lang="en-GB" sz="2200" baseline="0" dirty="0" err="1" smtClean="0">
                          <a:latin typeface="Arial" panose="020B0604020202020204" pitchFamily="34" charset="0"/>
                          <a:cs typeface="Arial" panose="020B0604020202020204" pitchFamily="34" charset="0"/>
                        </a:rPr>
                        <a:t>patos</a:t>
                      </a:r>
                      <a:r>
                        <a:rPr lang="en-GB" sz="2200" baseline="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4</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dos</a:t>
                      </a:r>
                      <a:r>
                        <a:rPr lang="en-GB" sz="2200" baseline="0" dirty="0" smtClean="0">
                          <a:latin typeface="Arial" panose="020B0604020202020204" pitchFamily="34" charset="0"/>
                          <a:cs typeface="Arial" panose="020B0604020202020204" pitchFamily="34" charset="0"/>
                        </a:rPr>
                        <a:t> </a:t>
                      </a:r>
                      <a:r>
                        <a:rPr lang="en-GB" sz="2200" baseline="0" dirty="0" err="1" smtClean="0">
                          <a:latin typeface="Arial" panose="020B0604020202020204" pitchFamily="34" charset="0"/>
                          <a:cs typeface="Arial" panose="020B0604020202020204" pitchFamily="34" charset="0"/>
                        </a:rPr>
                        <a:t>osos</a:t>
                      </a:r>
                      <a:r>
                        <a:rPr lang="en-GB" sz="2200" baseline="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5</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un </a:t>
                      </a:r>
                      <a:r>
                        <a:rPr lang="en-GB" sz="2200" dirty="0" err="1" smtClean="0">
                          <a:latin typeface="Arial" panose="020B0604020202020204" pitchFamily="34" charset="0"/>
                          <a:cs typeface="Arial" panose="020B0604020202020204" pitchFamily="34" charset="0"/>
                        </a:rPr>
                        <a:t>caballo</a:t>
                      </a:r>
                      <a:r>
                        <a:rPr lang="en-GB" sz="2200" dirty="0" smtClean="0">
                          <a:latin typeface="Arial" panose="020B0604020202020204" pitchFamily="34" charset="0"/>
                          <a:cs typeface="Arial" panose="020B0604020202020204" pitchFamily="34" charset="0"/>
                        </a:rPr>
                        <a:t> y </a:t>
                      </a:r>
                      <a:r>
                        <a:rPr lang="en-GB" sz="2200" dirty="0" err="1" smtClean="0">
                          <a:latin typeface="Arial" panose="020B0604020202020204" pitchFamily="34" charset="0"/>
                          <a:cs typeface="Arial" panose="020B0604020202020204" pitchFamily="34" charset="0"/>
                        </a:rPr>
                        <a:t>tres</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peces</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6</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a:t>
                      </a:r>
                      <a:r>
                        <a:rPr lang="en-GB" sz="2200" baseline="0" dirty="0" smtClean="0">
                          <a:latin typeface="Arial" panose="020B0604020202020204" pitchFamily="34" charset="0"/>
                          <a:cs typeface="Arial" panose="020B0604020202020204" pitchFamily="34" charset="0"/>
                        </a:rPr>
                        <a:t> un </a:t>
                      </a:r>
                      <a:r>
                        <a:rPr lang="en-GB" sz="2200" baseline="0" dirty="0" err="1" smtClean="0">
                          <a:latin typeface="Arial" panose="020B0604020202020204" pitchFamily="34" charset="0"/>
                          <a:cs typeface="Arial" panose="020B0604020202020204" pitchFamily="34" charset="0"/>
                        </a:rPr>
                        <a:t>perro</a:t>
                      </a:r>
                      <a:r>
                        <a:rPr lang="en-GB" sz="2200" baseline="0" dirty="0" smtClean="0">
                          <a:latin typeface="Arial" panose="020B0604020202020204" pitchFamily="34" charset="0"/>
                          <a:cs typeface="Arial" panose="020B0604020202020204" pitchFamily="34" charset="0"/>
                        </a:rPr>
                        <a:t> y dos </a:t>
                      </a:r>
                      <a:r>
                        <a:rPr lang="en-GB" sz="2200" baseline="0" dirty="0" err="1" smtClean="0">
                          <a:latin typeface="Arial" panose="020B0604020202020204" pitchFamily="34" charset="0"/>
                          <a:cs typeface="Arial" panose="020B0604020202020204" pitchFamily="34" charset="0"/>
                        </a:rPr>
                        <a:t>cerdos</a:t>
                      </a:r>
                      <a:r>
                        <a:rPr lang="en-GB" sz="2200" baseline="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7</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dos</a:t>
                      </a:r>
                      <a:r>
                        <a:rPr lang="en-GB" sz="2200" baseline="0" dirty="0" smtClean="0">
                          <a:latin typeface="Arial" panose="020B0604020202020204" pitchFamily="34" charset="0"/>
                          <a:cs typeface="Arial" panose="020B0604020202020204" pitchFamily="34" charset="0"/>
                        </a:rPr>
                        <a:t> </a:t>
                      </a:r>
                      <a:r>
                        <a:rPr lang="en-GB" sz="2200" baseline="0" dirty="0" err="1" smtClean="0">
                          <a:latin typeface="Arial" panose="020B0604020202020204" pitchFamily="34" charset="0"/>
                          <a:cs typeface="Arial" panose="020B0604020202020204" pitchFamily="34" charset="0"/>
                        </a:rPr>
                        <a:t>caballos</a:t>
                      </a:r>
                      <a:r>
                        <a:rPr lang="en-GB" sz="2200" baseline="0" dirty="0" smtClean="0">
                          <a:latin typeface="Arial" panose="020B0604020202020204" pitchFamily="34" charset="0"/>
                          <a:cs typeface="Arial" panose="020B0604020202020204" pitchFamily="34" charset="0"/>
                        </a:rPr>
                        <a:t> y dos </a:t>
                      </a:r>
                      <a:r>
                        <a:rPr lang="en-GB" sz="2200" baseline="0" dirty="0" err="1" smtClean="0">
                          <a:latin typeface="Arial" panose="020B0604020202020204" pitchFamily="34" charset="0"/>
                          <a:cs typeface="Arial" panose="020B0604020202020204" pitchFamily="34" charset="0"/>
                        </a:rPr>
                        <a:t>pájaros</a:t>
                      </a:r>
                      <a:r>
                        <a:rPr lang="en-GB" sz="2200" baseline="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8</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un </a:t>
                      </a:r>
                      <a:r>
                        <a:rPr lang="en-GB" sz="2200" dirty="0" err="1" smtClean="0">
                          <a:latin typeface="Arial" panose="020B0604020202020204" pitchFamily="34" charset="0"/>
                          <a:cs typeface="Arial" panose="020B0604020202020204" pitchFamily="34" charset="0"/>
                        </a:rPr>
                        <a:t>pato</a:t>
                      </a:r>
                      <a:r>
                        <a:rPr lang="en-GB" sz="2200" dirty="0" smtClean="0">
                          <a:latin typeface="Arial" panose="020B0604020202020204" pitchFamily="34" charset="0"/>
                          <a:cs typeface="Arial" panose="020B0604020202020204" pitchFamily="34" charset="0"/>
                        </a:rPr>
                        <a:t>, dos </a:t>
                      </a:r>
                      <a:r>
                        <a:rPr lang="en-GB" sz="2200" dirty="0" err="1" smtClean="0">
                          <a:latin typeface="Arial" panose="020B0604020202020204" pitchFamily="34" charset="0"/>
                          <a:cs typeface="Arial" panose="020B0604020202020204" pitchFamily="34" charset="0"/>
                        </a:rPr>
                        <a:t>peces</a:t>
                      </a:r>
                      <a:r>
                        <a:rPr lang="en-GB" sz="2200" dirty="0" smtClean="0">
                          <a:latin typeface="Arial" panose="020B0604020202020204" pitchFamily="34" charset="0"/>
                          <a:cs typeface="Arial" panose="020B0604020202020204" pitchFamily="34" charset="0"/>
                        </a:rPr>
                        <a:t> y un </a:t>
                      </a:r>
                      <a:r>
                        <a:rPr lang="en-GB" sz="2200" dirty="0" err="1" smtClean="0">
                          <a:latin typeface="Arial" panose="020B0604020202020204" pitchFamily="34" charset="0"/>
                          <a:cs typeface="Arial" panose="020B0604020202020204" pitchFamily="34" charset="0"/>
                        </a:rPr>
                        <a:t>oso</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36787">
                <a:tc>
                  <a:txBody>
                    <a:bodyPr/>
                    <a:lstStyle/>
                    <a:p>
                      <a:pPr algn="ctr"/>
                      <a:r>
                        <a:rPr lang="en-GB" sz="2200" dirty="0" smtClean="0">
                          <a:latin typeface="Arial" panose="020B0604020202020204" pitchFamily="34" charset="0"/>
                          <a:cs typeface="Arial" panose="020B0604020202020204" pitchFamily="34" charset="0"/>
                        </a:rPr>
                        <a:t>9</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a:t>
                      </a:r>
                      <a:r>
                        <a:rPr lang="en-GB" sz="2200" dirty="0" err="1" smtClean="0">
                          <a:latin typeface="Arial" panose="020B0604020202020204" pitchFamily="34" charset="0"/>
                          <a:cs typeface="Arial" panose="020B0604020202020204" pitchFamily="34" charset="0"/>
                        </a:rPr>
                        <a:t>tres</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ovejas</a:t>
                      </a:r>
                      <a:r>
                        <a:rPr lang="en-GB" sz="2200" dirty="0" smtClean="0">
                          <a:latin typeface="Arial" panose="020B0604020202020204" pitchFamily="34" charset="0"/>
                          <a:cs typeface="Arial" panose="020B0604020202020204" pitchFamily="34" charset="0"/>
                        </a:rPr>
                        <a:t> y </a:t>
                      </a:r>
                      <a:r>
                        <a:rPr lang="en-GB" sz="2200" dirty="0" err="1" smtClean="0">
                          <a:latin typeface="Arial" panose="020B0604020202020204" pitchFamily="34" charset="0"/>
                          <a:cs typeface="Arial" panose="020B0604020202020204" pitchFamily="34" charset="0"/>
                        </a:rPr>
                        <a:t>una</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rana</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r h="427474">
                <a:tc>
                  <a:txBody>
                    <a:bodyPr/>
                    <a:lstStyle/>
                    <a:p>
                      <a:pPr algn="ctr"/>
                      <a:r>
                        <a:rPr lang="en-GB" sz="2200" dirty="0" smtClean="0">
                          <a:latin typeface="Arial" panose="020B0604020202020204" pitchFamily="34" charset="0"/>
                          <a:cs typeface="Arial" panose="020B0604020202020204" pitchFamily="34" charset="0"/>
                        </a:rPr>
                        <a:t>10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Hay un </a:t>
                      </a:r>
                      <a:r>
                        <a:rPr lang="en-GB" sz="2200" dirty="0" err="1" smtClean="0">
                          <a:latin typeface="Arial" panose="020B0604020202020204" pitchFamily="34" charset="0"/>
                          <a:cs typeface="Arial" panose="020B0604020202020204" pitchFamily="34" charset="0"/>
                        </a:rPr>
                        <a:t>gato</a:t>
                      </a:r>
                      <a:r>
                        <a:rPr lang="en-GB" sz="2200" dirty="0" smtClean="0">
                          <a:latin typeface="Arial" panose="020B0604020202020204" pitchFamily="34" charset="0"/>
                          <a:cs typeface="Arial" panose="020B0604020202020204" pitchFamily="34" charset="0"/>
                        </a:rPr>
                        <a:t>, un </a:t>
                      </a:r>
                      <a:r>
                        <a:rPr lang="en-GB" sz="2200" dirty="0" err="1" smtClean="0">
                          <a:latin typeface="Arial" panose="020B0604020202020204" pitchFamily="34" charset="0"/>
                          <a:cs typeface="Arial" panose="020B0604020202020204" pitchFamily="34" charset="0"/>
                        </a:rPr>
                        <a:t>oso</a:t>
                      </a:r>
                      <a:r>
                        <a:rPr lang="en-GB" sz="2200" dirty="0" smtClean="0">
                          <a:latin typeface="Arial" panose="020B0604020202020204" pitchFamily="34" charset="0"/>
                          <a:cs typeface="Arial" panose="020B0604020202020204" pitchFamily="34" charset="0"/>
                        </a:rPr>
                        <a:t> y </a:t>
                      </a:r>
                      <a:r>
                        <a:rPr lang="en-GB" sz="2200" dirty="0" err="1" smtClean="0">
                          <a:latin typeface="Arial" panose="020B0604020202020204" pitchFamily="34" charset="0"/>
                          <a:cs typeface="Arial" panose="020B0604020202020204" pitchFamily="34" charset="0"/>
                        </a:rPr>
                        <a:t>una</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rana</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tr>
            </a:tbl>
          </a:graphicData>
        </a:graphic>
      </p:graphicFrame>
      <p:pic>
        <p:nvPicPr>
          <p:cNvPr id="16"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56937" y="6153824"/>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599072" y="6399224"/>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65316" y="6829859"/>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4614478" y="6997289"/>
            <a:ext cx="698969" cy="53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2852936" y="7695602"/>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5492" y="8395791"/>
            <a:ext cx="463072" cy="40557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7892" y="8548191"/>
            <a:ext cx="463072" cy="405576"/>
          </a:xfrm>
          <a:prstGeom prst="rect">
            <a:avLst/>
          </a:prstGeom>
        </p:spPr>
      </p:pic>
      <p:pic>
        <p:nvPicPr>
          <p:cNvPr id="23" name="Picture 22"/>
          <p:cNvPicPr>
            <a:picLocks noChangeAspect="1"/>
          </p:cNvPicPr>
          <p:nvPr/>
        </p:nvPicPr>
        <p:blipFill>
          <a:blip r:embed="rId8">
            <a:clrChange>
              <a:clrFrom>
                <a:srgbClr val="FFFFFF"/>
              </a:clrFrom>
              <a:clrTo>
                <a:srgbClr val="FFFFFF">
                  <a:alpha val="0"/>
                </a:srgbClr>
              </a:clrTo>
            </a:clrChange>
          </a:blip>
          <a:stretch>
            <a:fillRect/>
          </a:stretch>
        </p:blipFill>
        <p:spPr>
          <a:xfrm>
            <a:off x="1700808" y="6997289"/>
            <a:ext cx="711283" cy="480827"/>
          </a:xfrm>
          <a:prstGeom prst="rect">
            <a:avLst/>
          </a:prstGeom>
        </p:spPr>
      </p:pic>
      <p:pic>
        <p:nvPicPr>
          <p:cNvPr id="24"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2092798" y="6223639"/>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1487400" y="6329379"/>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1806692" y="6540858"/>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3020" y="7569690"/>
            <a:ext cx="746059" cy="606795"/>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433" y="8276175"/>
            <a:ext cx="746059" cy="606795"/>
          </a:xfrm>
          <a:prstGeom prst="rect">
            <a:avLst/>
          </a:prstGeom>
        </p:spPr>
      </p:pic>
      <p:pic>
        <p:nvPicPr>
          <p:cNvPr id="29"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279197" y="6742359"/>
            <a:ext cx="1148915" cy="6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8">
            <a:clrChange>
              <a:clrFrom>
                <a:srgbClr val="FFFFFF"/>
              </a:clrFrom>
              <a:clrTo>
                <a:srgbClr val="FFFFFF">
                  <a:alpha val="0"/>
                </a:srgbClr>
              </a:clrTo>
            </a:clrChange>
          </a:blip>
          <a:stretch>
            <a:fillRect/>
          </a:stretch>
        </p:blipFill>
        <p:spPr>
          <a:xfrm rot="283929">
            <a:off x="750777" y="6287102"/>
            <a:ext cx="711283" cy="480827"/>
          </a:xfrm>
          <a:prstGeom prst="rect">
            <a:avLst/>
          </a:prstGeom>
        </p:spPr>
      </p:pic>
      <p:pic>
        <p:nvPicPr>
          <p:cNvPr id="31" name="Picture 30"/>
          <p:cNvPicPr>
            <a:picLocks noChangeAspect="1"/>
          </p:cNvPicPr>
          <p:nvPr/>
        </p:nvPicPr>
        <p:blipFill>
          <a:blip r:embed="rId8">
            <a:clrChange>
              <a:clrFrom>
                <a:srgbClr val="FFFFFF"/>
              </a:clrFrom>
              <a:clrTo>
                <a:srgbClr val="FFFFFF">
                  <a:alpha val="0"/>
                </a:srgbClr>
              </a:clrTo>
            </a:clrChange>
          </a:blip>
          <a:stretch>
            <a:fillRect/>
          </a:stretch>
        </p:blipFill>
        <p:spPr>
          <a:xfrm>
            <a:off x="190469" y="6500378"/>
            <a:ext cx="711283" cy="480827"/>
          </a:xfrm>
          <a:prstGeom prst="rect">
            <a:avLst/>
          </a:prstGeom>
        </p:spPr>
      </p:pic>
      <p:pic>
        <p:nvPicPr>
          <p:cNvPr id="32"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0414" t="39185" r="22287" b="54489"/>
          <a:stretch>
            <a:fillRect/>
          </a:stretch>
        </p:blipFill>
        <p:spPr bwMode="auto">
          <a:xfrm>
            <a:off x="5569939" y="7533341"/>
            <a:ext cx="678335" cy="46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5738483" y="6668310"/>
            <a:ext cx="460512" cy="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5389289" y="6032577"/>
            <a:ext cx="1148915" cy="6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5708581" y="5976305"/>
            <a:ext cx="460512" cy="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3069517" y="7020449"/>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8">
            <a:clrChange>
              <a:clrFrom>
                <a:srgbClr val="FFFFFF"/>
              </a:clrFrom>
              <a:clrTo>
                <a:srgbClr val="FFFFFF">
                  <a:alpha val="0"/>
                </a:srgbClr>
              </a:clrTo>
            </a:clrChange>
          </a:blip>
          <a:stretch>
            <a:fillRect/>
          </a:stretch>
        </p:blipFill>
        <p:spPr>
          <a:xfrm>
            <a:off x="2981892" y="6005268"/>
            <a:ext cx="550271" cy="371983"/>
          </a:xfrm>
          <a:prstGeom prst="rect">
            <a:avLst/>
          </a:prstGeom>
        </p:spPr>
      </p:pic>
      <p:pic>
        <p:nvPicPr>
          <p:cNvPr id="38" name="Picture 37"/>
          <p:cNvPicPr>
            <a:picLocks noChangeAspect="1"/>
          </p:cNvPicPr>
          <p:nvPr/>
        </p:nvPicPr>
        <p:blipFill>
          <a:blip r:embed="rId8">
            <a:clrChange>
              <a:clrFrom>
                <a:srgbClr val="FFFFFF"/>
              </a:clrFrom>
              <a:clrTo>
                <a:srgbClr val="FFFFFF">
                  <a:alpha val="0"/>
                </a:srgbClr>
              </a:clrTo>
            </a:clrChange>
          </a:blip>
          <a:stretch>
            <a:fillRect/>
          </a:stretch>
        </p:blipFill>
        <p:spPr>
          <a:xfrm>
            <a:off x="3490515" y="5993535"/>
            <a:ext cx="550271" cy="371983"/>
          </a:xfrm>
          <a:prstGeom prst="rect">
            <a:avLst/>
          </a:prstGeom>
        </p:spPr>
      </p:pic>
      <p:pic>
        <p:nvPicPr>
          <p:cNvPr id="39"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65316" y="7761825"/>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607451" y="8007225"/>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73695" y="8437860"/>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70" y="7537817"/>
            <a:ext cx="463072" cy="405576"/>
          </a:xfrm>
          <a:prstGeom prst="rect">
            <a:avLst/>
          </a:prstGeom>
        </p:spPr>
      </p:pic>
      <p:pic>
        <p:nvPicPr>
          <p:cNvPr id="43"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1700808" y="8173100"/>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10699" y="8546634"/>
            <a:ext cx="463072" cy="405576"/>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9969" y="7566305"/>
            <a:ext cx="746059" cy="606795"/>
          </a:xfrm>
          <a:prstGeom prst="rect">
            <a:avLst/>
          </a:prstGeom>
        </p:spPr>
      </p:pic>
      <p:sp>
        <p:nvSpPr>
          <p:cNvPr id="46" name="Rounded Rectangle 45"/>
          <p:cNvSpPr/>
          <p:nvPr/>
        </p:nvSpPr>
        <p:spPr>
          <a:xfrm>
            <a:off x="6453336" y="866865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b="1" dirty="0" smtClean="0">
                <a:solidFill>
                  <a:schemeClr val="tx1"/>
                </a:solidFill>
                <a:latin typeface="Arial" panose="020B0604020202020204" pitchFamily="34" charset="0"/>
                <a:cs typeface="Arial" panose="020B0604020202020204" pitchFamily="34" charset="0"/>
              </a:rPr>
              <a:t>21</a:t>
            </a:r>
            <a:endParaRPr lang="en-US"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32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873" y="9938"/>
            <a:ext cx="65976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Los </a:t>
            </a:r>
            <a:r>
              <a:rPr lang="en-GB" sz="2800" dirty="0" err="1" smtClean="0">
                <a:latin typeface="Arial" panose="020B0604020202020204" pitchFamily="34" charset="0"/>
                <a:cs typeface="Arial" panose="020B0604020202020204" pitchFamily="34" charset="0"/>
              </a:rPr>
              <a:t>animales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Complete each phrase with the correct word for ‘a’ or ‘some’.</a:t>
            </a:r>
            <a:endParaRPr lang="en-GB"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5887265"/>
              </p:ext>
            </p:extLst>
          </p:nvPr>
        </p:nvGraphicFramePr>
        <p:xfrm>
          <a:off x="188638" y="1364153"/>
          <a:ext cx="6526884" cy="2847806"/>
        </p:xfrm>
        <a:graphic>
          <a:graphicData uri="http://schemas.openxmlformats.org/drawingml/2006/table">
            <a:tbl>
              <a:tblPr firstRow="1" bandRow="1">
                <a:tableStyleId>{5940675A-B579-460E-94D1-54222C63F5DA}</a:tableStyleId>
              </a:tblPr>
              <a:tblGrid>
                <a:gridCol w="2175628"/>
                <a:gridCol w="2175628"/>
                <a:gridCol w="2175628"/>
              </a:tblGrid>
              <a:tr h="1423903">
                <a:tc>
                  <a:txBody>
                    <a:bodyPr/>
                    <a:lstStyle/>
                    <a:p>
                      <a:r>
                        <a:rPr lang="en-GB" sz="2000" dirty="0" smtClean="0">
                          <a:latin typeface="Arial" panose="020B0604020202020204" pitchFamily="34" charset="0"/>
                          <a:cs typeface="Arial" panose="020B0604020202020204" pitchFamily="34" charset="0"/>
                        </a:rPr>
                        <a:t>1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2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tr>
              <a:tr h="1423903">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tc>
              </a:tr>
            </a:tbl>
          </a:graphicData>
        </a:graphic>
      </p:graphicFrame>
      <p:pic>
        <p:nvPicPr>
          <p:cNvPr id="4"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620688" y="1364155"/>
            <a:ext cx="1234111" cy="9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0648" y="2310617"/>
            <a:ext cx="2016224" cy="400110"/>
          </a:xfrm>
          <a:prstGeom prst="rect">
            <a:avLst/>
          </a:prstGeom>
          <a:noFill/>
        </p:spPr>
        <p:txBody>
          <a:bodyPr wrap="square" rtlCol="0">
            <a:spAutoFit/>
          </a:bodyPr>
          <a:lstStyle/>
          <a:p>
            <a:pPr algn="ctr"/>
            <a:r>
              <a:rPr lang="en-GB" sz="2000" dirty="0" smtClean="0"/>
              <a:t>____ </a:t>
            </a:r>
            <a:r>
              <a:rPr lang="en-GB" sz="2000" dirty="0" err="1" smtClean="0"/>
              <a:t>pájaro</a:t>
            </a:r>
            <a:endParaRPr lang="en-GB" sz="2000" dirty="0"/>
          </a:p>
        </p:txBody>
      </p:sp>
      <p:sp>
        <p:nvSpPr>
          <p:cNvPr id="6" name="TextBox 5"/>
          <p:cNvSpPr txBox="1"/>
          <p:nvPr/>
        </p:nvSpPr>
        <p:spPr>
          <a:xfrm>
            <a:off x="2357614" y="2299811"/>
            <a:ext cx="2016224" cy="400110"/>
          </a:xfrm>
          <a:prstGeom prst="rect">
            <a:avLst/>
          </a:prstGeom>
          <a:noFill/>
        </p:spPr>
        <p:txBody>
          <a:bodyPr wrap="square" rtlCol="0">
            <a:spAutoFit/>
          </a:bodyPr>
          <a:lstStyle/>
          <a:p>
            <a:pPr algn="ctr"/>
            <a:r>
              <a:rPr lang="en-GB" sz="2000" dirty="0" smtClean="0"/>
              <a:t>____ </a:t>
            </a:r>
            <a:r>
              <a:rPr lang="en-GB" sz="2000" dirty="0" err="1" smtClean="0"/>
              <a:t>oveja</a:t>
            </a:r>
            <a:endParaRPr lang="en-GB" sz="2000" dirty="0"/>
          </a:p>
        </p:txBody>
      </p:sp>
      <p:sp>
        <p:nvSpPr>
          <p:cNvPr id="7" name="TextBox 6"/>
          <p:cNvSpPr txBox="1"/>
          <p:nvPr/>
        </p:nvSpPr>
        <p:spPr>
          <a:xfrm>
            <a:off x="4475140" y="2315595"/>
            <a:ext cx="2016224" cy="400110"/>
          </a:xfrm>
          <a:prstGeom prst="rect">
            <a:avLst/>
          </a:prstGeom>
          <a:noFill/>
        </p:spPr>
        <p:txBody>
          <a:bodyPr wrap="square" rtlCol="0">
            <a:spAutoFit/>
          </a:bodyPr>
          <a:lstStyle/>
          <a:p>
            <a:pPr algn="ctr"/>
            <a:r>
              <a:rPr lang="en-GB" sz="2000" dirty="0" smtClean="0"/>
              <a:t>____ </a:t>
            </a:r>
            <a:r>
              <a:rPr lang="en-GB" sz="2000" dirty="0" err="1" smtClean="0"/>
              <a:t>gatos</a:t>
            </a:r>
            <a:endParaRPr lang="en-GB" sz="2000" dirty="0"/>
          </a:p>
        </p:txBody>
      </p:sp>
      <p:sp>
        <p:nvSpPr>
          <p:cNvPr id="8" name="TextBox 7"/>
          <p:cNvSpPr txBox="1"/>
          <p:nvPr/>
        </p:nvSpPr>
        <p:spPr>
          <a:xfrm>
            <a:off x="260648" y="3779912"/>
            <a:ext cx="2016224" cy="400110"/>
          </a:xfrm>
          <a:prstGeom prst="rect">
            <a:avLst/>
          </a:prstGeom>
          <a:noFill/>
        </p:spPr>
        <p:txBody>
          <a:bodyPr wrap="square" rtlCol="0">
            <a:spAutoFit/>
          </a:bodyPr>
          <a:lstStyle/>
          <a:p>
            <a:pPr algn="ctr"/>
            <a:r>
              <a:rPr lang="en-GB" sz="2000" dirty="0" smtClean="0"/>
              <a:t>____ </a:t>
            </a:r>
            <a:r>
              <a:rPr lang="en-GB" sz="2000" dirty="0" err="1" smtClean="0"/>
              <a:t>peces</a:t>
            </a:r>
            <a:endParaRPr lang="en-GB" sz="2000" dirty="0"/>
          </a:p>
        </p:txBody>
      </p:sp>
      <p:sp>
        <p:nvSpPr>
          <p:cNvPr id="9" name="TextBox 8"/>
          <p:cNvSpPr txBox="1"/>
          <p:nvPr/>
        </p:nvSpPr>
        <p:spPr>
          <a:xfrm>
            <a:off x="2408586" y="3779912"/>
            <a:ext cx="2016224" cy="400110"/>
          </a:xfrm>
          <a:prstGeom prst="rect">
            <a:avLst/>
          </a:prstGeom>
          <a:noFill/>
        </p:spPr>
        <p:txBody>
          <a:bodyPr wrap="square" rtlCol="0">
            <a:spAutoFit/>
          </a:bodyPr>
          <a:lstStyle/>
          <a:p>
            <a:pPr algn="ctr"/>
            <a:r>
              <a:rPr lang="en-GB" sz="2000" dirty="0" smtClean="0"/>
              <a:t>____ </a:t>
            </a:r>
            <a:r>
              <a:rPr lang="en-GB" sz="2000" dirty="0" err="1" smtClean="0"/>
              <a:t>caballo</a:t>
            </a:r>
            <a:endParaRPr lang="en-GB" sz="2000" dirty="0"/>
          </a:p>
        </p:txBody>
      </p:sp>
      <p:sp>
        <p:nvSpPr>
          <p:cNvPr id="10" name="TextBox 9"/>
          <p:cNvSpPr txBox="1"/>
          <p:nvPr/>
        </p:nvSpPr>
        <p:spPr>
          <a:xfrm>
            <a:off x="4546392" y="3779912"/>
            <a:ext cx="2016224" cy="400110"/>
          </a:xfrm>
          <a:prstGeom prst="rect">
            <a:avLst/>
          </a:prstGeom>
          <a:noFill/>
        </p:spPr>
        <p:txBody>
          <a:bodyPr wrap="square" rtlCol="0">
            <a:spAutoFit/>
          </a:bodyPr>
          <a:lstStyle/>
          <a:p>
            <a:pPr algn="ctr"/>
            <a:r>
              <a:rPr lang="en-GB" sz="2000" dirty="0" smtClean="0"/>
              <a:t>____ </a:t>
            </a:r>
            <a:r>
              <a:rPr lang="en-GB" sz="2000" dirty="0" err="1" smtClean="0"/>
              <a:t>ranas</a:t>
            </a:r>
            <a:endParaRPr lang="en-GB" sz="2000" dirty="0"/>
          </a:p>
        </p:txBody>
      </p:sp>
      <p:pic>
        <p:nvPicPr>
          <p:cNvPr id="11"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2924944" y="1417894"/>
            <a:ext cx="1284558" cy="92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315" y="1714489"/>
            <a:ext cx="590281" cy="66861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796" y="1599103"/>
            <a:ext cx="590281" cy="6686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385" y="1674164"/>
            <a:ext cx="590281" cy="668612"/>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445581" y="2898975"/>
            <a:ext cx="711283" cy="480827"/>
          </a:xfrm>
          <a:prstGeom prst="rect">
            <a:avLst/>
          </a:prstGeom>
        </p:spPr>
      </p:pic>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265046" y="3379802"/>
            <a:ext cx="711283" cy="480827"/>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913118" y="3204961"/>
            <a:ext cx="711283" cy="480827"/>
          </a:xfrm>
          <a:prstGeom prst="rect">
            <a:avLst/>
          </a:prstGeom>
        </p:spPr>
      </p:pic>
      <p:pic>
        <p:nvPicPr>
          <p:cNvPr id="18" name="Picture 17"/>
          <p:cNvPicPr>
            <a:picLocks noChangeAspect="1"/>
          </p:cNvPicPr>
          <p:nvPr/>
        </p:nvPicPr>
        <p:blipFill>
          <a:blip r:embed="rId5">
            <a:clrChange>
              <a:clrFrom>
                <a:srgbClr val="FFFFFF"/>
              </a:clrFrom>
              <a:clrTo>
                <a:srgbClr val="FFFFFF">
                  <a:alpha val="0"/>
                </a:srgbClr>
              </a:clrTo>
            </a:clrChange>
          </a:blip>
          <a:stretch>
            <a:fillRect/>
          </a:stretch>
        </p:blipFill>
        <p:spPr>
          <a:xfrm>
            <a:off x="1449294" y="2889070"/>
            <a:ext cx="711283" cy="480827"/>
          </a:xfrm>
          <a:prstGeom prst="rect">
            <a:avLst/>
          </a:prstGeom>
        </p:spPr>
      </p:pic>
      <p:pic>
        <p:nvPicPr>
          <p:cNvPr id="19" name="Picture 18"/>
          <p:cNvPicPr>
            <a:picLocks noChangeAspect="1"/>
          </p:cNvPicPr>
          <p:nvPr/>
        </p:nvPicPr>
        <p:blipFill>
          <a:blip r:embed="rId5">
            <a:clrChange>
              <a:clrFrom>
                <a:srgbClr val="FFFFFF"/>
              </a:clrFrom>
              <a:clrTo>
                <a:srgbClr val="FFFFFF">
                  <a:alpha val="0"/>
                </a:srgbClr>
              </a:clrTo>
            </a:clrChange>
          </a:blip>
          <a:stretch>
            <a:fillRect/>
          </a:stretch>
        </p:blipFill>
        <p:spPr>
          <a:xfrm>
            <a:off x="1443866" y="3442899"/>
            <a:ext cx="711283" cy="480827"/>
          </a:xfrm>
          <a:prstGeom prst="rect">
            <a:avLst/>
          </a:prstGeom>
        </p:spPr>
      </p:pic>
      <p:pic>
        <p:nvPicPr>
          <p:cNvPr id="20"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2575640" y="2815035"/>
            <a:ext cx="1627127" cy="97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0921" y="2898975"/>
            <a:ext cx="463072" cy="40557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8912" y="3304551"/>
            <a:ext cx="463072" cy="40557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6651" y="3240111"/>
            <a:ext cx="463072" cy="40557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2854" y="2897598"/>
            <a:ext cx="463072" cy="405576"/>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8999" y="3139388"/>
            <a:ext cx="463072" cy="40557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796" y="3492569"/>
            <a:ext cx="463072" cy="405576"/>
          </a:xfrm>
          <a:prstGeom prst="rect">
            <a:avLst/>
          </a:prstGeom>
        </p:spPr>
      </p:pic>
      <p:sp>
        <p:nvSpPr>
          <p:cNvPr id="28" name="Rectangle 27"/>
          <p:cNvSpPr/>
          <p:nvPr/>
        </p:nvSpPr>
        <p:spPr>
          <a:xfrm>
            <a:off x="117873" y="4341456"/>
            <a:ext cx="6597650" cy="830997"/>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B</a:t>
            </a:r>
            <a:r>
              <a:rPr lang="en-GB" sz="2000" dirty="0" smtClean="0">
                <a:cs typeface="Arial" panose="020B0604020202020204" pitchFamily="34" charset="0"/>
              </a:rPr>
              <a:t> Read the sentences and colour in the animals with the correct colours.</a:t>
            </a:r>
            <a:endParaRPr lang="en-GB" sz="2000" dirty="0">
              <a:cs typeface="Arial" panose="020B0604020202020204" pitchFamily="34" charset="0"/>
            </a:endParaRPr>
          </a:p>
        </p:txBody>
      </p:sp>
      <p:sp>
        <p:nvSpPr>
          <p:cNvPr id="29" name="TextBox 28"/>
          <p:cNvSpPr txBox="1"/>
          <p:nvPr/>
        </p:nvSpPr>
        <p:spPr>
          <a:xfrm>
            <a:off x="260648" y="5327323"/>
            <a:ext cx="3456384" cy="2246769"/>
          </a:xfrm>
          <a:prstGeom prst="rect">
            <a:avLst/>
          </a:prstGeom>
          <a:noFill/>
          <a:ln>
            <a:solidFill>
              <a:schemeClr val="tx1"/>
            </a:solidFill>
          </a:ln>
        </p:spPr>
        <p:txBody>
          <a:bodyPr wrap="square" rtlCol="0">
            <a:spAutoFit/>
          </a:bodyPr>
          <a:lstStyle/>
          <a:p>
            <a:r>
              <a:rPr lang="en-GB" sz="2000" dirty="0" err="1" smtClean="0"/>
              <a:t>Tengo</a:t>
            </a:r>
            <a:r>
              <a:rPr lang="en-GB" sz="2000" dirty="0" smtClean="0"/>
              <a:t> </a:t>
            </a:r>
            <a:r>
              <a:rPr lang="en-GB" sz="2000" dirty="0" err="1" smtClean="0"/>
              <a:t>muchos</a:t>
            </a:r>
            <a:r>
              <a:rPr lang="en-GB" sz="2000" dirty="0" smtClean="0"/>
              <a:t> </a:t>
            </a:r>
            <a:r>
              <a:rPr lang="en-GB" sz="2000" dirty="0" err="1" smtClean="0"/>
              <a:t>animales</a:t>
            </a:r>
            <a:r>
              <a:rPr lang="en-GB" sz="2000" dirty="0" smtClean="0"/>
              <a:t>.  </a:t>
            </a:r>
            <a:r>
              <a:rPr lang="en-GB" sz="2000" dirty="0" err="1" smtClean="0"/>
              <a:t>Mi</a:t>
            </a:r>
            <a:r>
              <a:rPr lang="en-GB" sz="2000" dirty="0" smtClean="0"/>
              <a:t> </a:t>
            </a:r>
            <a:r>
              <a:rPr lang="en-GB" sz="2000" dirty="0" err="1" smtClean="0"/>
              <a:t>caballo</a:t>
            </a:r>
            <a:r>
              <a:rPr lang="en-GB" sz="2000" dirty="0" smtClean="0"/>
              <a:t> </a:t>
            </a:r>
            <a:r>
              <a:rPr lang="en-GB" sz="2000" dirty="0" err="1" smtClean="0"/>
              <a:t>es</a:t>
            </a:r>
            <a:r>
              <a:rPr lang="en-GB" sz="2000" dirty="0" smtClean="0"/>
              <a:t> negro y </a:t>
            </a:r>
            <a:r>
              <a:rPr lang="en-GB" sz="2000" dirty="0" err="1" smtClean="0"/>
              <a:t>blanco</a:t>
            </a:r>
            <a:r>
              <a:rPr lang="en-GB" sz="2000" dirty="0" smtClean="0"/>
              <a:t>.  </a:t>
            </a:r>
            <a:r>
              <a:rPr lang="en-GB" sz="2000" dirty="0" err="1" smtClean="0"/>
              <a:t>Mi</a:t>
            </a:r>
            <a:r>
              <a:rPr lang="en-GB" sz="2000" dirty="0" smtClean="0"/>
              <a:t> </a:t>
            </a:r>
            <a:r>
              <a:rPr lang="en-GB" sz="2000" dirty="0" err="1" smtClean="0"/>
              <a:t>perro</a:t>
            </a:r>
            <a:r>
              <a:rPr lang="en-GB" sz="2000" dirty="0" smtClean="0"/>
              <a:t> </a:t>
            </a:r>
            <a:r>
              <a:rPr lang="en-GB" sz="2000" dirty="0" err="1" smtClean="0"/>
              <a:t>es</a:t>
            </a:r>
            <a:r>
              <a:rPr lang="en-GB" sz="2000" dirty="0" smtClean="0"/>
              <a:t> </a:t>
            </a:r>
            <a:r>
              <a:rPr lang="en-GB" sz="2000" dirty="0" err="1" smtClean="0"/>
              <a:t>marrón</a:t>
            </a:r>
            <a:r>
              <a:rPr lang="en-GB" sz="2000" dirty="0" smtClean="0"/>
              <a:t> y </a:t>
            </a:r>
            <a:r>
              <a:rPr lang="en-GB" sz="2000" dirty="0" err="1" smtClean="0"/>
              <a:t>mis</a:t>
            </a:r>
            <a:r>
              <a:rPr lang="en-GB" sz="2000" dirty="0" smtClean="0"/>
              <a:t> dos </a:t>
            </a:r>
            <a:r>
              <a:rPr lang="en-GB" sz="2000" dirty="0" err="1" smtClean="0"/>
              <a:t>gatos</a:t>
            </a:r>
            <a:r>
              <a:rPr lang="en-GB" sz="2000" dirty="0" smtClean="0"/>
              <a:t> son de </a:t>
            </a:r>
            <a:r>
              <a:rPr lang="en-GB" sz="2000" dirty="0" err="1" smtClean="0"/>
              <a:t>color</a:t>
            </a:r>
            <a:r>
              <a:rPr lang="en-GB" sz="2000" dirty="0" smtClean="0"/>
              <a:t> </a:t>
            </a:r>
            <a:r>
              <a:rPr lang="en-GB" sz="2000" dirty="0" err="1" smtClean="0"/>
              <a:t>naranja</a:t>
            </a:r>
            <a:r>
              <a:rPr lang="en-GB" sz="2000" dirty="0" smtClean="0"/>
              <a:t>.  </a:t>
            </a:r>
            <a:r>
              <a:rPr lang="en-GB" sz="2000" dirty="0" err="1" smtClean="0"/>
              <a:t>Tengo</a:t>
            </a:r>
            <a:r>
              <a:rPr lang="en-GB" sz="2000" dirty="0" smtClean="0"/>
              <a:t> </a:t>
            </a:r>
            <a:r>
              <a:rPr lang="en-GB" sz="2000" dirty="0" err="1" smtClean="0"/>
              <a:t>tres</a:t>
            </a:r>
            <a:r>
              <a:rPr lang="en-GB" sz="2000" dirty="0" smtClean="0"/>
              <a:t> </a:t>
            </a:r>
            <a:r>
              <a:rPr lang="en-GB" sz="2000" dirty="0" err="1" smtClean="0"/>
              <a:t>peces</a:t>
            </a:r>
            <a:r>
              <a:rPr lang="en-GB" sz="2000" dirty="0" smtClean="0"/>
              <a:t> de </a:t>
            </a:r>
            <a:r>
              <a:rPr lang="en-GB" sz="2000" dirty="0" err="1" smtClean="0"/>
              <a:t>color</a:t>
            </a:r>
            <a:r>
              <a:rPr lang="en-GB" sz="2000" dirty="0" smtClean="0"/>
              <a:t> </a:t>
            </a:r>
            <a:r>
              <a:rPr lang="en-GB" sz="2000" dirty="0" err="1" smtClean="0"/>
              <a:t>violeta</a:t>
            </a:r>
            <a:r>
              <a:rPr lang="en-GB" sz="2000" dirty="0" smtClean="0"/>
              <a:t>, dos </a:t>
            </a:r>
            <a:r>
              <a:rPr lang="en-GB" sz="2000" dirty="0" err="1" smtClean="0"/>
              <a:t>peces</a:t>
            </a:r>
            <a:r>
              <a:rPr lang="en-GB" sz="2000" dirty="0" smtClean="0"/>
              <a:t> </a:t>
            </a:r>
            <a:r>
              <a:rPr lang="en-GB" sz="2000" dirty="0" err="1" smtClean="0"/>
              <a:t>verdes</a:t>
            </a:r>
            <a:r>
              <a:rPr lang="en-GB" sz="2000" dirty="0" smtClean="0"/>
              <a:t> y un </a:t>
            </a:r>
            <a:r>
              <a:rPr lang="en-GB" sz="2000" dirty="0" err="1" smtClean="0"/>
              <a:t>pez</a:t>
            </a:r>
            <a:r>
              <a:rPr lang="en-GB" sz="2000" dirty="0" smtClean="0"/>
              <a:t> </a:t>
            </a:r>
            <a:r>
              <a:rPr lang="en-GB" sz="2000" dirty="0" err="1" smtClean="0"/>
              <a:t>amarillo</a:t>
            </a:r>
            <a:r>
              <a:rPr lang="en-GB" sz="2000" dirty="0" smtClean="0"/>
              <a:t>.</a:t>
            </a:r>
            <a:endParaRPr lang="en-GB" sz="20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48" y="6877069"/>
            <a:ext cx="923268" cy="10457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2638" y="6175115"/>
            <a:ext cx="955793" cy="1082628"/>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blip>
          <a:stretch>
            <a:fillRect/>
          </a:stretch>
        </p:blipFill>
        <p:spPr>
          <a:xfrm>
            <a:off x="4263763" y="7966281"/>
            <a:ext cx="711283" cy="480827"/>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a:off x="4083228" y="8447108"/>
            <a:ext cx="711283" cy="480827"/>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blip>
          <a:stretch>
            <a:fillRect/>
          </a:stretch>
        </p:blipFill>
        <p:spPr>
          <a:xfrm>
            <a:off x="4731300" y="8272267"/>
            <a:ext cx="711283" cy="480827"/>
          </a:xfrm>
          <a:prstGeom prst="rect">
            <a:avLst/>
          </a:prstGeom>
        </p:spPr>
      </p:pic>
      <p:pic>
        <p:nvPicPr>
          <p:cNvPr id="35" name="Picture 34"/>
          <p:cNvPicPr>
            <a:picLocks noChangeAspect="1"/>
          </p:cNvPicPr>
          <p:nvPr/>
        </p:nvPicPr>
        <p:blipFill>
          <a:blip r:embed="rId5">
            <a:clrChange>
              <a:clrFrom>
                <a:srgbClr val="FFFFFF"/>
              </a:clrFrom>
              <a:clrTo>
                <a:srgbClr val="FFFFFF">
                  <a:alpha val="0"/>
                </a:srgbClr>
              </a:clrTo>
            </a:clrChange>
          </a:blip>
          <a:stretch>
            <a:fillRect/>
          </a:stretch>
        </p:blipFill>
        <p:spPr>
          <a:xfrm>
            <a:off x="5267476" y="7956376"/>
            <a:ext cx="711283" cy="480827"/>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5262048" y="8510205"/>
            <a:ext cx="711283" cy="480827"/>
          </a:xfrm>
          <a:prstGeom prst="rect">
            <a:avLst/>
          </a:prstGeom>
        </p:spPr>
      </p:pic>
      <p:pic>
        <p:nvPicPr>
          <p:cNvPr id="37" name="Picture 36"/>
          <p:cNvPicPr>
            <a:picLocks noChangeAspect="1"/>
          </p:cNvPicPr>
          <p:nvPr/>
        </p:nvPicPr>
        <p:blipFill>
          <a:blip r:embed="rId5">
            <a:clrChange>
              <a:clrFrom>
                <a:srgbClr val="FFFFFF"/>
              </a:clrFrom>
              <a:clrTo>
                <a:srgbClr val="FFFFFF">
                  <a:alpha val="0"/>
                </a:srgbClr>
              </a:clrTo>
            </a:clrChange>
          </a:blip>
          <a:stretch>
            <a:fillRect/>
          </a:stretch>
        </p:blipFill>
        <p:spPr>
          <a:xfrm>
            <a:off x="5814061" y="8233291"/>
            <a:ext cx="711283" cy="480827"/>
          </a:xfrm>
          <a:prstGeom prst="rect">
            <a:avLst/>
          </a:prstGeom>
        </p:spPr>
      </p:pic>
      <p:pic>
        <p:nvPicPr>
          <p:cNvPr id="38"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4182885" y="4915432"/>
            <a:ext cx="1862437" cy="11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3850907" y="6075166"/>
            <a:ext cx="1620411" cy="83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71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3582237"/>
              </p:ext>
            </p:extLst>
          </p:nvPr>
        </p:nvGraphicFramePr>
        <p:xfrm>
          <a:off x="188640" y="854857"/>
          <a:ext cx="6479479" cy="4572000"/>
        </p:xfrm>
        <a:graphic>
          <a:graphicData uri="http://schemas.openxmlformats.org/drawingml/2006/table">
            <a:tbl>
              <a:tblPr firstRow="1" firstCol="1" lastRow="1" lastCol="1" bandRow="1" bandCol="1">
                <a:tableStyleId>{5940675A-B579-460E-94D1-54222C63F5DA}</a:tableStyleId>
              </a:tblPr>
              <a:tblGrid>
                <a:gridCol w="3235471"/>
                <a:gridCol w="3244008"/>
              </a:tblGrid>
              <a:tr h="44450">
                <a:tc>
                  <a:txBody>
                    <a:bodyPr/>
                    <a:lstStyle/>
                    <a:p>
                      <a:pPr marL="38100">
                        <a:spcAft>
                          <a:spcPts val="0"/>
                        </a:spcAft>
                      </a:pPr>
                      <a:r>
                        <a:rPr lang="fr-FR" sz="2000" dirty="0">
                          <a:effectLst/>
                          <a:latin typeface="Arial" panose="020B0604020202020204" pitchFamily="34" charset="0"/>
                          <a:cs typeface="Arial" panose="020B0604020202020204" pitchFamily="34" charset="0"/>
                        </a:rPr>
                        <a:t> 1 – ¿</a:t>
                      </a:r>
                      <a:r>
                        <a:rPr lang="fr-FR" sz="2000" dirty="0" err="1">
                          <a:effectLst/>
                          <a:latin typeface="Arial" panose="020B0604020202020204" pitchFamily="34" charset="0"/>
                          <a:cs typeface="Arial" panose="020B0604020202020204" pitchFamily="34" charset="0"/>
                        </a:rPr>
                        <a:t>Tienes</a:t>
                      </a:r>
                      <a:r>
                        <a:rPr lang="fr-FR" sz="2000" dirty="0">
                          <a:effectLst/>
                          <a:latin typeface="Arial" panose="020B0604020202020204" pitchFamily="34" charset="0"/>
                          <a:cs typeface="Arial" panose="020B0604020202020204" pitchFamily="34" charset="0"/>
                        </a:rPr>
                        <a:t> animales en casa, </a:t>
                      </a:r>
                      <a:r>
                        <a:rPr lang="fr-FR" sz="2000" dirty="0" err="1" smtClean="0">
                          <a:effectLst/>
                          <a:latin typeface="Arial" panose="020B0604020202020204" pitchFamily="34" charset="0"/>
                          <a:cs typeface="Arial" panose="020B0604020202020204" pitchFamily="34" charset="0"/>
                        </a:rPr>
                        <a:t>Mariela</a:t>
                      </a:r>
                      <a:r>
                        <a:rPr lang="fr-FR"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smtClean="0">
                          <a:effectLst/>
                          <a:latin typeface="Arial" panose="020B0604020202020204" pitchFamily="34" charset="0"/>
                          <a:cs typeface="Arial" panose="020B0604020202020204" pitchFamily="34" charset="0"/>
                        </a:rPr>
                        <a:t> </a:t>
                      </a:r>
                      <a:r>
                        <a:rPr lang="fr-FR" sz="2000" dirty="0" err="1" smtClean="0">
                          <a:effectLst/>
                          <a:latin typeface="Arial" panose="020B0604020202020204" pitchFamily="34" charset="0"/>
                          <a:cs typeface="Arial" panose="020B0604020202020204" pitchFamily="34" charset="0"/>
                        </a:rPr>
                        <a:t>Sí</a:t>
                      </a:r>
                      <a:r>
                        <a:rPr lang="fr-FR" sz="2000" dirty="0" smtClean="0">
                          <a:effectLst/>
                          <a:latin typeface="Arial" panose="020B0604020202020204" pitchFamily="34" charset="0"/>
                          <a:cs typeface="Arial" panose="020B0604020202020204" pitchFamily="34" charset="0"/>
                        </a:rPr>
                        <a:t>, </a:t>
                      </a:r>
                      <a:r>
                        <a:rPr lang="fr-FR" sz="2000" dirty="0" err="1" smtClean="0">
                          <a:effectLst/>
                          <a:latin typeface="Arial" panose="020B0604020202020204" pitchFamily="34" charset="0"/>
                          <a:cs typeface="Arial" panose="020B0604020202020204" pitchFamily="34" charset="0"/>
                        </a:rPr>
                        <a:t>tengo</a:t>
                      </a:r>
                      <a:r>
                        <a:rPr lang="fr-FR" sz="2000" dirty="0" smtClean="0">
                          <a:effectLst/>
                          <a:latin typeface="Arial" panose="020B0604020202020204" pitchFamily="34" charset="0"/>
                          <a:cs typeface="Arial" panose="020B0604020202020204" pitchFamily="34" charset="0"/>
                        </a:rPr>
                        <a:t> un </a:t>
                      </a:r>
                      <a:r>
                        <a:rPr lang="fr-FR" sz="2000" dirty="0" err="1" smtClean="0">
                          <a:effectLst/>
                          <a:latin typeface="Arial" panose="020B0604020202020204" pitchFamily="34" charset="0"/>
                          <a:cs typeface="Arial" panose="020B0604020202020204" pitchFamily="34" charset="0"/>
                        </a:rPr>
                        <a:t>gato</a:t>
                      </a:r>
                      <a:r>
                        <a:rPr lang="fr-FR"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¿De </a:t>
                      </a:r>
                      <a:r>
                        <a:rPr lang="fr-FR" sz="2000" dirty="0" err="1">
                          <a:effectLst/>
                          <a:latin typeface="Arial" panose="020B0604020202020204" pitchFamily="34" charset="0"/>
                          <a:cs typeface="Arial" panose="020B0604020202020204" pitchFamily="34" charset="0"/>
                        </a:rPr>
                        <a:t>qué</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color</a:t>
                      </a:r>
                      <a:r>
                        <a:rPr lang="fr-FR" sz="2000" dirty="0">
                          <a:effectLst/>
                          <a:latin typeface="Arial" panose="020B0604020202020204" pitchFamily="34" charset="0"/>
                          <a:cs typeface="Arial" panose="020B0604020202020204" pitchFamily="34" charset="0"/>
                        </a:rPr>
                        <a:t> es tu </a:t>
                      </a:r>
                      <a:r>
                        <a:rPr lang="fr-FR" sz="2000" dirty="0" err="1" smtClean="0">
                          <a:effectLst/>
                          <a:latin typeface="Arial" panose="020B0604020202020204" pitchFamily="34" charset="0"/>
                          <a:cs typeface="Arial" panose="020B0604020202020204" pitchFamily="34" charset="0"/>
                        </a:rPr>
                        <a:t>gato</a:t>
                      </a:r>
                      <a:r>
                        <a:rPr lang="fr-FR"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Es </a:t>
                      </a:r>
                      <a:r>
                        <a:rPr lang="fr-FR" sz="2000" dirty="0" err="1">
                          <a:effectLst/>
                          <a:latin typeface="Arial" panose="020B0604020202020204" pitchFamily="34" charset="0"/>
                          <a:cs typeface="Arial" panose="020B0604020202020204" pitchFamily="34" charset="0"/>
                        </a:rPr>
                        <a:t>marrón</a:t>
                      </a:r>
                      <a:r>
                        <a:rPr lang="fr-FR" sz="2000" dirty="0">
                          <a:effectLst/>
                          <a:latin typeface="Arial" panose="020B0604020202020204" pitchFamily="34" charset="0"/>
                          <a:cs typeface="Arial" panose="020B0604020202020204" pitchFamily="34" charset="0"/>
                        </a:rPr>
                        <a:t> y </a:t>
                      </a:r>
                      <a:r>
                        <a:rPr lang="fr-FR" sz="2000" dirty="0" err="1" smtClean="0">
                          <a:effectLst/>
                          <a:latin typeface="Arial" panose="020B0604020202020204" pitchFamily="34" charset="0"/>
                          <a:cs typeface="Arial" panose="020B0604020202020204" pitchFamily="34" charset="0"/>
                        </a:rPr>
                        <a:t>blanco</a:t>
                      </a:r>
                      <a:r>
                        <a:rPr lang="fr-FR" sz="2000" dirty="0" smtClean="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Cuántos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años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tiene</a:t>
                      </a:r>
                      <a:r>
                        <a:rPr lang="en-US"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en-US" sz="2000" dirty="0">
                          <a:effectLst/>
                          <a:latin typeface="Arial" panose="020B0604020202020204" pitchFamily="34" charset="0"/>
                          <a:cs typeface="Arial" panose="020B0604020202020204" pitchFamily="34" charset="0"/>
                        </a:rPr>
                        <a:t> – </a:t>
                      </a:r>
                      <a:r>
                        <a:rPr lang="en-US" sz="2000" dirty="0" err="1">
                          <a:effectLst/>
                          <a:latin typeface="Arial" panose="020B0604020202020204" pitchFamily="34" charset="0"/>
                          <a:cs typeface="Arial" panose="020B0604020202020204" pitchFamily="34" charset="0"/>
                        </a:rPr>
                        <a:t>Tiene</a:t>
                      </a:r>
                      <a:r>
                        <a:rPr lang="en-US" sz="2000" dirty="0">
                          <a:effectLst/>
                          <a:latin typeface="Arial" panose="020B0604020202020204" pitchFamily="34" charset="0"/>
                          <a:cs typeface="Arial" panose="020B0604020202020204" pitchFamily="34" charset="0"/>
                        </a:rPr>
                        <a:t> 8 </a:t>
                      </a:r>
                      <a:r>
                        <a:rPr lang="en-US" sz="2000" dirty="0" err="1">
                          <a:effectLst/>
                          <a:latin typeface="Arial" panose="020B0604020202020204" pitchFamily="34" charset="0"/>
                          <a:cs typeface="Arial" panose="020B0604020202020204" pitchFamily="34" charset="0"/>
                        </a:rPr>
                        <a:t>años</a:t>
                      </a:r>
                      <a:r>
                        <a:rPr lang="en-US" sz="2000" dirty="0" smtClean="0">
                          <a:effectLst/>
                          <a:latin typeface="Arial" panose="020B0604020202020204" pitchFamily="34" charset="0"/>
                          <a:cs typeface="Arial" panose="020B0604020202020204" pitchFamily="34" charset="0"/>
                        </a:rPr>
                        <a:t>. Y </a:t>
                      </a:r>
                      <a:r>
                        <a:rPr lang="en-US" sz="2000" dirty="0" err="1" smtClean="0">
                          <a:effectLst/>
                          <a:latin typeface="Arial" panose="020B0604020202020204" pitchFamily="34" charset="0"/>
                          <a:cs typeface="Arial" panose="020B0604020202020204" pitchFamily="34" charset="0"/>
                        </a:rPr>
                        <a:t>es</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muy</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intelligente</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txBody>
                  <a:tcPr marL="68580" marR="68580" marT="0" marB="0"/>
                </a:tc>
                <a:tc>
                  <a:txBody>
                    <a:bodyPr/>
                    <a:lstStyle/>
                    <a:p>
                      <a:pPr marL="38100">
                        <a:spcAft>
                          <a:spcPts val="0"/>
                        </a:spcAft>
                      </a:pPr>
                      <a:r>
                        <a:rPr lang="fr-FR" sz="2000" dirty="0">
                          <a:effectLst/>
                          <a:latin typeface="Arial" panose="020B0604020202020204" pitchFamily="34" charset="0"/>
                          <a:cs typeface="Arial" panose="020B0604020202020204" pitchFamily="34" charset="0"/>
                        </a:rPr>
                        <a:t>2 – ¿</a:t>
                      </a:r>
                      <a:r>
                        <a:rPr lang="fr-FR" sz="2000" dirty="0" err="1">
                          <a:effectLst/>
                          <a:latin typeface="Arial" panose="020B0604020202020204" pitchFamily="34" charset="0"/>
                          <a:cs typeface="Arial" panose="020B0604020202020204" pitchFamily="34" charset="0"/>
                        </a:rPr>
                        <a:t>Tienes</a:t>
                      </a:r>
                      <a:r>
                        <a:rPr lang="fr-FR" sz="2000" dirty="0">
                          <a:effectLst/>
                          <a:latin typeface="Arial" panose="020B0604020202020204" pitchFamily="34" charset="0"/>
                          <a:cs typeface="Arial" panose="020B0604020202020204" pitchFamily="34" charset="0"/>
                        </a:rPr>
                        <a:t> animales en casa, </a:t>
                      </a:r>
                      <a:r>
                        <a:rPr lang="fr-FR" sz="2000" dirty="0" smtClean="0">
                          <a:effectLst/>
                          <a:latin typeface="Arial" panose="020B0604020202020204" pitchFamily="34" charset="0"/>
                          <a:cs typeface="Arial" panose="020B0604020202020204" pitchFamily="34" charset="0"/>
                        </a:rPr>
                        <a:t>Antonio?</a:t>
                      </a:r>
                      <a:endParaRPr lang="en-GB" sz="2000" dirty="0">
                        <a:effectLst/>
                        <a:latin typeface="Arial" panose="020B0604020202020204" pitchFamily="34" charset="0"/>
                        <a:cs typeface="Arial" panose="020B0604020202020204" pitchFamily="34" charset="0"/>
                      </a:endParaRPr>
                    </a:p>
                    <a:p>
                      <a:pPr algn="ctr">
                        <a:spcAft>
                          <a:spcPts val="0"/>
                        </a:spcAft>
                      </a:pPr>
                      <a:r>
                        <a:rPr lang="fr-FR" sz="2000" dirty="0" smtClean="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Sí</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tengo</a:t>
                      </a:r>
                      <a:r>
                        <a:rPr lang="fr-FR" sz="2000" dirty="0">
                          <a:effectLst/>
                          <a:latin typeface="Arial" panose="020B0604020202020204" pitchFamily="34" charset="0"/>
                          <a:cs typeface="Arial" panose="020B0604020202020204" pitchFamily="34" charset="0"/>
                        </a:rPr>
                        <a:t> un </a:t>
                      </a:r>
                      <a:r>
                        <a:rPr lang="fr-FR" sz="2000" dirty="0" err="1" smtClean="0">
                          <a:effectLst/>
                          <a:latin typeface="Arial" panose="020B0604020202020204" pitchFamily="34" charset="0"/>
                          <a:cs typeface="Arial" panose="020B0604020202020204" pitchFamily="34" charset="0"/>
                        </a:rPr>
                        <a:t>caballo</a:t>
                      </a:r>
                      <a:r>
                        <a:rPr lang="en-GB" sz="2000" dirty="0" smtClean="0">
                          <a:effectLst/>
                          <a:latin typeface="Arial" panose="020B0604020202020204" pitchFamily="34" charset="0"/>
                          <a:cs typeface="Arial" panose="020B0604020202020204" pitchFamily="34" charset="0"/>
                        </a:rPr>
                        <a:t> </a:t>
                      </a:r>
                      <a:r>
                        <a:rPr lang="fr-FR" sz="2000" dirty="0" smtClean="0">
                          <a:effectLst/>
                          <a:latin typeface="Arial" panose="020B0604020202020204" pitchFamily="34" charset="0"/>
                          <a:cs typeface="Arial" panose="020B0604020202020204" pitchFamily="34" charset="0"/>
                        </a:rPr>
                        <a:t> </a:t>
                      </a:r>
                      <a:r>
                        <a:rPr lang="fr-FR" sz="2000" dirty="0">
                          <a:effectLst/>
                          <a:latin typeface="Arial" panose="020B0604020202020204" pitchFamily="34" charset="0"/>
                          <a:cs typeface="Arial" panose="020B0604020202020204" pitchFamily="34" charset="0"/>
                        </a:rPr>
                        <a:t>– ¿De </a:t>
                      </a:r>
                      <a:r>
                        <a:rPr lang="fr-FR" sz="2000" dirty="0" err="1">
                          <a:effectLst/>
                          <a:latin typeface="Arial" panose="020B0604020202020204" pitchFamily="34" charset="0"/>
                          <a:cs typeface="Arial" panose="020B0604020202020204" pitchFamily="34" charset="0"/>
                        </a:rPr>
                        <a:t>qué</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color</a:t>
                      </a:r>
                      <a:r>
                        <a:rPr lang="fr-FR" sz="2000" dirty="0">
                          <a:effectLst/>
                          <a:latin typeface="Arial" panose="020B0604020202020204" pitchFamily="34" charset="0"/>
                          <a:cs typeface="Arial" panose="020B0604020202020204" pitchFamily="34" charset="0"/>
                        </a:rPr>
                        <a:t> es?</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Es gris.  Es </a:t>
                      </a:r>
                      <a:r>
                        <a:rPr lang="fr-FR" sz="2000" dirty="0" smtClean="0">
                          <a:effectLst/>
                          <a:latin typeface="Arial" panose="020B0604020202020204" pitchFamily="34" charset="0"/>
                          <a:cs typeface="Arial" panose="020B0604020202020204" pitchFamily="34" charset="0"/>
                        </a:rPr>
                        <a:t>grande.</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err="1">
                          <a:effectLst/>
                          <a:latin typeface="Arial" panose="020B0604020202020204" pitchFamily="34" charset="0"/>
                          <a:cs typeface="Arial" panose="020B0604020202020204" pitchFamily="34" charset="0"/>
                        </a:rPr>
                        <a:t>Cuántos</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años</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tiene</a:t>
                      </a:r>
                      <a:r>
                        <a:rPr lang="fr-FR"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Tiene</a:t>
                      </a:r>
                      <a:r>
                        <a:rPr lang="en-US" sz="2000" dirty="0">
                          <a:effectLst/>
                          <a:latin typeface="Arial" panose="020B0604020202020204" pitchFamily="34" charset="0"/>
                          <a:cs typeface="Arial" panose="020B0604020202020204" pitchFamily="34" charset="0"/>
                        </a:rPr>
                        <a:t> 2 </a:t>
                      </a:r>
                      <a:r>
                        <a:rPr lang="en-US" sz="2000" dirty="0" err="1">
                          <a:effectLst/>
                          <a:latin typeface="Arial" panose="020B0604020202020204" pitchFamily="34" charset="0"/>
                          <a:cs typeface="Arial" panose="020B0604020202020204" pitchFamily="34" charset="0"/>
                        </a:rPr>
                        <a:t>años</a:t>
                      </a:r>
                      <a:r>
                        <a:rPr lang="en-US"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a:spcAft>
                          <a:spcPts val="0"/>
                        </a:spcAft>
                      </a:pPr>
                      <a:r>
                        <a:rPr lang="en-US"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38100">
                        <a:spcAft>
                          <a:spcPts val="0"/>
                        </a:spcAft>
                      </a:pPr>
                      <a:r>
                        <a:rPr lang="fr-FR" sz="2000" dirty="0">
                          <a:effectLst/>
                          <a:latin typeface="Arial" panose="020B0604020202020204" pitchFamily="34" charset="0"/>
                          <a:cs typeface="Arial" panose="020B0604020202020204" pitchFamily="34" charset="0"/>
                        </a:rPr>
                        <a:t>3 – ¿De </a:t>
                      </a:r>
                      <a:r>
                        <a:rPr lang="fr-FR" sz="2000" dirty="0" err="1">
                          <a:effectLst/>
                          <a:latin typeface="Arial" panose="020B0604020202020204" pitchFamily="34" charset="0"/>
                          <a:cs typeface="Arial" panose="020B0604020202020204" pitchFamily="34" charset="0"/>
                        </a:rPr>
                        <a:t>qué</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color</a:t>
                      </a:r>
                      <a:r>
                        <a:rPr lang="fr-FR" sz="2000" dirty="0">
                          <a:effectLst/>
                          <a:latin typeface="Arial" panose="020B0604020202020204" pitchFamily="34" charset="0"/>
                          <a:cs typeface="Arial" panose="020B0604020202020204" pitchFamily="34" charset="0"/>
                        </a:rPr>
                        <a:t> es tu </a:t>
                      </a:r>
                      <a:r>
                        <a:rPr lang="fr-FR" sz="2000" dirty="0" err="1" smtClean="0">
                          <a:effectLst/>
                          <a:latin typeface="Arial" panose="020B0604020202020204" pitchFamily="34" charset="0"/>
                          <a:cs typeface="Arial" panose="020B0604020202020204" pitchFamily="34" charset="0"/>
                        </a:rPr>
                        <a:t>perro</a:t>
                      </a:r>
                      <a:r>
                        <a:rPr lang="fr-FR" sz="2000" dirty="0" smtClean="0">
                          <a:effectLst/>
                          <a:latin typeface="Arial" panose="020B0604020202020204" pitchFamily="34" charset="0"/>
                          <a:cs typeface="Arial" panose="020B0604020202020204" pitchFamily="34" charset="0"/>
                        </a:rPr>
                        <a:t>, Elena?</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Es </a:t>
                      </a:r>
                      <a:r>
                        <a:rPr lang="fr-FR" sz="2000" dirty="0" smtClean="0">
                          <a:effectLst/>
                          <a:latin typeface="Arial" panose="020B0604020202020204" pitchFamily="34" charset="0"/>
                          <a:cs typeface="Arial" panose="020B0604020202020204" pitchFamily="34" charset="0"/>
                        </a:rPr>
                        <a:t>negro.</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Cuántos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años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tiene</a:t>
                      </a:r>
                      <a:r>
                        <a:rPr lang="en-US"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en-US" sz="2000" dirty="0">
                          <a:effectLst/>
                          <a:latin typeface="Arial" panose="020B0604020202020204" pitchFamily="34" charset="0"/>
                          <a:cs typeface="Arial" panose="020B0604020202020204" pitchFamily="34" charset="0"/>
                        </a:rPr>
                        <a:t> – </a:t>
                      </a:r>
                      <a:r>
                        <a:rPr lang="en-US" sz="2000" dirty="0" err="1">
                          <a:effectLst/>
                          <a:latin typeface="Arial" panose="020B0604020202020204" pitchFamily="34" charset="0"/>
                          <a:cs typeface="Arial" panose="020B0604020202020204" pitchFamily="34" charset="0"/>
                        </a:rPr>
                        <a:t>Tiene</a:t>
                      </a:r>
                      <a:r>
                        <a:rPr lang="en-US" sz="2000" dirty="0">
                          <a:effectLst/>
                          <a:latin typeface="Arial" panose="020B0604020202020204" pitchFamily="34" charset="0"/>
                          <a:cs typeface="Arial" panose="020B0604020202020204" pitchFamily="34" charset="0"/>
                        </a:rPr>
                        <a:t> 5 </a:t>
                      </a:r>
                      <a:r>
                        <a:rPr lang="en-US" sz="2000" dirty="0" err="1" smtClean="0">
                          <a:effectLst/>
                          <a:latin typeface="Arial" panose="020B0604020202020204" pitchFamily="34" charset="0"/>
                          <a:cs typeface="Arial" panose="020B0604020202020204" pitchFamily="34" charset="0"/>
                        </a:rPr>
                        <a:t>años</a:t>
                      </a:r>
                      <a:r>
                        <a:rPr lang="en-US" sz="2000" baseline="0" dirty="0" smtClean="0">
                          <a:effectLst/>
                          <a:latin typeface="Arial" panose="020B0604020202020204" pitchFamily="34" charset="0"/>
                          <a:cs typeface="Arial" panose="020B0604020202020204" pitchFamily="34" charset="0"/>
                        </a:rPr>
                        <a:t> y </a:t>
                      </a:r>
                      <a:r>
                        <a:rPr lang="en-US" sz="2000" baseline="0" dirty="0" err="1" smtClean="0">
                          <a:effectLst/>
                          <a:latin typeface="Arial" panose="020B0604020202020204" pitchFamily="34" charset="0"/>
                          <a:cs typeface="Arial" panose="020B0604020202020204" pitchFamily="34" charset="0"/>
                        </a:rPr>
                        <a:t>es</a:t>
                      </a:r>
                      <a:r>
                        <a:rPr lang="en-US" sz="2000" baseline="0" dirty="0" smtClean="0">
                          <a:effectLst/>
                          <a:latin typeface="Arial" panose="020B0604020202020204" pitchFamily="34" charset="0"/>
                          <a:cs typeface="Arial" panose="020B0604020202020204" pitchFamily="34" charset="0"/>
                        </a:rPr>
                        <a:t> </a:t>
                      </a:r>
                      <a:r>
                        <a:rPr lang="en-US" sz="2000" baseline="0" dirty="0" err="1" smtClean="0">
                          <a:effectLst/>
                          <a:latin typeface="Arial" panose="020B0604020202020204" pitchFamily="34" charset="0"/>
                          <a:cs typeface="Arial" panose="020B0604020202020204" pitchFamily="34" charset="0"/>
                        </a:rPr>
                        <a:t>enorme</a:t>
                      </a:r>
                      <a:r>
                        <a:rPr lang="en-US" sz="2000" baseline="0" dirty="0" smtClean="0">
                          <a:effectLst/>
                          <a:latin typeface="Arial" panose="020B0604020202020204" pitchFamily="34" charset="0"/>
                          <a:cs typeface="Arial" panose="020B0604020202020204" pitchFamily="34" charset="0"/>
                        </a:rPr>
                        <a:t>.</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8100">
                        <a:spcAft>
                          <a:spcPts val="0"/>
                        </a:spcAft>
                      </a:pPr>
                      <a:r>
                        <a:rPr lang="fr-FR" sz="2000" dirty="0">
                          <a:effectLst/>
                          <a:latin typeface="Arial" panose="020B0604020202020204" pitchFamily="34" charset="0"/>
                          <a:cs typeface="Arial" panose="020B0604020202020204" pitchFamily="34" charset="0"/>
                        </a:rPr>
                        <a:t>4 – ¿De </a:t>
                      </a:r>
                      <a:r>
                        <a:rPr lang="fr-FR" sz="2000" dirty="0" err="1">
                          <a:effectLst/>
                          <a:latin typeface="Arial" panose="020B0604020202020204" pitchFamily="34" charset="0"/>
                          <a:cs typeface="Arial" panose="020B0604020202020204" pitchFamily="34" charset="0"/>
                        </a:rPr>
                        <a:t>qué</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color</a:t>
                      </a:r>
                      <a:r>
                        <a:rPr lang="fr-FR" sz="2000" dirty="0">
                          <a:effectLst/>
                          <a:latin typeface="Arial" panose="020B0604020202020204" pitchFamily="34" charset="0"/>
                          <a:cs typeface="Arial" panose="020B0604020202020204" pitchFamily="34" charset="0"/>
                        </a:rPr>
                        <a:t> es tu </a:t>
                      </a:r>
                      <a:r>
                        <a:rPr lang="fr-FR" sz="2000" dirty="0" err="1">
                          <a:effectLst/>
                          <a:latin typeface="Arial" panose="020B0604020202020204" pitchFamily="34" charset="0"/>
                          <a:cs typeface="Arial" panose="020B0604020202020204" pitchFamily="34" charset="0"/>
                        </a:rPr>
                        <a:t>pájaro</a:t>
                      </a:r>
                      <a:r>
                        <a:rPr lang="fr-FR" sz="2000" dirty="0">
                          <a:effectLst/>
                          <a:latin typeface="Arial" panose="020B0604020202020204" pitchFamily="34" charset="0"/>
                          <a:cs typeface="Arial" panose="020B0604020202020204" pitchFamily="34" charset="0"/>
                        </a:rPr>
                        <a:t>, </a:t>
                      </a:r>
                      <a:r>
                        <a:rPr lang="fr-FR" sz="2000" dirty="0" smtClean="0">
                          <a:effectLst/>
                          <a:latin typeface="Arial" panose="020B0604020202020204" pitchFamily="34" charset="0"/>
                          <a:cs typeface="Arial" panose="020B0604020202020204" pitchFamily="34" charset="0"/>
                        </a:rPr>
                        <a:t>León?</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Es </a:t>
                      </a:r>
                      <a:r>
                        <a:rPr lang="fr-FR" sz="2000" dirty="0" err="1" smtClean="0">
                          <a:effectLst/>
                          <a:latin typeface="Arial" panose="020B0604020202020204" pitchFamily="34" charset="0"/>
                          <a:cs typeface="Arial" panose="020B0604020202020204" pitchFamily="34" charset="0"/>
                        </a:rPr>
                        <a:t>verde</a:t>
                      </a:r>
                      <a:r>
                        <a:rPr lang="fr-FR" sz="2000" dirty="0" smtClean="0">
                          <a:effectLst/>
                          <a:latin typeface="Arial" panose="020B0604020202020204" pitchFamily="34" charset="0"/>
                          <a:cs typeface="Arial" panose="020B0604020202020204" pitchFamily="34" charset="0"/>
                        </a:rPr>
                        <a:t> y amarillo.  No es grande, es </a:t>
                      </a:r>
                      <a:r>
                        <a:rPr lang="fr-FR" sz="2000" dirty="0" err="1" smtClean="0">
                          <a:effectLst/>
                          <a:latin typeface="Arial" panose="020B0604020202020204" pitchFamily="34" charset="0"/>
                          <a:cs typeface="Arial" panose="020B0604020202020204" pitchFamily="34" charset="0"/>
                        </a:rPr>
                        <a:t>muy</a:t>
                      </a:r>
                      <a:r>
                        <a:rPr lang="fr-FR" sz="2000" dirty="0" smtClean="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pequeño</a:t>
                      </a:r>
                      <a:r>
                        <a:rPr lang="fr-FR"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Sólo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tiene</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un </a:t>
                      </a:r>
                      <a:r>
                        <a:rPr lang="en-US" sz="2000" dirty="0" err="1" smtClean="0">
                          <a:effectLst/>
                          <a:latin typeface="Arial" panose="020B0604020202020204" pitchFamily="34" charset="0"/>
                          <a:cs typeface="Arial" panose="020B0604020202020204" pitchFamily="34" charset="0"/>
                        </a:rPr>
                        <a:t>año</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17956019"/>
              </p:ext>
            </p:extLst>
          </p:nvPr>
        </p:nvGraphicFramePr>
        <p:xfrm>
          <a:off x="188640" y="5724128"/>
          <a:ext cx="6479479" cy="2499360"/>
        </p:xfrm>
        <a:graphic>
          <a:graphicData uri="http://schemas.openxmlformats.org/drawingml/2006/table">
            <a:tbl>
              <a:tblPr firstRow="1" firstCol="1" lastRow="1" lastCol="1" bandRow="1" bandCol="1">
                <a:tableStyleId>{5940675A-B579-460E-94D1-54222C63F5DA}</a:tableStyleId>
              </a:tblPr>
              <a:tblGrid>
                <a:gridCol w="1295667"/>
                <a:gridCol w="1295667"/>
                <a:gridCol w="1295667"/>
                <a:gridCol w="1296239"/>
                <a:gridCol w="1296239"/>
              </a:tblGrid>
              <a:tr h="157003">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Mariela</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Antonio</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Elena</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León</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r h="235505">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Pet</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r h="235505">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Age</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r h="235505">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Colour</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r h="235505">
                <a:tc>
                  <a:txBody>
                    <a:bodyPr/>
                    <a:lstStyle/>
                    <a:p>
                      <a:pPr>
                        <a:lnSpc>
                          <a:spcPct val="150000"/>
                        </a:lnSpc>
                        <a:spcAft>
                          <a:spcPts val="0"/>
                        </a:spcAft>
                      </a:pPr>
                      <a:r>
                        <a:rPr lang="en-GB" sz="1800" dirty="0" smtClean="0">
                          <a:effectLst/>
                          <a:latin typeface="Arial" panose="020B0604020202020204" pitchFamily="34" charset="0"/>
                          <a:cs typeface="Arial" panose="020B0604020202020204" pitchFamily="34" charset="0"/>
                        </a:rPr>
                        <a:t>Other information</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r>
            </a:tbl>
          </a:graphicData>
        </a:graphic>
      </p:graphicFrame>
      <p:sp>
        <p:nvSpPr>
          <p:cNvPr id="6" name="Rectangle 3"/>
          <p:cNvSpPr>
            <a:spLocks noChangeArrowheads="1"/>
          </p:cNvSpPr>
          <p:nvPr/>
        </p:nvSpPr>
        <p:spPr bwMode="auto">
          <a:xfrm>
            <a:off x="413668" y="50577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Comic Sans MS" panose="030F0702030302020204" pitchFamily="66"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anose="030F0702030302020204" pitchFamily="66"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117873" y="9938"/>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Los </a:t>
            </a:r>
            <a:r>
              <a:rPr lang="en-GB" sz="2800" dirty="0" err="1" smtClean="0">
                <a:latin typeface="Arial" panose="020B0604020202020204" pitchFamily="34" charset="0"/>
                <a:cs typeface="Arial" panose="020B0604020202020204" pitchFamily="34" charset="0"/>
              </a:rPr>
              <a:t>animales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Read the conversations and fill in the table in English.</a:t>
            </a:r>
            <a:endParaRPr lang="en-GB" sz="2000" dirty="0">
              <a:latin typeface="Arial" panose="020B0604020202020204" pitchFamily="34" charset="0"/>
              <a:cs typeface="Arial" panose="020B0604020202020204" pitchFamily="34" charset="0"/>
            </a:endParaRPr>
          </a:p>
        </p:txBody>
      </p:sp>
      <p:sp>
        <p:nvSpPr>
          <p:cNvPr id="8" name="Rounded Rectangle 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678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640752936"/>
              </p:ext>
            </p:extLst>
          </p:nvPr>
        </p:nvGraphicFramePr>
        <p:xfrm>
          <a:off x="206896" y="1278249"/>
          <a:ext cx="6469425" cy="7406736"/>
        </p:xfrm>
        <a:graphic>
          <a:graphicData uri="http://schemas.openxmlformats.org/drawingml/2006/table">
            <a:tbl>
              <a:tblPr firstRow="1" bandRow="1">
                <a:tableStyleId>{5940675A-B579-460E-94D1-54222C63F5DA}</a:tableStyleId>
              </a:tblPr>
              <a:tblGrid>
                <a:gridCol w="2156475"/>
                <a:gridCol w="2156475"/>
                <a:gridCol w="2156475"/>
              </a:tblGrid>
              <a:tr h="2468912">
                <a:tc>
                  <a:txBody>
                    <a:bodyPr/>
                    <a:lstStyle/>
                    <a:p>
                      <a:r>
                        <a:rPr lang="en-GB" sz="2400" b="1" dirty="0" smtClean="0">
                          <a:latin typeface="Arial" panose="020B0604020202020204" pitchFamily="34" charset="0"/>
                          <a:cs typeface="Arial" panose="020B0604020202020204" pitchFamily="34" charset="0"/>
                        </a:rPr>
                        <a:t>1</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2</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3</a:t>
                      </a:r>
                      <a:endParaRPr lang="en-GB" sz="2400" b="1" dirty="0">
                        <a:latin typeface="Arial" panose="020B0604020202020204" pitchFamily="34" charset="0"/>
                        <a:cs typeface="Arial" panose="020B0604020202020204" pitchFamily="34" charset="0"/>
                      </a:endParaRPr>
                    </a:p>
                  </a:txBody>
                  <a:tcPr/>
                </a:tc>
              </a:tr>
              <a:tr h="2468912">
                <a:tc>
                  <a:txBody>
                    <a:bodyPr/>
                    <a:lstStyle/>
                    <a:p>
                      <a:r>
                        <a:rPr lang="en-GB" sz="2400" b="1" dirty="0" smtClean="0">
                          <a:latin typeface="Arial" panose="020B0604020202020204" pitchFamily="34" charset="0"/>
                          <a:cs typeface="Arial" panose="020B0604020202020204" pitchFamily="34" charset="0"/>
                        </a:rPr>
                        <a:t>4</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5</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6</a:t>
                      </a:r>
                      <a:endParaRPr lang="en-GB" sz="2400" b="1" dirty="0">
                        <a:latin typeface="Arial" panose="020B0604020202020204" pitchFamily="34" charset="0"/>
                        <a:cs typeface="Arial" panose="020B0604020202020204" pitchFamily="34" charset="0"/>
                      </a:endParaRPr>
                    </a:p>
                  </a:txBody>
                  <a:tcPr/>
                </a:tc>
              </a:tr>
              <a:tr h="2468912">
                <a:tc>
                  <a:txBody>
                    <a:bodyPr/>
                    <a:lstStyle/>
                    <a:p>
                      <a:r>
                        <a:rPr lang="en-GB" sz="2400" b="1" dirty="0" smtClean="0">
                          <a:latin typeface="Arial" panose="020B0604020202020204" pitchFamily="34" charset="0"/>
                          <a:cs typeface="Arial" panose="020B0604020202020204" pitchFamily="34" charset="0"/>
                        </a:rPr>
                        <a:t>7</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8</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9</a:t>
                      </a:r>
                      <a:endParaRPr lang="en-GB" sz="2400" b="1" dirty="0">
                        <a:latin typeface="Arial" panose="020B0604020202020204" pitchFamily="34" charset="0"/>
                        <a:cs typeface="Arial" panose="020B0604020202020204" pitchFamily="34" charset="0"/>
                      </a:endParaRPr>
                    </a:p>
                  </a:txBody>
                  <a:tcPr/>
                </a:tc>
              </a:tr>
            </a:tbl>
          </a:graphicData>
        </a:graphic>
      </p:graphicFrame>
      <p:pic>
        <p:nvPicPr>
          <p:cNvPr id="3" name="Picture 2"/>
          <p:cNvPicPr>
            <a:picLocks noChangeAspect="1"/>
          </p:cNvPicPr>
          <p:nvPr/>
        </p:nvPicPr>
        <p:blipFill>
          <a:blip r:embed="rId2"/>
          <a:stretch>
            <a:fillRect/>
          </a:stretch>
        </p:blipFill>
        <p:spPr>
          <a:xfrm>
            <a:off x="639423" y="1453284"/>
            <a:ext cx="1359321" cy="1656184"/>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457947" y="3814407"/>
            <a:ext cx="2061688" cy="13937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946" y="6300192"/>
            <a:ext cx="1649995" cy="17310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144" y="3862196"/>
            <a:ext cx="1566352" cy="140971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128" y="1357395"/>
            <a:ext cx="2012048" cy="16364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8467" y="1406276"/>
            <a:ext cx="1514475" cy="14287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1144" y="6476570"/>
            <a:ext cx="1510931" cy="132333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479" y="3888363"/>
            <a:ext cx="1378056" cy="1560926"/>
          </a:xfrm>
          <a:prstGeom prst="rect">
            <a:avLst/>
          </a:prstGeom>
        </p:spPr>
      </p:pic>
      <p:sp>
        <p:nvSpPr>
          <p:cNvPr id="17" name="Text Box 4"/>
          <p:cNvSpPr txBox="1">
            <a:spLocks noChangeArrowheads="1"/>
          </p:cNvSpPr>
          <p:nvPr/>
        </p:nvSpPr>
        <p:spPr bwMode="auto">
          <a:xfrm>
            <a:off x="117873" y="9938"/>
            <a:ext cx="65976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Los </a:t>
            </a:r>
            <a:r>
              <a:rPr lang="en-GB" sz="2800" dirty="0" err="1" smtClean="0">
                <a:latin typeface="Arial" panose="020B0604020202020204" pitchFamily="34" charset="0"/>
                <a:cs typeface="Arial" panose="020B0604020202020204" pitchFamily="34" charset="0"/>
              </a:rPr>
              <a:t>animales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Colour each animal and write a phrase to describe it. E.g. 1. un </a:t>
            </a:r>
            <a:r>
              <a:rPr lang="en-GB" sz="2000" dirty="0" err="1" smtClean="0">
                <a:latin typeface="Arial" panose="020B0604020202020204" pitchFamily="34" charset="0"/>
                <a:cs typeface="Arial" panose="020B0604020202020204" pitchFamily="34" charset="0"/>
              </a:rPr>
              <a:t>perro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azul</a:t>
            </a:r>
            <a:r>
              <a:rPr lang="en-GB" sz="2000"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157031" y="2983410"/>
            <a:ext cx="2149596" cy="830997"/>
          </a:xfrm>
          <a:prstGeom prst="rect">
            <a:avLst/>
          </a:prstGeom>
          <a:noFill/>
        </p:spPr>
        <p:txBody>
          <a:bodyPr wrap="square" rtlCol="0">
            <a:spAutoFit/>
          </a:bodyPr>
          <a:lstStyle/>
          <a:p>
            <a:r>
              <a:rPr lang="en-GB" sz="2400" dirty="0" smtClean="0"/>
              <a:t>……………….…...…………..</a:t>
            </a:r>
            <a:endParaRPr lang="en-GB" sz="2400" dirty="0"/>
          </a:p>
        </p:txBody>
      </p:sp>
      <p:sp>
        <p:nvSpPr>
          <p:cNvPr id="20" name="TextBox 19"/>
          <p:cNvSpPr txBox="1"/>
          <p:nvPr/>
        </p:nvSpPr>
        <p:spPr>
          <a:xfrm>
            <a:off x="2386819" y="2993861"/>
            <a:ext cx="2149596" cy="830997"/>
          </a:xfrm>
          <a:prstGeom prst="rect">
            <a:avLst/>
          </a:prstGeom>
          <a:noFill/>
        </p:spPr>
        <p:txBody>
          <a:bodyPr wrap="square" rtlCol="0">
            <a:spAutoFit/>
          </a:bodyPr>
          <a:lstStyle/>
          <a:p>
            <a:r>
              <a:rPr lang="en-GB" sz="2400" dirty="0" smtClean="0"/>
              <a:t>……………….…...…………..</a:t>
            </a:r>
            <a:endParaRPr lang="en-GB" sz="2400" dirty="0"/>
          </a:p>
        </p:txBody>
      </p:sp>
      <p:sp>
        <p:nvSpPr>
          <p:cNvPr id="21" name="TextBox 20"/>
          <p:cNvSpPr txBox="1"/>
          <p:nvPr/>
        </p:nvSpPr>
        <p:spPr>
          <a:xfrm>
            <a:off x="4536415" y="2983409"/>
            <a:ext cx="2149596" cy="830997"/>
          </a:xfrm>
          <a:prstGeom prst="rect">
            <a:avLst/>
          </a:prstGeom>
          <a:noFill/>
        </p:spPr>
        <p:txBody>
          <a:bodyPr wrap="square" rtlCol="0">
            <a:spAutoFit/>
          </a:bodyPr>
          <a:lstStyle/>
          <a:p>
            <a:r>
              <a:rPr lang="en-GB" sz="2400" dirty="0" smtClean="0"/>
              <a:t>……………….…...…………..</a:t>
            </a:r>
            <a:endParaRPr lang="en-GB" sz="2400" dirty="0"/>
          </a:p>
        </p:txBody>
      </p:sp>
      <p:sp>
        <p:nvSpPr>
          <p:cNvPr id="22" name="TextBox 21"/>
          <p:cNvSpPr txBox="1"/>
          <p:nvPr/>
        </p:nvSpPr>
        <p:spPr>
          <a:xfrm>
            <a:off x="186543" y="5458744"/>
            <a:ext cx="2149596" cy="830997"/>
          </a:xfrm>
          <a:prstGeom prst="rect">
            <a:avLst/>
          </a:prstGeom>
          <a:noFill/>
        </p:spPr>
        <p:txBody>
          <a:bodyPr wrap="square" rtlCol="0">
            <a:spAutoFit/>
          </a:bodyPr>
          <a:lstStyle/>
          <a:p>
            <a:r>
              <a:rPr lang="en-GB" sz="2400" dirty="0" smtClean="0"/>
              <a:t>……………….…...…………..</a:t>
            </a:r>
            <a:endParaRPr lang="en-GB" sz="2400" dirty="0"/>
          </a:p>
        </p:txBody>
      </p:sp>
      <p:sp>
        <p:nvSpPr>
          <p:cNvPr id="23" name="TextBox 22"/>
          <p:cNvSpPr txBox="1"/>
          <p:nvPr/>
        </p:nvSpPr>
        <p:spPr>
          <a:xfrm>
            <a:off x="2416331" y="5469195"/>
            <a:ext cx="2149596" cy="830997"/>
          </a:xfrm>
          <a:prstGeom prst="rect">
            <a:avLst/>
          </a:prstGeom>
          <a:noFill/>
        </p:spPr>
        <p:txBody>
          <a:bodyPr wrap="square" rtlCol="0">
            <a:spAutoFit/>
          </a:bodyPr>
          <a:lstStyle/>
          <a:p>
            <a:r>
              <a:rPr lang="en-GB" sz="2400" dirty="0" smtClean="0"/>
              <a:t>……………….…...…………..</a:t>
            </a:r>
            <a:endParaRPr lang="en-GB" sz="2400" dirty="0"/>
          </a:p>
        </p:txBody>
      </p:sp>
      <p:sp>
        <p:nvSpPr>
          <p:cNvPr id="24" name="TextBox 23"/>
          <p:cNvSpPr txBox="1"/>
          <p:nvPr/>
        </p:nvSpPr>
        <p:spPr>
          <a:xfrm>
            <a:off x="4565927" y="5458743"/>
            <a:ext cx="2149596" cy="830997"/>
          </a:xfrm>
          <a:prstGeom prst="rect">
            <a:avLst/>
          </a:prstGeom>
          <a:noFill/>
        </p:spPr>
        <p:txBody>
          <a:bodyPr wrap="square" rtlCol="0">
            <a:spAutoFit/>
          </a:bodyPr>
          <a:lstStyle/>
          <a:p>
            <a:r>
              <a:rPr lang="en-GB" sz="2400" dirty="0" smtClean="0"/>
              <a:t>……………….…...…………..</a:t>
            </a:r>
            <a:endParaRPr lang="en-GB" sz="2400" dirty="0"/>
          </a:p>
        </p:txBody>
      </p:sp>
      <p:sp>
        <p:nvSpPr>
          <p:cNvPr id="25" name="TextBox 24"/>
          <p:cNvSpPr txBox="1"/>
          <p:nvPr/>
        </p:nvSpPr>
        <p:spPr>
          <a:xfrm>
            <a:off x="188640" y="7907016"/>
            <a:ext cx="2149596" cy="830997"/>
          </a:xfrm>
          <a:prstGeom prst="rect">
            <a:avLst/>
          </a:prstGeom>
          <a:noFill/>
        </p:spPr>
        <p:txBody>
          <a:bodyPr wrap="square" rtlCol="0">
            <a:spAutoFit/>
          </a:bodyPr>
          <a:lstStyle/>
          <a:p>
            <a:r>
              <a:rPr lang="en-GB" sz="2400" dirty="0" smtClean="0"/>
              <a:t>……………….…...…………..</a:t>
            </a:r>
            <a:endParaRPr lang="en-GB" sz="2400" dirty="0"/>
          </a:p>
        </p:txBody>
      </p:sp>
      <p:sp>
        <p:nvSpPr>
          <p:cNvPr id="26" name="TextBox 25"/>
          <p:cNvSpPr txBox="1"/>
          <p:nvPr/>
        </p:nvSpPr>
        <p:spPr>
          <a:xfrm>
            <a:off x="2418428" y="7917467"/>
            <a:ext cx="2149596" cy="830997"/>
          </a:xfrm>
          <a:prstGeom prst="rect">
            <a:avLst/>
          </a:prstGeom>
          <a:noFill/>
        </p:spPr>
        <p:txBody>
          <a:bodyPr wrap="square" rtlCol="0">
            <a:spAutoFit/>
          </a:bodyPr>
          <a:lstStyle/>
          <a:p>
            <a:r>
              <a:rPr lang="en-GB" sz="2400" dirty="0" smtClean="0"/>
              <a:t>……………….…...…………..</a:t>
            </a:r>
            <a:endParaRPr lang="en-GB" sz="2400" dirty="0"/>
          </a:p>
        </p:txBody>
      </p:sp>
      <p:sp>
        <p:nvSpPr>
          <p:cNvPr id="27" name="TextBox 26"/>
          <p:cNvSpPr txBox="1"/>
          <p:nvPr/>
        </p:nvSpPr>
        <p:spPr>
          <a:xfrm>
            <a:off x="4568024" y="7907015"/>
            <a:ext cx="2149596" cy="830997"/>
          </a:xfrm>
          <a:prstGeom prst="rect">
            <a:avLst/>
          </a:prstGeom>
          <a:noFill/>
        </p:spPr>
        <p:txBody>
          <a:bodyPr wrap="square" rtlCol="0">
            <a:spAutoFit/>
          </a:bodyPr>
          <a:lstStyle/>
          <a:p>
            <a:r>
              <a:rPr lang="en-GB" sz="2400" dirty="0" smtClean="0"/>
              <a:t>……………….…...…………..</a:t>
            </a:r>
            <a:endParaRPr lang="en-GB" sz="2400" dirty="0"/>
          </a:p>
        </p:txBody>
      </p:sp>
      <p:pic>
        <p:nvPicPr>
          <p:cNvPr id="70658" name="Picture 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flipH="1">
            <a:off x="199258" y="6599975"/>
            <a:ext cx="2262333" cy="132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639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05944773"/>
              </p:ext>
            </p:extLst>
          </p:nvPr>
        </p:nvGraphicFramePr>
        <p:xfrm>
          <a:off x="153554" y="971600"/>
          <a:ext cx="6561968" cy="4348384"/>
        </p:xfrm>
        <a:graphic>
          <a:graphicData uri="http://schemas.openxmlformats.org/drawingml/2006/table">
            <a:tbl>
              <a:tblPr firstRow="1" bandRow="1">
                <a:tableStyleId>{5940675A-B579-460E-94D1-54222C63F5DA}</a:tableStyleId>
              </a:tblPr>
              <a:tblGrid>
                <a:gridCol w="2987414"/>
                <a:gridCol w="3574554"/>
              </a:tblGrid>
              <a:tr h="1150078">
                <a:tc>
                  <a:txBody>
                    <a:bodyPr/>
                    <a:lstStyle/>
                    <a:p>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Cuántas</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manzanas</a:t>
                      </a:r>
                      <a:r>
                        <a:rPr lang="en-GB" sz="2000" dirty="0" smtClean="0">
                          <a:latin typeface="Arial" panose="020B0604020202020204" pitchFamily="34" charset="0"/>
                          <a:cs typeface="Arial" panose="020B0604020202020204" pitchFamily="34" charset="0"/>
                        </a:rPr>
                        <a:t> hay?</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Hay _______ </a:t>
                      </a:r>
                      <a:r>
                        <a:rPr lang="en-GB" sz="2000" dirty="0" err="1" smtClean="0">
                          <a:latin typeface="Arial" panose="020B0604020202020204" pitchFamily="34" charset="0"/>
                          <a:cs typeface="Arial" panose="020B0604020202020204" pitchFamily="34" charset="0"/>
                        </a:rPr>
                        <a:t>manzanas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nchor="ctr"/>
                </a:tc>
              </a:tr>
              <a:tr h="881826">
                <a:tc>
                  <a:txBody>
                    <a:bodyPr/>
                    <a:lstStyle/>
                    <a:p>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Cuántas</a:t>
                      </a:r>
                      <a:r>
                        <a:rPr lang="en-GB" sz="2000" dirty="0" smtClean="0">
                          <a:latin typeface="Arial" panose="020B0604020202020204" pitchFamily="34" charset="0"/>
                          <a:cs typeface="Arial" panose="020B0604020202020204" pitchFamily="34" charset="0"/>
                        </a:rPr>
                        <a:t> _________hay?</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Hay _______  _________.</a:t>
                      </a:r>
                    </a:p>
                  </a:txBody>
                  <a:tcPr anchor="ctr"/>
                </a:tc>
              </a:tr>
              <a:tr h="797127">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Cuántas</a:t>
                      </a:r>
                      <a:r>
                        <a:rPr lang="en-GB" sz="2000" dirty="0" smtClean="0">
                          <a:latin typeface="Arial" panose="020B0604020202020204" pitchFamily="34" charset="0"/>
                          <a:cs typeface="Arial" panose="020B0604020202020204" pitchFamily="34" charset="0"/>
                        </a:rPr>
                        <a:t> _________hay?</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______ _______  _________.</a:t>
                      </a:r>
                    </a:p>
                  </a:txBody>
                  <a:tcPr anchor="ctr"/>
                </a:tc>
              </a:tr>
              <a:tr h="797127">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smtClean="0">
                          <a:latin typeface="Arial" panose="020B0604020202020204" pitchFamily="34" charset="0"/>
                          <a:cs typeface="Arial" panose="020B0604020202020204" pitchFamily="34" charset="0"/>
                        </a:rPr>
                        <a:t>¿______ _____________ ____?</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_______ _______ ______________.</a:t>
                      </a:r>
                      <a:endParaRPr lang="en-GB" sz="2000" dirty="0">
                        <a:latin typeface="Arial" panose="020B0604020202020204" pitchFamily="34" charset="0"/>
                        <a:cs typeface="Arial" panose="020B0604020202020204" pitchFamily="34" charset="0"/>
                      </a:endParaRPr>
                    </a:p>
                  </a:txBody>
                  <a:tcPr anchor="ctr"/>
                </a:tc>
              </a:tr>
            </a:tbl>
          </a:graphicData>
        </a:graphic>
      </p:graphicFrame>
      <p:sp>
        <p:nvSpPr>
          <p:cNvPr id="2" name="Text Box 4"/>
          <p:cNvSpPr txBox="1">
            <a:spLocks noChangeArrowheads="1"/>
          </p:cNvSpPr>
          <p:nvPr/>
        </p:nvSpPr>
        <p:spPr bwMode="auto">
          <a:xfrm>
            <a:off x="117872" y="9938"/>
            <a:ext cx="6740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a:t>
            </a:r>
            <a:r>
              <a:rPr lang="en-GB" sz="2800" dirty="0" err="1" smtClean="0">
                <a:latin typeface="Arial" panose="020B0604020202020204" pitchFamily="34" charset="0"/>
                <a:cs typeface="Arial" panose="020B0604020202020204" pitchFamily="34" charset="0"/>
              </a:rPr>
              <a:t>fruta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Complete each phrase with the missing word or words.</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609" y="2154469"/>
            <a:ext cx="1114569" cy="835927"/>
          </a:xfrm>
          <a:prstGeom prst="rect">
            <a:avLst/>
          </a:prstGeom>
        </p:spPr>
      </p:pic>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3218" y="2143775"/>
            <a:ext cx="1114570" cy="835928"/>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203" y="3186672"/>
            <a:ext cx="1100310" cy="825233"/>
          </a:xfrm>
          <a:prstGeom prst="rect">
            <a:avLst/>
          </a:prstGeom>
        </p:spPr>
      </p:pic>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6278" y="3175978"/>
            <a:ext cx="1114570" cy="835928"/>
          </a:xfrm>
          <a:prstGeom prst="rect">
            <a:avLst/>
          </a:prstGeom>
        </p:spPr>
      </p:pic>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0347" y="3174467"/>
            <a:ext cx="1100310" cy="825233"/>
          </a:xfrm>
          <a:prstGeom prst="rect">
            <a:avLst/>
          </a:prstGeom>
        </p:spPr>
      </p:pic>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2422" y="3163773"/>
            <a:ext cx="1114570" cy="835928"/>
          </a:xfrm>
          <a:prstGeom prst="rect">
            <a:avLst/>
          </a:prstGeom>
        </p:spPr>
      </p:pic>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873" y="4042432"/>
            <a:ext cx="1100310" cy="825233"/>
          </a:xfrm>
          <a:prstGeom prst="rect">
            <a:avLst/>
          </a:prstGeom>
        </p:spPr>
      </p:pic>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8183" y="4042431"/>
            <a:ext cx="1114570" cy="835928"/>
          </a:xfrm>
          <a:prstGeom prst="rect">
            <a:avLst/>
          </a:prstGeom>
        </p:spPr>
      </p:pic>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7135" y="4525674"/>
            <a:ext cx="1100310" cy="825233"/>
          </a:xfrm>
          <a:prstGeom prst="rect">
            <a:avLst/>
          </a:prstGeom>
        </p:spPr>
      </p:pic>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0651" y="4042431"/>
            <a:ext cx="1114570" cy="835928"/>
          </a:xfrm>
          <a:prstGeom prst="rect">
            <a:avLst/>
          </a:prstGeom>
        </p:spPr>
      </p:pic>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565" y="4526110"/>
            <a:ext cx="1114570" cy="835928"/>
          </a:xfrm>
          <a:prstGeom prst="rect">
            <a:avLst/>
          </a:prstGeom>
        </p:spPr>
      </p:pic>
      <p:pic>
        <p:nvPicPr>
          <p:cNvPr id="21" name="Picture 2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284" y="1245545"/>
            <a:ext cx="1114569" cy="835927"/>
          </a:xfrm>
          <a:prstGeom prst="rect">
            <a:avLst/>
          </a:prstGeom>
        </p:spPr>
      </p:pic>
      <p:pic>
        <p:nvPicPr>
          <p:cNvPr id="22" name="Picture 2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5893" y="1234851"/>
            <a:ext cx="1114570" cy="835928"/>
          </a:xfrm>
          <a:prstGeom prst="rect">
            <a:avLst/>
          </a:prstGeom>
        </p:spPr>
      </p:pic>
      <p:pic>
        <p:nvPicPr>
          <p:cNvPr id="23" name="Picture 2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2552" y="1234850"/>
            <a:ext cx="1114570" cy="835928"/>
          </a:xfrm>
          <a:prstGeom prst="rect">
            <a:avLst/>
          </a:prstGeom>
        </p:spPr>
      </p:pic>
      <p:sp>
        <p:nvSpPr>
          <p:cNvPr id="24" name="TextBox 23"/>
          <p:cNvSpPr txBox="1"/>
          <p:nvPr/>
        </p:nvSpPr>
        <p:spPr>
          <a:xfrm>
            <a:off x="3933056" y="1478814"/>
            <a:ext cx="1152128" cy="400110"/>
          </a:xfrm>
          <a:prstGeom prst="rect">
            <a:avLst/>
          </a:prstGeom>
          <a:noFill/>
        </p:spPr>
        <p:txBody>
          <a:bodyPr wrap="square" rtlCol="0">
            <a:spAutoFit/>
          </a:bodyPr>
          <a:lstStyle/>
          <a:p>
            <a:r>
              <a:rPr lang="en-GB" sz="2000" b="1" i="1" dirty="0" err="1" smtClean="0"/>
              <a:t>tres</a:t>
            </a:r>
            <a:endParaRPr lang="en-GB" sz="2000" b="1" i="1" dirty="0"/>
          </a:p>
        </p:txBody>
      </p:sp>
      <p:graphicFrame>
        <p:nvGraphicFramePr>
          <p:cNvPr id="25" name="Group 142"/>
          <p:cNvGraphicFramePr>
            <a:graphicFrameLocks noGrp="1"/>
          </p:cNvGraphicFramePr>
          <p:nvPr>
            <p:extLst>
              <p:ext uri="{D42A27DB-BD31-4B8C-83A1-F6EECF244321}">
                <p14:modId xmlns:p14="http://schemas.microsoft.com/office/powerpoint/2010/main" val="1522402112"/>
              </p:ext>
            </p:extLst>
          </p:nvPr>
        </p:nvGraphicFramePr>
        <p:xfrm>
          <a:off x="165715" y="5378228"/>
          <a:ext cx="3498533" cy="3657600"/>
        </p:xfrm>
        <a:graphic>
          <a:graphicData uri="http://schemas.openxmlformats.org/drawingml/2006/table">
            <a:tbl>
              <a:tblPr/>
              <a:tblGrid>
                <a:gridCol w="350162"/>
                <a:gridCol w="350164"/>
                <a:gridCol w="349131"/>
                <a:gridCol w="350162"/>
                <a:gridCol w="350164"/>
                <a:gridCol w="349131"/>
                <a:gridCol w="350162"/>
                <a:gridCol w="349131"/>
                <a:gridCol w="350164"/>
                <a:gridCol w="350162"/>
              </a:tblGrid>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7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 name="Rectangle 145"/>
          <p:cNvSpPr>
            <a:spLocks noChangeArrowheads="1"/>
          </p:cNvSpPr>
          <p:nvPr/>
        </p:nvSpPr>
        <p:spPr bwMode="auto">
          <a:xfrm>
            <a:off x="3612467" y="6413856"/>
            <a:ext cx="2984885" cy="1259742"/>
          </a:xfrm>
          <a:prstGeom prst="rect">
            <a:avLst/>
          </a:prstGeom>
          <a:noFill/>
          <a:ln w="9525">
            <a:noFill/>
            <a:miter lim="800000"/>
            <a:headEnd/>
            <a:tailEnd/>
          </a:ln>
          <a:effectLst/>
        </p:spPr>
        <p:txBody>
          <a:bodyPr wrap="none" anchor="ctr"/>
          <a:lstStyle/>
          <a:p>
            <a:r>
              <a:rPr lang="en-GB" sz="2000" b="1" dirty="0" smtClean="0"/>
              <a:t>MELONES      PERAS</a:t>
            </a:r>
            <a:endParaRPr lang="en-GB" sz="2000" b="1" dirty="0"/>
          </a:p>
          <a:p>
            <a:r>
              <a:rPr lang="en-GB" sz="2000" b="1" dirty="0" smtClean="0"/>
              <a:t>MANZANAS   NARANJAS</a:t>
            </a:r>
            <a:endParaRPr lang="en-GB" sz="2000" b="1" dirty="0"/>
          </a:p>
          <a:p>
            <a:r>
              <a:rPr lang="en-GB" sz="2000" b="1" dirty="0" smtClean="0"/>
              <a:t>CIRUELAS     FRESAS</a:t>
            </a:r>
            <a:endParaRPr lang="en-GB" sz="2000" b="1" dirty="0"/>
          </a:p>
        </p:txBody>
      </p:sp>
      <p:sp>
        <p:nvSpPr>
          <p:cNvPr id="27" name="Text Box 4"/>
          <p:cNvSpPr txBox="1">
            <a:spLocks noChangeArrowheads="1"/>
          </p:cNvSpPr>
          <p:nvPr/>
        </p:nvSpPr>
        <p:spPr bwMode="auto">
          <a:xfrm>
            <a:off x="3761919" y="5352289"/>
            <a:ext cx="297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dirty="0" smtClean="0">
                <a:latin typeface="Arial" panose="020B0604020202020204" pitchFamily="34" charset="0"/>
                <a:cs typeface="Arial" panose="020B0604020202020204" pitchFamily="34" charset="0"/>
              </a:rPr>
              <a:t>B </a:t>
            </a:r>
            <a:r>
              <a:rPr lang="en-GB" sz="2000" dirty="0" smtClean="0">
                <a:latin typeface="Arial" panose="020B0604020202020204" pitchFamily="34" charset="0"/>
                <a:cs typeface="Arial" panose="020B0604020202020204" pitchFamily="34" charset="0"/>
              </a:rPr>
              <a:t>Find the six fruits from the list below in the </a:t>
            </a:r>
            <a:r>
              <a:rPr lang="en-GB" sz="2000" dirty="0" err="1" smtClean="0">
                <a:latin typeface="Arial" panose="020B0604020202020204" pitchFamily="34" charset="0"/>
                <a:cs typeface="Arial" panose="020B0604020202020204" pitchFamily="34" charset="0"/>
              </a:rPr>
              <a:t>wordsearch</a:t>
            </a:r>
            <a:r>
              <a:rPr lang="en-GB" sz="2000"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28" name="Rectangle 27"/>
          <p:cNvSpPr/>
          <p:nvPr/>
        </p:nvSpPr>
        <p:spPr>
          <a:xfrm>
            <a:off x="3675321" y="7614185"/>
            <a:ext cx="2952328" cy="1446550"/>
          </a:xfrm>
          <a:prstGeom prst="rect">
            <a:avLst/>
          </a:prstGeom>
        </p:spPr>
        <p:txBody>
          <a:bodyPr wrap="square">
            <a:spAutoFit/>
          </a:bodyPr>
          <a:lstStyle/>
          <a:p>
            <a:pPr eaLnBrk="1" hangingPunct="1">
              <a:spcBef>
                <a:spcPct val="50000"/>
              </a:spcBef>
              <a:buFontTx/>
              <a:buNone/>
            </a:pPr>
            <a:r>
              <a:rPr lang="en-GB" sz="1600" dirty="0">
                <a:cs typeface="Arial" panose="020B0604020202020204" pitchFamily="34" charset="0"/>
              </a:rPr>
              <a:t>Can you find one extra fruit? (Tip: we often think of it as a vegetable</a:t>
            </a:r>
            <a:r>
              <a:rPr lang="en-GB" sz="1600" dirty="0" smtClean="0">
                <a:cs typeface="Arial" panose="020B0604020202020204" pitchFamily="34" charset="0"/>
              </a:rPr>
              <a:t>!)</a:t>
            </a:r>
          </a:p>
          <a:p>
            <a:pPr eaLnBrk="1" hangingPunct="1">
              <a:spcBef>
                <a:spcPct val="50000"/>
              </a:spcBef>
              <a:buFontTx/>
              <a:buNone/>
            </a:pPr>
            <a:r>
              <a:rPr lang="en-GB" sz="1600" dirty="0" smtClean="0">
                <a:cs typeface="Arial" panose="020B0604020202020204" pitchFamily="34" charset="0"/>
              </a:rPr>
              <a:t>There is also a vegetable to find!</a:t>
            </a:r>
            <a:endParaRPr lang="en-GB" sz="1600" dirty="0">
              <a:cs typeface="Arial" panose="020B0604020202020204" pitchFamily="34" charset="0"/>
            </a:endParaRPr>
          </a:p>
        </p:txBody>
      </p:sp>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563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62508410"/>
              </p:ext>
            </p:extLst>
          </p:nvPr>
        </p:nvGraphicFramePr>
        <p:xfrm>
          <a:off x="140990" y="1918149"/>
          <a:ext cx="6501093" cy="6614290"/>
        </p:xfrm>
        <a:graphic>
          <a:graphicData uri="http://schemas.openxmlformats.org/drawingml/2006/table">
            <a:tbl>
              <a:tblPr firstRow="1" bandRow="1">
                <a:tableStyleId>{5940675A-B579-460E-94D1-54222C63F5DA}</a:tableStyleId>
              </a:tblPr>
              <a:tblGrid>
                <a:gridCol w="3360018"/>
                <a:gridCol w="1512168"/>
                <a:gridCol w="1628907"/>
              </a:tblGrid>
              <a:tr h="661429">
                <a:tc>
                  <a:txBody>
                    <a:bodyPr/>
                    <a:lstStyle/>
                    <a:p>
                      <a:r>
                        <a:rPr lang="en-GB" sz="2000" dirty="0" err="1" smtClean="0">
                          <a:latin typeface="Arial" panose="020B0604020202020204" pitchFamily="34" charset="0"/>
                          <a:cs typeface="Arial" panose="020B0604020202020204" pitchFamily="34" charset="0"/>
                        </a:rPr>
                        <a:t>Fruta</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Naranjas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Manzanas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Peras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Fresas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Melones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Plátanos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Uvas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Piñas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661429">
                <a:tc>
                  <a:txBody>
                    <a:bodyPr/>
                    <a:lstStyle/>
                    <a:p>
                      <a:r>
                        <a:rPr lang="en-GB" sz="2000" dirty="0" err="1" smtClean="0">
                          <a:latin typeface="Arial" panose="020B0604020202020204" pitchFamily="34" charset="0"/>
                          <a:cs typeface="Arial" panose="020B0604020202020204" pitchFamily="34" charset="0"/>
                        </a:rPr>
                        <a:t>Ciruelas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3645024" y="1894340"/>
            <a:ext cx="1314450" cy="68580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157192" y="1857202"/>
            <a:ext cx="1295400" cy="733425"/>
          </a:xfrm>
          <a:prstGeom prst="rect">
            <a:avLst/>
          </a:prstGeom>
        </p:spPr>
      </p:pic>
      <p:pic>
        <p:nvPicPr>
          <p:cNvPr id="6" name="Picture 5"/>
          <p:cNvPicPr>
            <a:picLocks noChangeAspect="1"/>
          </p:cNvPicPr>
          <p:nvPr/>
        </p:nvPicPr>
        <p:blipFill>
          <a:blip r:embed="rId4"/>
          <a:stretch>
            <a:fillRect/>
          </a:stretch>
        </p:blipFill>
        <p:spPr>
          <a:xfrm>
            <a:off x="4824873" y="32693"/>
            <a:ext cx="1960037" cy="1456602"/>
          </a:xfrm>
          <a:prstGeom prst="rect">
            <a:avLst/>
          </a:prstGeom>
        </p:spPr>
      </p:pic>
      <p:sp>
        <p:nvSpPr>
          <p:cNvPr id="7" name="Text Box 4"/>
          <p:cNvSpPr txBox="1">
            <a:spLocks noChangeArrowheads="1"/>
          </p:cNvSpPr>
          <p:nvPr/>
        </p:nvSpPr>
        <p:spPr bwMode="auto">
          <a:xfrm>
            <a:off x="117873" y="9938"/>
            <a:ext cx="532735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a:t>
            </a:r>
            <a:r>
              <a:rPr lang="en-GB" sz="2800" dirty="0" err="1" smtClean="0">
                <a:latin typeface="Arial" panose="020B0604020202020204" pitchFamily="34" charset="0"/>
                <a:cs typeface="Arial" panose="020B0604020202020204" pitchFamily="34" charset="0"/>
              </a:rPr>
              <a:t>fruta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400" dirty="0" err="1" smtClean="0">
                <a:latin typeface="Arial" panose="020B0604020202020204" pitchFamily="34" charset="0"/>
                <a:cs typeface="Arial" panose="020B0604020202020204" pitchFamily="34" charset="0"/>
              </a:rPr>
              <a:t>Comercio</a:t>
            </a:r>
            <a:r>
              <a:rPr lang="en-GB" sz="2400" dirty="0" smtClean="0">
                <a:latin typeface="Arial" panose="020B0604020202020204" pitchFamily="34" charset="0"/>
                <a:cs typeface="Arial" panose="020B0604020202020204" pitchFamily="34" charset="0"/>
              </a:rPr>
              <a:t> Justo = Fairtrade</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Draw a picture of each fruit listed.</a:t>
            </a:r>
            <a:br>
              <a:rPr lang="en-GB" sz="18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B</a:t>
            </a:r>
            <a:r>
              <a:rPr lang="en-GB" sz="1800" dirty="0" smtClean="0">
                <a:latin typeface="Arial" panose="020B0604020202020204" pitchFamily="34" charset="0"/>
                <a:cs typeface="Arial" panose="020B0604020202020204" pitchFamily="34" charset="0"/>
              </a:rPr>
              <a:t>  Go to your local supermarket and see which fruits are available as fair trade. Fill in the table.</a:t>
            </a:r>
            <a:endParaRPr lang="en-GB" sz="1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44624" y="8567437"/>
            <a:ext cx="6511589" cy="541067"/>
          </a:xfrm>
          <a:prstGeom prst="rect">
            <a:avLst/>
          </a:prstGeom>
        </p:spPr>
      </p:pic>
      <p:sp>
        <p:nvSpPr>
          <p:cNvPr id="10" name="Rounded Rectangle 9"/>
          <p:cNvSpPr/>
          <p:nvPr/>
        </p:nvSpPr>
        <p:spPr>
          <a:xfrm>
            <a:off x="6457329"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525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39232843"/>
              </p:ext>
            </p:extLst>
          </p:nvPr>
        </p:nvGraphicFramePr>
        <p:xfrm>
          <a:off x="4435019" y="1318663"/>
          <a:ext cx="2376460" cy="1741169"/>
        </p:xfrm>
        <a:graphic>
          <a:graphicData uri="http://schemas.openxmlformats.org/presentationml/2006/ole">
            <mc:AlternateContent xmlns:mc="http://schemas.openxmlformats.org/markup-compatibility/2006">
              <mc:Choice xmlns:v="urn:schemas-microsoft-com:vml" Requires="v">
                <p:oleObj spid="_x0000_s73848" name="Bitmap Image" r:id="rId3" imgW="4638095" imgH="3400900" progId="Paint.Picture">
                  <p:embed/>
                </p:oleObj>
              </mc:Choice>
              <mc:Fallback>
                <p:oleObj name="Bitmap Image" r:id="rId3" imgW="4638095" imgH="3400900"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019" y="1318663"/>
                        <a:ext cx="2376460" cy="174116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1666649"/>
              </p:ext>
            </p:extLst>
          </p:nvPr>
        </p:nvGraphicFramePr>
        <p:xfrm>
          <a:off x="1858700" y="1332023"/>
          <a:ext cx="2576319" cy="1658726"/>
        </p:xfrm>
        <a:graphic>
          <a:graphicData uri="http://schemas.openxmlformats.org/presentationml/2006/ole">
            <mc:AlternateContent xmlns:mc="http://schemas.openxmlformats.org/markup-compatibility/2006">
              <mc:Choice xmlns:v="urn:schemas-microsoft-com:vml" Requires="v">
                <p:oleObj spid="_x0000_s73849" name="Bitmap Image" r:id="rId5" imgW="4285714" imgH="2781688" progId="Paint.Picture">
                  <p:embed/>
                </p:oleObj>
              </mc:Choice>
              <mc:Fallback>
                <p:oleObj name="Bitmap Image" r:id="rId5" imgW="4285714" imgH="2781688"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700" y="1332023"/>
                        <a:ext cx="2576319" cy="165872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57444049"/>
              </p:ext>
            </p:extLst>
          </p:nvPr>
        </p:nvGraphicFramePr>
        <p:xfrm>
          <a:off x="117912" y="1332023"/>
          <a:ext cx="1894934" cy="2317233"/>
        </p:xfrm>
        <a:graphic>
          <a:graphicData uri="http://schemas.openxmlformats.org/presentationml/2006/ole">
            <mc:AlternateContent xmlns:mc="http://schemas.openxmlformats.org/markup-compatibility/2006">
              <mc:Choice xmlns:v="urn:schemas-microsoft-com:vml" Requires="v">
                <p:oleObj spid="_x0000_s73850" name="Bitmap Image" r:id="rId7" imgW="4428571" imgH="5420482" progId="Paint.Picture">
                  <p:embed/>
                </p:oleObj>
              </mc:Choice>
              <mc:Fallback>
                <p:oleObj name="Bitmap Image" r:id="rId7" imgW="4428571" imgH="5420482" progId="Paint.Picture">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912" y="1332023"/>
                        <a:ext cx="1894934" cy="231723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5722427"/>
              </p:ext>
            </p:extLst>
          </p:nvPr>
        </p:nvGraphicFramePr>
        <p:xfrm>
          <a:off x="2854892" y="3025375"/>
          <a:ext cx="2339851" cy="1662526"/>
        </p:xfrm>
        <a:graphic>
          <a:graphicData uri="http://schemas.openxmlformats.org/presentationml/2006/ole">
            <mc:AlternateContent xmlns:mc="http://schemas.openxmlformats.org/markup-compatibility/2006">
              <mc:Choice xmlns:v="urn:schemas-microsoft-com:vml" Requires="v">
                <p:oleObj spid="_x0000_s73851" name="Bitmap Image" r:id="rId9" imgW="5020376" imgH="3561905" progId="Paint.Picture">
                  <p:embed/>
                </p:oleObj>
              </mc:Choice>
              <mc:Fallback>
                <p:oleObj name="Bitmap Image" r:id="rId9" imgW="5020376" imgH="3561905" progId="Paint.Picture">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4892" y="3025375"/>
                        <a:ext cx="2339851" cy="1662526"/>
                      </a:xfrm>
                      <a:prstGeom prst="rect">
                        <a:avLst/>
                      </a:prstGeom>
                      <a:noFill/>
                    </p:spPr>
                  </p:pic>
                </p:oleObj>
              </mc:Fallback>
            </mc:AlternateContent>
          </a:graphicData>
        </a:graphic>
      </p:graphicFrame>
      <p:pic>
        <p:nvPicPr>
          <p:cNvPr id="9" name="Picture 8" descr="ATD_school_black_board_pap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4744" y="5922955"/>
            <a:ext cx="4428083" cy="27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394569" y="6066971"/>
            <a:ext cx="3888432" cy="2304256"/>
          </a:xfrm>
          <a:prstGeom prst="rect">
            <a:avLst/>
          </a:prstGeom>
          <a:noFill/>
          <a:ln w="9525">
            <a:noFill/>
            <a:miter lim="800000"/>
            <a:headEnd/>
            <a:tailEnd/>
          </a:ln>
        </p:spPr>
        <p:txBody>
          <a:bodyPr wrap="none"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sz="2200" b="1" dirty="0" err="1">
                <a:solidFill>
                  <a:schemeClr val="bg1"/>
                </a:solidFill>
              </a:rPr>
              <a:t>Precio</a:t>
            </a:r>
            <a:r>
              <a:rPr lang="en-GB" sz="2200" b="1" dirty="0">
                <a:solidFill>
                  <a:schemeClr val="bg1"/>
                </a:solidFill>
              </a:rPr>
              <a:t> de </a:t>
            </a:r>
            <a:r>
              <a:rPr lang="en-GB" sz="2200" b="1" dirty="0" err="1" smtClean="0">
                <a:solidFill>
                  <a:schemeClr val="bg1"/>
                </a:solidFill>
              </a:rPr>
              <a:t>comidas</a:t>
            </a:r>
            <a:endParaRPr lang="en-GB" sz="2200" b="1" i="1" dirty="0">
              <a:solidFill>
                <a:schemeClr val="bg1"/>
              </a:solidFill>
            </a:endParaRPr>
          </a:p>
          <a:p>
            <a:pPr eaLnBrk="1" hangingPunct="1"/>
            <a:r>
              <a:rPr lang="en-GB" sz="2200" dirty="0" smtClean="0">
                <a:solidFill>
                  <a:schemeClr val="bg1"/>
                </a:solidFill>
              </a:rPr>
              <a:t>Un kilos de </a:t>
            </a:r>
            <a:r>
              <a:rPr lang="en-GB" sz="2200" dirty="0" err="1" smtClean="0">
                <a:solidFill>
                  <a:schemeClr val="bg1"/>
                </a:solidFill>
              </a:rPr>
              <a:t>uvas</a:t>
            </a:r>
            <a:r>
              <a:rPr lang="en-GB" sz="2200" dirty="0">
                <a:solidFill>
                  <a:schemeClr val="bg1"/>
                </a:solidFill>
              </a:rPr>
              <a:t>	</a:t>
            </a:r>
            <a:r>
              <a:rPr lang="en-GB" sz="2200" dirty="0" smtClean="0">
                <a:solidFill>
                  <a:schemeClr val="bg1"/>
                </a:solidFill>
              </a:rPr>
              <a:t>3</a:t>
            </a:r>
            <a:r>
              <a:rPr lang="en-GB" sz="2200" dirty="0">
                <a:solidFill>
                  <a:schemeClr val="bg1"/>
                </a:solidFill>
              </a:rPr>
              <a:t>€,50</a:t>
            </a:r>
          </a:p>
          <a:p>
            <a:pPr eaLnBrk="1" hangingPunct="1"/>
            <a:r>
              <a:rPr lang="en-GB" sz="2200" dirty="0">
                <a:solidFill>
                  <a:schemeClr val="bg1"/>
                </a:solidFill>
              </a:rPr>
              <a:t>Un </a:t>
            </a:r>
            <a:r>
              <a:rPr lang="en-GB" sz="2200" dirty="0" err="1" smtClean="0">
                <a:solidFill>
                  <a:schemeClr val="bg1"/>
                </a:solidFill>
              </a:rPr>
              <a:t>melón</a:t>
            </a:r>
            <a:r>
              <a:rPr lang="en-GB" sz="2200" dirty="0" smtClean="0">
                <a:solidFill>
                  <a:schemeClr val="bg1"/>
                </a:solidFill>
              </a:rPr>
              <a:t>		3</a:t>
            </a:r>
            <a:r>
              <a:rPr lang="en-GB" sz="2200" dirty="0">
                <a:solidFill>
                  <a:schemeClr val="bg1"/>
                </a:solidFill>
              </a:rPr>
              <a:t>€,80</a:t>
            </a:r>
          </a:p>
          <a:p>
            <a:pPr eaLnBrk="1" hangingPunct="1"/>
            <a:r>
              <a:rPr lang="en-GB" sz="2200" dirty="0">
                <a:solidFill>
                  <a:schemeClr val="bg1"/>
                </a:solidFill>
              </a:rPr>
              <a:t>Un </a:t>
            </a:r>
            <a:r>
              <a:rPr lang="en-GB" sz="2200" dirty="0" smtClean="0">
                <a:solidFill>
                  <a:schemeClr val="bg1"/>
                </a:solidFill>
              </a:rPr>
              <a:t>kilo de </a:t>
            </a:r>
            <a:r>
              <a:rPr lang="en-GB" sz="2200" dirty="0" err="1" smtClean="0">
                <a:solidFill>
                  <a:schemeClr val="bg1"/>
                </a:solidFill>
              </a:rPr>
              <a:t>manzanas</a:t>
            </a:r>
            <a:r>
              <a:rPr lang="en-GB" sz="2200" dirty="0" smtClean="0">
                <a:solidFill>
                  <a:schemeClr val="bg1"/>
                </a:solidFill>
              </a:rPr>
              <a:t>	3</a:t>
            </a:r>
            <a:r>
              <a:rPr lang="en-GB" sz="2200" dirty="0">
                <a:solidFill>
                  <a:schemeClr val="bg1"/>
                </a:solidFill>
              </a:rPr>
              <a:t>€,20</a:t>
            </a:r>
          </a:p>
          <a:p>
            <a:pPr eaLnBrk="1" hangingPunct="1"/>
            <a:r>
              <a:rPr lang="en-GB" sz="2200" dirty="0">
                <a:solidFill>
                  <a:schemeClr val="bg1"/>
                </a:solidFill>
              </a:rPr>
              <a:t>Un </a:t>
            </a:r>
            <a:r>
              <a:rPr lang="en-GB" sz="2200" dirty="0" smtClean="0">
                <a:solidFill>
                  <a:schemeClr val="bg1"/>
                </a:solidFill>
              </a:rPr>
              <a:t>kilo de </a:t>
            </a:r>
            <a:r>
              <a:rPr lang="en-GB" sz="2200" dirty="0" err="1" smtClean="0">
                <a:solidFill>
                  <a:schemeClr val="bg1"/>
                </a:solidFill>
              </a:rPr>
              <a:t>plátanos</a:t>
            </a:r>
            <a:r>
              <a:rPr lang="en-GB" sz="2200" dirty="0">
                <a:solidFill>
                  <a:schemeClr val="bg1"/>
                </a:solidFill>
              </a:rPr>
              <a:t>	3€</a:t>
            </a:r>
          </a:p>
          <a:p>
            <a:pPr eaLnBrk="1" hangingPunct="1"/>
            <a:r>
              <a:rPr lang="en-GB" sz="2200" dirty="0">
                <a:solidFill>
                  <a:schemeClr val="bg1"/>
                </a:solidFill>
              </a:rPr>
              <a:t>Un </a:t>
            </a:r>
            <a:r>
              <a:rPr lang="en-GB" sz="2200" dirty="0" smtClean="0">
                <a:solidFill>
                  <a:schemeClr val="bg1"/>
                </a:solidFill>
              </a:rPr>
              <a:t>kilo de </a:t>
            </a:r>
            <a:r>
              <a:rPr lang="en-GB" sz="2200" dirty="0" err="1" smtClean="0">
                <a:solidFill>
                  <a:schemeClr val="bg1"/>
                </a:solidFill>
              </a:rPr>
              <a:t>naranjas</a:t>
            </a:r>
            <a:r>
              <a:rPr lang="en-GB" sz="2200" dirty="0">
                <a:solidFill>
                  <a:schemeClr val="bg1"/>
                </a:solidFill>
              </a:rPr>
              <a:t>	</a:t>
            </a:r>
            <a:r>
              <a:rPr lang="en-GB" sz="2200" dirty="0" smtClean="0">
                <a:solidFill>
                  <a:schemeClr val="bg1"/>
                </a:solidFill>
              </a:rPr>
              <a:t>2</a:t>
            </a:r>
            <a:r>
              <a:rPr lang="en-GB" sz="2200" dirty="0">
                <a:solidFill>
                  <a:schemeClr val="bg1"/>
                </a:solidFill>
              </a:rPr>
              <a:t>€,50</a:t>
            </a:r>
          </a:p>
          <a:p>
            <a:pPr eaLnBrk="1" hangingPunct="1"/>
            <a:r>
              <a:rPr lang="en-GB" sz="2200" dirty="0" err="1" smtClean="0">
                <a:solidFill>
                  <a:schemeClr val="bg1"/>
                </a:solidFill>
              </a:rPr>
              <a:t>Una</a:t>
            </a:r>
            <a:r>
              <a:rPr lang="en-GB" sz="2200" dirty="0" smtClean="0">
                <a:solidFill>
                  <a:schemeClr val="bg1"/>
                </a:solidFill>
              </a:rPr>
              <a:t> piña		3</a:t>
            </a:r>
            <a:r>
              <a:rPr lang="en-GB" sz="2200" dirty="0">
                <a:solidFill>
                  <a:schemeClr val="bg1"/>
                </a:solidFill>
              </a:rPr>
              <a:t>€,</a:t>
            </a:r>
            <a:r>
              <a:rPr lang="en-GB" sz="2200" dirty="0" smtClean="0">
                <a:solidFill>
                  <a:schemeClr val="bg1"/>
                </a:solidFill>
              </a:rPr>
              <a:t>90</a:t>
            </a:r>
            <a:endParaRPr lang="en-GB" sz="2200" dirty="0">
              <a:solidFill>
                <a:schemeClr val="bg1"/>
              </a:solidFill>
            </a:endParaRPr>
          </a:p>
        </p:txBody>
      </p:sp>
      <p:sp>
        <p:nvSpPr>
          <p:cNvPr id="11" name="Text Box 4"/>
          <p:cNvSpPr txBox="1">
            <a:spLocks noChangeArrowheads="1"/>
          </p:cNvSpPr>
          <p:nvPr/>
        </p:nvSpPr>
        <p:spPr bwMode="auto">
          <a:xfrm>
            <a:off x="117872" y="9938"/>
            <a:ext cx="705554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a:t>
            </a:r>
            <a:r>
              <a:rPr lang="en-GB" sz="2800" dirty="0" err="1" smtClean="0">
                <a:latin typeface="Arial" panose="020B0604020202020204" pitchFamily="34" charset="0"/>
                <a:cs typeface="Arial" panose="020B0604020202020204" pitchFamily="34" charset="0"/>
              </a:rPr>
              <a:t>fruta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Fill in the price for each fruit.</a:t>
            </a:r>
            <a:br>
              <a:rPr lang="en-GB" sz="18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B</a:t>
            </a:r>
            <a:r>
              <a:rPr lang="en-GB" sz="1800" dirty="0" smtClean="0">
                <a:latin typeface="Arial" panose="020B0604020202020204" pitchFamily="34" charset="0"/>
                <a:cs typeface="Arial" panose="020B0604020202020204" pitchFamily="34" charset="0"/>
              </a:rPr>
              <a:t>  Draw the missing fruit and do its price label.</a:t>
            </a:r>
            <a:endParaRPr lang="en-GB" sz="180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76940680"/>
              </p:ext>
            </p:extLst>
          </p:nvPr>
        </p:nvGraphicFramePr>
        <p:xfrm>
          <a:off x="694870" y="3649256"/>
          <a:ext cx="2077700" cy="1945592"/>
        </p:xfrm>
        <a:graphic>
          <a:graphicData uri="http://schemas.openxmlformats.org/presentationml/2006/ole">
            <mc:AlternateContent xmlns:mc="http://schemas.openxmlformats.org/markup-compatibility/2006">
              <mc:Choice xmlns:v="urn:schemas-microsoft-com:vml" Requires="v">
                <p:oleObj spid="_x0000_s73852" name="Bitmap Image" r:id="rId12" imgW="4266667" imgH="4001058" progId="Paint.Picture">
                  <p:embed/>
                </p:oleObj>
              </mc:Choice>
              <mc:Fallback>
                <p:oleObj name="Bitmap Image" r:id="rId12" imgW="4266667" imgH="4001058" progId="Paint.Picture">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870" y="3649256"/>
                        <a:ext cx="2077700" cy="1945592"/>
                      </a:xfrm>
                      <a:prstGeom prst="rect">
                        <a:avLst/>
                      </a:prstGeom>
                      <a:noFill/>
                    </p:spPr>
                  </p:pic>
                </p:oleObj>
              </mc:Fallback>
            </mc:AlternateContent>
          </a:graphicData>
        </a:graphic>
      </p:graphicFrame>
      <p:sp>
        <p:nvSpPr>
          <p:cNvPr id="12" name="Rounded Rectangle 1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42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85750" y="285750"/>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dirty="0">
                <a:latin typeface="Arial" panose="020B0604020202020204" pitchFamily="34" charset="0"/>
                <a:cs typeface="Arial" panose="020B0604020202020204" pitchFamily="34" charset="0"/>
              </a:rPr>
              <a:t>Las </a:t>
            </a:r>
            <a:r>
              <a:rPr lang="en-GB" sz="2800" b="1" dirty="0" err="1">
                <a:latin typeface="Arial" panose="020B0604020202020204" pitchFamily="34" charset="0"/>
                <a:cs typeface="Arial" panose="020B0604020202020204" pitchFamily="34" charset="0"/>
              </a:rPr>
              <a:t>vocales</a:t>
            </a:r>
            <a:endParaRPr lang="en-US" sz="28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85750" y="857250"/>
          <a:ext cx="6215065" cy="1357313"/>
        </p:xfrm>
        <a:graphic>
          <a:graphicData uri="http://schemas.openxmlformats.org/drawingml/2006/table">
            <a:tbl>
              <a:tblPr firstRow="1" bandRow="1">
                <a:tableStyleId>{5940675A-B579-460E-94D1-54222C63F5DA}</a:tableStyleId>
              </a:tblPr>
              <a:tblGrid>
                <a:gridCol w="1243013"/>
                <a:gridCol w="1243013"/>
                <a:gridCol w="1243013"/>
                <a:gridCol w="1243013"/>
                <a:gridCol w="1243013"/>
              </a:tblGrid>
              <a:tr h="1357313">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c>
                  <a:txBody>
                    <a:bodyPr/>
                    <a:lstStyle/>
                    <a:p>
                      <a:endParaRPr lang="en-US" sz="1800"/>
                    </a:p>
                  </a:txBody>
                  <a:tcPr marL="91439" marR="91439"/>
                </a:tc>
                <a:tc>
                  <a:txBody>
                    <a:bodyPr/>
                    <a:lstStyle/>
                    <a:p>
                      <a:endParaRPr lang="en-US" sz="1800" dirty="0"/>
                    </a:p>
                  </a:txBody>
                  <a:tcPr marL="91439" marR="91439"/>
                </a:tc>
              </a:tr>
            </a:tbl>
          </a:graphicData>
        </a:graphic>
      </p:graphicFrame>
      <p:pic>
        <p:nvPicPr>
          <p:cNvPr id="4" name="Picture 29" descr="spi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889000"/>
            <a:ext cx="10541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Text Box 45"/>
          <p:cNvSpPr txBox="1">
            <a:spLocks noChangeArrowheads="1"/>
          </p:cNvSpPr>
          <p:nvPr/>
        </p:nvSpPr>
        <p:spPr bwMode="auto">
          <a:xfrm>
            <a:off x="55563" y="1749425"/>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a</a:t>
            </a:r>
            <a:r>
              <a:rPr lang="en-GB" sz="2800" b="1"/>
              <a:t>r</a:t>
            </a:r>
            <a:r>
              <a:rPr lang="en-GB" sz="2800" b="1" u="sng"/>
              <a:t>a</a:t>
            </a:r>
            <a:r>
              <a:rPr lang="en-GB" sz="2800" b="1">
                <a:cs typeface="Times New Roman" panose="02020603050405020304" pitchFamily="18" charset="0"/>
              </a:rPr>
              <a:t>ñ</a:t>
            </a:r>
            <a:r>
              <a:rPr lang="en-GB" sz="2800" b="1" u="sng">
                <a:cs typeface="Times New Roman" panose="02020603050405020304" pitchFamily="18" charset="0"/>
              </a:rPr>
              <a:t>a</a:t>
            </a:r>
          </a:p>
        </p:txBody>
      </p:sp>
      <p:sp>
        <p:nvSpPr>
          <p:cNvPr id="5143" name="Text Box 46"/>
          <p:cNvSpPr txBox="1">
            <a:spLocks noChangeArrowheads="1"/>
          </p:cNvSpPr>
          <p:nvPr/>
        </p:nvSpPr>
        <p:spPr bwMode="auto">
          <a:xfrm>
            <a:off x="1357313" y="1785938"/>
            <a:ext cx="1646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e</a:t>
            </a:r>
            <a:r>
              <a:rPr lang="en-GB" sz="2400" b="1"/>
              <a:t>l</a:t>
            </a:r>
            <a:r>
              <a:rPr lang="en-GB" sz="2400" b="1" u="sng"/>
              <a:t>e</a:t>
            </a:r>
            <a:r>
              <a:rPr lang="en-GB" sz="2400" b="1"/>
              <a:t>fant</a:t>
            </a:r>
            <a:r>
              <a:rPr lang="en-GB" sz="2400" b="1" u="sng"/>
              <a:t>e</a:t>
            </a:r>
            <a:endParaRPr lang="en-GB" sz="2400" b="1" u="sng">
              <a:cs typeface="Times New Roman" panose="02020603050405020304" pitchFamily="18" charset="0"/>
            </a:endParaRPr>
          </a:p>
        </p:txBody>
      </p:sp>
      <p:sp>
        <p:nvSpPr>
          <p:cNvPr id="5144" name="Text Box 47"/>
          <p:cNvSpPr txBox="1">
            <a:spLocks noChangeArrowheads="1"/>
          </p:cNvSpPr>
          <p:nvPr/>
        </p:nvSpPr>
        <p:spPr bwMode="auto">
          <a:xfrm>
            <a:off x="2786063" y="1762125"/>
            <a:ext cx="123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i</a:t>
            </a:r>
            <a:r>
              <a:rPr lang="en-GB" sz="2800" b="1"/>
              <a:t>dea</a:t>
            </a:r>
            <a:endParaRPr lang="en-GB" sz="2800" b="1">
              <a:cs typeface="Times New Roman" panose="02020603050405020304" pitchFamily="18" charset="0"/>
            </a:endParaRPr>
          </a:p>
        </p:txBody>
      </p:sp>
      <p:sp>
        <p:nvSpPr>
          <p:cNvPr id="5145" name="Text Box 48"/>
          <p:cNvSpPr txBox="1">
            <a:spLocks noChangeArrowheads="1"/>
          </p:cNvSpPr>
          <p:nvPr/>
        </p:nvSpPr>
        <p:spPr bwMode="auto">
          <a:xfrm>
            <a:off x="3852863" y="1749425"/>
            <a:ext cx="164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o</a:t>
            </a:r>
            <a:r>
              <a:rPr lang="en-GB" sz="2800" b="1"/>
              <a:t>lvidar</a:t>
            </a:r>
            <a:endParaRPr lang="en-GB" sz="2800" b="1">
              <a:cs typeface="Times New Roman" panose="02020603050405020304" pitchFamily="18" charset="0"/>
            </a:endParaRPr>
          </a:p>
        </p:txBody>
      </p:sp>
      <p:sp>
        <p:nvSpPr>
          <p:cNvPr id="5146" name="Text Box 49"/>
          <p:cNvSpPr txBox="1">
            <a:spLocks noChangeArrowheads="1"/>
          </p:cNvSpPr>
          <p:nvPr/>
        </p:nvSpPr>
        <p:spPr bwMode="auto">
          <a:xfrm>
            <a:off x="4929188" y="1785938"/>
            <a:ext cx="1933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500" b="1" u="sng"/>
              <a:t>u</a:t>
            </a:r>
            <a:r>
              <a:rPr lang="en-GB" sz="2500" b="1"/>
              <a:t>niverso</a:t>
            </a:r>
            <a:endParaRPr lang="en-GB" sz="2500" b="1">
              <a:cs typeface="Times New Roman" panose="02020603050405020304" pitchFamily="18" charset="0"/>
            </a:endParaRPr>
          </a:p>
        </p:txBody>
      </p:sp>
      <p:sp>
        <p:nvSpPr>
          <p:cNvPr id="5147" name="TextBox 13"/>
          <p:cNvSpPr txBox="1">
            <a:spLocks noChangeArrowheads="1"/>
          </p:cNvSpPr>
          <p:nvPr/>
        </p:nvSpPr>
        <p:spPr bwMode="auto">
          <a:xfrm>
            <a:off x="214312" y="2369711"/>
            <a:ext cx="62150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dirty="0">
                <a:latin typeface="Arial" panose="020B0604020202020204" pitchFamily="34" charset="0"/>
                <a:cs typeface="Arial" panose="020B0604020202020204" pitchFamily="34" charset="0"/>
              </a:rPr>
              <a:t>Tips for pronouncing Spanish</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good news about  pronouncing Spanish is that  the vowel sounds are always the same (they always play by the rules!) </a:t>
            </a:r>
            <a:r>
              <a:rPr lang="en-GB" sz="2000" b="1" u="sng" dirty="0">
                <a:latin typeface="Arial" panose="020B0604020202020204" pitchFamily="34" charset="0"/>
                <a:cs typeface="Arial" panose="020B0604020202020204" pitchFamily="34" charset="0"/>
              </a:rPr>
              <a:t/>
            </a:r>
            <a:br>
              <a:rPr lang="en-GB" sz="2000" b="1" u="sng" dirty="0">
                <a:latin typeface="Arial" panose="020B0604020202020204" pitchFamily="34" charset="0"/>
                <a:cs typeface="Arial" panose="020B0604020202020204" pitchFamily="34" charset="0"/>
              </a:rPr>
            </a:br>
            <a:r>
              <a:rPr lang="en-GB" sz="2000" b="1" u="sng" dirty="0">
                <a:latin typeface="Arial" panose="020B0604020202020204" pitchFamily="34" charset="0"/>
                <a:cs typeface="Arial" panose="020B0604020202020204" pitchFamily="34" charset="0"/>
              </a:rPr>
              <a:t/>
            </a:r>
            <a:br>
              <a:rPr lang="en-GB" sz="2000" b="1" u="sng" dirty="0">
                <a:latin typeface="Arial" panose="020B0604020202020204" pitchFamily="34" charset="0"/>
                <a:cs typeface="Arial" panose="020B0604020202020204" pitchFamily="34" charset="0"/>
              </a:rPr>
            </a:br>
            <a:r>
              <a:rPr lang="en-GB" sz="2000" b="1" u="sng" dirty="0">
                <a:latin typeface="Arial" panose="020B0604020202020204" pitchFamily="34" charset="0"/>
                <a:cs typeface="Arial" panose="020B0604020202020204" pitchFamily="34" charset="0"/>
              </a:rPr>
              <a:t>The vowels</a:t>
            </a:r>
            <a:r>
              <a:rPr lang="en-GB" sz="2000" u="sng"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eaLnBrk="1" hangingPunct="1">
              <a:spcBef>
                <a:spcPct val="0"/>
              </a:spcBef>
              <a:buFontTx/>
              <a:buNone/>
            </a:pPr>
            <a:r>
              <a:rPr lang="en-GB" sz="2000" dirty="0">
                <a:latin typeface="Arial" panose="020B0604020202020204" pitchFamily="34" charset="0"/>
                <a:cs typeface="Arial" panose="020B0604020202020204" pitchFamily="34" charset="0"/>
              </a:rPr>
              <a:t>Each of the five vowels has </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its </a:t>
            </a:r>
            <a:r>
              <a:rPr lang="en-GB" sz="2000" dirty="0">
                <a:latin typeface="Arial" panose="020B0604020202020204" pitchFamily="34" charset="0"/>
                <a:cs typeface="Arial" panose="020B0604020202020204" pitchFamily="34" charset="0"/>
              </a:rPr>
              <a:t>own clear sharp sound: </a:t>
            </a:r>
          </a:p>
          <a:p>
            <a:pPr eaLnBrk="1" hangingPunct="1">
              <a:spcBef>
                <a:spcPct val="0"/>
              </a:spcBef>
              <a:buFontTx/>
              <a:buNone/>
            </a:pPr>
            <a:r>
              <a:rPr lang="en-GB" sz="2000" b="1" dirty="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as in h</a:t>
            </a:r>
            <a:r>
              <a:rPr lang="en-GB" sz="2000" b="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t </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a:t>
            </a:r>
            <a:r>
              <a:rPr lang="en-GB" sz="2000" dirty="0">
                <a:latin typeface="Arial" panose="020B0604020202020204" pitchFamily="34" charset="0"/>
                <a:cs typeface="Arial" panose="020B0604020202020204" pitchFamily="34" charset="0"/>
              </a:rPr>
              <a:t> as in p</a:t>
            </a:r>
            <a:r>
              <a:rPr lang="en-GB" sz="2000" b="1" dirty="0">
                <a:latin typeface="Arial" panose="020B0604020202020204" pitchFamily="34" charset="0"/>
                <a:cs typeface="Arial" panose="020B0604020202020204" pitchFamily="34" charset="0"/>
              </a:rPr>
              <a:t>e</a:t>
            </a:r>
            <a:r>
              <a:rPr lang="en-GB" sz="2000" dirty="0">
                <a:latin typeface="Arial" panose="020B0604020202020204" pitchFamily="34" charset="0"/>
                <a:cs typeface="Arial" panose="020B0604020202020204" pitchFamily="34" charset="0"/>
              </a:rPr>
              <a:t>t </a:t>
            </a:r>
            <a:br>
              <a:rPr lang="en-GB" sz="2000" dirty="0">
                <a:latin typeface="Arial" panose="020B0604020202020204" pitchFamily="34" charset="0"/>
                <a:cs typeface="Arial" panose="020B0604020202020204" pitchFamily="34" charset="0"/>
              </a:rPr>
            </a:br>
            <a:r>
              <a:rPr lang="en-GB" sz="2000" b="1" dirty="0" err="1">
                <a:latin typeface="Arial" panose="020B0604020202020204" pitchFamily="34" charset="0"/>
                <a:cs typeface="Arial" panose="020B0604020202020204" pitchFamily="34" charset="0"/>
              </a:rPr>
              <a:t>i</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as in f</a:t>
            </a:r>
            <a:r>
              <a:rPr lang="en-GB" sz="2000" b="1" dirty="0">
                <a:latin typeface="Arial" panose="020B0604020202020204" pitchFamily="34" charset="0"/>
                <a:cs typeface="Arial" panose="020B0604020202020204" pitchFamily="34" charset="0"/>
              </a:rPr>
              <a:t>ee</a:t>
            </a:r>
            <a:r>
              <a:rPr lang="en-GB" sz="2000" dirty="0">
                <a:latin typeface="Arial" panose="020B0604020202020204" pitchFamily="34" charset="0"/>
                <a:cs typeface="Arial" panose="020B0604020202020204" pitchFamily="34" charset="0"/>
              </a:rPr>
              <a:t>t </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o </a:t>
            </a:r>
            <a:r>
              <a:rPr lang="en-GB" sz="2000" dirty="0">
                <a:latin typeface="Arial" panose="020B0604020202020204" pitchFamily="34" charset="0"/>
                <a:cs typeface="Arial" panose="020B0604020202020204" pitchFamily="34" charset="0"/>
              </a:rPr>
              <a:t>as in cl</a:t>
            </a:r>
            <a:r>
              <a:rPr lang="en-GB" sz="2000" b="1" dirty="0">
                <a:latin typeface="Arial" panose="020B0604020202020204" pitchFamily="34" charset="0"/>
                <a:cs typeface="Arial" panose="020B0604020202020204" pitchFamily="34" charset="0"/>
              </a:rPr>
              <a:t>o</a:t>
            </a:r>
            <a:r>
              <a:rPr lang="en-GB" sz="2000" dirty="0">
                <a:latin typeface="Arial" panose="020B0604020202020204" pitchFamily="34" charset="0"/>
                <a:cs typeface="Arial" panose="020B0604020202020204" pitchFamily="34" charset="0"/>
              </a:rPr>
              <a:t>ck </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u</a:t>
            </a:r>
            <a:r>
              <a:rPr lang="en-GB" sz="2000" dirty="0">
                <a:latin typeface="Arial" panose="020B0604020202020204" pitchFamily="34" charset="0"/>
                <a:cs typeface="Arial" panose="020B0604020202020204" pitchFamily="34" charset="0"/>
              </a:rPr>
              <a:t> as in n</a:t>
            </a:r>
            <a:r>
              <a:rPr lang="en-GB" sz="2000" b="1" dirty="0">
                <a:latin typeface="Arial" panose="020B0604020202020204" pitchFamily="34" charset="0"/>
                <a:cs typeface="Arial" panose="020B0604020202020204" pitchFamily="34" charset="0"/>
              </a:rPr>
              <a:t>oo</a:t>
            </a:r>
            <a:r>
              <a:rPr lang="en-GB" sz="2000" dirty="0">
                <a:latin typeface="Arial" panose="020B0604020202020204" pitchFamily="34" charset="0"/>
                <a:cs typeface="Arial" panose="020B0604020202020204" pitchFamily="34" charset="0"/>
              </a:rPr>
              <a:t>dle</a:t>
            </a:r>
            <a:endParaRPr lang="en-US" sz="2000" dirty="0">
              <a:latin typeface="Arial" panose="020B0604020202020204" pitchFamily="34" charset="0"/>
              <a:cs typeface="Arial" panose="020B0604020202020204" pitchFamily="34" charset="0"/>
            </a:endParaRPr>
          </a:p>
        </p:txBody>
      </p:sp>
      <p:sp>
        <p:nvSpPr>
          <p:cNvPr id="5148" name="TextBox 20"/>
          <p:cNvSpPr txBox="1">
            <a:spLocks noChangeArrowheads="1"/>
          </p:cNvSpPr>
          <p:nvPr/>
        </p:nvSpPr>
        <p:spPr bwMode="auto">
          <a:xfrm>
            <a:off x="5092085" y="6670313"/>
            <a:ext cx="1577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dirty="0">
                <a:latin typeface="Arial" panose="020B0604020202020204" pitchFamily="34" charset="0"/>
                <a:cs typeface="Arial" panose="020B0604020202020204" pitchFamily="34" charset="0"/>
              </a:rPr>
              <a:t>Try saying these out loud:</a:t>
            </a:r>
            <a:endParaRPr lang="en-US" sz="2000" b="1" dirty="0">
              <a:latin typeface="Arial" panose="020B0604020202020204" pitchFamily="34"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905735583"/>
              </p:ext>
            </p:extLst>
          </p:nvPr>
        </p:nvGraphicFramePr>
        <p:xfrm>
          <a:off x="428625" y="6664325"/>
          <a:ext cx="4572000" cy="2377164"/>
        </p:xfrm>
        <a:graphic>
          <a:graphicData uri="http://schemas.openxmlformats.org/drawingml/2006/table">
            <a:tbl>
              <a:tblPr firstRow="1" bandRow="1">
                <a:tableStyleId>{5940675A-B579-460E-94D1-54222C63F5DA}</a:tableStyleId>
              </a:tblPr>
              <a:tblGrid>
                <a:gridCol w="914400"/>
                <a:gridCol w="914400"/>
                <a:gridCol w="914400"/>
                <a:gridCol w="914400"/>
                <a:gridCol w="914400"/>
              </a:tblGrid>
              <a:tr h="365654">
                <a:tc>
                  <a:txBody>
                    <a:bodyPr/>
                    <a:lstStyle/>
                    <a:p>
                      <a:pPr algn="ctr"/>
                      <a:r>
                        <a:rPr lang="en-GB" sz="2000" dirty="0" err="1" smtClean="0">
                          <a:latin typeface="Arial" panose="020B0604020202020204" pitchFamily="34" charset="0"/>
                          <a:cs typeface="Arial" panose="020B0604020202020204" pitchFamily="34" charset="0"/>
                        </a:rPr>
                        <a:t>ba</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be</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bi</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bo</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bu</a:t>
                      </a:r>
                      <a:endParaRPr lang="en-US" sz="2000" dirty="0">
                        <a:latin typeface="Arial" panose="020B0604020202020204" pitchFamily="34" charset="0"/>
                        <a:cs typeface="Arial" panose="020B0604020202020204" pitchFamily="34" charset="0"/>
                      </a:endParaRPr>
                    </a:p>
                  </a:txBody>
                  <a:tcPr marT="45697" marB="45697" anchor="ctr"/>
                </a:tc>
              </a:tr>
              <a:tr h="365654">
                <a:tc>
                  <a:txBody>
                    <a:bodyPr/>
                    <a:lstStyle/>
                    <a:p>
                      <a:pPr algn="ctr"/>
                      <a:r>
                        <a:rPr lang="en-GB" sz="2000" dirty="0" err="1" smtClean="0">
                          <a:latin typeface="Arial" panose="020B0604020202020204" pitchFamily="34" charset="0"/>
                          <a:cs typeface="Arial" panose="020B0604020202020204" pitchFamily="34" charset="0"/>
                        </a:rPr>
                        <a:t>fa</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fe</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fi</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fo</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fu</a:t>
                      </a:r>
                      <a:endParaRPr lang="en-US" sz="2000" dirty="0">
                        <a:latin typeface="Arial" panose="020B0604020202020204" pitchFamily="34" charset="0"/>
                        <a:cs typeface="Arial" panose="020B0604020202020204" pitchFamily="34" charset="0"/>
                      </a:endParaRPr>
                    </a:p>
                  </a:txBody>
                  <a:tcPr marT="45697" marB="45697" anchor="ctr"/>
                </a:tc>
              </a:tr>
              <a:tr h="365654">
                <a:tc>
                  <a:txBody>
                    <a:bodyPr/>
                    <a:lstStyle/>
                    <a:p>
                      <a:pPr algn="ctr"/>
                      <a:r>
                        <a:rPr lang="en-GB" sz="2000" dirty="0" smtClean="0">
                          <a:latin typeface="Arial" panose="020B0604020202020204" pitchFamily="34" charset="0"/>
                          <a:cs typeface="Arial" panose="020B0604020202020204" pitchFamily="34" charset="0"/>
                        </a:rPr>
                        <a:t>la</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le</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li</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lo</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lu</a:t>
                      </a:r>
                      <a:endParaRPr lang="en-US" sz="2000" dirty="0">
                        <a:latin typeface="Arial" panose="020B0604020202020204" pitchFamily="34" charset="0"/>
                        <a:cs typeface="Arial" panose="020B0604020202020204" pitchFamily="34" charset="0"/>
                      </a:endParaRPr>
                    </a:p>
                  </a:txBody>
                  <a:tcPr marT="45697" marB="45697" anchor="ctr"/>
                </a:tc>
              </a:tr>
              <a:tr h="365654">
                <a:tc>
                  <a:txBody>
                    <a:bodyPr/>
                    <a:lstStyle/>
                    <a:p>
                      <a:pPr algn="ctr"/>
                      <a:r>
                        <a:rPr lang="en-GB" sz="2000" dirty="0" smtClean="0">
                          <a:latin typeface="Arial" panose="020B0604020202020204" pitchFamily="34" charset="0"/>
                          <a:cs typeface="Arial" panose="020B0604020202020204" pitchFamily="34" charset="0"/>
                        </a:rPr>
                        <a:t>ma</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me</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mi</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mo</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mu</a:t>
                      </a:r>
                      <a:endParaRPr lang="en-US" sz="2000" dirty="0">
                        <a:latin typeface="Arial" panose="020B0604020202020204" pitchFamily="34" charset="0"/>
                        <a:cs typeface="Arial" panose="020B0604020202020204" pitchFamily="34" charset="0"/>
                      </a:endParaRPr>
                    </a:p>
                  </a:txBody>
                  <a:tcPr marT="45697" marB="45697" anchor="ctr"/>
                </a:tc>
              </a:tr>
              <a:tr h="365654">
                <a:tc>
                  <a:txBody>
                    <a:bodyPr/>
                    <a:lstStyle/>
                    <a:p>
                      <a:pPr algn="ctr"/>
                      <a:r>
                        <a:rPr lang="en-GB" sz="2000" dirty="0" smtClean="0">
                          <a:latin typeface="Arial" panose="020B0604020202020204" pitchFamily="34" charset="0"/>
                          <a:cs typeface="Arial" panose="020B0604020202020204" pitchFamily="34" charset="0"/>
                        </a:rPr>
                        <a:t>pa</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pe</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pi</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po</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pu</a:t>
                      </a:r>
                      <a:endParaRPr lang="en-US" sz="2000" dirty="0">
                        <a:latin typeface="Arial" panose="020B0604020202020204" pitchFamily="34" charset="0"/>
                        <a:cs typeface="Arial" panose="020B0604020202020204" pitchFamily="34" charset="0"/>
                      </a:endParaRPr>
                    </a:p>
                  </a:txBody>
                  <a:tcPr marT="45697" marB="45697" anchor="ctr"/>
                </a:tc>
              </a:tr>
              <a:tr h="365654">
                <a:tc>
                  <a:txBody>
                    <a:bodyPr/>
                    <a:lstStyle/>
                    <a:p>
                      <a:pPr algn="ctr"/>
                      <a:r>
                        <a:rPr lang="en-GB" sz="2000" dirty="0" err="1" smtClean="0">
                          <a:latin typeface="Arial" panose="020B0604020202020204" pitchFamily="34" charset="0"/>
                          <a:cs typeface="Arial" panose="020B0604020202020204" pitchFamily="34" charset="0"/>
                        </a:rPr>
                        <a:t>ta</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te</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ti</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smtClean="0">
                          <a:latin typeface="Arial" panose="020B0604020202020204" pitchFamily="34" charset="0"/>
                          <a:cs typeface="Arial" panose="020B0604020202020204" pitchFamily="34" charset="0"/>
                        </a:rPr>
                        <a:t>to</a:t>
                      </a:r>
                      <a:endParaRPr lang="en-US" sz="2000" dirty="0">
                        <a:latin typeface="Arial" panose="020B0604020202020204" pitchFamily="34" charset="0"/>
                        <a:cs typeface="Arial" panose="020B0604020202020204" pitchFamily="34" charset="0"/>
                      </a:endParaRPr>
                    </a:p>
                  </a:txBody>
                  <a:tcPr marT="45697" marB="45697" anchor="ctr"/>
                </a:tc>
                <a:tc>
                  <a:txBody>
                    <a:bodyPr/>
                    <a:lstStyle/>
                    <a:p>
                      <a:pPr algn="ctr"/>
                      <a:r>
                        <a:rPr lang="en-GB" sz="2000" dirty="0" err="1" smtClean="0">
                          <a:latin typeface="Arial" panose="020B0604020202020204" pitchFamily="34" charset="0"/>
                          <a:cs typeface="Arial" panose="020B0604020202020204" pitchFamily="34" charset="0"/>
                        </a:rPr>
                        <a:t>tu</a:t>
                      </a:r>
                      <a:endParaRPr lang="en-US" sz="2000" dirty="0">
                        <a:latin typeface="Arial" panose="020B0604020202020204" pitchFamily="34" charset="0"/>
                        <a:cs typeface="Arial" panose="020B0604020202020204" pitchFamily="34" charset="0"/>
                      </a:endParaRPr>
                    </a:p>
                  </a:txBody>
                  <a:tcPr marT="45697" marB="45697" anchor="ctr"/>
                </a:tc>
              </a:tr>
            </a:tbl>
          </a:graphicData>
        </a:graphic>
      </p:graphicFrame>
      <p:pic>
        <p:nvPicPr>
          <p:cNvPr id="5193" name="Picture 8"/>
          <p:cNvPicPr>
            <a:picLocks noChangeAspect="1" noChangeArrowheads="1"/>
          </p:cNvPicPr>
          <p:nvPr/>
        </p:nvPicPr>
        <p:blipFill>
          <a:blip r:embed="rId3">
            <a:extLst>
              <a:ext uri="{28A0092B-C50C-407E-A947-70E740481C1C}">
                <a14:useLocalDpi xmlns:a14="http://schemas.microsoft.com/office/drawing/2010/main" val="0"/>
              </a:ext>
            </a:extLst>
          </a:blip>
          <a:srcRect l="23114" t="36964" r="17137" b="29688"/>
          <a:stretch>
            <a:fillRect/>
          </a:stretch>
        </p:blipFill>
        <p:spPr bwMode="auto">
          <a:xfrm>
            <a:off x="3653396" y="4488453"/>
            <a:ext cx="2551583" cy="189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a:off x="3033026" y="3781981"/>
            <a:ext cx="2862949" cy="504056"/>
          </a:xfrm>
          <a:prstGeom prst="wedgeRoundRectCallout">
            <a:avLst>
              <a:gd name="adj1" fmla="val 28597"/>
              <a:gd name="adj2" fmla="val 152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dirty="0">
                <a:solidFill>
                  <a:schemeClr val="tx1"/>
                </a:solidFill>
                <a:latin typeface="Arial" panose="020B0604020202020204" pitchFamily="34" charset="0"/>
                <a:cs typeface="Arial" panose="020B0604020202020204" pitchFamily="34" charset="0"/>
              </a:rPr>
              <a:t>Fe </a:t>
            </a:r>
            <a:r>
              <a:rPr lang="en-GB" sz="2800" b="1" dirty="0" err="1">
                <a:solidFill>
                  <a:schemeClr val="tx1"/>
                </a:solidFill>
                <a:latin typeface="Arial" panose="020B0604020202020204" pitchFamily="34" charset="0"/>
                <a:cs typeface="Arial" panose="020B0604020202020204" pitchFamily="34" charset="0"/>
              </a:rPr>
              <a:t>Fi</a:t>
            </a:r>
            <a:r>
              <a:rPr lang="en-GB" sz="2800" b="1" dirty="0">
                <a:solidFill>
                  <a:schemeClr val="tx1"/>
                </a:solidFill>
                <a:latin typeface="Arial" panose="020B0604020202020204" pitchFamily="34" charset="0"/>
                <a:cs typeface="Arial" panose="020B0604020202020204" pitchFamily="34" charset="0"/>
              </a:rPr>
              <a:t> </a:t>
            </a:r>
            <a:r>
              <a:rPr lang="en-GB" sz="2800" b="1" dirty="0" err="1">
                <a:solidFill>
                  <a:schemeClr val="tx1"/>
                </a:solidFill>
                <a:latin typeface="Arial" panose="020B0604020202020204" pitchFamily="34" charset="0"/>
                <a:cs typeface="Arial" panose="020B0604020202020204" pitchFamily="34" charset="0"/>
              </a:rPr>
              <a:t>Fo</a:t>
            </a:r>
            <a:r>
              <a:rPr lang="en-GB" sz="2800" b="1" dirty="0">
                <a:solidFill>
                  <a:schemeClr val="tx1"/>
                </a:solidFill>
                <a:latin typeface="Arial" panose="020B0604020202020204" pitchFamily="34" charset="0"/>
                <a:cs typeface="Arial" panose="020B0604020202020204" pitchFamily="34" charset="0"/>
              </a:rPr>
              <a:t> </a:t>
            </a:r>
            <a:r>
              <a:rPr lang="en-GB" sz="2800" b="1" dirty="0" err="1">
                <a:solidFill>
                  <a:schemeClr val="tx1"/>
                </a:solidFill>
                <a:latin typeface="Arial" panose="020B0604020202020204" pitchFamily="34" charset="0"/>
                <a:cs typeface="Arial" panose="020B0604020202020204" pitchFamily="34" charset="0"/>
              </a:rPr>
              <a:t>Fum</a:t>
            </a:r>
            <a:r>
              <a:rPr lang="en-GB" sz="2800" b="1" dirty="0">
                <a:solidFill>
                  <a:schemeClr val="tx1"/>
                </a:solidFill>
                <a:latin typeface="Arial" panose="020B0604020202020204" pitchFamily="34" charset="0"/>
                <a:cs typeface="Arial" panose="020B0604020202020204" pitchFamily="34" charset="0"/>
              </a:rPr>
              <a:t>!</a:t>
            </a:r>
            <a:endParaRPr lang="en-US" sz="2800" b="1"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1"/>
                </a:solidFill>
                <a:latin typeface="Arial" panose="020B0604020202020204" pitchFamily="34" charset="0"/>
                <a:cs typeface="Arial" panose="020B0604020202020204" pitchFamily="34" charset="0"/>
              </a:rPr>
              <a:t>1</a:t>
            </a:r>
            <a:endParaRPr lang="en-US" b="1" dirty="0">
              <a:solidFill>
                <a:schemeClr val="tx1"/>
              </a:solidFill>
              <a:latin typeface="Arial" panose="020B0604020202020204" pitchFamily="34" charset="0"/>
              <a:cs typeface="Arial" panose="020B0604020202020204" pitchFamily="34" charset="0"/>
            </a:endParaRPr>
          </a:p>
        </p:txBody>
      </p:sp>
      <p:pic>
        <p:nvPicPr>
          <p:cNvPr id="20" name="Picture 6" descr="elephant"/>
          <p:cNvPicPr>
            <a:picLocks noChangeAspect="1" noChangeArrowheads="1"/>
          </p:cNvPicPr>
          <p:nvPr/>
        </p:nvPicPr>
        <p:blipFill>
          <a:blip r:embed="rId4"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608913" y="952500"/>
            <a:ext cx="1035088" cy="88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323461" y="904360"/>
            <a:ext cx="768624" cy="96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cosmos"/>
          <p:cNvPicPr>
            <a:picLocks noChangeAspect="1" noChangeArrowheads="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5270602" y="1030710"/>
            <a:ext cx="1191459" cy="78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p:cNvPicPr>
            <a:picLocks noChangeAspect="1" noChangeArrowheads="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871419" y="835561"/>
            <a:ext cx="931479" cy="103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872" y="9938"/>
            <a:ext cx="7055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Los </a:t>
            </a:r>
            <a:r>
              <a:rPr lang="en-GB" sz="2800" dirty="0" err="1" smtClean="0">
                <a:latin typeface="Arial" panose="020B0604020202020204" pitchFamily="34" charset="0"/>
                <a:cs typeface="Arial" panose="020B0604020202020204" pitchFamily="34" charset="0"/>
              </a:rPr>
              <a:t>días</a:t>
            </a:r>
            <a:r>
              <a:rPr lang="en-GB" sz="2800" dirty="0" smtClean="0">
                <a:latin typeface="Arial" panose="020B0604020202020204" pitchFamily="34" charset="0"/>
                <a:cs typeface="Arial" panose="020B0604020202020204" pitchFamily="34" charset="0"/>
              </a:rPr>
              <a:t> de la </a:t>
            </a:r>
            <a:r>
              <a:rPr lang="en-GB" sz="2800" dirty="0" err="1" smtClean="0">
                <a:latin typeface="Arial" panose="020B0604020202020204" pitchFamily="34" charset="0"/>
                <a:cs typeface="Arial" panose="020B0604020202020204" pitchFamily="34" charset="0"/>
              </a:rPr>
              <a:t>semana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A</a:t>
            </a:r>
            <a:r>
              <a:rPr lang="en-GB" sz="28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Say the days of the week out loud in the correct order.</a:t>
            </a:r>
            <a:endParaRPr lang="en-GB" sz="2000" dirty="0">
              <a:latin typeface="Arial" panose="020B0604020202020204" pitchFamily="34" charset="0"/>
              <a:cs typeface="Arial" panose="020B0604020202020204" pitchFamily="34" charset="0"/>
            </a:endParaRPr>
          </a:p>
        </p:txBody>
      </p:sp>
      <p:sp>
        <p:nvSpPr>
          <p:cNvPr id="3" name="WordArt 2"/>
          <p:cNvSpPr>
            <a:spLocks noChangeArrowheads="1" noChangeShapeType="1" noTextEdit="1"/>
          </p:cNvSpPr>
          <p:nvPr/>
        </p:nvSpPr>
        <p:spPr bwMode="auto">
          <a:xfrm rot="-1189771">
            <a:off x="309595" y="1704725"/>
            <a:ext cx="1019175" cy="466725"/>
          </a:xfrm>
          <a:prstGeom prst="rect">
            <a:avLst/>
          </a:prstGeom>
        </p:spPr>
        <p:txBody>
          <a:bodyPr wrap="none" fromWordArt="1">
            <a:prstTxWarp prst="textPlain">
              <a:avLst>
                <a:gd name="adj" fmla="val 50000"/>
              </a:avLst>
            </a:prstTxWarp>
          </a:bodyPr>
          <a:lstStyle/>
          <a:p>
            <a:pPr algn="ctr"/>
            <a:r>
              <a:rPr lang="en-GB" sz="32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jueves</a:t>
            </a:r>
          </a:p>
        </p:txBody>
      </p:sp>
      <p:sp>
        <p:nvSpPr>
          <p:cNvPr id="4" name="WordArt 3"/>
          <p:cNvSpPr>
            <a:spLocks noChangeArrowheads="1" noChangeShapeType="1" noTextEdit="1"/>
          </p:cNvSpPr>
          <p:nvPr/>
        </p:nvSpPr>
        <p:spPr bwMode="auto">
          <a:xfrm>
            <a:off x="5046695" y="2831850"/>
            <a:ext cx="923925" cy="400050"/>
          </a:xfrm>
          <a:prstGeom prst="rect">
            <a:avLst/>
          </a:prstGeom>
        </p:spPr>
        <p:txBody>
          <a:bodyPr wrap="none" fromWordArt="1">
            <a:prstTxWarp prst="textPlain">
              <a:avLst>
                <a:gd name="adj" fmla="val 50000"/>
              </a:avLst>
            </a:prstTxWarp>
          </a:bodyPr>
          <a:lstStyle/>
          <a:p>
            <a:pPr algn="ctr"/>
            <a:r>
              <a:rPr lang="en-GB" sz="28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martes</a:t>
            </a:r>
          </a:p>
        </p:txBody>
      </p:sp>
      <p:sp>
        <p:nvSpPr>
          <p:cNvPr id="5" name="WordArt 4"/>
          <p:cNvSpPr>
            <a:spLocks noChangeArrowheads="1" noChangeShapeType="1" noTextEdit="1"/>
          </p:cNvSpPr>
          <p:nvPr/>
        </p:nvSpPr>
        <p:spPr bwMode="auto">
          <a:xfrm rot="-1352558">
            <a:off x="1027145" y="3184275"/>
            <a:ext cx="1192213" cy="508000"/>
          </a:xfrm>
          <a:prstGeom prst="rect">
            <a:avLst/>
          </a:prstGeom>
        </p:spPr>
        <p:txBody>
          <a:bodyPr wrap="none" fromWordArt="1">
            <a:prstTxWarp prst="textPlain">
              <a:avLst>
                <a:gd name="adj" fmla="val 50000"/>
              </a:avLst>
            </a:prstTxWarp>
          </a:bodyPr>
          <a:lstStyle/>
          <a:p>
            <a:pPr algn="ctr"/>
            <a:r>
              <a:rPr lang="en-GB" sz="28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lunes</a:t>
            </a:r>
          </a:p>
        </p:txBody>
      </p:sp>
      <p:sp>
        <p:nvSpPr>
          <p:cNvPr id="6" name="WordArt 5"/>
          <p:cNvSpPr>
            <a:spLocks noChangeArrowheads="1" noChangeShapeType="1" noTextEdit="1"/>
          </p:cNvSpPr>
          <p:nvPr/>
        </p:nvSpPr>
        <p:spPr bwMode="auto">
          <a:xfrm>
            <a:off x="2760695" y="2403225"/>
            <a:ext cx="1362075" cy="708025"/>
          </a:xfrm>
          <a:prstGeom prst="rect">
            <a:avLst/>
          </a:prstGeom>
        </p:spPr>
        <p:txBody>
          <a:bodyPr wrap="none" fromWordArt="1">
            <a:prstTxWarp prst="textWave1">
              <a:avLst>
                <a:gd name="adj1" fmla="val 13005"/>
                <a:gd name="adj2" fmla="val 0"/>
              </a:avLst>
            </a:prstTxWarp>
          </a:bodyPr>
          <a:lstStyle/>
          <a:p>
            <a:pPr algn="ctr"/>
            <a:r>
              <a:rPr lang="en-GB" sz="3600" kern="10">
                <a:ln w="9525">
                  <a:solidFill>
                    <a:srgbClr val="000000"/>
                  </a:solidFill>
                  <a:round/>
                  <a:headEnd/>
                  <a:tailEnd/>
                </a:ln>
                <a:solidFill>
                  <a:srgbClr val="000000"/>
                </a:solidFill>
                <a:effectLst>
                  <a:outerShdw dist="53882" dir="2700000" algn="ctr" rotWithShape="0">
                    <a:srgbClr val="C0C0C0"/>
                  </a:outerShdw>
                </a:effectLst>
                <a:latin typeface="Times New Roman" panose="02020603050405020304" pitchFamily="18" charset="0"/>
                <a:cs typeface="Times New Roman" panose="02020603050405020304" pitchFamily="18" charset="0"/>
              </a:rPr>
              <a:t>los días</a:t>
            </a:r>
          </a:p>
        </p:txBody>
      </p:sp>
      <p:sp>
        <p:nvSpPr>
          <p:cNvPr id="7" name="WordArt 7"/>
          <p:cNvSpPr>
            <a:spLocks noChangeArrowheads="1" noChangeShapeType="1" noTextEdit="1"/>
          </p:cNvSpPr>
          <p:nvPr/>
        </p:nvSpPr>
        <p:spPr bwMode="auto">
          <a:xfrm rot="997310">
            <a:off x="4152933" y="1901575"/>
            <a:ext cx="1552575" cy="466725"/>
          </a:xfrm>
          <a:prstGeom prst="rect">
            <a:avLst/>
          </a:prstGeom>
        </p:spPr>
        <p:txBody>
          <a:bodyPr wrap="none" fromWordArt="1">
            <a:prstTxWarp prst="textPlain">
              <a:avLst>
                <a:gd name="adj" fmla="val 50000"/>
              </a:avLst>
            </a:prstTxWarp>
          </a:bodyPr>
          <a:lstStyle/>
          <a:p>
            <a:pPr algn="ctr"/>
            <a:r>
              <a:rPr lang="en-GB" sz="32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miércoles</a:t>
            </a:r>
          </a:p>
        </p:txBody>
      </p:sp>
      <p:sp>
        <p:nvSpPr>
          <p:cNvPr id="8" name="WordArt 8"/>
          <p:cNvSpPr>
            <a:spLocks noChangeArrowheads="1" noChangeShapeType="1" noTextEdit="1"/>
          </p:cNvSpPr>
          <p:nvPr/>
        </p:nvSpPr>
        <p:spPr bwMode="auto">
          <a:xfrm rot="-489204">
            <a:off x="1070008" y="2471487"/>
            <a:ext cx="990600" cy="400050"/>
          </a:xfrm>
          <a:prstGeom prst="rect">
            <a:avLst/>
          </a:prstGeom>
        </p:spPr>
        <p:txBody>
          <a:bodyPr wrap="none" fromWordArt="1">
            <a:prstTxWarp prst="textPlain">
              <a:avLst>
                <a:gd name="adj" fmla="val 50000"/>
              </a:avLst>
            </a:prstTxWarp>
          </a:bodyPr>
          <a:lstStyle/>
          <a:p>
            <a:pPr algn="ctr"/>
            <a:r>
              <a:rPr lang="en-GB" sz="28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viernes</a:t>
            </a:r>
          </a:p>
        </p:txBody>
      </p:sp>
      <p:sp>
        <p:nvSpPr>
          <p:cNvPr id="9" name="WordArt 9"/>
          <p:cNvSpPr>
            <a:spLocks noChangeArrowheads="1" noChangeShapeType="1" noTextEdit="1"/>
          </p:cNvSpPr>
          <p:nvPr/>
        </p:nvSpPr>
        <p:spPr bwMode="auto">
          <a:xfrm rot="1053988">
            <a:off x="3233770" y="3420812"/>
            <a:ext cx="1133475" cy="466725"/>
          </a:xfrm>
          <a:prstGeom prst="rect">
            <a:avLst/>
          </a:prstGeom>
        </p:spPr>
        <p:txBody>
          <a:bodyPr wrap="none" fromWordArt="1">
            <a:prstTxWarp prst="textPlain">
              <a:avLst>
                <a:gd name="adj" fmla="val 50000"/>
              </a:avLst>
            </a:prstTxWarp>
          </a:bodyPr>
          <a:lstStyle/>
          <a:p>
            <a:pPr algn="ctr"/>
            <a:r>
              <a:rPr lang="en-GB" sz="32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sábado</a:t>
            </a:r>
          </a:p>
        </p:txBody>
      </p:sp>
      <p:sp>
        <p:nvSpPr>
          <p:cNvPr id="10" name="WordArt 4"/>
          <p:cNvSpPr>
            <a:spLocks noChangeArrowheads="1" noChangeShapeType="1" noTextEdit="1"/>
          </p:cNvSpPr>
          <p:nvPr/>
        </p:nvSpPr>
        <p:spPr bwMode="auto">
          <a:xfrm rot="-1352558">
            <a:off x="1890745" y="1574550"/>
            <a:ext cx="1382713" cy="579437"/>
          </a:xfrm>
          <a:prstGeom prst="rect">
            <a:avLst/>
          </a:prstGeom>
        </p:spPr>
        <p:txBody>
          <a:bodyPr wrap="none" fromWordArt="1">
            <a:prstTxWarp prst="textPlain">
              <a:avLst>
                <a:gd name="adj" fmla="val 50000"/>
              </a:avLst>
            </a:prstTxWarp>
          </a:bodyPr>
          <a:lstStyle/>
          <a:p>
            <a:pPr algn="ctr"/>
            <a:r>
              <a:rPr lang="en-GB" sz="2800" kern="1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domingo</a:t>
            </a:r>
          </a:p>
        </p:txBody>
      </p:sp>
      <p:sp>
        <p:nvSpPr>
          <p:cNvPr id="11" name="Oval 10"/>
          <p:cNvSpPr/>
          <p:nvPr/>
        </p:nvSpPr>
        <p:spPr>
          <a:xfrm>
            <a:off x="2474945" y="2331787"/>
            <a:ext cx="1857375" cy="857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10" descr="C:\Documents and Settings\Administrator\Local Settings\Temporary Internet Files\Content.IE5\UM2NQZZ9\MC9003043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73940" y="1083147"/>
            <a:ext cx="12207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20978" y="4228411"/>
            <a:ext cx="6215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dirty="0" smtClean="0">
                <a:latin typeface="Arial" panose="020B0604020202020204" pitchFamily="34" charset="0"/>
                <a:cs typeface="Arial" panose="020B0604020202020204" pitchFamily="34" charset="0"/>
              </a:rPr>
              <a:t>B </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Unjumble</a:t>
            </a:r>
            <a:r>
              <a:rPr lang="en-GB" sz="2000" dirty="0" smtClean="0">
                <a:latin typeface="Arial" panose="020B0604020202020204" pitchFamily="34" charset="0"/>
                <a:cs typeface="Arial" panose="020B0604020202020204" pitchFamily="34" charset="0"/>
              </a:rPr>
              <a:t> the letters and write each day of the week correctly in Spanish.</a:t>
            </a:r>
            <a:endParaRPr lang="en-US" sz="2000" dirty="0">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239821001"/>
              </p:ext>
            </p:extLst>
          </p:nvPr>
        </p:nvGraphicFramePr>
        <p:xfrm>
          <a:off x="535290" y="5076056"/>
          <a:ext cx="5786440" cy="3643312"/>
        </p:xfrm>
        <a:graphic>
          <a:graphicData uri="http://schemas.openxmlformats.org/drawingml/2006/table">
            <a:tbl>
              <a:tblPr firstRow="1" bandRow="1">
                <a:tableStyleId>{5940675A-B579-460E-94D1-54222C63F5DA}</a:tableStyleId>
              </a:tblPr>
              <a:tblGrid>
                <a:gridCol w="1446610"/>
                <a:gridCol w="1446610"/>
                <a:gridCol w="1446610"/>
                <a:gridCol w="1446610"/>
              </a:tblGrid>
              <a:tr h="910828">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unles</a:t>
                      </a:r>
                      <a:endParaRPr lang="en-US" sz="1800" dirty="0"/>
                    </a:p>
                  </a:txBody>
                  <a:tcPr marL="91439" marR="91439" anchor="ctr"/>
                </a:tc>
                <a:tc>
                  <a:txBody>
                    <a:bodyPr/>
                    <a:lstStyle/>
                    <a:p>
                      <a:pPr algn="ctr"/>
                      <a:endParaRPr lang="en-US" sz="1800" dirty="0"/>
                    </a:p>
                  </a:txBody>
                  <a:tcPr marL="91439" marR="91439" anchor="ctr"/>
                </a:tc>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rivenes</a:t>
                      </a:r>
                      <a:r>
                        <a:rPr kumimoji="0" lang="en-GB"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en-US" sz="1800" dirty="0"/>
                    </a:p>
                  </a:txBody>
                  <a:tcPr marL="91439" marR="91439" anchor="ctr"/>
                </a:tc>
                <a:tc>
                  <a:txBody>
                    <a:bodyPr/>
                    <a:lstStyle/>
                    <a:p>
                      <a:pPr algn="ctr"/>
                      <a:endParaRPr lang="en-US" sz="1800"/>
                    </a:p>
                  </a:txBody>
                  <a:tcPr marL="91439" marR="91439" anchor="ctr"/>
                </a:tc>
              </a:tr>
              <a:tr h="910828">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vuejse</a:t>
                      </a:r>
                      <a:endParaRPr lang="en-US" sz="1800" dirty="0"/>
                    </a:p>
                  </a:txBody>
                  <a:tcPr marL="91439" marR="91439" anchor="ctr"/>
                </a:tc>
                <a:tc>
                  <a:txBody>
                    <a:bodyPr/>
                    <a:lstStyle/>
                    <a:p>
                      <a:pPr algn="ctr"/>
                      <a:endParaRPr lang="en-US" sz="1800"/>
                    </a:p>
                  </a:txBody>
                  <a:tcPr marL="91439" marR="91439" anchor="ctr"/>
                </a:tc>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badáso</a:t>
                      </a:r>
                      <a:endParaRPr lang="en-US" sz="1800" dirty="0"/>
                    </a:p>
                  </a:txBody>
                  <a:tcPr marL="91439" marR="91439" anchor="ctr"/>
                </a:tc>
                <a:tc>
                  <a:txBody>
                    <a:bodyPr/>
                    <a:lstStyle/>
                    <a:p>
                      <a:pPr algn="ctr"/>
                      <a:endParaRPr lang="en-US" sz="1800" dirty="0"/>
                    </a:p>
                  </a:txBody>
                  <a:tcPr marL="91439" marR="91439" anchor="ctr"/>
                </a:tc>
              </a:tr>
              <a:tr h="910828">
                <a:tc>
                  <a:txBody>
                    <a:bodyPr/>
                    <a:lstStyle/>
                    <a:p>
                      <a:pPr algn="ctr"/>
                      <a:r>
                        <a:rPr lang="en-GB" sz="1800" dirty="0" err="1" smtClean="0">
                          <a:latin typeface="Arial" pitchFamily="34" charset="0"/>
                          <a:cs typeface="Arial" pitchFamily="34" charset="0"/>
                        </a:rPr>
                        <a:t>lescoméimr</a:t>
                      </a:r>
                      <a:endParaRPr lang="en-US" sz="1800" dirty="0"/>
                    </a:p>
                  </a:txBody>
                  <a:tcPr marL="91439" marR="91439" anchor="ctr"/>
                </a:tc>
                <a:tc>
                  <a:txBody>
                    <a:bodyPr/>
                    <a:lstStyle/>
                    <a:p>
                      <a:pPr algn="ctr"/>
                      <a:endParaRPr lang="en-US" sz="1800"/>
                    </a:p>
                  </a:txBody>
                  <a:tcPr marL="91439" marR="91439" anchor="ctr"/>
                </a:tc>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mingodo</a:t>
                      </a:r>
                      <a:endParaRPr lang="en-US" sz="1800" dirty="0"/>
                    </a:p>
                  </a:txBody>
                  <a:tcPr marL="91439" marR="91439" anchor="ctr"/>
                </a:tc>
                <a:tc>
                  <a:txBody>
                    <a:bodyPr/>
                    <a:lstStyle/>
                    <a:p>
                      <a:pPr algn="ctr"/>
                      <a:endParaRPr lang="en-US" sz="1800" dirty="0"/>
                    </a:p>
                  </a:txBody>
                  <a:tcPr marL="91439" marR="91439" anchor="ctr"/>
                </a:tc>
              </a:tr>
              <a:tr h="910828">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tramse</a:t>
                      </a:r>
                      <a:r>
                        <a:rPr kumimoji="0" lang="en-GB"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en-US" sz="1800" dirty="0"/>
                    </a:p>
                  </a:txBody>
                  <a:tcPr marL="91439" marR="91439" anchor="ctr"/>
                </a:tc>
                <a:tc>
                  <a:txBody>
                    <a:bodyPr/>
                    <a:lstStyle/>
                    <a:p>
                      <a:pPr algn="ctr"/>
                      <a:endParaRPr lang="en-US" sz="1800"/>
                    </a:p>
                  </a:txBody>
                  <a:tcPr marL="91439" marR="91439" anchor="ctr"/>
                </a:tc>
                <a:tc gridSpan="2">
                  <a:txBody>
                    <a:bodyPr/>
                    <a:lstStyle/>
                    <a:p>
                      <a:pPr algn="ctr"/>
                      <a:endParaRPr lang="en-US" sz="1800" dirty="0"/>
                    </a:p>
                  </a:txBody>
                  <a:tcPr marL="91439" marR="91439" anchor="ctr">
                    <a:solidFill>
                      <a:schemeClr val="bg1">
                        <a:lumMod val="65000"/>
                      </a:schemeClr>
                    </a:solidFill>
                  </a:tcPr>
                </a:tc>
                <a:tc hMerge="1">
                  <a:txBody>
                    <a:bodyPr/>
                    <a:lstStyle/>
                    <a:p>
                      <a:pPr algn="ctr"/>
                      <a:endParaRPr lang="en-US" dirty="0"/>
                    </a:p>
                  </a:txBody>
                  <a:tcPr anchor="ctr"/>
                </a:tc>
              </a:tr>
            </a:tbl>
          </a:graphicData>
        </a:graphic>
      </p:graphicFrame>
      <p:sp>
        <p:nvSpPr>
          <p:cNvPr id="16" name="Rounded Rectangle 1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010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51" t="5201" r="25850" b="10800"/>
          <a:stretch/>
        </p:blipFill>
        <p:spPr>
          <a:xfrm>
            <a:off x="260648" y="997919"/>
            <a:ext cx="6408712" cy="424105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70353898"/>
              </p:ext>
            </p:extLst>
          </p:nvPr>
        </p:nvGraphicFramePr>
        <p:xfrm>
          <a:off x="276672" y="5328984"/>
          <a:ext cx="6408712" cy="3779520"/>
        </p:xfrm>
        <a:graphic>
          <a:graphicData uri="http://schemas.openxmlformats.org/drawingml/2006/table">
            <a:tbl>
              <a:tblPr firstRow="1" bandRow="1">
                <a:tableStyleId>{5940675A-B579-460E-94D1-54222C63F5DA}</a:tableStyleId>
              </a:tblPr>
              <a:tblGrid>
                <a:gridCol w="432048"/>
                <a:gridCol w="2772308"/>
                <a:gridCol w="468052"/>
                <a:gridCol w="2736304"/>
              </a:tblGrid>
              <a:tr h="370840">
                <a:tc>
                  <a:txBody>
                    <a:bodyPr/>
                    <a:lstStyle/>
                    <a:p>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cinco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naranjas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cuatro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fresas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salchicha</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10</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magdalena</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oruga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hambrienta</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11</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un </a:t>
                      </a:r>
                      <a:r>
                        <a:rPr lang="en-GB" sz="2000" dirty="0" err="1" smtClean="0">
                          <a:latin typeface="Arial" panose="020B0604020202020204" pitchFamily="34" charset="0"/>
                          <a:cs typeface="Arial" panose="020B0604020202020204" pitchFamily="34" charset="0"/>
                        </a:rPr>
                        <a:t>helado</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tres</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ciruelas</a:t>
                      </a:r>
                      <a:endParaRPr lang="en-GB" sz="2000" dirty="0" smtClean="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12</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manzana</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rodaja</a:t>
                      </a:r>
                      <a:r>
                        <a:rPr lang="en-GB" sz="2000" dirty="0" smtClean="0">
                          <a:latin typeface="Arial" panose="020B0604020202020204" pitchFamily="34" charset="0"/>
                          <a:cs typeface="Arial" panose="020B0604020202020204" pitchFamily="34" charset="0"/>
                        </a:rPr>
                        <a:t> de </a:t>
                      </a:r>
                      <a:r>
                        <a:rPr lang="en-GB" sz="2000" dirty="0" err="1" smtClean="0">
                          <a:latin typeface="Arial" panose="020B0604020202020204" pitchFamily="34" charset="0"/>
                          <a:cs typeface="Arial" panose="020B0604020202020204" pitchFamily="34" charset="0"/>
                        </a:rPr>
                        <a:t>salchichón</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13</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porción</a:t>
                      </a:r>
                      <a:r>
                        <a:rPr lang="en-GB" sz="2000" dirty="0" smtClean="0">
                          <a:latin typeface="Arial" panose="020B0604020202020204" pitchFamily="34" charset="0"/>
                          <a:cs typeface="Arial" panose="020B0604020202020204" pitchFamily="34" charset="0"/>
                        </a:rPr>
                        <a:t> de </a:t>
                      </a:r>
                      <a:r>
                        <a:rPr lang="en-GB" sz="2000" dirty="0" err="1" smtClean="0">
                          <a:latin typeface="Arial" panose="020B0604020202020204" pitchFamily="34" charset="0"/>
                          <a:cs typeface="Arial" panose="020B0604020202020204" pitchFamily="34" charset="0"/>
                        </a:rPr>
                        <a:t>tarta</a:t>
                      </a:r>
                      <a:r>
                        <a:rPr lang="en-GB" sz="2000" dirty="0" smtClean="0">
                          <a:latin typeface="Arial" panose="020B0604020202020204" pitchFamily="34" charset="0"/>
                          <a:cs typeface="Arial" panose="020B0604020202020204" pitchFamily="34" charset="0"/>
                        </a:rPr>
                        <a:t> de </a:t>
                      </a:r>
                      <a:r>
                        <a:rPr lang="en-GB" sz="2000" dirty="0" err="1" smtClean="0">
                          <a:latin typeface="Arial" panose="020B0604020202020204" pitchFamily="34" charset="0"/>
                          <a:cs typeface="Arial" panose="020B0604020202020204" pitchFamily="34" charset="0"/>
                        </a:rPr>
                        <a:t>frutas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piruleta</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dos </a:t>
                      </a:r>
                      <a:r>
                        <a:rPr lang="en-GB" sz="2000" dirty="0" err="1" smtClean="0">
                          <a:latin typeface="Arial" panose="020B0604020202020204" pitchFamily="34" charset="0"/>
                          <a:cs typeface="Arial" panose="020B0604020202020204" pitchFamily="34" charset="0"/>
                        </a:rPr>
                        <a:t>peras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un </a:t>
                      </a:r>
                      <a:r>
                        <a:rPr lang="en-GB" sz="2000" dirty="0" err="1" smtClean="0">
                          <a:latin typeface="Arial" panose="020B0604020202020204" pitchFamily="34" charset="0"/>
                          <a:cs typeface="Arial" panose="020B0604020202020204" pitchFamily="34" charset="0"/>
                        </a:rPr>
                        <a:t>trozo</a:t>
                      </a:r>
                      <a:r>
                        <a:rPr lang="en-GB" sz="2000" dirty="0" smtClean="0">
                          <a:latin typeface="Arial" panose="020B0604020202020204" pitchFamily="34" charset="0"/>
                          <a:cs typeface="Arial" panose="020B0604020202020204" pitchFamily="34" charset="0"/>
                        </a:rPr>
                        <a:t> de </a:t>
                      </a:r>
                      <a:r>
                        <a:rPr lang="en-GB" sz="2000" dirty="0" err="1" smtClean="0">
                          <a:latin typeface="Arial" panose="020B0604020202020204" pitchFamily="34" charset="0"/>
                          <a:cs typeface="Arial" panose="020B0604020202020204" pitchFamily="34" charset="0"/>
                        </a:rPr>
                        <a:t>sandía</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15</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loncha</a:t>
                      </a:r>
                      <a:r>
                        <a:rPr lang="en-GB" sz="2000" dirty="0" smtClean="0">
                          <a:latin typeface="Arial" panose="020B0604020202020204" pitchFamily="34" charset="0"/>
                          <a:cs typeface="Arial" panose="020B0604020202020204" pitchFamily="34" charset="0"/>
                        </a:rPr>
                        <a:t> de </a:t>
                      </a:r>
                      <a:r>
                        <a:rPr lang="en-GB" sz="2000" dirty="0" err="1" smtClean="0">
                          <a:latin typeface="Arial" panose="020B0604020202020204" pitchFamily="34" charset="0"/>
                          <a:cs typeface="Arial" panose="020B0604020202020204" pitchFamily="34" charset="0"/>
                        </a:rPr>
                        <a:t>queso</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un</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trozo</a:t>
                      </a:r>
                      <a:r>
                        <a:rPr lang="en-GB" sz="2000" baseline="0" dirty="0" smtClean="0">
                          <a:latin typeface="Arial" panose="020B0604020202020204" pitchFamily="34" charset="0"/>
                          <a:cs typeface="Arial" panose="020B0604020202020204" pitchFamily="34" charset="0"/>
                        </a:rPr>
                        <a:t> de pastel de chocolate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16</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un </a:t>
                      </a:r>
                      <a:r>
                        <a:rPr lang="en-GB" sz="2000" dirty="0" err="1" smtClean="0">
                          <a:latin typeface="Arial" panose="020B0604020202020204" pitchFamily="34" charset="0"/>
                          <a:cs typeface="Arial" panose="020B0604020202020204" pitchFamily="34" charset="0"/>
                        </a:rPr>
                        <a:t>pepinillo</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Text Box 4"/>
          <p:cNvSpPr txBox="1">
            <a:spLocks noChangeArrowheads="1"/>
          </p:cNvSpPr>
          <p:nvPr/>
        </p:nvSpPr>
        <p:spPr bwMode="auto">
          <a:xfrm>
            <a:off x="117872" y="9938"/>
            <a:ext cx="705554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comida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Label the picture with the correct numbers for each item of food.</a:t>
            </a:r>
            <a:endParaRPr lang="en-GB" sz="1800" dirty="0">
              <a:latin typeface="Arial" panose="020B0604020202020204" pitchFamily="34" charset="0"/>
              <a:cs typeface="Arial" panose="020B0604020202020204" pitchFamily="34" charset="0"/>
            </a:endParaRPr>
          </a:p>
        </p:txBody>
      </p:sp>
      <p:sp>
        <p:nvSpPr>
          <p:cNvPr id="6" name="TextBox 5"/>
          <p:cNvSpPr txBox="1"/>
          <p:nvPr/>
        </p:nvSpPr>
        <p:spPr>
          <a:xfrm>
            <a:off x="360040" y="827584"/>
            <a:ext cx="548680" cy="369332"/>
          </a:xfrm>
          <a:prstGeom prst="rect">
            <a:avLst/>
          </a:prstGeom>
          <a:noFill/>
        </p:spPr>
        <p:txBody>
          <a:bodyPr wrap="square" rtlCol="0">
            <a:spAutoFit/>
          </a:bodyPr>
          <a:lstStyle/>
          <a:p>
            <a:r>
              <a:rPr lang="en-GB" b="1" dirty="0" smtClean="0"/>
              <a:t>12</a:t>
            </a:r>
            <a:endParaRPr lang="en-GB" b="1" dirty="0"/>
          </a:p>
        </p:txBody>
      </p:sp>
      <p:sp>
        <p:nvSpPr>
          <p:cNvPr id="7" name="Rounded Rectangle 6"/>
          <p:cNvSpPr/>
          <p:nvPr/>
        </p:nvSpPr>
        <p:spPr>
          <a:xfrm>
            <a:off x="6349068" y="868031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508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2875" y="1069281"/>
            <a:ext cx="3286125" cy="3214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Oval 2"/>
          <p:cNvSpPr/>
          <p:nvPr/>
        </p:nvSpPr>
        <p:spPr>
          <a:xfrm>
            <a:off x="3454003" y="1069281"/>
            <a:ext cx="3189685" cy="32146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5301" name="Picture 4" descr="signo-de-interrogacio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3186" y="1084532"/>
            <a:ext cx="661634" cy="62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D010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453" y="4704687"/>
            <a:ext cx="6302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sal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325" y="4568013"/>
            <a:ext cx="10191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hamburger"/>
          <p:cNvPicPr>
            <a:picLocks noChangeAspect="1" noChangeArrowheads="1"/>
          </p:cNvPicPr>
          <p:nvPr/>
        </p:nvPicPr>
        <p:blipFill>
          <a:blip r:embed="rId5">
            <a:extLst>
              <a:ext uri="{28A0092B-C50C-407E-A947-70E740481C1C}">
                <a14:useLocalDpi xmlns:a14="http://schemas.microsoft.com/office/drawing/2010/main" val="0"/>
              </a:ext>
            </a:extLst>
          </a:blip>
          <a:srcRect l="57732"/>
          <a:stretch>
            <a:fillRect/>
          </a:stretch>
        </p:blipFill>
        <p:spPr bwMode="auto">
          <a:xfrm>
            <a:off x="858918" y="7539038"/>
            <a:ext cx="9445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4"/>
          <p:cNvSpPr txBox="1">
            <a:spLocks noChangeArrowheads="1"/>
          </p:cNvSpPr>
          <p:nvPr/>
        </p:nvSpPr>
        <p:spPr bwMode="auto">
          <a:xfrm>
            <a:off x="117872" y="9938"/>
            <a:ext cx="70555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comida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Organise the food into sweet (</a:t>
            </a:r>
            <a:r>
              <a:rPr lang="en-GB" sz="1800" dirty="0" err="1" smtClean="0">
                <a:latin typeface="Arial" panose="020B0604020202020204" pitchFamily="34" charset="0"/>
                <a:cs typeface="Arial" panose="020B0604020202020204" pitchFamily="34" charset="0"/>
              </a:rPr>
              <a:t>dulce</a:t>
            </a:r>
            <a:r>
              <a:rPr lang="en-GB" sz="1800" dirty="0" smtClean="0">
                <a:latin typeface="Arial" panose="020B0604020202020204" pitchFamily="34" charset="0"/>
                <a:cs typeface="Arial" panose="020B0604020202020204" pitchFamily="34" charset="0"/>
              </a:rPr>
              <a:t>) and savoury (</a:t>
            </a:r>
            <a:r>
              <a:rPr lang="en-GB" sz="1800" dirty="0" err="1" smtClean="0">
                <a:latin typeface="Arial" panose="020B0604020202020204" pitchFamily="34" charset="0"/>
                <a:cs typeface="Arial" panose="020B0604020202020204" pitchFamily="34" charset="0"/>
              </a:rPr>
              <a:t>salado</a:t>
            </a:r>
            <a:r>
              <a:rPr lang="en-GB" sz="1800" dirty="0" smtClean="0">
                <a:latin typeface="Arial" panose="020B0604020202020204" pitchFamily="34" charset="0"/>
                <a:cs typeface="Arial" panose="020B0604020202020204" pitchFamily="34" charset="0"/>
              </a:rPr>
              <a:t>). Write the Spanish words in the correct circle.</a:t>
            </a:r>
            <a:endParaRPr lang="en-GB" sz="1800" dirty="0">
              <a:latin typeface="Arial" panose="020B0604020202020204" pitchFamily="34" charset="0"/>
              <a:cs typeface="Arial" panose="020B0604020202020204" pitchFamily="34" charset="0"/>
            </a:endParaRPr>
          </a:p>
        </p:txBody>
      </p:sp>
      <p:sp>
        <p:nvSpPr>
          <p:cNvPr id="10" name="TextBox 9"/>
          <p:cNvSpPr txBox="1"/>
          <p:nvPr/>
        </p:nvSpPr>
        <p:spPr>
          <a:xfrm>
            <a:off x="908720" y="2421428"/>
            <a:ext cx="1779531" cy="369332"/>
          </a:xfrm>
          <a:prstGeom prst="rect">
            <a:avLst/>
          </a:prstGeom>
          <a:noFill/>
          <a:ln>
            <a:solidFill>
              <a:schemeClr val="tx1"/>
            </a:solidFill>
          </a:ln>
        </p:spPr>
        <p:txBody>
          <a:bodyPr wrap="square" rtlCol="0">
            <a:spAutoFit/>
          </a:bodyPr>
          <a:lstStyle/>
          <a:p>
            <a:pPr algn="ctr"/>
            <a:r>
              <a:rPr lang="en-GB" b="1" dirty="0"/>
              <a:t>c</a:t>
            </a:r>
            <a:r>
              <a:rPr lang="en-GB" b="1" dirty="0" smtClean="0"/>
              <a:t>omida </a:t>
            </a:r>
            <a:r>
              <a:rPr lang="en-GB" b="1" dirty="0" err="1" smtClean="0"/>
              <a:t>dulce</a:t>
            </a:r>
            <a:endParaRPr lang="en-GB" b="1" dirty="0"/>
          </a:p>
        </p:txBody>
      </p:sp>
      <p:sp>
        <p:nvSpPr>
          <p:cNvPr id="63" name="TextBox 62"/>
          <p:cNvSpPr txBox="1"/>
          <p:nvPr/>
        </p:nvSpPr>
        <p:spPr>
          <a:xfrm>
            <a:off x="4258457" y="2365814"/>
            <a:ext cx="1779531" cy="369332"/>
          </a:xfrm>
          <a:prstGeom prst="rect">
            <a:avLst/>
          </a:prstGeom>
          <a:noFill/>
          <a:ln>
            <a:solidFill>
              <a:schemeClr val="tx1"/>
            </a:solidFill>
          </a:ln>
        </p:spPr>
        <p:txBody>
          <a:bodyPr wrap="square" rtlCol="0">
            <a:spAutoFit/>
          </a:bodyPr>
          <a:lstStyle/>
          <a:p>
            <a:pPr algn="ctr"/>
            <a:r>
              <a:rPr lang="en-GB" b="1" dirty="0"/>
              <a:t>c</a:t>
            </a:r>
            <a:r>
              <a:rPr lang="en-GB" b="1" dirty="0" smtClean="0"/>
              <a:t>omida </a:t>
            </a:r>
            <a:r>
              <a:rPr lang="en-GB" b="1" dirty="0" err="1" smtClean="0"/>
              <a:t>salada</a:t>
            </a:r>
            <a:endParaRPr lang="en-GB" b="1" dirty="0"/>
          </a:p>
        </p:txBody>
      </p:sp>
      <p:pic>
        <p:nvPicPr>
          <p:cNvPr id="65" name="Picture 18" descr="MC90044569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6904" y="5963991"/>
            <a:ext cx="567798" cy="129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2" descr="MC90023268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957" y="5881371"/>
            <a:ext cx="795439" cy="12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536" y="4765009"/>
            <a:ext cx="1382283" cy="838585"/>
          </a:xfrm>
          <a:prstGeom prst="rect">
            <a:avLst/>
          </a:prstGeom>
        </p:spPr>
      </p:pic>
      <p:pic>
        <p:nvPicPr>
          <p:cNvPr id="14" name="Picture 1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923" y="7569598"/>
            <a:ext cx="811664" cy="900889"/>
          </a:xfrm>
          <a:prstGeom prst="rect">
            <a:avLst/>
          </a:prstGeom>
        </p:spPr>
      </p:pic>
      <p:pic>
        <p:nvPicPr>
          <p:cNvPr id="15" name="Picture 1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3011" y="4745108"/>
            <a:ext cx="890202" cy="87838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4387" y="7208774"/>
            <a:ext cx="1198909" cy="1198909"/>
          </a:xfrm>
          <a:prstGeom prst="rect">
            <a:avLst/>
          </a:prstGeom>
        </p:spPr>
      </p:pic>
      <p:pic>
        <p:nvPicPr>
          <p:cNvPr id="20" name="Picture 1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4281" y="6173436"/>
            <a:ext cx="642503" cy="803129"/>
          </a:xfrm>
          <a:prstGeom prst="rect">
            <a:avLst/>
          </a:prstGeom>
        </p:spPr>
      </p:pic>
      <p:pic>
        <p:nvPicPr>
          <p:cNvPr id="73" name="Picture 25" descr="MC900441748[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28627" y="7550472"/>
            <a:ext cx="1139720" cy="108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82" descr="fd00516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66610" y="6217020"/>
            <a:ext cx="984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ounded Rectangle 7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866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9415217"/>
              </p:ext>
            </p:extLst>
          </p:nvPr>
        </p:nvGraphicFramePr>
        <p:xfrm>
          <a:off x="332656" y="1699695"/>
          <a:ext cx="6048672" cy="5320576"/>
        </p:xfrm>
        <a:graphic>
          <a:graphicData uri="http://schemas.openxmlformats.org/drawingml/2006/table">
            <a:tbl>
              <a:tblPr firstRow="1" bandRow="1">
                <a:tableStyleId>{5940675A-B579-460E-94D1-54222C63F5DA}</a:tableStyleId>
              </a:tblPr>
              <a:tblGrid>
                <a:gridCol w="2016224"/>
                <a:gridCol w="2016224"/>
                <a:gridCol w="2016224"/>
              </a:tblGrid>
              <a:tr h="1330144">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30144">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30144">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30144">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Text Box 4"/>
          <p:cNvSpPr txBox="1">
            <a:spLocks noChangeArrowheads="1"/>
          </p:cNvSpPr>
          <p:nvPr/>
        </p:nvSpPr>
        <p:spPr bwMode="auto">
          <a:xfrm>
            <a:off x="116632" y="4232"/>
            <a:ext cx="659735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Un </a:t>
            </a:r>
            <a:r>
              <a:rPr lang="en-GB" sz="2800" dirty="0" err="1" smtClean="0">
                <a:latin typeface="Arial" panose="020B0604020202020204" pitchFamily="34" charset="0"/>
                <a:cs typeface="Arial" panose="020B0604020202020204" pitchFamily="34" charset="0"/>
              </a:rPr>
              <a:t>repaso</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Draw a circle around the days of the week, a rectangle around the food items, underline the animals and shade over the colours.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There are </a:t>
            </a:r>
            <a:r>
              <a:rPr lang="en-GB" sz="1800" b="1" dirty="0" smtClean="0">
                <a:latin typeface="Arial" panose="020B0604020202020204" pitchFamily="34" charset="0"/>
                <a:cs typeface="Arial" panose="020B0604020202020204" pitchFamily="34" charset="0"/>
              </a:rPr>
              <a:t>3</a:t>
            </a:r>
            <a:r>
              <a:rPr lang="en-GB" sz="1800" dirty="0" smtClean="0">
                <a:latin typeface="Arial" panose="020B0604020202020204" pitchFamily="34" charset="0"/>
                <a:cs typeface="Arial" panose="020B0604020202020204" pitchFamily="34" charset="0"/>
              </a:rPr>
              <a:t> of each.</a:t>
            </a:r>
            <a:endParaRPr lang="en-GB" sz="1800" dirty="0">
              <a:latin typeface="Arial" panose="020B0604020202020204" pitchFamily="34" charset="0"/>
              <a:cs typeface="Arial" panose="020B0604020202020204" pitchFamily="34" charset="0"/>
            </a:endParaRPr>
          </a:p>
        </p:txBody>
      </p:sp>
      <p:sp>
        <p:nvSpPr>
          <p:cNvPr id="3" name="TextBox 2"/>
          <p:cNvSpPr txBox="1"/>
          <p:nvPr/>
        </p:nvSpPr>
        <p:spPr>
          <a:xfrm>
            <a:off x="-4544" y="2051720"/>
            <a:ext cx="2506588" cy="461665"/>
          </a:xfrm>
          <a:prstGeom prst="rect">
            <a:avLst/>
          </a:prstGeom>
          <a:noFill/>
        </p:spPr>
        <p:txBody>
          <a:bodyPr wrap="square" rtlCol="0">
            <a:spAutoFit/>
          </a:bodyPr>
          <a:lstStyle/>
          <a:p>
            <a:pPr algn="ctr"/>
            <a:r>
              <a:rPr lang="en-GB" sz="2400" b="1" dirty="0" err="1" smtClean="0"/>
              <a:t>oveja</a:t>
            </a:r>
            <a:endParaRPr lang="en-GB" sz="2400" b="1" dirty="0"/>
          </a:p>
        </p:txBody>
      </p:sp>
      <p:sp>
        <p:nvSpPr>
          <p:cNvPr id="5" name="TextBox 4"/>
          <p:cNvSpPr txBox="1"/>
          <p:nvPr/>
        </p:nvSpPr>
        <p:spPr>
          <a:xfrm>
            <a:off x="2060848" y="2051720"/>
            <a:ext cx="2506588" cy="461665"/>
          </a:xfrm>
          <a:prstGeom prst="rect">
            <a:avLst/>
          </a:prstGeom>
          <a:noFill/>
        </p:spPr>
        <p:txBody>
          <a:bodyPr wrap="square" rtlCol="0">
            <a:spAutoFit/>
          </a:bodyPr>
          <a:lstStyle/>
          <a:p>
            <a:pPr algn="ctr"/>
            <a:r>
              <a:rPr lang="en-GB" sz="2400" b="1" dirty="0" err="1" smtClean="0"/>
              <a:t>martes</a:t>
            </a:r>
            <a:endParaRPr lang="en-GB" sz="2400" b="1" dirty="0"/>
          </a:p>
        </p:txBody>
      </p:sp>
      <p:sp>
        <p:nvSpPr>
          <p:cNvPr id="6" name="TextBox 5"/>
          <p:cNvSpPr txBox="1"/>
          <p:nvPr/>
        </p:nvSpPr>
        <p:spPr>
          <a:xfrm>
            <a:off x="4122832" y="2051719"/>
            <a:ext cx="2506588" cy="461665"/>
          </a:xfrm>
          <a:prstGeom prst="rect">
            <a:avLst/>
          </a:prstGeom>
          <a:noFill/>
        </p:spPr>
        <p:txBody>
          <a:bodyPr wrap="square" rtlCol="0">
            <a:spAutoFit/>
          </a:bodyPr>
          <a:lstStyle/>
          <a:p>
            <a:pPr algn="ctr"/>
            <a:r>
              <a:rPr lang="en-GB" sz="2400" b="1" dirty="0" err="1" smtClean="0"/>
              <a:t>verde</a:t>
            </a:r>
            <a:endParaRPr lang="en-GB" sz="2400" b="1" dirty="0"/>
          </a:p>
        </p:txBody>
      </p:sp>
      <p:sp>
        <p:nvSpPr>
          <p:cNvPr id="7" name="TextBox 6"/>
          <p:cNvSpPr txBox="1"/>
          <p:nvPr/>
        </p:nvSpPr>
        <p:spPr>
          <a:xfrm>
            <a:off x="0" y="3419872"/>
            <a:ext cx="2506588" cy="461665"/>
          </a:xfrm>
          <a:prstGeom prst="rect">
            <a:avLst/>
          </a:prstGeom>
          <a:noFill/>
        </p:spPr>
        <p:txBody>
          <a:bodyPr wrap="square" rtlCol="0">
            <a:spAutoFit/>
          </a:bodyPr>
          <a:lstStyle/>
          <a:p>
            <a:pPr algn="ctr"/>
            <a:r>
              <a:rPr lang="en-GB" sz="2400" b="1" dirty="0" err="1" smtClean="0"/>
              <a:t>helado</a:t>
            </a:r>
            <a:endParaRPr lang="en-GB" sz="2400" b="1" dirty="0"/>
          </a:p>
        </p:txBody>
      </p:sp>
      <p:sp>
        <p:nvSpPr>
          <p:cNvPr id="8" name="TextBox 7"/>
          <p:cNvSpPr txBox="1"/>
          <p:nvPr/>
        </p:nvSpPr>
        <p:spPr>
          <a:xfrm>
            <a:off x="2060848" y="3419871"/>
            <a:ext cx="2506588" cy="461665"/>
          </a:xfrm>
          <a:prstGeom prst="rect">
            <a:avLst/>
          </a:prstGeom>
          <a:noFill/>
        </p:spPr>
        <p:txBody>
          <a:bodyPr wrap="square" rtlCol="0">
            <a:spAutoFit/>
          </a:bodyPr>
          <a:lstStyle/>
          <a:p>
            <a:pPr algn="ctr"/>
            <a:r>
              <a:rPr lang="en-GB" sz="2400" b="1" dirty="0" err="1" smtClean="0"/>
              <a:t>amarillo</a:t>
            </a:r>
            <a:endParaRPr lang="en-GB" sz="2400" b="1" dirty="0"/>
          </a:p>
        </p:txBody>
      </p:sp>
      <p:sp>
        <p:nvSpPr>
          <p:cNvPr id="9" name="TextBox 8"/>
          <p:cNvSpPr txBox="1"/>
          <p:nvPr/>
        </p:nvSpPr>
        <p:spPr>
          <a:xfrm>
            <a:off x="4122832" y="3419870"/>
            <a:ext cx="2506588" cy="461665"/>
          </a:xfrm>
          <a:prstGeom prst="rect">
            <a:avLst/>
          </a:prstGeom>
          <a:noFill/>
        </p:spPr>
        <p:txBody>
          <a:bodyPr wrap="square" rtlCol="0">
            <a:spAutoFit/>
          </a:bodyPr>
          <a:lstStyle/>
          <a:p>
            <a:pPr algn="ctr"/>
            <a:r>
              <a:rPr lang="en-GB" sz="2400" b="1" dirty="0" err="1" smtClean="0"/>
              <a:t>azul</a:t>
            </a:r>
            <a:endParaRPr lang="en-GB" sz="2400" b="1" dirty="0"/>
          </a:p>
        </p:txBody>
      </p:sp>
      <p:sp>
        <p:nvSpPr>
          <p:cNvPr id="10" name="TextBox 9"/>
          <p:cNvSpPr txBox="1"/>
          <p:nvPr/>
        </p:nvSpPr>
        <p:spPr>
          <a:xfrm>
            <a:off x="0" y="4788022"/>
            <a:ext cx="2506588" cy="461665"/>
          </a:xfrm>
          <a:prstGeom prst="rect">
            <a:avLst/>
          </a:prstGeom>
          <a:noFill/>
        </p:spPr>
        <p:txBody>
          <a:bodyPr wrap="square" rtlCol="0">
            <a:spAutoFit/>
          </a:bodyPr>
          <a:lstStyle/>
          <a:p>
            <a:pPr algn="ctr"/>
            <a:r>
              <a:rPr lang="en-GB" sz="2400" b="1" dirty="0" err="1" smtClean="0"/>
              <a:t>caballo</a:t>
            </a:r>
            <a:endParaRPr lang="en-GB" sz="2400" b="1" dirty="0"/>
          </a:p>
        </p:txBody>
      </p:sp>
      <p:sp>
        <p:nvSpPr>
          <p:cNvPr id="11" name="TextBox 10"/>
          <p:cNvSpPr txBox="1"/>
          <p:nvPr/>
        </p:nvSpPr>
        <p:spPr>
          <a:xfrm>
            <a:off x="2001632" y="4788020"/>
            <a:ext cx="2506588" cy="461665"/>
          </a:xfrm>
          <a:prstGeom prst="rect">
            <a:avLst/>
          </a:prstGeom>
          <a:noFill/>
        </p:spPr>
        <p:txBody>
          <a:bodyPr wrap="square" rtlCol="0">
            <a:spAutoFit/>
          </a:bodyPr>
          <a:lstStyle/>
          <a:p>
            <a:pPr algn="ctr"/>
            <a:r>
              <a:rPr lang="en-GB" sz="2400" b="1" dirty="0" err="1" smtClean="0"/>
              <a:t>cerdo</a:t>
            </a:r>
            <a:endParaRPr lang="en-GB" sz="2400" b="1" dirty="0"/>
          </a:p>
        </p:txBody>
      </p:sp>
      <p:sp>
        <p:nvSpPr>
          <p:cNvPr id="12" name="TextBox 11"/>
          <p:cNvSpPr txBox="1"/>
          <p:nvPr/>
        </p:nvSpPr>
        <p:spPr>
          <a:xfrm>
            <a:off x="4109336" y="4788020"/>
            <a:ext cx="2506588" cy="461665"/>
          </a:xfrm>
          <a:prstGeom prst="rect">
            <a:avLst/>
          </a:prstGeom>
          <a:noFill/>
        </p:spPr>
        <p:txBody>
          <a:bodyPr wrap="square" rtlCol="0">
            <a:spAutoFit/>
          </a:bodyPr>
          <a:lstStyle/>
          <a:p>
            <a:pPr algn="ctr"/>
            <a:r>
              <a:rPr lang="en-GB" sz="2400" b="1" dirty="0" err="1" smtClean="0"/>
              <a:t>sábado</a:t>
            </a:r>
            <a:endParaRPr lang="en-GB" sz="2400" b="1" dirty="0"/>
          </a:p>
        </p:txBody>
      </p:sp>
      <p:sp>
        <p:nvSpPr>
          <p:cNvPr id="13" name="TextBox 12"/>
          <p:cNvSpPr txBox="1"/>
          <p:nvPr/>
        </p:nvSpPr>
        <p:spPr>
          <a:xfrm>
            <a:off x="26936" y="6156168"/>
            <a:ext cx="2506588" cy="461665"/>
          </a:xfrm>
          <a:prstGeom prst="rect">
            <a:avLst/>
          </a:prstGeom>
          <a:noFill/>
        </p:spPr>
        <p:txBody>
          <a:bodyPr wrap="square" rtlCol="0">
            <a:spAutoFit/>
          </a:bodyPr>
          <a:lstStyle/>
          <a:p>
            <a:pPr algn="ctr"/>
            <a:r>
              <a:rPr lang="en-GB" sz="2400" b="1" dirty="0" err="1" smtClean="0"/>
              <a:t>salchicha</a:t>
            </a:r>
            <a:endParaRPr lang="en-GB" sz="2400" b="1" dirty="0"/>
          </a:p>
        </p:txBody>
      </p:sp>
      <p:sp>
        <p:nvSpPr>
          <p:cNvPr id="14" name="TextBox 13"/>
          <p:cNvSpPr txBox="1"/>
          <p:nvPr/>
        </p:nvSpPr>
        <p:spPr>
          <a:xfrm>
            <a:off x="2162014" y="6156166"/>
            <a:ext cx="2506588" cy="461665"/>
          </a:xfrm>
          <a:prstGeom prst="rect">
            <a:avLst/>
          </a:prstGeom>
          <a:noFill/>
        </p:spPr>
        <p:txBody>
          <a:bodyPr wrap="square" rtlCol="0">
            <a:spAutoFit/>
          </a:bodyPr>
          <a:lstStyle/>
          <a:p>
            <a:pPr algn="ctr"/>
            <a:r>
              <a:rPr lang="en-GB" sz="2400" b="1" dirty="0" err="1" smtClean="0"/>
              <a:t>magdalena</a:t>
            </a:r>
            <a:endParaRPr lang="en-GB" sz="2400" b="1" dirty="0"/>
          </a:p>
        </p:txBody>
      </p:sp>
      <p:sp>
        <p:nvSpPr>
          <p:cNvPr id="15" name="TextBox 14"/>
          <p:cNvSpPr txBox="1"/>
          <p:nvPr/>
        </p:nvSpPr>
        <p:spPr>
          <a:xfrm>
            <a:off x="4075046" y="6156164"/>
            <a:ext cx="2506588" cy="461665"/>
          </a:xfrm>
          <a:prstGeom prst="rect">
            <a:avLst/>
          </a:prstGeom>
          <a:noFill/>
        </p:spPr>
        <p:txBody>
          <a:bodyPr wrap="square" rtlCol="0">
            <a:spAutoFit/>
          </a:bodyPr>
          <a:lstStyle/>
          <a:p>
            <a:pPr algn="ctr"/>
            <a:r>
              <a:rPr lang="en-GB" sz="2400" b="1" dirty="0" err="1" smtClean="0"/>
              <a:t>viernes</a:t>
            </a:r>
            <a:endParaRPr lang="en-GB" sz="2400" b="1" dirty="0"/>
          </a:p>
        </p:txBody>
      </p:sp>
      <p:sp>
        <p:nvSpPr>
          <p:cNvPr id="16" name="Text Box 4"/>
          <p:cNvSpPr txBox="1">
            <a:spLocks noChangeArrowheads="1"/>
          </p:cNvSpPr>
          <p:nvPr/>
        </p:nvSpPr>
        <p:spPr bwMode="auto">
          <a:xfrm>
            <a:off x="129826" y="6804248"/>
            <a:ext cx="6597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dirty="0" smtClean="0">
                <a:latin typeface="Arial" panose="020B0604020202020204" pitchFamily="34" charset="0"/>
                <a:cs typeface="Arial" panose="020B0604020202020204" pitchFamily="34" charset="0"/>
              </a:rPr>
              <a:t>B  </a:t>
            </a:r>
            <a:r>
              <a:rPr lang="en-GB" sz="1800" dirty="0" smtClean="0">
                <a:latin typeface="Arial" panose="020B0604020202020204" pitchFamily="34" charset="0"/>
                <a:cs typeface="Arial" panose="020B0604020202020204" pitchFamily="34" charset="0"/>
              </a:rPr>
              <a:t>Make your own activity like this for your partner to do.</a:t>
            </a:r>
            <a:endParaRPr lang="en-GB" sz="1800" dirty="0">
              <a:latin typeface="Arial" panose="020B0604020202020204" pitchFamily="34" charset="0"/>
              <a:cs typeface="Arial" panose="020B0604020202020204" pitchFamily="34" charset="0"/>
            </a:endParaRPr>
          </a:p>
        </p:txBody>
      </p:sp>
      <p:sp>
        <p:nvSpPr>
          <p:cNvPr id="17" name="Text Box 4"/>
          <p:cNvSpPr txBox="1">
            <a:spLocks noChangeArrowheads="1"/>
          </p:cNvSpPr>
          <p:nvPr/>
        </p:nvSpPr>
        <p:spPr bwMode="auto">
          <a:xfrm>
            <a:off x="129826" y="7740352"/>
            <a:ext cx="6597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dirty="0" smtClean="0">
                <a:latin typeface="Arial" panose="020B0604020202020204" pitchFamily="34" charset="0"/>
                <a:cs typeface="Arial" panose="020B0604020202020204" pitchFamily="34" charset="0"/>
              </a:rPr>
              <a:t>C  </a:t>
            </a:r>
            <a:r>
              <a:rPr lang="en-GB" sz="1800" dirty="0" smtClean="0">
                <a:latin typeface="Arial" panose="020B0604020202020204" pitchFamily="34" charset="0"/>
                <a:cs typeface="Arial" panose="020B0604020202020204" pitchFamily="34" charset="0"/>
              </a:rPr>
              <a:t>Exchange activities with your partner.</a:t>
            </a:r>
            <a:endParaRPr lang="en-GB" sz="1800" dirty="0">
              <a:latin typeface="Arial" panose="020B0604020202020204" pitchFamily="34" charset="0"/>
              <a:cs typeface="Arial" panose="020B0604020202020204" pitchFamily="34" charset="0"/>
            </a:endParaRPr>
          </a:p>
        </p:txBody>
      </p:sp>
      <p:sp>
        <p:nvSpPr>
          <p:cNvPr id="18" name="Rounded Rectangle 1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253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Group 2"/>
          <p:cNvGraphicFramePr>
            <a:graphicFrameLocks noGrp="1"/>
          </p:cNvGraphicFramePr>
          <p:nvPr/>
        </p:nvGraphicFramePr>
        <p:xfrm>
          <a:off x="333375" y="539750"/>
          <a:ext cx="6119813" cy="8180387"/>
        </p:xfrm>
        <a:graphic>
          <a:graphicData uri="http://schemas.openxmlformats.org/drawingml/2006/table">
            <a:tbl>
              <a:tblPr/>
              <a:tblGrid>
                <a:gridCol w="3060700"/>
                <a:gridCol w="3059113"/>
              </a:tblGrid>
              <a:tr h="360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55" name="Rectangle 79"/>
          <p:cNvSpPr>
            <a:spLocks noChangeArrowheads="1"/>
          </p:cNvSpPr>
          <p:nvPr/>
        </p:nvSpPr>
        <p:spPr bwMode="auto">
          <a:xfrm>
            <a:off x="260350" y="107950"/>
            <a:ext cx="233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a:latin typeface="Arial" panose="020B0604020202020204" pitchFamily="34" charset="0"/>
                <a:cs typeface="Arial" panose="020B0604020202020204" pitchFamily="34" charset="0"/>
              </a:rPr>
              <a:t>Mi vocabulario</a:t>
            </a:r>
            <a:endParaRPr lang="en-GB" sz="2400">
              <a:latin typeface="Arial" panose="020B0604020202020204" pitchFamily="34" charset="0"/>
              <a:cs typeface="Arial" panose="020B0604020202020204" pitchFamily="34" charset="0"/>
            </a:endParaRPr>
          </a:p>
        </p:txBody>
      </p:sp>
      <p:sp>
        <p:nvSpPr>
          <p:cNvPr id="5" name="Rounded Rectangle 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454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6230459"/>
              </p:ext>
            </p:extLst>
          </p:nvPr>
        </p:nvGraphicFramePr>
        <p:xfrm>
          <a:off x="116632" y="179512"/>
          <a:ext cx="6480720" cy="8665886"/>
        </p:xfrm>
        <a:graphic>
          <a:graphicData uri="http://schemas.openxmlformats.org/drawingml/2006/table">
            <a:tbl>
              <a:tblPr>
                <a:tableStyleId>{5C22544A-7EE6-4342-B048-85BDC9FD1C3A}</a:tableStyleId>
              </a:tblPr>
              <a:tblGrid>
                <a:gridCol w="252495"/>
                <a:gridCol w="925817"/>
                <a:gridCol w="4921188"/>
                <a:gridCol w="381220"/>
              </a:tblGrid>
              <a:tr h="522180">
                <a:tc>
                  <a:txBody>
                    <a:bodyPr/>
                    <a:lstStyle/>
                    <a:p>
                      <a:pPr algn="ctr" fontAlgn="ctr"/>
                      <a:r>
                        <a:rPr lang="en-GB" sz="1200" u="none" strike="noStrike" dirty="0">
                          <a:effectLst/>
                        </a:rPr>
                        <a:t>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a:effectLst/>
                        </a:rPr>
                        <a:t>KS2 Programme of Study 2014</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a:effectLst/>
                        </a:rPr>
                        <a:t>End of Year </a:t>
                      </a:r>
                      <a:r>
                        <a:rPr lang="en-GB" sz="1200" b="1" u="none" strike="noStrike" dirty="0" smtClean="0">
                          <a:effectLst/>
                        </a:rPr>
                        <a:t>3</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smtClean="0">
                          <a:effectLst/>
                        </a:rPr>
                        <a:t>(P1 -, =,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03986">
                <a:tc>
                  <a:txBody>
                    <a:bodyPr/>
                    <a:lstStyle/>
                    <a:p>
                      <a:pPr algn="ctr" fontAlgn="ctr"/>
                      <a:r>
                        <a:rPr lang="en-GB" sz="1200" u="none" strike="noStrike" dirty="0">
                          <a:effectLst/>
                        </a:rPr>
                        <a:t>L1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Listen attentively and show understanding by joining in and responding </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Respond confidently to greetings, register, classroom instructions, phonics</a:t>
                      </a:r>
                      <a:br>
                        <a:rPr lang="en-GB" sz="1200" u="none" strike="noStrike">
                          <a:effectLst/>
                        </a:rPr>
                      </a:br>
                      <a:r>
                        <a:rPr lang="en-GB" sz="1200" u="none" strike="noStrike">
                          <a:effectLst/>
                        </a:rPr>
                        <a:t>Join in with number video, dogs audiobook, the Hungry Caterpillar story, and the paper butterfly activity</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89197">
                <a:tc>
                  <a:txBody>
                    <a:bodyPr/>
                    <a:lstStyle/>
                    <a:p>
                      <a:pPr algn="ctr" fontAlgn="ctr"/>
                      <a:r>
                        <a:rPr lang="en-GB" sz="1200" u="none" strike="noStrike">
                          <a:effectLst/>
                        </a:rPr>
                        <a:t>L2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Link the spelling, sound and meaning of words </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Apply phonics knowledge </a:t>
                      </a:r>
                      <a:r>
                        <a:rPr lang="en-GB" sz="1200" u="none" strike="noStrike" dirty="0" smtClean="0">
                          <a:effectLst/>
                        </a:rPr>
                        <a:t>to </a:t>
                      </a:r>
                      <a:r>
                        <a:rPr lang="en-GB" sz="1200" u="none" strike="noStrike" dirty="0" err="1" smtClean="0">
                          <a:effectLst/>
                        </a:rPr>
                        <a:t>Oso</a:t>
                      </a:r>
                      <a:r>
                        <a:rPr lang="en-GB" sz="1200" u="none" strike="noStrike" dirty="0" smtClean="0">
                          <a:effectLst/>
                        </a:rPr>
                        <a:t> </a:t>
                      </a:r>
                      <a:r>
                        <a:rPr lang="en-GB" sz="1200" u="none" strike="noStrike" dirty="0">
                          <a:effectLst/>
                        </a:rPr>
                        <a:t>Pardo story, tongue twisters, </a:t>
                      </a:r>
                      <a:r>
                        <a:rPr lang="en-GB" sz="1200" u="none" strike="noStrike" dirty="0" err="1">
                          <a:effectLst/>
                        </a:rPr>
                        <a:t>Veo</a:t>
                      </a:r>
                      <a:r>
                        <a:rPr lang="en-GB" sz="1200" u="none" strike="noStrike" dirty="0">
                          <a:effectLst/>
                        </a:rPr>
                        <a:t> </a:t>
                      </a:r>
                      <a:r>
                        <a:rPr lang="en-GB" sz="1200" u="none" strike="noStrike" dirty="0" err="1">
                          <a:effectLst/>
                        </a:rPr>
                        <a:t>veo</a:t>
                      </a:r>
                      <a:r>
                        <a:rPr lang="en-GB" sz="1200" u="none" strike="noStrike" dirty="0">
                          <a:effectLst/>
                        </a:rPr>
                        <a:t> game, cognate pronunciation, spelling prediction activities (e.g. syllable squares, gap-fills)</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20535">
                <a:tc>
                  <a:txBody>
                    <a:bodyPr/>
                    <a:lstStyle/>
                    <a:p>
                      <a:pPr algn="ctr" fontAlgn="ctr"/>
                      <a:r>
                        <a:rPr lang="en-GB" sz="1200" u="none" strike="noStrike" dirty="0">
                          <a:effectLst/>
                        </a:rPr>
                        <a:t>S1(a)</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Ask and answer questions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r>
                        <a:rPr lang="en-GB" sz="1200" u="none" strike="noStrike" dirty="0">
                          <a:effectLst/>
                        </a:rPr>
                        <a:t>Answer questions, including greetings, names, ages,  how are you today, what is your favourite (animal</a:t>
                      </a:r>
                      <a:r>
                        <a:rPr lang="en-GB" sz="1200" u="none" strike="noStrike" dirty="0" smtClean="0">
                          <a:effectLst/>
                        </a:rPr>
                        <a:t>)</a:t>
                      </a:r>
                      <a:r>
                        <a:rPr lang="en-GB" sz="1200" u="none" strike="noStrike" dirty="0">
                          <a:effectLst/>
                        </a:rPr>
                        <a:t/>
                      </a:r>
                      <a:br>
                        <a:rPr lang="en-GB" sz="1200" u="none" strike="noStrike" dirty="0">
                          <a:effectLst/>
                        </a:rPr>
                      </a:br>
                      <a:r>
                        <a:rPr lang="en-GB" sz="1200" u="none" strike="noStrike" dirty="0">
                          <a:effectLst/>
                        </a:rPr>
                        <a:t>¿</a:t>
                      </a:r>
                      <a:r>
                        <a:rPr lang="en-GB" sz="1200" u="none" strike="noStrike" dirty="0" err="1">
                          <a:effectLst/>
                        </a:rPr>
                        <a:t>Qué</a:t>
                      </a:r>
                      <a:r>
                        <a:rPr lang="en-GB" sz="1200" u="none" strike="noStrike" dirty="0">
                          <a:effectLst/>
                        </a:rPr>
                        <a:t> </a:t>
                      </a:r>
                      <a:r>
                        <a:rPr lang="en-GB" sz="1200" u="none" strike="noStrike" dirty="0" err="1">
                          <a:effectLst/>
                        </a:rPr>
                        <a:t>es</a:t>
                      </a:r>
                      <a:r>
                        <a:rPr lang="en-GB" sz="1200" u="none" strike="noStrike" dirty="0">
                          <a:effectLst/>
                        </a:rPr>
                        <a:t>? (What is it?)  </a:t>
                      </a:r>
                      <a:r>
                        <a:rPr lang="en-GB" sz="1200" u="none" strike="noStrike" dirty="0" err="1">
                          <a:effectLst/>
                        </a:rPr>
                        <a:t>Es</a:t>
                      </a:r>
                      <a:r>
                        <a:rPr lang="en-GB" sz="1200" u="none" strike="noStrike" dirty="0">
                          <a:effectLst/>
                        </a:rPr>
                        <a:t> un/</a:t>
                      </a:r>
                      <a:r>
                        <a:rPr lang="en-GB" sz="1200" u="none" strike="noStrike" dirty="0" err="1">
                          <a:effectLst/>
                        </a:rPr>
                        <a:t>una</a:t>
                      </a:r>
                      <a:r>
                        <a:rPr lang="en-GB" sz="1200" u="none" strike="noStrike" dirty="0">
                          <a:effectLst/>
                        </a:rPr>
                        <a:t>… (It is a)</a:t>
                      </a:r>
                      <a:br>
                        <a:rPr lang="en-GB" sz="1200" u="none" strike="noStrike" dirty="0">
                          <a:effectLst/>
                        </a:rPr>
                      </a:br>
                      <a:r>
                        <a:rPr lang="en-GB" sz="1200" u="none" strike="noStrike" dirty="0">
                          <a:effectLst/>
                        </a:rPr>
                        <a:t>¿</a:t>
                      </a:r>
                      <a:r>
                        <a:rPr lang="en-GB" sz="1200" u="none" strike="noStrike" dirty="0" err="1">
                          <a:effectLst/>
                        </a:rPr>
                        <a:t>Cómo</a:t>
                      </a:r>
                      <a:r>
                        <a:rPr lang="en-GB" sz="1200" u="none" strike="noStrike" dirty="0">
                          <a:effectLst/>
                        </a:rPr>
                        <a:t> </a:t>
                      </a:r>
                      <a:r>
                        <a:rPr lang="en-GB" sz="1200" u="none" strike="noStrike" dirty="0" err="1">
                          <a:effectLst/>
                        </a:rPr>
                        <a:t>te</a:t>
                      </a:r>
                      <a:r>
                        <a:rPr lang="en-GB" sz="1200" u="none" strike="noStrike" dirty="0">
                          <a:effectLst/>
                        </a:rPr>
                        <a:t> llamas? (What do you call yourself?)  Me </a:t>
                      </a:r>
                      <a:r>
                        <a:rPr lang="en-GB" sz="1200" u="none" strike="noStrike" dirty="0" err="1">
                          <a:effectLst/>
                        </a:rPr>
                        <a:t>llamo</a:t>
                      </a:r>
                      <a:r>
                        <a:rPr lang="en-GB" sz="1200" u="none" strike="noStrike" dirty="0">
                          <a:effectLst/>
                        </a:rPr>
                        <a:t>….. (I call myself)</a:t>
                      </a:r>
                      <a:br>
                        <a:rPr lang="en-GB" sz="1200" u="none" strike="noStrike" dirty="0">
                          <a:effectLst/>
                        </a:rPr>
                      </a:br>
                      <a:r>
                        <a:rPr lang="en-GB" sz="1200" u="none" strike="noStrike" dirty="0">
                          <a:effectLst/>
                        </a:rPr>
                        <a:t>¿</a:t>
                      </a:r>
                      <a:r>
                        <a:rPr lang="en-GB" sz="1200" u="none" strike="noStrike" dirty="0" err="1">
                          <a:effectLst/>
                        </a:rPr>
                        <a:t>Cómo</a:t>
                      </a:r>
                      <a:r>
                        <a:rPr lang="en-GB" sz="1200" u="none" strike="noStrike" dirty="0">
                          <a:effectLst/>
                        </a:rPr>
                        <a:t> </a:t>
                      </a:r>
                      <a:r>
                        <a:rPr lang="en-GB" sz="1200" u="none" strike="noStrike" dirty="0" err="1">
                          <a:effectLst/>
                        </a:rPr>
                        <a:t>estás</a:t>
                      </a:r>
                      <a:r>
                        <a:rPr lang="en-GB" sz="1200" u="none" strike="noStrike" dirty="0">
                          <a:effectLst/>
                        </a:rPr>
                        <a:t>? (How are you?)  </a:t>
                      </a:r>
                      <a:br>
                        <a:rPr lang="en-GB" sz="1200" u="none" strike="noStrike" dirty="0">
                          <a:effectLst/>
                        </a:rPr>
                      </a:br>
                      <a:r>
                        <a:rPr lang="en-GB" sz="1200" u="none" strike="noStrike" dirty="0">
                          <a:effectLst/>
                        </a:rPr>
                        <a:t>¿</a:t>
                      </a:r>
                      <a:r>
                        <a:rPr lang="en-GB" sz="1200" u="none" strike="noStrike" dirty="0" err="1">
                          <a:effectLst/>
                        </a:rPr>
                        <a:t>Cuántos</a:t>
                      </a:r>
                      <a:r>
                        <a:rPr lang="en-GB" sz="1200" u="none" strike="noStrike" dirty="0">
                          <a:effectLst/>
                        </a:rPr>
                        <a:t> </a:t>
                      </a:r>
                      <a:r>
                        <a:rPr lang="en-GB" sz="1200" u="none" strike="noStrike" dirty="0" err="1">
                          <a:effectLst/>
                        </a:rPr>
                        <a:t>años</a:t>
                      </a:r>
                      <a:r>
                        <a:rPr lang="en-GB" sz="1200" u="none" strike="noStrike" dirty="0">
                          <a:effectLst/>
                        </a:rPr>
                        <a:t> </a:t>
                      </a:r>
                      <a:r>
                        <a:rPr lang="en-GB" sz="1200" u="none" strike="noStrike" dirty="0" err="1">
                          <a:effectLst/>
                        </a:rPr>
                        <a:t>tienes</a:t>
                      </a:r>
                      <a:r>
                        <a:rPr lang="en-GB" sz="1200" u="none" strike="noStrike" dirty="0">
                          <a:effectLst/>
                        </a:rPr>
                        <a:t>? (How old are you?)</a:t>
                      </a:r>
                      <a:br>
                        <a:rPr lang="en-GB" sz="1200" u="none" strike="noStrike" dirty="0">
                          <a:effectLst/>
                        </a:rPr>
                      </a:br>
                      <a:r>
                        <a:rPr lang="en-GB" sz="1200" u="none" strike="noStrike" dirty="0">
                          <a:effectLst/>
                        </a:rPr>
                        <a:t>¿</a:t>
                      </a:r>
                      <a:r>
                        <a:rPr lang="en-GB" sz="1200" u="none" strike="noStrike" dirty="0" err="1">
                          <a:effectLst/>
                        </a:rPr>
                        <a:t>Qué</a:t>
                      </a:r>
                      <a:r>
                        <a:rPr lang="en-GB" sz="1200" u="none" strike="noStrike" dirty="0">
                          <a:effectLst/>
                        </a:rPr>
                        <a:t> </a:t>
                      </a:r>
                      <a:r>
                        <a:rPr lang="en-GB" sz="1200" u="none" strike="noStrike" dirty="0" err="1">
                          <a:effectLst/>
                        </a:rPr>
                        <a:t>tienes</a:t>
                      </a:r>
                      <a:r>
                        <a:rPr lang="en-GB" sz="1200" u="none" strike="noStrike" dirty="0">
                          <a:effectLst/>
                        </a:rPr>
                        <a:t> en </a:t>
                      </a:r>
                      <a:r>
                        <a:rPr lang="en-GB" sz="1200" u="none" strike="noStrike" dirty="0" err="1">
                          <a:effectLst/>
                        </a:rPr>
                        <a:t>tu</a:t>
                      </a:r>
                      <a:r>
                        <a:rPr lang="en-GB" sz="1200" u="none" strike="noStrike" dirty="0">
                          <a:effectLst/>
                        </a:rPr>
                        <a:t> </a:t>
                      </a:r>
                      <a:r>
                        <a:rPr lang="en-GB" sz="1200" u="none" strike="noStrike" dirty="0" err="1">
                          <a:effectLst/>
                        </a:rPr>
                        <a:t>estuche</a:t>
                      </a:r>
                      <a:r>
                        <a:rPr lang="en-GB" sz="1200" u="none" strike="noStrike" dirty="0">
                          <a:effectLst/>
                        </a:rPr>
                        <a:t>? (What do you have in your pencil case?)</a:t>
                      </a:r>
                      <a:br>
                        <a:rPr lang="en-GB" sz="1200" u="none" strike="noStrike" dirty="0">
                          <a:effectLst/>
                        </a:rPr>
                      </a:br>
                      <a:r>
                        <a:rPr lang="en-GB" sz="1200" u="none" strike="noStrike" dirty="0">
                          <a:effectLst/>
                        </a:rPr>
                        <a:t>¿</a:t>
                      </a:r>
                      <a:r>
                        <a:rPr lang="en-GB" sz="1200" u="none" strike="noStrike" dirty="0" err="1">
                          <a:effectLst/>
                        </a:rPr>
                        <a:t>Tienes</a:t>
                      </a:r>
                      <a:r>
                        <a:rPr lang="en-GB" sz="1200" u="none" strike="noStrike" dirty="0">
                          <a:effectLst/>
                        </a:rPr>
                        <a:t> un/</a:t>
                      </a:r>
                      <a:r>
                        <a:rPr lang="en-GB" sz="1200" u="none" strike="noStrike" dirty="0" err="1">
                          <a:effectLst/>
                        </a:rPr>
                        <a:t>una</a:t>
                      </a:r>
                      <a:r>
                        <a:rPr lang="en-GB" sz="1200" u="none" strike="noStrike" dirty="0">
                          <a:effectLst/>
                        </a:rPr>
                        <a:t>...? (Do you have a?)</a:t>
                      </a:r>
                      <a:br>
                        <a:rPr lang="en-GB" sz="1200" u="none" strike="noStrike" dirty="0">
                          <a:effectLst/>
                        </a:rPr>
                      </a:br>
                      <a:r>
                        <a:rPr lang="en-GB" sz="1200" u="none" strike="noStrike" dirty="0">
                          <a:effectLst/>
                        </a:rPr>
                        <a:t>¿</a:t>
                      </a:r>
                      <a:r>
                        <a:rPr lang="en-GB" sz="1200" u="none" strike="noStrike" dirty="0" err="1">
                          <a:effectLst/>
                        </a:rPr>
                        <a:t>Qué</a:t>
                      </a:r>
                      <a:r>
                        <a:rPr lang="en-GB" sz="1200" u="none" strike="noStrike" dirty="0">
                          <a:effectLst/>
                        </a:rPr>
                        <a:t> </a:t>
                      </a:r>
                      <a:r>
                        <a:rPr lang="en-GB" sz="1200" u="none" strike="noStrike" dirty="0" err="1">
                          <a:effectLst/>
                        </a:rPr>
                        <a:t>diferencia</a:t>
                      </a:r>
                      <a:r>
                        <a:rPr lang="en-GB" sz="1200" u="none" strike="noStrike" dirty="0">
                          <a:effectLst/>
                        </a:rPr>
                        <a:t> hay?  (What difference is there?)</a:t>
                      </a:r>
                      <a:br>
                        <a:rPr lang="en-GB" sz="1200" u="none" strike="noStrike" dirty="0">
                          <a:effectLst/>
                        </a:rPr>
                      </a:br>
                      <a:r>
                        <a:rPr lang="en-GB" sz="1200" u="none" strike="noStrike" dirty="0">
                          <a:effectLst/>
                        </a:rPr>
                        <a:t>¿</a:t>
                      </a:r>
                      <a:r>
                        <a:rPr lang="en-GB" sz="1200" u="none" strike="noStrike" dirty="0" err="1">
                          <a:effectLst/>
                        </a:rPr>
                        <a:t>Es</a:t>
                      </a:r>
                      <a:r>
                        <a:rPr lang="en-GB" sz="1200" u="none" strike="noStrike" dirty="0">
                          <a:effectLst/>
                        </a:rPr>
                        <a:t> (</a:t>
                      </a:r>
                      <a:r>
                        <a:rPr lang="en-GB" sz="1200" u="none" strike="noStrike" dirty="0" err="1">
                          <a:effectLst/>
                        </a:rPr>
                        <a:t>una</a:t>
                      </a:r>
                      <a:r>
                        <a:rPr lang="en-GB" sz="1200" u="none" strike="noStrike" dirty="0">
                          <a:effectLst/>
                        </a:rPr>
                        <a:t> </a:t>
                      </a:r>
                      <a:r>
                        <a:rPr lang="en-GB" sz="1200" u="none" strike="noStrike" dirty="0" err="1">
                          <a:effectLst/>
                        </a:rPr>
                        <a:t>rana</a:t>
                      </a:r>
                      <a:r>
                        <a:rPr lang="en-GB" sz="1200" u="none" strike="noStrike" dirty="0">
                          <a:effectLst/>
                        </a:rPr>
                        <a:t> o un </a:t>
                      </a:r>
                      <a:r>
                        <a:rPr lang="en-GB" sz="1200" u="none" strike="noStrike" dirty="0" err="1">
                          <a:effectLst/>
                        </a:rPr>
                        <a:t>pez</a:t>
                      </a:r>
                      <a:r>
                        <a:rPr lang="en-GB" sz="1200" u="none" strike="noStrike" dirty="0">
                          <a:effectLst/>
                        </a:rPr>
                        <a:t>)? (Is it a frog or a fish?)</a:t>
                      </a:r>
                      <a:br>
                        <a:rPr lang="en-GB" sz="1200" u="none" strike="noStrike" dirty="0">
                          <a:effectLst/>
                        </a:rPr>
                      </a:br>
                      <a:r>
                        <a:rPr lang="en-GB" sz="1200" u="none" strike="noStrike" dirty="0">
                          <a:effectLst/>
                        </a:rPr>
                        <a:t>¿</a:t>
                      </a:r>
                      <a:r>
                        <a:rPr lang="en-GB" sz="1200" u="none" strike="noStrike" dirty="0" err="1">
                          <a:effectLst/>
                        </a:rPr>
                        <a:t>Cuál</a:t>
                      </a:r>
                      <a:r>
                        <a:rPr lang="en-GB" sz="1200" u="none" strike="noStrike" dirty="0">
                          <a:effectLst/>
                        </a:rPr>
                        <a:t> (de los </a:t>
                      </a:r>
                      <a:r>
                        <a:rPr lang="en-GB" sz="1200" u="none" strike="noStrike" dirty="0" err="1">
                          <a:effectLst/>
                        </a:rPr>
                        <a:t>animales</a:t>
                      </a:r>
                      <a:r>
                        <a:rPr lang="en-GB" sz="1200" u="none" strike="noStrike" dirty="0">
                          <a:effectLst/>
                        </a:rPr>
                        <a:t>) </a:t>
                      </a:r>
                      <a:r>
                        <a:rPr lang="en-GB" sz="1200" u="none" strike="noStrike" dirty="0" err="1">
                          <a:effectLst/>
                        </a:rPr>
                        <a:t>es</a:t>
                      </a:r>
                      <a:r>
                        <a:rPr lang="en-GB" sz="1200" u="none" strike="noStrike" dirty="0">
                          <a:effectLst/>
                        </a:rPr>
                        <a:t>? (Which of the animals is it?)</a:t>
                      </a:r>
                      <a:br>
                        <a:rPr lang="en-GB" sz="1200" u="none" strike="noStrike" dirty="0">
                          <a:effectLst/>
                        </a:rPr>
                      </a:br>
                      <a:r>
                        <a:rPr lang="en-GB" sz="1200" u="none" strike="noStrike" dirty="0">
                          <a:effectLst/>
                        </a:rPr>
                        <a:t>¿</a:t>
                      </a:r>
                      <a:r>
                        <a:rPr lang="en-GB" sz="1200" u="none" strike="noStrike" dirty="0" err="1">
                          <a:effectLst/>
                        </a:rPr>
                        <a:t>Cuál</a:t>
                      </a:r>
                      <a:r>
                        <a:rPr lang="en-GB" sz="1200" u="none" strike="noStrike" dirty="0">
                          <a:effectLst/>
                        </a:rPr>
                        <a:t> </a:t>
                      </a:r>
                      <a:r>
                        <a:rPr lang="en-GB" sz="1200" u="none" strike="noStrike" dirty="0" err="1">
                          <a:effectLst/>
                        </a:rPr>
                        <a:t>es</a:t>
                      </a:r>
                      <a:r>
                        <a:rPr lang="en-GB" sz="1200" u="none" strike="noStrike" dirty="0">
                          <a:effectLst/>
                        </a:rPr>
                        <a:t> </a:t>
                      </a:r>
                      <a:r>
                        <a:rPr lang="en-GB" sz="1200" u="none" strike="noStrike" dirty="0" err="1">
                          <a:effectLst/>
                        </a:rPr>
                        <a:t>tu</a:t>
                      </a:r>
                      <a:r>
                        <a:rPr lang="en-GB" sz="1200" u="none" strike="noStrike" dirty="0">
                          <a:effectLst/>
                        </a:rPr>
                        <a:t> animal </a:t>
                      </a:r>
                      <a:r>
                        <a:rPr lang="en-GB" sz="1200" u="none" strike="noStrike" dirty="0" err="1">
                          <a:effectLst/>
                        </a:rPr>
                        <a:t>favorito</a:t>
                      </a:r>
                      <a:r>
                        <a:rPr lang="en-GB" sz="1200" u="none" strike="noStrike" dirty="0">
                          <a:effectLst/>
                        </a:rPr>
                        <a:t>? (Which is your favourite animal?)</a:t>
                      </a:r>
                      <a:br>
                        <a:rPr lang="en-GB" sz="1200" u="none" strike="noStrike" dirty="0">
                          <a:effectLst/>
                        </a:rPr>
                      </a:br>
                      <a:r>
                        <a:rPr lang="en-GB" sz="1200" u="none" strike="noStrike" dirty="0">
                          <a:effectLst/>
                        </a:rPr>
                        <a:t>¿</a:t>
                      </a:r>
                      <a:r>
                        <a:rPr lang="en-GB" sz="1200" u="none" strike="noStrike" dirty="0" err="1">
                          <a:effectLst/>
                        </a:rPr>
                        <a:t>Qué</a:t>
                      </a:r>
                      <a:r>
                        <a:rPr lang="en-GB" sz="1200" u="none" strike="noStrike" dirty="0">
                          <a:effectLst/>
                        </a:rPr>
                        <a:t> son? (What are they?)  </a:t>
                      </a:r>
                      <a:br>
                        <a:rPr lang="en-GB" sz="1200" u="none" strike="noStrike" dirty="0">
                          <a:effectLst/>
                        </a:rPr>
                      </a:br>
                      <a:r>
                        <a:rPr lang="en-GB" sz="1200" u="none" strike="noStrike" dirty="0">
                          <a:effectLst/>
                        </a:rPr>
                        <a:t>¿</a:t>
                      </a:r>
                      <a:r>
                        <a:rPr lang="en-GB" sz="1200" u="none" strike="noStrike" dirty="0" err="1">
                          <a:effectLst/>
                        </a:rPr>
                        <a:t>Qué</a:t>
                      </a:r>
                      <a:r>
                        <a:rPr lang="en-GB" sz="1200" u="none" strike="noStrike" dirty="0">
                          <a:effectLst/>
                        </a:rPr>
                        <a:t> </a:t>
                      </a:r>
                      <a:r>
                        <a:rPr lang="en-GB" sz="1200" u="none" strike="noStrike" dirty="0" err="1">
                          <a:effectLst/>
                        </a:rPr>
                        <a:t>ves</a:t>
                      </a:r>
                      <a:r>
                        <a:rPr lang="en-GB" sz="1200" u="none" strike="noStrike" dirty="0">
                          <a:effectLst/>
                        </a:rPr>
                        <a:t>? (What do you see</a:t>
                      </a:r>
                      <a:r>
                        <a:rPr lang="en-GB" sz="1200" u="none" strike="noStrike" dirty="0" smtClean="0">
                          <a:effectLst/>
                        </a:rPr>
                        <a:t>?)</a:t>
                      </a:r>
                      <a:endParaRPr lang="en-GB" sz="1200" b="0" i="0" u="none" strike="noStrike" dirty="0">
                        <a:solidFill>
                          <a:srgbClr val="000000"/>
                        </a:solidFill>
                        <a:effectLst/>
                        <a:latin typeface="Calibri" panose="020F0502020204030204" pitchFamily="34" charset="0"/>
                      </a:endParaRPr>
                    </a:p>
                  </a:txBody>
                  <a:tcPr marL="2585" marR="2585" marT="25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endParaRPr lang="en-GB" sz="1200" b="0" i="0" u="none" strike="noStrike" dirty="0">
                        <a:solidFill>
                          <a:srgbClr val="000000"/>
                        </a:solidFill>
                        <a:effectLst/>
                        <a:latin typeface="Calibri" panose="020F0502020204030204" pitchFamily="34" charset="0"/>
                      </a:endParaRPr>
                    </a:p>
                  </a:txBody>
                  <a:tcPr marL="2585" marR="2585" marT="25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89197">
                <a:tc>
                  <a:txBody>
                    <a:bodyPr/>
                    <a:lstStyle/>
                    <a:p>
                      <a:pPr algn="ctr" fontAlgn="ctr"/>
                      <a:r>
                        <a:rPr lang="en-GB" sz="1200" u="none" strike="noStrike" dirty="0">
                          <a:effectLst/>
                        </a:rPr>
                        <a:t>S1(b)</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GB" sz="1050" u="none" strike="noStrike" dirty="0">
                          <a:effectLst/>
                        </a:rPr>
                        <a:t>Express opinions and respond to those of others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474408">
                <a:tc>
                  <a:txBody>
                    <a:bodyPr/>
                    <a:lstStyle/>
                    <a:p>
                      <a:pPr algn="ctr" fontAlgn="ctr"/>
                      <a:r>
                        <a:rPr lang="en-GB" sz="1200" u="none" strike="noStrike">
                          <a:effectLst/>
                        </a:rPr>
                        <a:t>S1©</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Ask for clarification and help</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s-ES" sz="1200" u="none" strike="noStrike">
                          <a:effectLst/>
                        </a:rPr>
                        <a:t>Signal a problem:  Señor(a), tengo un problema</a:t>
                      </a:r>
                      <a:endParaRPr lang="es-ES"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93454">
                <a:tc>
                  <a:txBody>
                    <a:bodyPr/>
                    <a:lstStyle/>
                    <a:p>
                      <a:pPr algn="ctr" fontAlgn="ctr"/>
                      <a:r>
                        <a:rPr lang="en-GB" sz="1200" u="none" strike="noStrike" dirty="0">
                          <a:effectLst/>
                        </a:rPr>
                        <a:t>S2</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Speak in sentences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Use the verb forms </a:t>
                      </a:r>
                      <a:r>
                        <a:rPr lang="en-GB" sz="1200" u="none" strike="noStrike" dirty="0" err="1">
                          <a:effectLst/>
                        </a:rPr>
                        <a:t>tengo</a:t>
                      </a:r>
                      <a:r>
                        <a:rPr lang="en-GB" sz="1200" u="none" strike="noStrike" dirty="0">
                          <a:effectLst/>
                        </a:rPr>
                        <a:t> (no </a:t>
                      </a:r>
                      <a:r>
                        <a:rPr lang="en-GB" sz="1200" u="none" strike="noStrike" dirty="0" err="1">
                          <a:effectLst/>
                        </a:rPr>
                        <a:t>tengo</a:t>
                      </a:r>
                      <a:r>
                        <a:rPr lang="en-GB" sz="1200" u="none" strike="noStrike" dirty="0">
                          <a:effectLst/>
                        </a:rPr>
                        <a:t>), </a:t>
                      </a:r>
                      <a:r>
                        <a:rPr lang="en-GB" sz="1200" u="none" strike="noStrike" dirty="0" err="1">
                          <a:effectLst/>
                        </a:rPr>
                        <a:t>es</a:t>
                      </a:r>
                      <a:r>
                        <a:rPr lang="en-GB" sz="1200" u="none" strike="noStrike" dirty="0">
                          <a:effectLst/>
                        </a:rPr>
                        <a:t> (no </a:t>
                      </a:r>
                      <a:r>
                        <a:rPr lang="en-GB" sz="1200" u="none" strike="noStrike" dirty="0" err="1">
                          <a:effectLst/>
                        </a:rPr>
                        <a:t>es</a:t>
                      </a:r>
                      <a:r>
                        <a:rPr lang="en-GB" sz="1200" u="none" strike="noStrike" dirty="0">
                          <a:effectLst/>
                        </a:rPr>
                        <a:t>), son, hay (no hay) + nouns + adjectives in the context of animals and pencil case items to form simple sentences.  </a:t>
                      </a:r>
                      <a:br>
                        <a:rPr lang="en-GB" sz="1200" u="none" strike="noStrike" dirty="0">
                          <a:effectLst/>
                        </a:rPr>
                      </a:br>
                      <a:r>
                        <a:rPr lang="en-GB" sz="1200" u="none" strike="noStrike" dirty="0">
                          <a:effectLst/>
                        </a:rPr>
                        <a:t>Use gestures confidently to reinforce simple punctuation, i.e. capital letter, comma and full stop.  (NB: consistent use of KS1 L1 gestures applied to KS2 FL learning and then also cross phase to KS3).</a:t>
                      </a:r>
                      <a:br>
                        <a:rPr lang="en-GB" sz="1200" u="none" strike="noStrike" dirty="0">
                          <a:effectLst/>
                        </a:rPr>
                      </a:br>
                      <a:r>
                        <a:rPr lang="en-GB" sz="1200" u="none" strike="noStrike" dirty="0">
                          <a:effectLst/>
                        </a:rPr>
                        <a:t>Say what your favourite … is</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03986">
                <a:tc>
                  <a:txBody>
                    <a:bodyPr/>
                    <a:lstStyle/>
                    <a:p>
                      <a:pPr algn="ctr" fontAlgn="ctr"/>
                      <a:r>
                        <a:rPr lang="en-GB" sz="1200" u="none" strike="noStrike">
                          <a:effectLst/>
                        </a:rPr>
                        <a:t>S3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Describe people, places, things and actions orally (to a range of audiences)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Describe animals with colours</a:t>
                      </a:r>
                      <a:br>
                        <a:rPr lang="en-GB" sz="1200" u="none" strike="noStrike" dirty="0">
                          <a:effectLst/>
                        </a:rPr>
                      </a:br>
                      <a:r>
                        <a:rPr lang="en-GB" sz="1200" u="none" strike="noStrike" dirty="0">
                          <a:effectLst/>
                        </a:rPr>
                        <a:t>Choral re-telling of stories, pair work, group work, assemblies</a:t>
                      </a:r>
                      <a:br>
                        <a:rPr lang="en-GB" sz="1200" u="none" strike="noStrike" dirty="0">
                          <a:effectLst/>
                        </a:rPr>
                      </a:br>
                      <a:r>
                        <a:rPr lang="en-GB" sz="1200" u="none" strike="noStrike" dirty="0">
                          <a:effectLst/>
                        </a:rPr>
                        <a:t> re-telling the Hungry Caterpillar story</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3" name="Rounded Rectangle 2"/>
          <p:cNvSpPr/>
          <p:nvPr/>
        </p:nvSpPr>
        <p:spPr>
          <a:xfrm>
            <a:off x="6364873"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222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4480794"/>
              </p:ext>
            </p:extLst>
          </p:nvPr>
        </p:nvGraphicFramePr>
        <p:xfrm>
          <a:off x="116632" y="179513"/>
          <a:ext cx="6552728" cy="8712969"/>
        </p:xfrm>
        <a:graphic>
          <a:graphicData uri="http://schemas.openxmlformats.org/drawingml/2006/table">
            <a:tbl>
              <a:tblPr>
                <a:tableStyleId>{5C22544A-7EE6-4342-B048-85BDC9FD1C3A}</a:tableStyleId>
              </a:tblPr>
              <a:tblGrid>
                <a:gridCol w="288032"/>
                <a:gridCol w="2462734"/>
                <a:gridCol w="3441922"/>
                <a:gridCol w="360040"/>
              </a:tblGrid>
              <a:tr h="1415206">
                <a:tc>
                  <a:txBody>
                    <a:bodyPr/>
                    <a:lstStyle/>
                    <a:p>
                      <a:pPr algn="ctr" fontAlgn="ctr"/>
                      <a:r>
                        <a:rPr lang="en-GB" sz="1200" u="none" strike="noStrike" dirty="0">
                          <a:effectLst/>
                        </a:rPr>
                        <a:t>R1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read and show understanding of words, phrases and simple texts</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Match sound to text with familiar words, read familiar words with good pronunciation, identify rhyming words, decode words in simple sentences (‘find the word for’ activities), identify if simple FL phrases are true or false</a:t>
                      </a:r>
                      <a:br>
                        <a:rPr lang="en-GB" sz="1200" u="none" strike="noStrike" dirty="0">
                          <a:effectLst/>
                        </a:rPr>
                      </a:br>
                      <a:r>
                        <a:rPr lang="en-GB" sz="1200" u="none" strike="noStrike" dirty="0">
                          <a:effectLst/>
                        </a:rPr>
                        <a:t>Hungry Caterpillar story text, Colour by numbers activity</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08147">
                <a:tc>
                  <a:txBody>
                    <a:bodyPr/>
                    <a:lstStyle/>
                    <a:p>
                      <a:pPr algn="ctr" fontAlgn="ctr"/>
                      <a:r>
                        <a:rPr lang="en-GB" sz="1200" u="none" strike="noStrike">
                          <a:effectLst/>
                        </a:rPr>
                        <a:t>R2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appreciate stories, songs, poems and rhymes in the language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Join in confidently with the Hola song, Los sustantivos song, Veo veo song/game, Oso pardo story, Mochila azul story/video, tongue twisters, Old Macdonald song</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11677">
                <a:tc>
                  <a:txBody>
                    <a:bodyPr/>
                    <a:lstStyle/>
                    <a:p>
                      <a:pPr algn="ctr" fontAlgn="ctr"/>
                      <a:r>
                        <a:rPr lang="en-GB" sz="1200" u="none" strike="noStrike">
                          <a:effectLst/>
                        </a:rPr>
                        <a:t>R3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read aloud with accurate pronunciation</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Confident use of phonic key sounds to read aloud familiar words within short texts – more able learners will already start to apply phonic links when reading new words aloud, for example when using the Hungry Caterpillar story text</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809912">
                <a:tc>
                  <a:txBody>
                    <a:bodyPr/>
                    <a:lstStyle/>
                    <a:p>
                      <a:pPr algn="ctr" fontAlgn="ctr"/>
                      <a:r>
                        <a:rPr lang="en-GB" sz="1200" u="none" strike="noStrike">
                          <a:effectLst/>
                        </a:rPr>
                        <a:t>R4</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understand new words that are introduced into familiar written material</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stories, rhymes, songs, videos with language beyond level of active production</a:t>
                      </a:r>
                      <a:br>
                        <a:rPr lang="en-GB" sz="1200" u="none" strike="noStrike">
                          <a:effectLst/>
                        </a:rPr>
                      </a:br>
                      <a:r>
                        <a:rPr lang="en-GB" sz="1200" u="none" strike="noStrike">
                          <a:effectLst/>
                        </a:rPr>
                        <a:t>Numbers / Days of the week / food items in Hungry Caterpillar story</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4617">
                <a:tc>
                  <a:txBody>
                    <a:bodyPr/>
                    <a:lstStyle/>
                    <a:p>
                      <a:pPr algn="ctr" fontAlgn="ctr"/>
                      <a:r>
                        <a:rPr lang="en-GB" sz="1200" u="none" strike="noStrike">
                          <a:effectLst/>
                        </a:rPr>
                        <a:t>R5</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r>
                        <a:rPr lang="en-GB" sz="1200" u="none" strike="noStrike" dirty="0">
                          <a:effectLst/>
                        </a:rPr>
                        <a:t>use a dictionary</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r>
              <a:tr h="1011677">
                <a:tc>
                  <a:txBody>
                    <a:bodyPr/>
                    <a:lstStyle/>
                    <a:p>
                      <a:pPr algn="ctr" fontAlgn="ctr"/>
                      <a:r>
                        <a:rPr lang="en-GB" sz="1200" u="none" strike="noStrike" dirty="0">
                          <a:effectLst/>
                        </a:rPr>
                        <a:t>W1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write words and phrases from memory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Write on mini-white boards and/or trace on arm: simple sentences e.g. </a:t>
                      </a:r>
                      <a:r>
                        <a:rPr lang="en-GB" sz="1200" u="none" strike="noStrike" dirty="0" err="1">
                          <a:effectLst/>
                        </a:rPr>
                        <a:t>Tengo</a:t>
                      </a:r>
                      <a:r>
                        <a:rPr lang="en-GB" sz="1200" u="none" strike="noStrike" dirty="0">
                          <a:effectLst/>
                        </a:rPr>
                        <a:t> un </a:t>
                      </a:r>
                      <a:r>
                        <a:rPr lang="en-GB" sz="1200" u="none" strike="noStrike" dirty="0" err="1">
                          <a:effectLst/>
                        </a:rPr>
                        <a:t>caballo</a:t>
                      </a:r>
                      <a:r>
                        <a:rPr lang="en-GB" sz="1200" u="none" strike="noStrike" dirty="0">
                          <a:effectLst/>
                        </a:rPr>
                        <a:t> </a:t>
                      </a:r>
                      <a:r>
                        <a:rPr lang="en-GB" sz="1200" u="none" strike="noStrike" dirty="0" err="1">
                          <a:effectLst/>
                        </a:rPr>
                        <a:t>blanco</a:t>
                      </a:r>
                      <a:r>
                        <a:rPr lang="en-GB" sz="1200" u="none" strike="noStrike" dirty="0">
                          <a:effectLst/>
                        </a:rPr>
                        <a:t> with reasonable accuracy from short-term memory.</a:t>
                      </a:r>
                      <a:br>
                        <a:rPr lang="en-GB" sz="1200" u="none" strike="noStrike" dirty="0">
                          <a:effectLst/>
                        </a:rPr>
                      </a:br>
                      <a:r>
                        <a:rPr lang="en-GB" sz="1200" u="none" strike="noStrike" dirty="0">
                          <a:effectLst/>
                        </a:rPr>
                        <a:t>Write individual words for snacks on food plates for display from memory.</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213441">
                <a:tc>
                  <a:txBody>
                    <a:bodyPr/>
                    <a:lstStyle/>
                    <a:p>
                      <a:pPr algn="ctr" fontAlgn="ctr"/>
                      <a:r>
                        <a:rPr lang="en-GB" sz="1200" u="none" strike="noStrike">
                          <a:effectLst/>
                        </a:rPr>
                        <a:t>W2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adapt phrases to create new sentences</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Substitute and adapt noun-adjective collocations in simple sentences.  e.g. using Oso pardo story to change colour – animal combinations in sentences with Tengo / Es un/una…  </a:t>
                      </a:r>
                      <a:br>
                        <a:rPr lang="en-GB" sz="1200" u="none" strike="noStrike">
                          <a:effectLst/>
                        </a:rPr>
                      </a:br>
                      <a:r>
                        <a:rPr lang="en-GB" sz="1200" u="none" strike="noStrike">
                          <a:effectLst/>
                        </a:rPr>
                        <a:t>Include simple connectives ‘y’ (and) and ‘pero’ (but).  More able may begin to use ‘también’ (also).  </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06382">
                <a:tc>
                  <a:txBody>
                    <a:bodyPr/>
                    <a:lstStyle/>
                    <a:p>
                      <a:pPr algn="ctr" fontAlgn="ctr"/>
                      <a:r>
                        <a:rPr lang="en-GB" sz="1200" u="none" strike="noStrike">
                          <a:effectLst/>
                        </a:rPr>
                        <a:t>W3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describe people, places, things and actions in writing</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Describe animals with colours</a:t>
                      </a:r>
                      <a:br>
                        <a:rPr lang="en-GB" sz="1200" u="none" strike="noStrike" dirty="0">
                          <a:effectLst/>
                        </a:rPr>
                      </a:br>
                      <a:r>
                        <a:rPr lang="en-GB" sz="1200" u="none" strike="noStrike" dirty="0">
                          <a:effectLst/>
                        </a:rPr>
                        <a:t>Create mini-books</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08147">
                <a:tc>
                  <a:txBody>
                    <a:bodyPr/>
                    <a:lstStyle/>
                    <a:p>
                      <a:pPr algn="ctr" rtl="0" fontAlgn="ctr"/>
                      <a:r>
                        <a:rPr lang="en-GB" sz="1200" u="none" strike="noStrike" dirty="0">
                          <a:effectLst/>
                        </a:rPr>
                        <a:t>G1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Gender of nouns - definite and indefinite articles</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Focus on active use of indefinite articles in the singular with masculine and feminine nouns – (exposure to definite articles and plural indefinites) </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4617">
                <a:tc>
                  <a:txBody>
                    <a:bodyPr/>
                    <a:lstStyle/>
                    <a:p>
                      <a:pPr algn="ctr" rtl="0" fontAlgn="ctr"/>
                      <a:r>
                        <a:rPr lang="en-GB" sz="1200" u="none" strike="noStrike">
                          <a:effectLst/>
                        </a:rPr>
                        <a:t>G2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Singular and plural forms of nouns</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Form plural nouns</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06382">
                <a:tc>
                  <a:txBody>
                    <a:bodyPr/>
                    <a:lstStyle/>
                    <a:p>
                      <a:pPr algn="ctr" rtl="0" fontAlgn="ctr"/>
                      <a:r>
                        <a:rPr lang="en-GB" sz="1200" u="none" strike="noStrike">
                          <a:effectLst/>
                        </a:rPr>
                        <a:t>G3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Adjectives (place and agreement)</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Learn adjectival positioning  and adjectival agreement (active use of regular singular forms)</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06382">
                <a:tc>
                  <a:txBody>
                    <a:bodyPr/>
                    <a:lstStyle/>
                    <a:p>
                      <a:pPr algn="ctr" rtl="0" fontAlgn="ctr"/>
                      <a:r>
                        <a:rPr lang="en-GB" sz="1200" u="none" strike="noStrike">
                          <a:effectLst/>
                        </a:rPr>
                        <a:t>G4</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Conjugation of key verbs (and making verbs negative)</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s-ES" sz="1200" u="none" strike="noStrike" dirty="0">
                          <a:effectLst/>
                        </a:rPr>
                        <a:t>Use tengo, es, hay, son </a:t>
                      </a:r>
                      <a:r>
                        <a:rPr lang="es-ES" sz="1200" u="none" strike="noStrike" dirty="0" err="1">
                          <a:effectLst/>
                        </a:rPr>
                        <a:t>accurately</a:t>
                      </a: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06382">
                <a:tc>
                  <a:txBody>
                    <a:bodyPr/>
                    <a:lstStyle/>
                    <a:p>
                      <a:pPr algn="ctr" fontAlgn="ctr"/>
                      <a:r>
                        <a:rPr lang="en-GB" sz="1200" u="none" strike="noStrike">
                          <a:effectLst/>
                        </a:rPr>
                        <a:t>G5</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Connectives and qualifiers, adverbs of time, prepositions of place</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s-ES" sz="1200" u="none" strike="noStrike" dirty="0">
                          <a:effectLst/>
                        </a:rPr>
                        <a:t>Use </a:t>
                      </a:r>
                      <a:r>
                        <a:rPr lang="es-ES" sz="1200" u="none" strike="noStrike" dirty="0" err="1">
                          <a:effectLst/>
                        </a:rPr>
                        <a:t>connectives</a:t>
                      </a:r>
                      <a:r>
                        <a:rPr lang="es-ES" sz="1200" u="none" strike="noStrike" dirty="0">
                          <a:effectLst/>
                        </a:rPr>
                        <a:t> – y, pero, (también)</a:t>
                      </a: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3" name="Rounded Rectangle 2"/>
          <p:cNvSpPr/>
          <p:nvPr/>
        </p:nvSpPr>
        <p:spPr>
          <a:xfrm>
            <a:off x="6364873"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92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97" name="Group 173"/>
          <p:cNvGraphicFramePr>
            <a:graphicFrameLocks noGrp="1"/>
          </p:cNvGraphicFramePr>
          <p:nvPr>
            <p:extLst>
              <p:ext uri="{D42A27DB-BD31-4B8C-83A1-F6EECF244321}">
                <p14:modId xmlns:p14="http://schemas.microsoft.com/office/powerpoint/2010/main" val="792045496"/>
              </p:ext>
            </p:extLst>
          </p:nvPr>
        </p:nvGraphicFramePr>
        <p:xfrm>
          <a:off x="250825" y="250825"/>
          <a:ext cx="6273800" cy="8737600"/>
        </p:xfrm>
        <a:graphic>
          <a:graphicData uri="http://schemas.openxmlformats.org/drawingml/2006/table">
            <a:tbl>
              <a:tblPr/>
              <a:tblGrid>
                <a:gridCol w="3136900"/>
                <a:gridCol w="3136900"/>
              </a:tblGrid>
              <a:tr h="546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Como </a:t>
                      </a:r>
                      <a:r>
                        <a:rPr kumimoji="0" lang="en-GB" sz="2400" b="1" i="0" u="none" strike="noStrike" cap="none" normalizeH="0" baseline="0" dirty="0" err="1" smtClean="0">
                          <a:ln>
                            <a:noFill/>
                          </a:ln>
                          <a:solidFill>
                            <a:schemeClr val="tx1"/>
                          </a:solidFill>
                          <a:effectLst/>
                          <a:latin typeface="Arial" pitchFamily="34" charset="0"/>
                          <a:cs typeface="Arial" pitchFamily="34" charset="0"/>
                        </a:rPr>
                        <a:t>saludar</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Greetings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¡Buenos </a:t>
                      </a:r>
                      <a:r>
                        <a:rPr kumimoji="0" lang="en-GB" sz="2000" b="0" i="0" u="none" strike="noStrike" cap="none" normalizeH="0" baseline="0" dirty="0" err="1" smtClean="0">
                          <a:ln>
                            <a:noFill/>
                          </a:ln>
                          <a:solidFill>
                            <a:schemeClr val="tx1"/>
                          </a:solidFill>
                          <a:effectLst/>
                          <a:latin typeface="Arial" pitchFamily="34" charset="0"/>
                          <a:cs typeface="Arial" pitchFamily="34" charset="0"/>
                        </a:rPr>
                        <a:t>días</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morning!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¡Buenas tardes!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afternoon!</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¡Buenas noches!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evening!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Hola</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Hello!</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Adiós</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Goodbye!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¡Hasta luego!</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Bye!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por</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favor</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please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gracias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thank you</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Cómo</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estás</a:t>
                      </a:r>
                      <a:r>
                        <a:rPr kumimoji="0" lang="en-GB" sz="2000" b="0" i="0" u="none" strike="noStrike" cap="none" normalizeH="0" baseline="0" dirty="0" smtClean="0">
                          <a:ln>
                            <a:noFill/>
                          </a:ln>
                          <a:solidFill>
                            <a:schemeClr val="tx1"/>
                          </a:solidFill>
                          <a:effectLst/>
                          <a:latin typeface="Arial" pitchFamily="34" charset="0"/>
                          <a:cs typeface="Arial" pitchFamily="34" charset="0"/>
                        </a:rPr>
                        <a:t>? OR ¿</a:t>
                      </a:r>
                      <a:r>
                        <a:rPr kumimoji="0" lang="en-GB" sz="2000" b="0" i="0" u="none" strike="noStrike" cap="none" normalizeH="0" baseline="0" dirty="0" err="1" smtClean="0">
                          <a:ln>
                            <a:noFill/>
                          </a:ln>
                          <a:solidFill>
                            <a:schemeClr val="tx1"/>
                          </a:solidFill>
                          <a:effectLst/>
                          <a:latin typeface="Arial" pitchFamily="34" charset="0"/>
                          <a:cs typeface="Arial" pitchFamily="34" charset="0"/>
                        </a:rPr>
                        <a:t>Qué</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tal</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How are you?</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pitchFamily="34" charset="0"/>
                          <a:cs typeface="Arial" pitchFamily="34" charset="0"/>
                        </a:rPr>
                        <a:t>¿Cómo está Usted?</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How are you? (formal)</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Estoy…..</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I am…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fenomenal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great</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bien</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good/fine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regular</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ok</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mal</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bad</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¡fatal!</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awful!</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ounded Rectangle 3"/>
          <p:cNvSpPr/>
          <p:nvPr/>
        </p:nvSpPr>
        <p:spPr>
          <a:xfrm>
            <a:off x="6385321" y="860444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313" y="2071688"/>
            <a:ext cx="1914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2143125"/>
            <a:ext cx="150018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3286125"/>
            <a:ext cx="164306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4857750"/>
            <a:ext cx="181133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1625" y="4857750"/>
            <a:ext cx="15001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WordArt 8"/>
          <p:cNvSpPr>
            <a:spLocks noChangeArrowheads="1" noChangeShapeType="1" noTextEdit="1"/>
          </p:cNvSpPr>
          <p:nvPr/>
        </p:nvSpPr>
        <p:spPr bwMode="auto">
          <a:xfrm>
            <a:off x="500063" y="1214438"/>
            <a:ext cx="974725" cy="506412"/>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¡Hola!</a:t>
            </a:r>
          </a:p>
        </p:txBody>
      </p:sp>
      <p:sp>
        <p:nvSpPr>
          <p:cNvPr id="13320" name="WordArt 9"/>
          <p:cNvSpPr>
            <a:spLocks noChangeArrowheads="1" noChangeShapeType="1" noTextEdit="1"/>
          </p:cNvSpPr>
          <p:nvPr/>
        </p:nvSpPr>
        <p:spPr bwMode="auto">
          <a:xfrm rot="-620758">
            <a:off x="957263" y="1757363"/>
            <a:ext cx="2139950" cy="495300"/>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¡Buenos Días!</a:t>
            </a:r>
          </a:p>
        </p:txBody>
      </p:sp>
      <p:sp>
        <p:nvSpPr>
          <p:cNvPr id="13321" name="WordArt 10"/>
          <p:cNvSpPr>
            <a:spLocks noChangeArrowheads="1" noChangeShapeType="1" noTextEdit="1"/>
          </p:cNvSpPr>
          <p:nvPr/>
        </p:nvSpPr>
        <p:spPr bwMode="auto">
          <a:xfrm rot="702738">
            <a:off x="3984625" y="8104188"/>
            <a:ext cx="1960563" cy="684212"/>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¡Adiós!</a:t>
            </a:r>
          </a:p>
        </p:txBody>
      </p:sp>
      <p:sp>
        <p:nvSpPr>
          <p:cNvPr id="13322" name="WordArt 10"/>
          <p:cNvSpPr>
            <a:spLocks noChangeArrowheads="1" noChangeShapeType="1" noTextEdit="1"/>
          </p:cNvSpPr>
          <p:nvPr/>
        </p:nvSpPr>
        <p:spPr bwMode="auto">
          <a:xfrm rot="-380842">
            <a:off x="1046163" y="7935913"/>
            <a:ext cx="2135187" cy="787400"/>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¡Hasta luego!</a:t>
            </a:r>
          </a:p>
        </p:txBody>
      </p:sp>
      <p:pic>
        <p:nvPicPr>
          <p:cNvPr id="13323" name="Picture 4" descr="j0078706"/>
          <p:cNvPicPr>
            <a:picLocks noChangeAspect="1" noChangeArrowheads="1"/>
          </p:cNvPicPr>
          <p:nvPr/>
        </p:nvPicPr>
        <p:blipFill>
          <a:blip r:embed="rId7" cstate="print">
            <a:extLst>
              <a:ext uri="{28A0092B-C50C-407E-A947-70E740481C1C}">
                <a14:useLocalDpi xmlns:a14="http://schemas.microsoft.com/office/drawing/2010/main" val="0"/>
              </a:ext>
            </a:extLst>
          </a:blip>
          <a:srcRect r="50671"/>
          <a:stretch>
            <a:fillRect/>
          </a:stretch>
        </p:blipFill>
        <p:spPr bwMode="auto">
          <a:xfrm>
            <a:off x="207716" y="136525"/>
            <a:ext cx="722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 descr="j0078706"/>
          <p:cNvPicPr>
            <a:picLocks noChangeAspect="1" noChangeArrowheads="1"/>
          </p:cNvPicPr>
          <p:nvPr/>
        </p:nvPicPr>
        <p:blipFill>
          <a:blip r:embed="rId7" cstate="print">
            <a:extLst>
              <a:ext uri="{28A0092B-C50C-407E-A947-70E740481C1C}">
                <a14:useLocalDpi xmlns:a14="http://schemas.microsoft.com/office/drawing/2010/main" val="0"/>
              </a:ext>
            </a:extLst>
          </a:blip>
          <a:srcRect l="56590"/>
          <a:stretch>
            <a:fillRect/>
          </a:stretch>
        </p:blipFill>
        <p:spPr bwMode="auto">
          <a:xfrm>
            <a:off x="6230706" y="136525"/>
            <a:ext cx="611650" cy="8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WordArt 9"/>
          <p:cNvSpPr>
            <a:spLocks noChangeArrowheads="1" noChangeShapeType="1" noTextEdit="1"/>
          </p:cNvSpPr>
          <p:nvPr/>
        </p:nvSpPr>
        <p:spPr bwMode="auto">
          <a:xfrm rot="356363">
            <a:off x="4664075" y="1214438"/>
            <a:ext cx="1412875" cy="476250"/>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¿Qué tal?</a:t>
            </a:r>
          </a:p>
        </p:txBody>
      </p:sp>
      <p:sp>
        <p:nvSpPr>
          <p:cNvPr id="13326" name="WordArt 9"/>
          <p:cNvSpPr>
            <a:spLocks noChangeArrowheads="1" noChangeShapeType="1" noTextEdit="1"/>
          </p:cNvSpPr>
          <p:nvPr/>
        </p:nvSpPr>
        <p:spPr bwMode="auto">
          <a:xfrm rot="700706">
            <a:off x="3392488" y="1560513"/>
            <a:ext cx="2066925" cy="560387"/>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¿Cómo estás?</a:t>
            </a:r>
          </a:p>
        </p:txBody>
      </p:sp>
      <p:sp>
        <p:nvSpPr>
          <p:cNvPr id="13327" name="WordArt 8"/>
          <p:cNvSpPr>
            <a:spLocks noChangeArrowheads="1" noChangeShapeType="1" noTextEdit="1"/>
          </p:cNvSpPr>
          <p:nvPr/>
        </p:nvSpPr>
        <p:spPr bwMode="auto">
          <a:xfrm>
            <a:off x="764705" y="214313"/>
            <a:ext cx="5688632" cy="494221"/>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Read each word aloud to a partner. </a:t>
            </a:r>
            <a:b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b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S/he will show the meaning with a gesture.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8" name="WordArt 8"/>
          <p:cNvSpPr>
            <a:spLocks noChangeArrowheads="1" noChangeShapeType="1" noTextEdit="1"/>
          </p:cNvSpPr>
          <p:nvPr/>
        </p:nvSpPr>
        <p:spPr bwMode="auto">
          <a:xfrm>
            <a:off x="2928938" y="2500313"/>
            <a:ext cx="2286000"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¡Fenomenal!</a:t>
            </a:r>
          </a:p>
        </p:txBody>
      </p:sp>
      <p:sp>
        <p:nvSpPr>
          <p:cNvPr id="13329" name="WordArt 8"/>
          <p:cNvSpPr>
            <a:spLocks noChangeArrowheads="1" noChangeShapeType="1" noTextEdit="1"/>
          </p:cNvSpPr>
          <p:nvPr/>
        </p:nvSpPr>
        <p:spPr bwMode="auto">
          <a:xfrm>
            <a:off x="3714750" y="3071813"/>
            <a:ext cx="2143125"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¡Estupendo!</a:t>
            </a:r>
          </a:p>
        </p:txBody>
      </p:sp>
      <p:sp>
        <p:nvSpPr>
          <p:cNvPr id="13330" name="WordArt 8"/>
          <p:cNvSpPr>
            <a:spLocks noChangeArrowheads="1" noChangeShapeType="1" noTextEdit="1"/>
          </p:cNvSpPr>
          <p:nvPr/>
        </p:nvSpPr>
        <p:spPr bwMode="auto">
          <a:xfrm>
            <a:off x="2786063" y="3643313"/>
            <a:ext cx="2143125"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¡Muy bien!</a:t>
            </a:r>
          </a:p>
        </p:txBody>
      </p:sp>
      <p:sp>
        <p:nvSpPr>
          <p:cNvPr id="13331" name="WordArt 8"/>
          <p:cNvSpPr>
            <a:spLocks noChangeArrowheads="1" noChangeShapeType="1" noTextEdit="1"/>
          </p:cNvSpPr>
          <p:nvPr/>
        </p:nvSpPr>
        <p:spPr bwMode="auto">
          <a:xfrm>
            <a:off x="1643063" y="4500563"/>
            <a:ext cx="1857375"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Regular</a:t>
            </a:r>
          </a:p>
        </p:txBody>
      </p:sp>
      <p:sp>
        <p:nvSpPr>
          <p:cNvPr id="13332" name="WordArt 8"/>
          <p:cNvSpPr>
            <a:spLocks noChangeArrowheads="1" noChangeShapeType="1" noTextEdit="1"/>
          </p:cNvSpPr>
          <p:nvPr/>
        </p:nvSpPr>
        <p:spPr bwMode="auto">
          <a:xfrm>
            <a:off x="3786188" y="4500563"/>
            <a:ext cx="1857375"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Así así</a:t>
            </a:r>
          </a:p>
        </p:txBody>
      </p:sp>
      <p:sp>
        <p:nvSpPr>
          <p:cNvPr id="13333" name="WordArt 8"/>
          <p:cNvSpPr>
            <a:spLocks noChangeArrowheads="1" noChangeShapeType="1" noTextEdit="1"/>
          </p:cNvSpPr>
          <p:nvPr/>
        </p:nvSpPr>
        <p:spPr bwMode="auto">
          <a:xfrm>
            <a:off x="3000375" y="5572125"/>
            <a:ext cx="1428750"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¡Mal!</a:t>
            </a:r>
          </a:p>
        </p:txBody>
      </p:sp>
      <p:sp>
        <p:nvSpPr>
          <p:cNvPr id="13334" name="WordArt 8"/>
          <p:cNvSpPr>
            <a:spLocks noChangeArrowheads="1" noChangeShapeType="1" noTextEdit="1"/>
          </p:cNvSpPr>
          <p:nvPr/>
        </p:nvSpPr>
        <p:spPr bwMode="auto">
          <a:xfrm>
            <a:off x="3000375" y="6143625"/>
            <a:ext cx="1428750" cy="42862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¡Fatal!</a:t>
            </a:r>
          </a:p>
        </p:txBody>
      </p:sp>
      <p:sp>
        <p:nvSpPr>
          <p:cNvPr id="13335" name="WordArt 8"/>
          <p:cNvSpPr>
            <a:spLocks noChangeArrowheads="1" noChangeShapeType="1" noTextEdit="1"/>
          </p:cNvSpPr>
          <p:nvPr/>
        </p:nvSpPr>
        <p:spPr bwMode="auto">
          <a:xfrm>
            <a:off x="2286000" y="7000875"/>
            <a:ext cx="2571750" cy="714375"/>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¿Y tú?</a:t>
            </a:r>
          </a:p>
        </p:txBody>
      </p:sp>
      <p:sp>
        <p:nvSpPr>
          <p:cNvPr id="25" name="Rounded Rectangle 2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E0302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 y="1187450"/>
            <a:ext cx="14573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333375" y="3348038"/>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4340" name="Picture 7" descr="PE0301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963" y="3924300"/>
            <a:ext cx="1600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8"/>
          <p:cNvSpPr>
            <a:spLocks noChangeArrowheads="1"/>
          </p:cNvSpPr>
          <p:nvPr/>
        </p:nvSpPr>
        <p:spPr bwMode="auto">
          <a:xfrm>
            <a:off x="2420938" y="6373813"/>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4342" name="Picture 9" descr="PE0302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013" y="1116013"/>
            <a:ext cx="1438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
          <p:cNvSpPr>
            <a:spLocks noChangeArrowheads="1"/>
          </p:cNvSpPr>
          <p:nvPr/>
        </p:nvSpPr>
        <p:spPr bwMode="auto">
          <a:xfrm>
            <a:off x="4581525" y="3348038"/>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14344" name="Text Box 11"/>
          <p:cNvSpPr txBox="1">
            <a:spLocks noChangeArrowheads="1"/>
          </p:cNvSpPr>
          <p:nvPr/>
        </p:nvSpPr>
        <p:spPr bwMode="auto">
          <a:xfrm>
            <a:off x="428625" y="7715250"/>
            <a:ext cx="5834063"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000" dirty="0" smtClean="0">
                <a:latin typeface="Arial" panose="020B0604020202020204" pitchFamily="34" charset="0"/>
                <a:cs typeface="Arial" panose="020B0604020202020204" pitchFamily="34" charset="0"/>
              </a:rPr>
              <a:t>Write in Spanish the word(s) to show the mood of each person.</a:t>
            </a:r>
            <a:endParaRPr lang="en-GB" sz="2000" dirty="0">
              <a:latin typeface="Arial" panose="020B0604020202020204" pitchFamily="34" charset="0"/>
              <a:cs typeface="Arial" panose="020B0604020202020204" pitchFamily="34" charset="0"/>
            </a:endParaRPr>
          </a:p>
        </p:txBody>
      </p:sp>
      <p:pic>
        <p:nvPicPr>
          <p:cNvPr id="14345" name="Picture 12" descr="j00791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356100"/>
            <a:ext cx="15049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3"/>
          <p:cNvSpPr>
            <a:spLocks noChangeArrowheads="1"/>
          </p:cNvSpPr>
          <p:nvPr/>
        </p:nvSpPr>
        <p:spPr bwMode="auto">
          <a:xfrm>
            <a:off x="4581525" y="6373813"/>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4347" name="Picture 14" descr="j00791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813" y="4427538"/>
            <a:ext cx="15049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Rectangle 15"/>
          <p:cNvSpPr>
            <a:spLocks noChangeArrowheads="1"/>
          </p:cNvSpPr>
          <p:nvPr/>
        </p:nvSpPr>
        <p:spPr bwMode="auto">
          <a:xfrm>
            <a:off x="260350" y="6373813"/>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4349" name="Picture 16" descr="j00791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8275" y="1331913"/>
            <a:ext cx="15049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17"/>
          <p:cNvSpPr>
            <a:spLocks noChangeArrowheads="1"/>
          </p:cNvSpPr>
          <p:nvPr/>
        </p:nvSpPr>
        <p:spPr bwMode="auto">
          <a:xfrm>
            <a:off x="2420938" y="3348038"/>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14351" name="WordArt 8"/>
          <p:cNvSpPr>
            <a:spLocks noChangeArrowheads="1" noChangeShapeType="1" noTextEdit="1"/>
          </p:cNvSpPr>
          <p:nvPr/>
        </p:nvSpPr>
        <p:spPr bwMode="auto">
          <a:xfrm>
            <a:off x="1714500" y="142875"/>
            <a:ext cx="3214688" cy="693738"/>
          </a:xfrm>
          <a:prstGeom prst="rect">
            <a:avLst/>
          </a:prstGeom>
        </p:spPr>
        <p:txBody>
          <a:bodyPr wrap="none" fromWordArt="1">
            <a:prstTxWarp prst="textPlain">
              <a:avLst>
                <a:gd name="adj" fmla="val 50000"/>
              </a:avLst>
            </a:prstTxWarp>
          </a:bodyPr>
          <a:lstStyle/>
          <a:p>
            <a:pPr algn="ctr"/>
            <a:r>
              <a:rPr lang="en-GB" sz="3600" kern="1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¿Cómo están?</a:t>
            </a:r>
          </a:p>
        </p:txBody>
      </p:sp>
      <p:sp>
        <p:nvSpPr>
          <p:cNvPr id="17" name="Rounded Rectangle 1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4</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2"/>
          <p:cNvSpPr>
            <a:spLocks noChangeArrowheads="1"/>
          </p:cNvSpPr>
          <p:nvPr/>
        </p:nvSpPr>
        <p:spPr bwMode="auto">
          <a:xfrm>
            <a:off x="1785938" y="1500188"/>
            <a:ext cx="3071812" cy="1928812"/>
          </a:xfrm>
          <a:prstGeom prst="wedgeEllipseCallout">
            <a:avLst>
              <a:gd name="adj1" fmla="val 72623"/>
              <a:gd name="adj2" fmla="val -502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400" dirty="0">
                <a:latin typeface="Berlin Sans FB" panose="020E0602020502020306" pitchFamily="34" charset="0"/>
              </a:rPr>
              <a:t>Me </a:t>
            </a:r>
            <a:r>
              <a:rPr lang="en-GB" sz="2400" dirty="0" err="1">
                <a:latin typeface="Berlin Sans FB" panose="020E0602020502020306" pitchFamily="34" charset="0"/>
              </a:rPr>
              <a:t>llamo</a:t>
            </a:r>
            <a:r>
              <a:rPr lang="en-GB" sz="2400" dirty="0">
                <a:latin typeface="Berlin Sans FB" panose="020E0602020502020306" pitchFamily="34" charset="0"/>
              </a:rPr>
              <a:t> </a:t>
            </a:r>
            <a:r>
              <a:rPr lang="en-GB" sz="2400" dirty="0" smtClean="0">
                <a:latin typeface="Berlin Sans FB" panose="020E0602020502020306" pitchFamily="34" charset="0"/>
              </a:rPr>
              <a:t>Mario. </a:t>
            </a:r>
            <a:r>
              <a:rPr lang="en-GB" sz="2400" dirty="0">
                <a:latin typeface="Berlin Sans FB" panose="020E0602020502020306" pitchFamily="34" charset="0"/>
              </a:rPr>
              <a:t>¿ Y </a:t>
            </a:r>
            <a:r>
              <a:rPr lang="en-GB" sz="2400" dirty="0" err="1">
                <a:latin typeface="Berlin Sans FB" panose="020E0602020502020306" pitchFamily="34" charset="0"/>
              </a:rPr>
              <a:t>tú</a:t>
            </a:r>
            <a:r>
              <a:rPr lang="en-GB" sz="2400" dirty="0">
                <a:latin typeface="Berlin Sans FB" panose="020E0602020502020306" pitchFamily="34" charset="0"/>
              </a:rPr>
              <a:t>? ¿</a:t>
            </a:r>
            <a:r>
              <a:rPr lang="en-GB" sz="2400" dirty="0" err="1">
                <a:latin typeface="Berlin Sans FB" panose="020E0602020502020306" pitchFamily="34" charset="0"/>
              </a:rPr>
              <a:t>Cómo</a:t>
            </a:r>
            <a:r>
              <a:rPr lang="en-GB" sz="2400" dirty="0">
                <a:latin typeface="Berlin Sans FB" panose="020E0602020502020306" pitchFamily="34" charset="0"/>
              </a:rPr>
              <a:t> </a:t>
            </a:r>
            <a:r>
              <a:rPr lang="en-GB" sz="2400" dirty="0" err="1">
                <a:latin typeface="Berlin Sans FB" panose="020E0602020502020306" pitchFamily="34" charset="0"/>
              </a:rPr>
              <a:t>te</a:t>
            </a:r>
            <a:r>
              <a:rPr lang="en-GB" sz="2400" dirty="0">
                <a:latin typeface="Berlin Sans FB" panose="020E0602020502020306" pitchFamily="34" charset="0"/>
              </a:rPr>
              <a:t> llamas?</a:t>
            </a:r>
          </a:p>
        </p:txBody>
      </p:sp>
      <p:grpSp>
        <p:nvGrpSpPr>
          <p:cNvPr id="16387" name="Group 1"/>
          <p:cNvGrpSpPr>
            <a:grpSpLocks/>
          </p:cNvGrpSpPr>
          <p:nvPr/>
        </p:nvGrpSpPr>
        <p:grpSpPr bwMode="auto">
          <a:xfrm flipH="1">
            <a:off x="5429250" y="467013"/>
            <a:ext cx="1326108" cy="3067050"/>
            <a:chOff x="642910" y="2143116"/>
            <a:chExt cx="1347228" cy="3067191"/>
          </a:xfrm>
        </p:grpSpPr>
        <p:sp>
          <p:nvSpPr>
            <p:cNvPr id="3" name="Oval 2"/>
            <p:cNvSpPr/>
            <p:nvPr/>
          </p:nvSpPr>
          <p:spPr>
            <a:xfrm>
              <a:off x="1771154" y="2709880"/>
              <a:ext cx="214224" cy="1428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42852" y="2352676"/>
              <a:ext cx="999710" cy="928731"/>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37" name="Line 3"/>
            <p:cNvSpPr>
              <a:spLocks noChangeShapeType="1"/>
            </p:cNvSpPr>
            <p:nvPr/>
          </p:nvSpPr>
          <p:spPr bwMode="auto">
            <a:xfrm>
              <a:off x="1368157" y="32814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8" name="Line 4"/>
            <p:cNvSpPr>
              <a:spLocks noChangeShapeType="1"/>
            </p:cNvSpPr>
            <p:nvPr/>
          </p:nvSpPr>
          <p:spPr bwMode="auto">
            <a:xfrm flipH="1">
              <a:off x="766176" y="39958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9" name="Line 4"/>
            <p:cNvSpPr>
              <a:spLocks noChangeShapeType="1"/>
            </p:cNvSpPr>
            <p:nvPr/>
          </p:nvSpPr>
          <p:spPr bwMode="auto">
            <a:xfrm>
              <a:off x="1418634" y="40672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0" name="Line 6"/>
            <p:cNvSpPr>
              <a:spLocks noChangeShapeType="1"/>
            </p:cNvSpPr>
            <p:nvPr/>
          </p:nvSpPr>
          <p:spPr bwMode="auto">
            <a:xfrm flipV="1">
              <a:off x="1342438" y="3495795"/>
              <a:ext cx="647700" cy="215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1" name="Line 7"/>
            <p:cNvSpPr>
              <a:spLocks noChangeShapeType="1"/>
            </p:cNvSpPr>
            <p:nvPr/>
          </p:nvSpPr>
          <p:spPr bwMode="auto">
            <a:xfrm flipH="1">
              <a:off x="1124951" y="3638671"/>
              <a:ext cx="288925" cy="647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Freeform 9"/>
            <p:cNvSpPr/>
            <p:nvPr/>
          </p:nvSpPr>
          <p:spPr>
            <a:xfrm>
              <a:off x="1399833" y="2879750"/>
              <a:ext cx="442729" cy="187334"/>
            </a:xfrm>
            <a:custGeom>
              <a:avLst/>
              <a:gdLst>
                <a:gd name="connsiteX0" fmla="*/ 453766 w 519645"/>
                <a:gd name="connsiteY0" fmla="*/ 178130 h 225412"/>
                <a:gd name="connsiteX1" fmla="*/ 382514 w 519645"/>
                <a:gd name="connsiteY1" fmla="*/ 118754 h 225412"/>
                <a:gd name="connsiteX2" fmla="*/ 311262 w 519645"/>
                <a:gd name="connsiteY2" fmla="*/ 71252 h 225412"/>
                <a:gd name="connsiteX3" fmla="*/ 240010 w 519645"/>
                <a:gd name="connsiteY3" fmla="*/ 11876 h 225412"/>
                <a:gd name="connsiteX4" fmla="*/ 204385 w 519645"/>
                <a:gd name="connsiteY4" fmla="*/ 0 h 225412"/>
                <a:gd name="connsiteX5" fmla="*/ 133133 w 519645"/>
                <a:gd name="connsiteY5" fmla="*/ 11876 h 225412"/>
                <a:gd name="connsiteX6" fmla="*/ 61881 w 519645"/>
                <a:gd name="connsiteY6" fmla="*/ 35626 h 225412"/>
                <a:gd name="connsiteX7" fmla="*/ 26255 w 519645"/>
                <a:gd name="connsiteY7" fmla="*/ 59377 h 225412"/>
                <a:gd name="connsiteX8" fmla="*/ 2504 w 519645"/>
                <a:gd name="connsiteY8" fmla="*/ 95003 h 225412"/>
                <a:gd name="connsiteX9" fmla="*/ 14379 w 519645"/>
                <a:gd name="connsiteY9" fmla="*/ 154380 h 225412"/>
                <a:gd name="connsiteX10" fmla="*/ 85631 w 519645"/>
                <a:gd name="connsiteY10" fmla="*/ 213756 h 225412"/>
                <a:gd name="connsiteX11" fmla="*/ 453766 w 519645"/>
                <a:gd name="connsiteY11" fmla="*/ 178130 h 22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45" h="225412">
                  <a:moveTo>
                    <a:pt x="453766" y="178130"/>
                  </a:moveTo>
                  <a:cubicBezTo>
                    <a:pt x="503247" y="162296"/>
                    <a:pt x="519645" y="225412"/>
                    <a:pt x="382514" y="118754"/>
                  </a:cubicBezTo>
                  <a:cubicBezTo>
                    <a:pt x="359982" y="101229"/>
                    <a:pt x="331446" y="91436"/>
                    <a:pt x="311262" y="71252"/>
                  </a:cubicBezTo>
                  <a:cubicBezTo>
                    <a:pt x="284996" y="44986"/>
                    <a:pt x="273079" y="28411"/>
                    <a:pt x="240010" y="11876"/>
                  </a:cubicBezTo>
                  <a:cubicBezTo>
                    <a:pt x="228814" y="6278"/>
                    <a:pt x="216260" y="3959"/>
                    <a:pt x="204385" y="0"/>
                  </a:cubicBezTo>
                  <a:cubicBezTo>
                    <a:pt x="180634" y="3959"/>
                    <a:pt x="156492" y="6036"/>
                    <a:pt x="133133" y="11876"/>
                  </a:cubicBezTo>
                  <a:cubicBezTo>
                    <a:pt x="108845" y="17948"/>
                    <a:pt x="61881" y="35626"/>
                    <a:pt x="61881" y="35626"/>
                  </a:cubicBezTo>
                  <a:cubicBezTo>
                    <a:pt x="50006" y="43543"/>
                    <a:pt x="36347" y="49285"/>
                    <a:pt x="26255" y="59377"/>
                  </a:cubicBezTo>
                  <a:cubicBezTo>
                    <a:pt x="16163" y="69469"/>
                    <a:pt x="4274" y="80841"/>
                    <a:pt x="2504" y="95003"/>
                  </a:cubicBezTo>
                  <a:cubicBezTo>
                    <a:pt x="0" y="115031"/>
                    <a:pt x="5352" y="136327"/>
                    <a:pt x="14379" y="154380"/>
                  </a:cubicBezTo>
                  <a:cubicBezTo>
                    <a:pt x="25809" y="177240"/>
                    <a:pt x="65170" y="200116"/>
                    <a:pt x="85631" y="213756"/>
                  </a:cubicBezTo>
                  <a:cubicBezTo>
                    <a:pt x="414177" y="201588"/>
                    <a:pt x="404286" y="193964"/>
                    <a:pt x="453766" y="178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1485522" y="2566998"/>
              <a:ext cx="142816" cy="1428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p:nvSpPr>
          <p:spPr>
            <a:xfrm>
              <a:off x="642910" y="2143116"/>
              <a:ext cx="1153633" cy="536600"/>
            </a:xfrm>
            <a:custGeom>
              <a:avLst/>
              <a:gdLst>
                <a:gd name="connsiteX0" fmla="*/ 225631 w 1153571"/>
                <a:gd name="connsiteY0" fmla="*/ 522515 h 536586"/>
                <a:gd name="connsiteX1" fmla="*/ 154379 w 1153571"/>
                <a:gd name="connsiteY1" fmla="*/ 498764 h 536586"/>
                <a:gd name="connsiteX2" fmla="*/ 95003 w 1153571"/>
                <a:gd name="connsiteY2" fmla="*/ 439387 h 536586"/>
                <a:gd name="connsiteX3" fmla="*/ 35626 w 1153571"/>
                <a:gd name="connsiteY3" fmla="*/ 368135 h 536586"/>
                <a:gd name="connsiteX4" fmla="*/ 0 w 1153571"/>
                <a:gd name="connsiteY4" fmla="*/ 344385 h 536586"/>
                <a:gd name="connsiteX5" fmla="*/ 35626 w 1153571"/>
                <a:gd name="connsiteY5" fmla="*/ 320634 h 536586"/>
                <a:gd name="connsiteX6" fmla="*/ 178130 w 1153571"/>
                <a:gd name="connsiteY6" fmla="*/ 308759 h 536586"/>
                <a:gd name="connsiteX7" fmla="*/ 190005 w 1153571"/>
                <a:gd name="connsiteY7" fmla="*/ 190005 h 536586"/>
                <a:gd name="connsiteX8" fmla="*/ 225631 w 1153571"/>
                <a:gd name="connsiteY8" fmla="*/ 201881 h 536586"/>
                <a:gd name="connsiteX9" fmla="*/ 249382 w 1153571"/>
                <a:gd name="connsiteY9" fmla="*/ 237507 h 536586"/>
                <a:gd name="connsiteX10" fmla="*/ 308759 w 1153571"/>
                <a:gd name="connsiteY10" fmla="*/ 225631 h 536586"/>
                <a:gd name="connsiteX11" fmla="*/ 332509 w 1153571"/>
                <a:gd name="connsiteY11" fmla="*/ 190005 h 536586"/>
                <a:gd name="connsiteX12" fmla="*/ 368135 w 1153571"/>
                <a:gd name="connsiteY12" fmla="*/ 118754 h 536586"/>
                <a:gd name="connsiteX13" fmla="*/ 380011 w 1153571"/>
                <a:gd name="connsiteY13" fmla="*/ 71252 h 536586"/>
                <a:gd name="connsiteX14" fmla="*/ 427512 w 1153571"/>
                <a:gd name="connsiteY14" fmla="*/ 142504 h 536586"/>
                <a:gd name="connsiteX15" fmla="*/ 463138 w 1153571"/>
                <a:gd name="connsiteY15" fmla="*/ 154380 h 536586"/>
                <a:gd name="connsiteX16" fmla="*/ 498764 w 1153571"/>
                <a:gd name="connsiteY16" fmla="*/ 142504 h 536586"/>
                <a:gd name="connsiteX17" fmla="*/ 558140 w 1153571"/>
                <a:gd name="connsiteY17" fmla="*/ 71252 h 536586"/>
                <a:gd name="connsiteX18" fmla="*/ 581891 w 1153571"/>
                <a:gd name="connsiteY18" fmla="*/ 106878 h 536586"/>
                <a:gd name="connsiteX19" fmla="*/ 688769 w 1153571"/>
                <a:gd name="connsiteY19" fmla="*/ 106878 h 536586"/>
                <a:gd name="connsiteX20" fmla="*/ 760021 w 1153571"/>
                <a:gd name="connsiteY20" fmla="*/ 35626 h 536586"/>
                <a:gd name="connsiteX21" fmla="*/ 795647 w 1153571"/>
                <a:gd name="connsiteY21" fmla="*/ 0 h 536586"/>
                <a:gd name="connsiteX22" fmla="*/ 831273 w 1153571"/>
                <a:gd name="connsiteY22" fmla="*/ 23751 h 536586"/>
                <a:gd name="connsiteX23" fmla="*/ 855024 w 1153571"/>
                <a:gd name="connsiteY23" fmla="*/ 118754 h 536586"/>
                <a:gd name="connsiteX24" fmla="*/ 1056904 w 1153571"/>
                <a:gd name="connsiteY24" fmla="*/ 106878 h 536586"/>
                <a:gd name="connsiteX25" fmla="*/ 1045029 w 1153571"/>
                <a:gd name="connsiteY25" fmla="*/ 142504 h 536586"/>
                <a:gd name="connsiteX26" fmla="*/ 997527 w 1153571"/>
                <a:gd name="connsiteY26" fmla="*/ 213756 h 536586"/>
                <a:gd name="connsiteX27" fmla="*/ 1140031 w 1153571"/>
                <a:gd name="connsiteY27" fmla="*/ 225631 h 536586"/>
                <a:gd name="connsiteX28" fmla="*/ 1104405 w 1153571"/>
                <a:gd name="connsiteY28" fmla="*/ 249382 h 536586"/>
                <a:gd name="connsiteX29" fmla="*/ 961901 w 1153571"/>
                <a:gd name="connsiteY29" fmla="*/ 273133 h 536586"/>
                <a:gd name="connsiteX30" fmla="*/ 878774 w 1153571"/>
                <a:gd name="connsiteY30" fmla="*/ 285008 h 536586"/>
                <a:gd name="connsiteX31" fmla="*/ 439387 w 1153571"/>
                <a:gd name="connsiteY31" fmla="*/ 308759 h 536586"/>
                <a:gd name="connsiteX32" fmla="*/ 403761 w 1153571"/>
                <a:gd name="connsiteY32" fmla="*/ 344385 h 536586"/>
                <a:gd name="connsiteX33" fmla="*/ 380011 w 1153571"/>
                <a:gd name="connsiteY33" fmla="*/ 380011 h 536586"/>
                <a:gd name="connsiteX34" fmla="*/ 344385 w 1153571"/>
                <a:gd name="connsiteY34" fmla="*/ 403761 h 536586"/>
                <a:gd name="connsiteX35" fmla="*/ 320634 w 1153571"/>
                <a:gd name="connsiteY35" fmla="*/ 439387 h 536586"/>
                <a:gd name="connsiteX36" fmla="*/ 285008 w 1153571"/>
                <a:gd name="connsiteY36" fmla="*/ 451263 h 536586"/>
                <a:gd name="connsiteX37" fmla="*/ 273133 w 1153571"/>
                <a:gd name="connsiteY37" fmla="*/ 486889 h 536586"/>
                <a:gd name="connsiteX38" fmla="*/ 225631 w 1153571"/>
                <a:gd name="connsiteY38" fmla="*/ 522515 h 5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3571" h="536586">
                  <a:moveTo>
                    <a:pt x="225631" y="522515"/>
                  </a:moveTo>
                  <a:cubicBezTo>
                    <a:pt x="205839" y="524494"/>
                    <a:pt x="168266" y="519595"/>
                    <a:pt x="154379" y="498764"/>
                  </a:cubicBezTo>
                  <a:cubicBezTo>
                    <a:pt x="122712" y="451263"/>
                    <a:pt x="142504" y="471055"/>
                    <a:pt x="95003" y="439387"/>
                  </a:cubicBezTo>
                  <a:cubicBezTo>
                    <a:pt x="71650" y="404358"/>
                    <a:pt x="69914" y="396708"/>
                    <a:pt x="35626" y="368135"/>
                  </a:cubicBezTo>
                  <a:cubicBezTo>
                    <a:pt x="24662" y="358998"/>
                    <a:pt x="11875" y="352302"/>
                    <a:pt x="0" y="344385"/>
                  </a:cubicBezTo>
                  <a:cubicBezTo>
                    <a:pt x="11875" y="336468"/>
                    <a:pt x="21631" y="323433"/>
                    <a:pt x="35626" y="320634"/>
                  </a:cubicBezTo>
                  <a:cubicBezTo>
                    <a:pt x="82366" y="311286"/>
                    <a:pt x="141743" y="339549"/>
                    <a:pt x="178130" y="308759"/>
                  </a:cubicBezTo>
                  <a:cubicBezTo>
                    <a:pt x="208499" y="283062"/>
                    <a:pt x="186047" y="229590"/>
                    <a:pt x="190005" y="190005"/>
                  </a:cubicBezTo>
                  <a:cubicBezTo>
                    <a:pt x="201880" y="193964"/>
                    <a:pt x="215856" y="194061"/>
                    <a:pt x="225631" y="201881"/>
                  </a:cubicBezTo>
                  <a:cubicBezTo>
                    <a:pt x="236776" y="210797"/>
                    <a:pt x="235659" y="233586"/>
                    <a:pt x="249382" y="237507"/>
                  </a:cubicBezTo>
                  <a:cubicBezTo>
                    <a:pt x="268790" y="243052"/>
                    <a:pt x="288967" y="229590"/>
                    <a:pt x="308759" y="225631"/>
                  </a:cubicBezTo>
                  <a:cubicBezTo>
                    <a:pt x="316676" y="213756"/>
                    <a:pt x="326126" y="202770"/>
                    <a:pt x="332509" y="190005"/>
                  </a:cubicBezTo>
                  <a:cubicBezTo>
                    <a:pt x="381675" y="91674"/>
                    <a:pt x="300070" y="220854"/>
                    <a:pt x="368135" y="118754"/>
                  </a:cubicBezTo>
                  <a:cubicBezTo>
                    <a:pt x="372094" y="102920"/>
                    <a:pt x="364177" y="75211"/>
                    <a:pt x="380011" y="71252"/>
                  </a:cubicBezTo>
                  <a:cubicBezTo>
                    <a:pt x="416903" y="62029"/>
                    <a:pt x="415980" y="130972"/>
                    <a:pt x="427512" y="142504"/>
                  </a:cubicBezTo>
                  <a:cubicBezTo>
                    <a:pt x="436363" y="151355"/>
                    <a:pt x="451263" y="150421"/>
                    <a:pt x="463138" y="154380"/>
                  </a:cubicBezTo>
                  <a:cubicBezTo>
                    <a:pt x="475013" y="150421"/>
                    <a:pt x="488349" y="149448"/>
                    <a:pt x="498764" y="142504"/>
                  </a:cubicBezTo>
                  <a:cubicBezTo>
                    <a:pt x="526196" y="124216"/>
                    <a:pt x="540614" y="97541"/>
                    <a:pt x="558140" y="71252"/>
                  </a:cubicBezTo>
                  <a:cubicBezTo>
                    <a:pt x="566057" y="83127"/>
                    <a:pt x="570016" y="98961"/>
                    <a:pt x="581891" y="106878"/>
                  </a:cubicBezTo>
                  <a:cubicBezTo>
                    <a:pt x="616724" y="130100"/>
                    <a:pt x="653272" y="113978"/>
                    <a:pt x="688769" y="106878"/>
                  </a:cubicBezTo>
                  <a:lnTo>
                    <a:pt x="760021" y="35626"/>
                  </a:lnTo>
                  <a:lnTo>
                    <a:pt x="795647" y="0"/>
                  </a:lnTo>
                  <a:cubicBezTo>
                    <a:pt x="807522" y="7917"/>
                    <a:pt x="822357" y="12606"/>
                    <a:pt x="831273" y="23751"/>
                  </a:cubicBezTo>
                  <a:cubicBezTo>
                    <a:pt x="841009" y="35922"/>
                    <a:pt x="854433" y="115800"/>
                    <a:pt x="855024" y="118754"/>
                  </a:cubicBezTo>
                  <a:cubicBezTo>
                    <a:pt x="922317" y="114795"/>
                    <a:pt x="990015" y="98517"/>
                    <a:pt x="1056904" y="106878"/>
                  </a:cubicBezTo>
                  <a:cubicBezTo>
                    <a:pt x="1069325" y="108431"/>
                    <a:pt x="1051108" y="131562"/>
                    <a:pt x="1045029" y="142504"/>
                  </a:cubicBezTo>
                  <a:cubicBezTo>
                    <a:pt x="1031166" y="167457"/>
                    <a:pt x="997527" y="213756"/>
                    <a:pt x="997527" y="213756"/>
                  </a:cubicBezTo>
                  <a:cubicBezTo>
                    <a:pt x="1045028" y="217714"/>
                    <a:pt x="1094811" y="210558"/>
                    <a:pt x="1140031" y="225631"/>
                  </a:cubicBezTo>
                  <a:cubicBezTo>
                    <a:pt x="1153571" y="230144"/>
                    <a:pt x="1118196" y="245704"/>
                    <a:pt x="1104405" y="249382"/>
                  </a:cubicBezTo>
                  <a:cubicBezTo>
                    <a:pt x="1057874" y="261790"/>
                    <a:pt x="1009574" y="266323"/>
                    <a:pt x="961901" y="273133"/>
                  </a:cubicBezTo>
                  <a:cubicBezTo>
                    <a:pt x="934192" y="277091"/>
                    <a:pt x="906699" y="283104"/>
                    <a:pt x="878774" y="285008"/>
                  </a:cubicBezTo>
                  <a:cubicBezTo>
                    <a:pt x="732438" y="294985"/>
                    <a:pt x="439387" y="308759"/>
                    <a:pt x="439387" y="308759"/>
                  </a:cubicBezTo>
                  <a:cubicBezTo>
                    <a:pt x="427512" y="320634"/>
                    <a:pt x="414512" y="331483"/>
                    <a:pt x="403761" y="344385"/>
                  </a:cubicBezTo>
                  <a:cubicBezTo>
                    <a:pt x="394624" y="355349"/>
                    <a:pt x="390103" y="369919"/>
                    <a:pt x="380011" y="380011"/>
                  </a:cubicBezTo>
                  <a:cubicBezTo>
                    <a:pt x="369919" y="390103"/>
                    <a:pt x="356260" y="395844"/>
                    <a:pt x="344385" y="403761"/>
                  </a:cubicBezTo>
                  <a:cubicBezTo>
                    <a:pt x="336468" y="415636"/>
                    <a:pt x="331779" y="430471"/>
                    <a:pt x="320634" y="439387"/>
                  </a:cubicBezTo>
                  <a:cubicBezTo>
                    <a:pt x="310859" y="447207"/>
                    <a:pt x="293859" y="442412"/>
                    <a:pt x="285008" y="451263"/>
                  </a:cubicBezTo>
                  <a:cubicBezTo>
                    <a:pt x="276157" y="460114"/>
                    <a:pt x="281984" y="478038"/>
                    <a:pt x="273133" y="486889"/>
                  </a:cubicBezTo>
                  <a:cubicBezTo>
                    <a:pt x="223436" y="536586"/>
                    <a:pt x="245423" y="520536"/>
                    <a:pt x="225631" y="522515"/>
                  </a:cubicBezTo>
                  <a:close/>
                </a:path>
              </a:pathLst>
            </a:cu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6388" name="Group 12"/>
          <p:cNvGrpSpPr>
            <a:grpSpLocks/>
          </p:cNvGrpSpPr>
          <p:nvPr/>
        </p:nvGrpSpPr>
        <p:grpSpPr bwMode="auto">
          <a:xfrm flipH="1">
            <a:off x="265383" y="467013"/>
            <a:ext cx="1459459" cy="3044825"/>
            <a:chOff x="4214810" y="2317914"/>
            <a:chExt cx="1548681" cy="3044793"/>
          </a:xfrm>
        </p:grpSpPr>
        <p:sp>
          <p:nvSpPr>
            <p:cNvPr id="14" name="Oval 13"/>
            <p:cNvSpPr/>
            <p:nvPr/>
          </p:nvSpPr>
          <p:spPr>
            <a:xfrm>
              <a:off x="4214810" y="2862420"/>
              <a:ext cx="214214" cy="1428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52859" y="2505237"/>
              <a:ext cx="999661" cy="92867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25" name="Line 3"/>
            <p:cNvSpPr>
              <a:spLocks noChangeShapeType="1"/>
            </p:cNvSpPr>
            <p:nvPr/>
          </p:nvSpPr>
          <p:spPr bwMode="auto">
            <a:xfrm>
              <a:off x="4878713" y="34338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6" name="Line 4"/>
            <p:cNvSpPr>
              <a:spLocks noChangeShapeType="1"/>
            </p:cNvSpPr>
            <p:nvPr/>
          </p:nvSpPr>
          <p:spPr bwMode="auto">
            <a:xfrm flipH="1">
              <a:off x="4276732" y="41482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7" name="Line 4"/>
            <p:cNvSpPr>
              <a:spLocks noChangeShapeType="1"/>
            </p:cNvSpPr>
            <p:nvPr/>
          </p:nvSpPr>
          <p:spPr bwMode="auto">
            <a:xfrm>
              <a:off x="4929190" y="42196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8" name="Line 6"/>
            <p:cNvSpPr>
              <a:spLocks noChangeShapeType="1"/>
            </p:cNvSpPr>
            <p:nvPr/>
          </p:nvSpPr>
          <p:spPr bwMode="auto">
            <a:xfrm flipH="1" flipV="1">
              <a:off x="4362444" y="3571876"/>
              <a:ext cx="566746" cy="22078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9" name="Line 7"/>
            <p:cNvSpPr>
              <a:spLocks noChangeShapeType="1"/>
            </p:cNvSpPr>
            <p:nvPr/>
          </p:nvSpPr>
          <p:spPr bwMode="auto">
            <a:xfrm>
              <a:off x="4924430" y="3791071"/>
              <a:ext cx="361949" cy="56662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Oval 20"/>
            <p:cNvSpPr/>
            <p:nvPr/>
          </p:nvSpPr>
          <p:spPr>
            <a:xfrm>
              <a:off x="4500427" y="2719547"/>
              <a:ext cx="142809" cy="14287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431" name="Group 23"/>
            <p:cNvGrpSpPr>
              <a:grpSpLocks/>
            </p:cNvGrpSpPr>
            <p:nvPr/>
          </p:nvGrpSpPr>
          <p:grpSpPr bwMode="auto">
            <a:xfrm>
              <a:off x="4357686" y="3000372"/>
              <a:ext cx="257175" cy="271462"/>
              <a:chOff x="4377" y="2115"/>
              <a:chExt cx="162" cy="171"/>
            </a:xfrm>
          </p:grpSpPr>
          <p:sp>
            <p:nvSpPr>
              <p:cNvPr id="16433" name="Freeform 24"/>
              <p:cNvSpPr>
                <a:spLocks/>
              </p:cNvSpPr>
              <p:nvPr/>
            </p:nvSpPr>
            <p:spPr bwMode="auto">
              <a:xfrm>
                <a:off x="4377" y="2115"/>
                <a:ext cx="162" cy="171"/>
              </a:xfrm>
              <a:custGeom>
                <a:avLst/>
                <a:gdLst>
                  <a:gd name="T0" fmla="*/ 0 w 162"/>
                  <a:gd name="T1" fmla="*/ 69 h 171"/>
                  <a:gd name="T2" fmla="*/ 47 w 162"/>
                  <a:gd name="T3" fmla="*/ 36 h 171"/>
                  <a:gd name="T4" fmla="*/ 87 w 162"/>
                  <a:gd name="T5" fmla="*/ 36 h 171"/>
                  <a:gd name="T6" fmla="*/ 120 w 162"/>
                  <a:gd name="T7" fmla="*/ 29 h 171"/>
                  <a:gd name="T8" fmla="*/ 120 w 162"/>
                  <a:gd name="T9" fmla="*/ 170 h 171"/>
                  <a:gd name="T10" fmla="*/ 60 w 162"/>
                  <a:gd name="T11" fmla="*/ 163 h 171"/>
                  <a:gd name="T12" fmla="*/ 47 w 162"/>
                  <a:gd name="T13" fmla="*/ 123 h 171"/>
                  <a:gd name="T14" fmla="*/ 13 w 162"/>
                  <a:gd name="T15" fmla="*/ 103 h 171"/>
                  <a:gd name="T16" fmla="*/ 0 w 162"/>
                  <a:gd name="T17" fmla="*/ 69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71"/>
                  <a:gd name="T29" fmla="*/ 162 w 162"/>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71">
                    <a:moveTo>
                      <a:pt x="0" y="69"/>
                    </a:moveTo>
                    <a:cubicBezTo>
                      <a:pt x="23" y="62"/>
                      <a:pt x="30" y="52"/>
                      <a:pt x="47" y="36"/>
                    </a:cubicBezTo>
                    <a:cubicBezTo>
                      <a:pt x="58" y="0"/>
                      <a:pt x="66" y="16"/>
                      <a:pt x="87" y="36"/>
                    </a:cubicBezTo>
                    <a:cubicBezTo>
                      <a:pt x="98" y="34"/>
                      <a:pt x="116" y="19"/>
                      <a:pt x="120" y="29"/>
                    </a:cubicBezTo>
                    <a:cubicBezTo>
                      <a:pt x="162" y="138"/>
                      <a:pt x="161" y="132"/>
                      <a:pt x="120" y="170"/>
                    </a:cubicBezTo>
                    <a:cubicBezTo>
                      <a:pt x="100" y="168"/>
                      <a:pt x="79" y="171"/>
                      <a:pt x="60" y="163"/>
                    </a:cubicBezTo>
                    <a:cubicBezTo>
                      <a:pt x="58" y="162"/>
                      <a:pt x="48" y="124"/>
                      <a:pt x="47" y="123"/>
                    </a:cubicBezTo>
                    <a:cubicBezTo>
                      <a:pt x="38" y="109"/>
                      <a:pt x="27" y="108"/>
                      <a:pt x="13" y="103"/>
                    </a:cubicBezTo>
                    <a:cubicBezTo>
                      <a:pt x="23" y="75"/>
                      <a:pt x="26" y="87"/>
                      <a:pt x="0" y="69"/>
                    </a:cubicBezTo>
                    <a:close/>
                  </a:path>
                </a:pathLst>
              </a:custGeom>
              <a:solidFill>
                <a:srgbClr val="FF0000"/>
              </a:solidFill>
              <a:ln w="9525">
                <a:solidFill>
                  <a:schemeClr val="tx1"/>
                </a:solidFill>
                <a:round/>
                <a:headEnd/>
                <a:tailEnd/>
              </a:ln>
            </p:spPr>
            <p:txBody>
              <a:bodyPr/>
              <a:lstStyle/>
              <a:p>
                <a:endParaRPr lang="en-GB"/>
              </a:p>
            </p:txBody>
          </p:sp>
          <p:sp>
            <p:nvSpPr>
              <p:cNvPr id="16434" name="Oval 25"/>
              <p:cNvSpPr>
                <a:spLocks noChangeArrowheads="1"/>
              </p:cNvSpPr>
              <p:nvPr/>
            </p:nvSpPr>
            <p:spPr bwMode="auto">
              <a:xfrm>
                <a:off x="4422" y="2160"/>
                <a:ext cx="46" cy="91"/>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3" name="Freeform 22"/>
            <p:cNvSpPr/>
            <p:nvPr/>
          </p:nvSpPr>
          <p:spPr>
            <a:xfrm>
              <a:off x="4582939" y="2317914"/>
              <a:ext cx="1180552" cy="1436672"/>
            </a:xfrm>
            <a:custGeom>
              <a:avLst/>
              <a:gdLst>
                <a:gd name="connsiteX0" fmla="*/ 57711 w 1179929"/>
                <a:gd name="connsiteY0" fmla="*/ 231322 h 1436668"/>
                <a:gd name="connsiteX1" fmla="*/ 140838 w 1179929"/>
                <a:gd name="connsiteY1" fmla="*/ 148195 h 1436668"/>
                <a:gd name="connsiteX2" fmla="*/ 182402 w 1179929"/>
                <a:gd name="connsiteY2" fmla="*/ 106631 h 1436668"/>
                <a:gd name="connsiteX3" fmla="*/ 279383 w 1179929"/>
                <a:gd name="connsiteY3" fmla="*/ 23504 h 1436668"/>
                <a:gd name="connsiteX4" fmla="*/ 348656 w 1179929"/>
                <a:gd name="connsiteY4" fmla="*/ 37359 h 1436668"/>
                <a:gd name="connsiteX5" fmla="*/ 390220 w 1179929"/>
                <a:gd name="connsiteY5" fmla="*/ 51213 h 1436668"/>
                <a:gd name="connsiteX6" fmla="*/ 404074 w 1179929"/>
                <a:gd name="connsiteY6" fmla="*/ 106631 h 1436668"/>
                <a:gd name="connsiteX7" fmla="*/ 417929 w 1179929"/>
                <a:gd name="connsiteY7" fmla="*/ 148195 h 1436668"/>
                <a:gd name="connsiteX8" fmla="*/ 681165 w 1179929"/>
                <a:gd name="connsiteY8" fmla="*/ 162050 h 1436668"/>
                <a:gd name="connsiteX9" fmla="*/ 722729 w 1179929"/>
                <a:gd name="connsiteY9" fmla="*/ 175904 h 1436668"/>
                <a:gd name="connsiteX10" fmla="*/ 764293 w 1179929"/>
                <a:gd name="connsiteY10" fmla="*/ 328304 h 1436668"/>
                <a:gd name="connsiteX11" fmla="*/ 805856 w 1179929"/>
                <a:gd name="connsiteY11" fmla="*/ 369868 h 1436668"/>
                <a:gd name="connsiteX12" fmla="*/ 847420 w 1179929"/>
                <a:gd name="connsiteY12" fmla="*/ 383722 h 1436668"/>
                <a:gd name="connsiteX13" fmla="*/ 1069093 w 1179929"/>
                <a:gd name="connsiteY13" fmla="*/ 397577 h 1436668"/>
                <a:gd name="connsiteX14" fmla="*/ 1096802 w 1179929"/>
                <a:gd name="connsiteY14" fmla="*/ 508413 h 1436668"/>
                <a:gd name="connsiteX15" fmla="*/ 1082947 w 1179929"/>
                <a:gd name="connsiteY15" fmla="*/ 605395 h 1436668"/>
                <a:gd name="connsiteX16" fmla="*/ 1096802 w 1179929"/>
                <a:gd name="connsiteY16" fmla="*/ 743941 h 1436668"/>
                <a:gd name="connsiteX17" fmla="*/ 1138365 w 1179929"/>
                <a:gd name="connsiteY17" fmla="*/ 771650 h 1436668"/>
                <a:gd name="connsiteX18" fmla="*/ 1152220 w 1179929"/>
                <a:gd name="connsiteY18" fmla="*/ 813213 h 1436668"/>
                <a:gd name="connsiteX19" fmla="*/ 1166074 w 1179929"/>
                <a:gd name="connsiteY19" fmla="*/ 896341 h 1436668"/>
                <a:gd name="connsiteX20" fmla="*/ 1179929 w 1179929"/>
                <a:gd name="connsiteY20" fmla="*/ 937904 h 1436668"/>
                <a:gd name="connsiteX21" fmla="*/ 1166074 w 1179929"/>
                <a:gd name="connsiteY21" fmla="*/ 1007177 h 1436668"/>
                <a:gd name="connsiteX22" fmla="*/ 1069093 w 1179929"/>
                <a:gd name="connsiteY22" fmla="*/ 1090304 h 1436668"/>
                <a:gd name="connsiteX23" fmla="*/ 999820 w 1179929"/>
                <a:gd name="connsiteY23" fmla="*/ 1145722 h 1436668"/>
                <a:gd name="connsiteX24" fmla="*/ 1013674 w 1179929"/>
                <a:gd name="connsiteY24" fmla="*/ 1228850 h 1436668"/>
                <a:gd name="connsiteX25" fmla="*/ 1055238 w 1179929"/>
                <a:gd name="connsiteY25" fmla="*/ 1270413 h 1436668"/>
                <a:gd name="connsiteX26" fmla="*/ 1069093 w 1179929"/>
                <a:gd name="connsiteY26" fmla="*/ 1311977 h 1436668"/>
                <a:gd name="connsiteX27" fmla="*/ 1041383 w 1179929"/>
                <a:gd name="connsiteY27" fmla="*/ 1339686 h 1436668"/>
                <a:gd name="connsiteX28" fmla="*/ 999820 w 1179929"/>
                <a:gd name="connsiteY28" fmla="*/ 1367395 h 1436668"/>
                <a:gd name="connsiteX29" fmla="*/ 930547 w 1179929"/>
                <a:gd name="connsiteY29" fmla="*/ 1422813 h 1436668"/>
                <a:gd name="connsiteX30" fmla="*/ 861274 w 1179929"/>
                <a:gd name="connsiteY30" fmla="*/ 1408959 h 1436668"/>
                <a:gd name="connsiteX31" fmla="*/ 819711 w 1179929"/>
                <a:gd name="connsiteY31" fmla="*/ 1436668 h 1436668"/>
                <a:gd name="connsiteX32" fmla="*/ 736583 w 1179929"/>
                <a:gd name="connsiteY32" fmla="*/ 1408959 h 1436668"/>
                <a:gd name="connsiteX33" fmla="*/ 708874 w 1179929"/>
                <a:gd name="connsiteY33" fmla="*/ 1367395 h 1436668"/>
                <a:gd name="connsiteX34" fmla="*/ 681165 w 1179929"/>
                <a:gd name="connsiteY34" fmla="*/ 1284268 h 1436668"/>
                <a:gd name="connsiteX35" fmla="*/ 708874 w 1179929"/>
                <a:gd name="connsiteY35" fmla="*/ 1201141 h 1436668"/>
                <a:gd name="connsiteX36" fmla="*/ 722729 w 1179929"/>
                <a:gd name="connsiteY36" fmla="*/ 1159577 h 1436668"/>
                <a:gd name="connsiteX37" fmla="*/ 667311 w 1179929"/>
                <a:gd name="connsiteY37" fmla="*/ 993322 h 1436668"/>
                <a:gd name="connsiteX38" fmla="*/ 584183 w 1179929"/>
                <a:gd name="connsiteY38" fmla="*/ 882486 h 1436668"/>
                <a:gd name="connsiteX39" fmla="*/ 570329 w 1179929"/>
                <a:gd name="connsiteY39" fmla="*/ 840922 h 1436668"/>
                <a:gd name="connsiteX40" fmla="*/ 598038 w 1179929"/>
                <a:gd name="connsiteY40" fmla="*/ 743941 h 1436668"/>
                <a:gd name="connsiteX41" fmla="*/ 584183 w 1179929"/>
                <a:gd name="connsiteY41" fmla="*/ 702377 h 1436668"/>
                <a:gd name="connsiteX42" fmla="*/ 556474 w 1179929"/>
                <a:gd name="connsiteY42" fmla="*/ 660813 h 1436668"/>
                <a:gd name="connsiteX43" fmla="*/ 584183 w 1179929"/>
                <a:gd name="connsiteY43" fmla="*/ 508413 h 1436668"/>
                <a:gd name="connsiteX44" fmla="*/ 528765 w 1179929"/>
                <a:gd name="connsiteY44" fmla="*/ 425286 h 1436668"/>
                <a:gd name="connsiteX45" fmla="*/ 473347 w 1179929"/>
                <a:gd name="connsiteY45" fmla="*/ 342159 h 1436668"/>
                <a:gd name="connsiteX46" fmla="*/ 348656 w 1179929"/>
                <a:gd name="connsiteY46" fmla="*/ 342159 h 1436668"/>
                <a:gd name="connsiteX47" fmla="*/ 320947 w 1179929"/>
                <a:gd name="connsiteY47" fmla="*/ 300595 h 1436668"/>
                <a:gd name="connsiteX48" fmla="*/ 279383 w 1179929"/>
                <a:gd name="connsiteY48" fmla="*/ 286741 h 1436668"/>
                <a:gd name="connsiteX49" fmla="*/ 196256 w 1179929"/>
                <a:gd name="connsiteY49" fmla="*/ 314450 h 1436668"/>
                <a:gd name="connsiteX50" fmla="*/ 126983 w 1179929"/>
                <a:gd name="connsiteY50" fmla="*/ 369868 h 1436668"/>
                <a:gd name="connsiteX51" fmla="*/ 30002 w 1179929"/>
                <a:gd name="connsiteY51" fmla="*/ 314450 h 1436668"/>
                <a:gd name="connsiteX52" fmla="*/ 2293 w 1179929"/>
                <a:gd name="connsiteY52" fmla="*/ 272886 h 1436668"/>
                <a:gd name="connsiteX53" fmla="*/ 16147 w 1179929"/>
                <a:gd name="connsiteY53" fmla="*/ 217468 h 1436668"/>
                <a:gd name="connsiteX54" fmla="*/ 113129 w 1179929"/>
                <a:gd name="connsiteY54" fmla="*/ 162050 h 1436668"/>
                <a:gd name="connsiteX55" fmla="*/ 57711 w 1179929"/>
                <a:gd name="connsiteY55" fmla="*/ 231322 h 143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929" h="1436668">
                  <a:moveTo>
                    <a:pt x="57711" y="231322"/>
                  </a:moveTo>
                  <a:cubicBezTo>
                    <a:pt x="106972" y="132801"/>
                    <a:pt x="54632" y="209771"/>
                    <a:pt x="140838" y="148195"/>
                  </a:cubicBezTo>
                  <a:cubicBezTo>
                    <a:pt x="156782" y="136807"/>
                    <a:pt x="167526" y="119382"/>
                    <a:pt x="182402" y="106631"/>
                  </a:cubicBezTo>
                  <a:cubicBezTo>
                    <a:pt x="306806" y="0"/>
                    <a:pt x="176256" y="126633"/>
                    <a:pt x="279383" y="23504"/>
                  </a:cubicBezTo>
                  <a:cubicBezTo>
                    <a:pt x="302474" y="28122"/>
                    <a:pt x="325811" y="31648"/>
                    <a:pt x="348656" y="37359"/>
                  </a:cubicBezTo>
                  <a:cubicBezTo>
                    <a:pt x="362824" y="40901"/>
                    <a:pt x="381097" y="39809"/>
                    <a:pt x="390220" y="51213"/>
                  </a:cubicBezTo>
                  <a:cubicBezTo>
                    <a:pt x="402115" y="66082"/>
                    <a:pt x="398843" y="88322"/>
                    <a:pt x="404074" y="106631"/>
                  </a:cubicBezTo>
                  <a:cubicBezTo>
                    <a:pt x="408086" y="120673"/>
                    <a:pt x="403608" y="145331"/>
                    <a:pt x="417929" y="148195"/>
                  </a:cubicBezTo>
                  <a:cubicBezTo>
                    <a:pt x="504089" y="165427"/>
                    <a:pt x="593420" y="157432"/>
                    <a:pt x="681165" y="162050"/>
                  </a:cubicBezTo>
                  <a:cubicBezTo>
                    <a:pt x="695020" y="166668"/>
                    <a:pt x="711325" y="166781"/>
                    <a:pt x="722729" y="175904"/>
                  </a:cubicBezTo>
                  <a:cubicBezTo>
                    <a:pt x="772897" y="216038"/>
                    <a:pt x="744333" y="273414"/>
                    <a:pt x="764293" y="328304"/>
                  </a:cubicBezTo>
                  <a:cubicBezTo>
                    <a:pt x="770989" y="346718"/>
                    <a:pt x="789553" y="359000"/>
                    <a:pt x="805856" y="369868"/>
                  </a:cubicBezTo>
                  <a:cubicBezTo>
                    <a:pt x="818007" y="377969"/>
                    <a:pt x="832896" y="382193"/>
                    <a:pt x="847420" y="383722"/>
                  </a:cubicBezTo>
                  <a:cubicBezTo>
                    <a:pt x="921048" y="391472"/>
                    <a:pt x="995202" y="392959"/>
                    <a:pt x="1069093" y="397577"/>
                  </a:cubicBezTo>
                  <a:cubicBezTo>
                    <a:pt x="1080024" y="430372"/>
                    <a:pt x="1096802" y="474981"/>
                    <a:pt x="1096802" y="508413"/>
                  </a:cubicBezTo>
                  <a:cubicBezTo>
                    <a:pt x="1096802" y="541069"/>
                    <a:pt x="1087565" y="573068"/>
                    <a:pt x="1082947" y="605395"/>
                  </a:cubicBezTo>
                  <a:cubicBezTo>
                    <a:pt x="1087565" y="651577"/>
                    <a:pt x="1082125" y="699910"/>
                    <a:pt x="1096802" y="743941"/>
                  </a:cubicBezTo>
                  <a:cubicBezTo>
                    <a:pt x="1102067" y="759737"/>
                    <a:pt x="1127963" y="758648"/>
                    <a:pt x="1138365" y="771650"/>
                  </a:cubicBezTo>
                  <a:cubicBezTo>
                    <a:pt x="1147488" y="783054"/>
                    <a:pt x="1147602" y="799359"/>
                    <a:pt x="1152220" y="813213"/>
                  </a:cubicBezTo>
                  <a:cubicBezTo>
                    <a:pt x="1156838" y="840922"/>
                    <a:pt x="1159980" y="868918"/>
                    <a:pt x="1166074" y="896341"/>
                  </a:cubicBezTo>
                  <a:cubicBezTo>
                    <a:pt x="1169242" y="910597"/>
                    <a:pt x="1179929" y="923300"/>
                    <a:pt x="1179929" y="937904"/>
                  </a:cubicBezTo>
                  <a:cubicBezTo>
                    <a:pt x="1179929" y="961452"/>
                    <a:pt x="1176605" y="986115"/>
                    <a:pt x="1166074" y="1007177"/>
                  </a:cubicBezTo>
                  <a:cubicBezTo>
                    <a:pt x="1153494" y="1032338"/>
                    <a:pt x="1086787" y="1075559"/>
                    <a:pt x="1069093" y="1090304"/>
                  </a:cubicBezTo>
                  <a:cubicBezTo>
                    <a:pt x="990124" y="1156110"/>
                    <a:pt x="1102584" y="1077212"/>
                    <a:pt x="999820" y="1145722"/>
                  </a:cubicBezTo>
                  <a:cubicBezTo>
                    <a:pt x="1004438" y="1173431"/>
                    <a:pt x="1002265" y="1203180"/>
                    <a:pt x="1013674" y="1228850"/>
                  </a:cubicBezTo>
                  <a:cubicBezTo>
                    <a:pt x="1021632" y="1246755"/>
                    <a:pt x="1044370" y="1254111"/>
                    <a:pt x="1055238" y="1270413"/>
                  </a:cubicBezTo>
                  <a:cubicBezTo>
                    <a:pt x="1063339" y="1282564"/>
                    <a:pt x="1064475" y="1298122"/>
                    <a:pt x="1069093" y="1311977"/>
                  </a:cubicBezTo>
                  <a:cubicBezTo>
                    <a:pt x="1059856" y="1321213"/>
                    <a:pt x="1051583" y="1331526"/>
                    <a:pt x="1041383" y="1339686"/>
                  </a:cubicBezTo>
                  <a:cubicBezTo>
                    <a:pt x="1028381" y="1350088"/>
                    <a:pt x="1011594" y="1355621"/>
                    <a:pt x="999820" y="1367395"/>
                  </a:cubicBezTo>
                  <a:cubicBezTo>
                    <a:pt x="937154" y="1430062"/>
                    <a:pt x="1011462" y="1395843"/>
                    <a:pt x="930547" y="1422813"/>
                  </a:cubicBezTo>
                  <a:cubicBezTo>
                    <a:pt x="907456" y="1418195"/>
                    <a:pt x="884640" y="1406038"/>
                    <a:pt x="861274" y="1408959"/>
                  </a:cubicBezTo>
                  <a:cubicBezTo>
                    <a:pt x="844752" y="1411024"/>
                    <a:pt x="836362" y="1436668"/>
                    <a:pt x="819711" y="1436668"/>
                  </a:cubicBezTo>
                  <a:cubicBezTo>
                    <a:pt x="790503" y="1436668"/>
                    <a:pt x="736583" y="1408959"/>
                    <a:pt x="736583" y="1408959"/>
                  </a:cubicBezTo>
                  <a:cubicBezTo>
                    <a:pt x="727347" y="1395104"/>
                    <a:pt x="715637" y="1382611"/>
                    <a:pt x="708874" y="1367395"/>
                  </a:cubicBezTo>
                  <a:cubicBezTo>
                    <a:pt x="697012" y="1340705"/>
                    <a:pt x="681165" y="1284268"/>
                    <a:pt x="681165" y="1284268"/>
                  </a:cubicBezTo>
                  <a:lnTo>
                    <a:pt x="708874" y="1201141"/>
                  </a:lnTo>
                  <a:lnTo>
                    <a:pt x="722729" y="1159577"/>
                  </a:lnTo>
                  <a:cubicBezTo>
                    <a:pt x="629079" y="1065927"/>
                    <a:pt x="731384" y="1185542"/>
                    <a:pt x="667311" y="993322"/>
                  </a:cubicBezTo>
                  <a:cubicBezTo>
                    <a:pt x="651644" y="946322"/>
                    <a:pt x="617007" y="915309"/>
                    <a:pt x="584183" y="882486"/>
                  </a:cubicBezTo>
                  <a:cubicBezTo>
                    <a:pt x="579565" y="868631"/>
                    <a:pt x="570329" y="855526"/>
                    <a:pt x="570329" y="840922"/>
                  </a:cubicBezTo>
                  <a:cubicBezTo>
                    <a:pt x="570329" y="823521"/>
                    <a:pt x="591503" y="763544"/>
                    <a:pt x="598038" y="743941"/>
                  </a:cubicBezTo>
                  <a:cubicBezTo>
                    <a:pt x="593420" y="730086"/>
                    <a:pt x="590714" y="715439"/>
                    <a:pt x="584183" y="702377"/>
                  </a:cubicBezTo>
                  <a:cubicBezTo>
                    <a:pt x="576736" y="687484"/>
                    <a:pt x="558131" y="677382"/>
                    <a:pt x="556474" y="660813"/>
                  </a:cubicBezTo>
                  <a:cubicBezTo>
                    <a:pt x="552929" y="625357"/>
                    <a:pt x="574125" y="548645"/>
                    <a:pt x="584183" y="508413"/>
                  </a:cubicBezTo>
                  <a:cubicBezTo>
                    <a:pt x="555350" y="393077"/>
                    <a:pt x="595740" y="501828"/>
                    <a:pt x="528765" y="425286"/>
                  </a:cubicBezTo>
                  <a:cubicBezTo>
                    <a:pt x="506835" y="400224"/>
                    <a:pt x="473347" y="342159"/>
                    <a:pt x="473347" y="342159"/>
                  </a:cubicBezTo>
                  <a:cubicBezTo>
                    <a:pt x="425416" y="358135"/>
                    <a:pt x="407174" y="371418"/>
                    <a:pt x="348656" y="342159"/>
                  </a:cubicBezTo>
                  <a:cubicBezTo>
                    <a:pt x="333763" y="334712"/>
                    <a:pt x="333949" y="310997"/>
                    <a:pt x="320947" y="300595"/>
                  </a:cubicBezTo>
                  <a:cubicBezTo>
                    <a:pt x="309543" y="291472"/>
                    <a:pt x="293238" y="291359"/>
                    <a:pt x="279383" y="286741"/>
                  </a:cubicBezTo>
                  <a:cubicBezTo>
                    <a:pt x="251674" y="295977"/>
                    <a:pt x="205492" y="286741"/>
                    <a:pt x="196256" y="314450"/>
                  </a:cubicBezTo>
                  <a:cubicBezTo>
                    <a:pt x="176381" y="374077"/>
                    <a:pt x="196570" y="352471"/>
                    <a:pt x="126983" y="369868"/>
                  </a:cubicBezTo>
                  <a:cubicBezTo>
                    <a:pt x="105250" y="359001"/>
                    <a:pt x="49585" y="334033"/>
                    <a:pt x="30002" y="314450"/>
                  </a:cubicBezTo>
                  <a:cubicBezTo>
                    <a:pt x="18228" y="302676"/>
                    <a:pt x="11529" y="286741"/>
                    <a:pt x="2293" y="272886"/>
                  </a:cubicBezTo>
                  <a:cubicBezTo>
                    <a:pt x="6911" y="254413"/>
                    <a:pt x="0" y="227560"/>
                    <a:pt x="16147" y="217468"/>
                  </a:cubicBezTo>
                  <a:cubicBezTo>
                    <a:pt x="126844" y="148282"/>
                    <a:pt x="113129" y="258912"/>
                    <a:pt x="113129" y="162050"/>
                  </a:cubicBezTo>
                  <a:lnTo>
                    <a:pt x="57711" y="231322"/>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6" name="AutoShape 12"/>
          <p:cNvSpPr>
            <a:spLocks noChangeArrowheads="1"/>
          </p:cNvSpPr>
          <p:nvPr/>
        </p:nvSpPr>
        <p:spPr bwMode="auto">
          <a:xfrm>
            <a:off x="2357438" y="214313"/>
            <a:ext cx="2857500" cy="1571625"/>
          </a:xfrm>
          <a:prstGeom prst="wedgeEllipseCallout">
            <a:avLst>
              <a:gd name="adj1" fmla="val -77631"/>
              <a:gd name="adj2" fmla="val 29997"/>
            </a:avLst>
          </a:prstGeom>
          <a:solidFill>
            <a:schemeClr val="bg1"/>
          </a:solidFill>
          <a:ln w="9525">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800" dirty="0">
                <a:latin typeface="Berlin Sans FB" panose="020E0602020502020306" pitchFamily="34" charset="0"/>
              </a:rPr>
              <a:t>¡</a:t>
            </a:r>
            <a:r>
              <a:rPr lang="en-GB" sz="2800" dirty="0" err="1">
                <a:latin typeface="Berlin Sans FB" panose="020E0602020502020306" pitchFamily="34" charset="0"/>
              </a:rPr>
              <a:t>Hola</a:t>
            </a:r>
            <a:r>
              <a:rPr lang="en-GB" sz="2800" dirty="0">
                <a:latin typeface="Berlin Sans FB" panose="020E0602020502020306" pitchFamily="34" charset="0"/>
              </a:rPr>
              <a:t>!  ¿</a:t>
            </a:r>
            <a:r>
              <a:rPr lang="en-GB" sz="2800" dirty="0" err="1">
                <a:latin typeface="Berlin Sans FB" panose="020E0602020502020306" pitchFamily="34" charset="0"/>
              </a:rPr>
              <a:t>Cómo</a:t>
            </a:r>
            <a:r>
              <a:rPr lang="en-GB" sz="2800" dirty="0">
                <a:latin typeface="Berlin Sans FB" panose="020E0602020502020306" pitchFamily="34" charset="0"/>
              </a:rPr>
              <a:t> </a:t>
            </a:r>
            <a:r>
              <a:rPr lang="en-GB" sz="2800" dirty="0" err="1">
                <a:latin typeface="Berlin Sans FB" panose="020E0602020502020306" pitchFamily="34" charset="0"/>
              </a:rPr>
              <a:t>te</a:t>
            </a:r>
            <a:r>
              <a:rPr lang="en-GB" sz="2800" dirty="0">
                <a:latin typeface="Berlin Sans FB" panose="020E0602020502020306" pitchFamily="34" charset="0"/>
              </a:rPr>
              <a:t> llamas?</a:t>
            </a:r>
          </a:p>
        </p:txBody>
      </p:sp>
      <p:graphicFrame>
        <p:nvGraphicFramePr>
          <p:cNvPr id="28" name="Group 172"/>
          <p:cNvGraphicFramePr>
            <a:graphicFrameLocks noGrp="1"/>
          </p:cNvGraphicFramePr>
          <p:nvPr>
            <p:extLst>
              <p:ext uri="{D42A27DB-BD31-4B8C-83A1-F6EECF244321}">
                <p14:modId xmlns:p14="http://schemas.microsoft.com/office/powerpoint/2010/main" val="2895893167"/>
              </p:ext>
            </p:extLst>
          </p:nvPr>
        </p:nvGraphicFramePr>
        <p:xfrm>
          <a:off x="116633" y="3894118"/>
          <a:ext cx="6577526" cy="792424"/>
        </p:xfrm>
        <a:graphic>
          <a:graphicData uri="http://schemas.openxmlformats.org/drawingml/2006/table">
            <a:tbl>
              <a:tblPr/>
              <a:tblGrid>
                <a:gridCol w="3325715"/>
                <a:gridCol w="3251811"/>
              </a:tblGrid>
              <a:tr h="365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¿Cómo te llamas?</a:t>
                      </a:r>
                      <a:endParaRPr kumimoji="0" lang="en-GB" sz="2000" b="0" i="0" u="none" strike="noStrike" cap="none" normalizeH="0" baseline="0" dirty="0" smtClean="0">
                        <a:ln>
                          <a:noFill/>
                        </a:ln>
                        <a:solidFill>
                          <a:schemeClr val="tx1"/>
                        </a:solidFill>
                        <a:effectLst/>
                        <a:latin typeface="Arial" charset="0"/>
                      </a:endParaRP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What’s your name?</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Me </a:t>
                      </a:r>
                      <a:r>
                        <a:rPr kumimoji="0" lang="en-GB" sz="2000" b="0" i="0" u="none" strike="noStrike" cap="none" normalizeH="0" baseline="0" dirty="0" err="1" smtClean="0">
                          <a:ln>
                            <a:noFill/>
                          </a:ln>
                          <a:solidFill>
                            <a:schemeClr val="tx1"/>
                          </a:solidFill>
                          <a:effectLst/>
                          <a:latin typeface="Arial" charset="0"/>
                        </a:rPr>
                        <a:t>llamo</a:t>
                      </a:r>
                      <a:r>
                        <a:rPr kumimoji="0" lang="en-GB" sz="2000" b="0" i="0" u="none" strike="noStrike" cap="none" normalizeH="0" baseline="0" dirty="0" smtClean="0">
                          <a:ln>
                            <a:noFill/>
                          </a:ln>
                          <a:solidFill>
                            <a:schemeClr val="tx1"/>
                          </a:solidFill>
                          <a:effectLst/>
                          <a:latin typeface="Arial" charset="0"/>
                        </a:rPr>
                        <a:t>….</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My name is…</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 name="Group 2"/>
          <p:cNvGraphicFramePr>
            <a:graphicFrameLocks noGrp="1"/>
          </p:cNvGraphicFramePr>
          <p:nvPr>
            <p:extLst>
              <p:ext uri="{D42A27DB-BD31-4B8C-83A1-F6EECF244321}">
                <p14:modId xmlns:p14="http://schemas.microsoft.com/office/powerpoint/2010/main" val="542978000"/>
              </p:ext>
            </p:extLst>
          </p:nvPr>
        </p:nvGraphicFramePr>
        <p:xfrm>
          <a:off x="157708" y="5434528"/>
          <a:ext cx="6597650" cy="3169920"/>
        </p:xfrm>
        <a:graphic>
          <a:graphicData uri="http://schemas.openxmlformats.org/drawingml/2006/table">
            <a:tbl>
              <a:tblPr/>
              <a:tblGrid>
                <a:gridCol w="1649412"/>
                <a:gridCol w="1649413"/>
                <a:gridCol w="1649412"/>
                <a:gridCol w="1649413"/>
              </a:tblGrid>
              <a:tr h="1524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panose="020B0604020202020204" pitchFamily="34" charset="0"/>
                        </a:rPr>
                        <a:t>Chicas</a:t>
                      </a: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panose="020B0604020202020204" pitchFamily="34" charset="0"/>
                        </a:rPr>
                        <a:t>Chicos</a:t>
                      </a: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Mar</a:t>
                      </a:r>
                      <a:r>
                        <a:rPr kumimoji="0" lang="en-GB"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ía</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Sof</a:t>
                      </a: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Jos</a:t>
                      </a: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é</a:t>
                      </a:r>
                      <a:endParaRPr kumimoji="0" lang="en-GB"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Guillermo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Catalina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Beatriz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Juan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Miguel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Elena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Ana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Alejandro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Pablo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Esperanza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Emilia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Andr</a:t>
                      </a: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és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Pedro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Eva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Juanita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Carlos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Ricardo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Leonor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Rosa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Santiago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Roberto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rPr>
                        <a:t>Marta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Luc</a:t>
                      </a:r>
                      <a:r>
                        <a:rPr kumimoji="0" lang="en-GB"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ía</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Felipe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Tom</a:t>
                      </a:r>
                      <a:r>
                        <a:rPr kumimoji="0" lang="en-GB"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ás</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Text Box 11"/>
          <p:cNvSpPr txBox="1">
            <a:spLocks noChangeArrowheads="1"/>
          </p:cNvSpPr>
          <p:nvPr/>
        </p:nvSpPr>
        <p:spPr bwMode="auto">
          <a:xfrm>
            <a:off x="38639" y="4717899"/>
            <a:ext cx="6716719" cy="70788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Choose different names and practise asking someone’s name and giving your name.</a:t>
            </a:r>
            <a:endParaRPr lang="en-GB" sz="2000" dirty="0">
              <a:latin typeface="Arial" panose="020B0604020202020204" pitchFamily="34" charset="0"/>
              <a:cs typeface="Arial" panose="020B0604020202020204" pitchFamily="34" charset="0"/>
            </a:endParaRPr>
          </a:p>
        </p:txBody>
      </p:sp>
      <p:sp>
        <p:nvSpPr>
          <p:cNvPr id="32" name="Rounded Rectangle 3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5</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8999633"/>
              </p:ext>
            </p:extLst>
          </p:nvPr>
        </p:nvGraphicFramePr>
        <p:xfrm>
          <a:off x="220924" y="6305392"/>
          <a:ext cx="6523968" cy="2160240"/>
        </p:xfrm>
        <a:graphic>
          <a:graphicData uri="http://schemas.openxmlformats.org/drawingml/2006/table">
            <a:tbl>
              <a:tblPr/>
              <a:tblGrid>
                <a:gridCol w="2653781"/>
                <a:gridCol w="3870187"/>
              </a:tblGrid>
              <a:tr h="713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¿Cuántos/ </a:t>
                      </a:r>
                      <a:r>
                        <a:rPr kumimoji="0" lang="en-GB" sz="2400" b="0" i="0" u="none" strike="noStrike" cap="none" normalizeH="0" baseline="0" dirty="0" err="1" smtClean="0">
                          <a:ln>
                            <a:noFill/>
                          </a:ln>
                          <a:solidFill>
                            <a:srgbClr val="000000"/>
                          </a:solidFill>
                          <a:effectLst/>
                          <a:latin typeface="Arial" panose="020B0604020202020204" pitchFamily="34" charset="0"/>
                          <a:ea typeface="Times New Roman" pitchFamily="18" charset="0"/>
                          <a:cs typeface="Arial" panose="020B0604020202020204" pitchFamily="34" charset="0"/>
                        </a:rPr>
                        <a:t>Cuántas</a:t>
                      </a:r>
                      <a:r>
                        <a:rPr kumimoji="0" lang="en-GB"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How many?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3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¿Cuántos años tienes?</a:t>
                      </a:r>
                      <a:endParaRPr kumimoji="0" lang="en-GB"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How old are you?</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91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err="1" smtClean="0">
                          <a:ln>
                            <a:noFill/>
                          </a:ln>
                          <a:solidFill>
                            <a:srgbClr val="000000"/>
                          </a:solidFill>
                          <a:effectLst/>
                          <a:latin typeface="Arial" panose="020B0604020202020204" pitchFamily="34" charset="0"/>
                          <a:ea typeface="Times New Roman" pitchFamily="18" charset="0"/>
                          <a:cs typeface="Arial" panose="020B0604020202020204" pitchFamily="34" charset="0"/>
                        </a:rPr>
                        <a:t>Tengo</a:t>
                      </a:r>
                      <a:r>
                        <a:rPr kumimoji="0" lang="en-GB"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a:t>
                      </a:r>
                      <a:r>
                        <a:rPr kumimoji="0" lang="en-GB" sz="2400" b="0" i="0" u="none" strike="noStrike" cap="none" normalizeH="0" baseline="0" dirty="0" err="1" smtClean="0">
                          <a:ln>
                            <a:noFill/>
                          </a:ln>
                          <a:solidFill>
                            <a:srgbClr val="000000"/>
                          </a:solidFill>
                          <a:effectLst/>
                          <a:latin typeface="Arial" panose="020B0604020202020204" pitchFamily="34" charset="0"/>
                          <a:ea typeface="Times New Roman" pitchFamily="18" charset="0"/>
                          <a:cs typeface="Arial" panose="020B0604020202020204" pitchFamily="34" charset="0"/>
                        </a:rPr>
                        <a:t>años</a:t>
                      </a:r>
                      <a:r>
                        <a:rPr kumimoji="0" lang="en-GB"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 am …years old.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0387560"/>
              </p:ext>
            </p:extLst>
          </p:nvPr>
        </p:nvGraphicFramePr>
        <p:xfrm>
          <a:off x="145914" y="251520"/>
          <a:ext cx="6460542" cy="546867"/>
        </p:xfrm>
        <a:graphic>
          <a:graphicData uri="http://schemas.openxmlformats.org/drawingml/2006/table">
            <a:tbl>
              <a:tblPr/>
              <a:tblGrid>
                <a:gridCol w="3230271"/>
                <a:gridCol w="3230271"/>
              </a:tblGrid>
              <a:tr h="546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Los </a:t>
                      </a:r>
                      <a:r>
                        <a:rPr kumimoji="0" lang="en-GB" sz="2400" b="1" i="0" u="none" strike="noStrike" cap="none" normalizeH="0" baseline="0" dirty="0" err="1" smtClean="0">
                          <a:ln>
                            <a:noFill/>
                          </a:ln>
                          <a:solidFill>
                            <a:schemeClr val="tx1"/>
                          </a:solidFill>
                          <a:effectLst/>
                          <a:latin typeface="Arial" pitchFamily="34" charset="0"/>
                          <a:cs typeface="Arial" pitchFamily="34" charset="0"/>
                        </a:rPr>
                        <a:t>números</a:t>
                      </a:r>
                      <a:r>
                        <a:rPr kumimoji="0" lang="en-GB" sz="2400" b="1"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The numbers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WordArt 2"/>
          <p:cNvSpPr>
            <a:spLocks noChangeArrowheads="1" noChangeShapeType="1" noTextEdit="1"/>
          </p:cNvSpPr>
          <p:nvPr/>
        </p:nvSpPr>
        <p:spPr bwMode="auto">
          <a:xfrm>
            <a:off x="226640" y="1389999"/>
            <a:ext cx="6309891" cy="7200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1   2   3   4   5</a:t>
            </a:r>
            <a:endParaRPr lang="en-GB" sz="2000" kern="10" spc="0" dirty="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endParaRPr>
          </a:p>
        </p:txBody>
      </p:sp>
      <p:sp>
        <p:nvSpPr>
          <p:cNvPr id="7" name="Rectangle 6"/>
          <p:cNvSpPr/>
          <p:nvPr/>
        </p:nvSpPr>
        <p:spPr>
          <a:xfrm>
            <a:off x="46619" y="2113378"/>
            <a:ext cx="6669931" cy="461665"/>
          </a:xfrm>
          <a:prstGeom prst="rect">
            <a:avLst/>
          </a:prstGeom>
        </p:spPr>
        <p:txBody>
          <a:bodyPr wrap="square">
            <a:spAutoFit/>
          </a:bodyPr>
          <a:lstStyle/>
          <a:p>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uno</a:t>
            </a:r>
            <a:r>
              <a:rPr lang="en-GB" sz="2400" b="1" dirty="0" smtClean="0">
                <a:effectLst/>
                <a:ea typeface="Calibri" panose="020F0502020204030204" pitchFamily="34" charset="0"/>
                <a:cs typeface="Arial" panose="020B0604020202020204" pitchFamily="34" charset="0"/>
              </a:rPr>
              <a:t>          dos          </a:t>
            </a:r>
            <a:r>
              <a:rPr lang="en-GB" sz="2400" b="1" dirty="0" err="1" smtClean="0">
                <a:effectLst/>
                <a:ea typeface="Calibri" panose="020F0502020204030204" pitchFamily="34" charset="0"/>
                <a:cs typeface="Arial" panose="020B0604020202020204" pitchFamily="34" charset="0"/>
              </a:rPr>
              <a:t>tres</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cuatro</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cinco</a:t>
            </a:r>
            <a:endParaRPr lang="en-GB" sz="2400" dirty="0">
              <a:cs typeface="Arial" panose="020B0604020202020204" pitchFamily="34" charset="0"/>
            </a:endParaRPr>
          </a:p>
        </p:txBody>
      </p:sp>
      <p:sp>
        <p:nvSpPr>
          <p:cNvPr id="8" name="WordArt 3"/>
          <p:cNvSpPr>
            <a:spLocks noChangeArrowheads="1" noChangeShapeType="1" noTextEdit="1"/>
          </p:cNvSpPr>
          <p:nvPr/>
        </p:nvSpPr>
        <p:spPr bwMode="auto">
          <a:xfrm>
            <a:off x="332656" y="3046183"/>
            <a:ext cx="6296448" cy="8640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solidFill>
                  <a:srgbClr val="7030A0"/>
                </a:solidFill>
                <a:effectLst/>
                <a:latin typeface="Arial Black" panose="020B0A04020102020204" pitchFamily="34" charset="0"/>
              </a:rPr>
              <a:t>6    7    8    9    10</a:t>
            </a:r>
            <a:endParaRPr lang="en-GB" sz="2000" kern="10" spc="0" dirty="0">
              <a:ln w="25400">
                <a:solidFill>
                  <a:srgbClr val="000000"/>
                </a:solidFill>
                <a:round/>
                <a:headEnd/>
                <a:tailEnd/>
              </a:ln>
              <a:solidFill>
                <a:srgbClr val="7030A0"/>
              </a:solidFill>
              <a:effectLst/>
              <a:latin typeface="Arial Black" panose="020B0A04020102020204" pitchFamily="34" charset="0"/>
            </a:endParaRPr>
          </a:p>
        </p:txBody>
      </p:sp>
      <p:sp>
        <p:nvSpPr>
          <p:cNvPr id="10" name="Rectangle 9"/>
          <p:cNvSpPr/>
          <p:nvPr/>
        </p:nvSpPr>
        <p:spPr>
          <a:xfrm>
            <a:off x="145914" y="3910279"/>
            <a:ext cx="6669931" cy="461665"/>
          </a:xfrm>
          <a:prstGeom prst="rect">
            <a:avLst/>
          </a:prstGeom>
        </p:spPr>
        <p:txBody>
          <a:bodyPr wrap="square">
            <a:spAutoFit/>
          </a:bodyPr>
          <a:lstStyle/>
          <a:p>
            <a:r>
              <a:rPr lang="en-GB" sz="2400" b="1" dirty="0" err="1">
                <a:ea typeface="Calibri" panose="020F0502020204030204" pitchFamily="34" charset="0"/>
                <a:cs typeface="Arial" panose="020B0604020202020204" pitchFamily="34" charset="0"/>
              </a:rPr>
              <a:t>s</a:t>
            </a:r>
            <a:r>
              <a:rPr lang="en-GB" sz="2400" b="1" dirty="0" err="1" smtClean="0">
                <a:effectLst/>
                <a:ea typeface="Calibri" panose="020F0502020204030204" pitchFamily="34" charset="0"/>
                <a:cs typeface="Arial" panose="020B0604020202020204" pitchFamily="34" charset="0"/>
              </a:rPr>
              <a:t>eis</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siete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ocho</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nueve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diez</a:t>
            </a:r>
            <a:endParaRPr lang="en-GB" sz="2400" dirty="0">
              <a:cs typeface="Arial" panose="020B0604020202020204" pitchFamily="34" charset="0"/>
            </a:endParaRPr>
          </a:p>
        </p:txBody>
      </p:sp>
      <p:sp>
        <p:nvSpPr>
          <p:cNvPr id="9" name="WordArt 4"/>
          <p:cNvSpPr>
            <a:spLocks noChangeArrowheads="1" noChangeShapeType="1" noTextEdit="1"/>
          </p:cNvSpPr>
          <p:nvPr/>
        </p:nvSpPr>
        <p:spPr bwMode="auto">
          <a:xfrm>
            <a:off x="226640" y="4918391"/>
            <a:ext cx="6489910" cy="7920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gradFill rotWithShape="1">
                  <a:gsLst>
                    <a:gs pos="0">
                      <a:srgbClr val="00B050"/>
                    </a:gs>
                    <a:gs pos="100000">
                      <a:srgbClr val="00B050"/>
                    </a:gs>
                  </a:gsLst>
                  <a:lin ang="5400000" scaled="1"/>
                </a:gradFill>
                <a:effectLst/>
                <a:latin typeface="Arial Black" panose="020B0A04020102020204" pitchFamily="34" charset="0"/>
              </a:rPr>
              <a:t>11  12  13  14  15</a:t>
            </a:r>
            <a:endParaRPr lang="en-GB" sz="2000" kern="10" spc="0" dirty="0">
              <a:ln w="25400">
                <a:solidFill>
                  <a:srgbClr val="000000"/>
                </a:solidFill>
                <a:round/>
                <a:headEnd/>
                <a:tailEnd/>
              </a:ln>
              <a:gradFill rotWithShape="1">
                <a:gsLst>
                  <a:gs pos="0">
                    <a:srgbClr val="00B050"/>
                  </a:gs>
                  <a:gs pos="100000">
                    <a:srgbClr val="00B050"/>
                  </a:gs>
                </a:gsLst>
                <a:lin ang="5400000" scaled="1"/>
              </a:gradFill>
              <a:effectLst/>
              <a:latin typeface="Arial Black" panose="020B0A04020102020204" pitchFamily="34" charset="0"/>
            </a:endParaRPr>
          </a:p>
        </p:txBody>
      </p:sp>
      <p:sp>
        <p:nvSpPr>
          <p:cNvPr id="12" name="Rectangle 11"/>
          <p:cNvSpPr/>
          <p:nvPr/>
        </p:nvSpPr>
        <p:spPr>
          <a:xfrm>
            <a:off x="145914" y="5694511"/>
            <a:ext cx="6712086" cy="461665"/>
          </a:xfrm>
          <a:prstGeom prst="rect">
            <a:avLst/>
          </a:prstGeom>
        </p:spPr>
        <p:txBody>
          <a:bodyPr wrap="square">
            <a:spAutoFit/>
          </a:bodyPr>
          <a:lstStyle/>
          <a:p>
            <a:r>
              <a:rPr lang="en-GB" sz="2400" b="1" dirty="0" smtClean="0">
                <a:ea typeface="Calibri" panose="020F0502020204030204" pitchFamily="34" charset="0"/>
                <a:cs typeface="Arial" panose="020B0604020202020204" pitchFamily="34" charset="0"/>
              </a:rPr>
              <a:t>once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doce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trece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catorce</a:t>
            </a:r>
            <a:r>
              <a:rPr lang="en-GB" sz="2400" b="1" dirty="0" smtClean="0">
                <a:effectLst/>
                <a:ea typeface="Calibri" panose="020F0502020204030204" pitchFamily="34" charset="0"/>
                <a:cs typeface="Arial" panose="020B0604020202020204" pitchFamily="34" charset="0"/>
              </a:rPr>
              <a:t>   quince</a:t>
            </a:r>
            <a:endParaRPr lang="en-GB" sz="2400" dirty="0">
              <a:cs typeface="Arial" panose="020B0604020202020204" pitchFamily="34" charset="0"/>
            </a:endParaRPr>
          </a:p>
        </p:txBody>
      </p:sp>
      <p:sp>
        <p:nvSpPr>
          <p:cNvPr id="13" name="Text Box 11"/>
          <p:cNvSpPr txBox="1">
            <a:spLocks noChangeArrowheads="1"/>
          </p:cNvSpPr>
          <p:nvPr/>
        </p:nvSpPr>
        <p:spPr bwMode="auto">
          <a:xfrm>
            <a:off x="71494" y="801884"/>
            <a:ext cx="5834063"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Look, cover, say and check each number.</a:t>
            </a:r>
            <a:endParaRPr lang="en-GB" sz="2000" dirty="0">
              <a:latin typeface="Arial" panose="020B0604020202020204" pitchFamily="34" charset="0"/>
              <a:cs typeface="Arial" panose="020B0604020202020204" pitchFamily="34" charset="0"/>
            </a:endParaRPr>
          </a:p>
        </p:txBody>
      </p:sp>
      <p:sp>
        <p:nvSpPr>
          <p:cNvPr id="14" name="Rounded Rectangle 1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634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j04110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2436" y="886539"/>
            <a:ext cx="439243" cy="419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11"/>
          <p:cNvSpPr txBox="1">
            <a:spLocks noChangeArrowheads="1"/>
          </p:cNvSpPr>
          <p:nvPr/>
        </p:nvSpPr>
        <p:spPr bwMode="auto">
          <a:xfrm>
            <a:off x="-11285" y="31181"/>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Draw a line to join the picture to the correct number.</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548680" y="1951073"/>
            <a:ext cx="792088" cy="400110"/>
          </a:xfrm>
          <a:prstGeom prst="rect">
            <a:avLst/>
          </a:prstGeom>
          <a:noFill/>
        </p:spPr>
        <p:txBody>
          <a:bodyPr wrap="square" rtlCol="0">
            <a:spAutoFit/>
          </a:bodyPr>
          <a:lstStyle/>
          <a:p>
            <a:pPr algn="ctr"/>
            <a:r>
              <a:rPr lang="en-GB" sz="2000" b="1" dirty="0" err="1" smtClean="0"/>
              <a:t>uno</a:t>
            </a:r>
            <a:endParaRPr lang="en-GB" sz="2000" b="1" dirty="0"/>
          </a:p>
        </p:txBody>
      </p:sp>
      <p:sp>
        <p:nvSpPr>
          <p:cNvPr id="5" name="TextBox 4"/>
          <p:cNvSpPr txBox="1"/>
          <p:nvPr/>
        </p:nvSpPr>
        <p:spPr>
          <a:xfrm>
            <a:off x="2292163" y="3803124"/>
            <a:ext cx="1044116" cy="400110"/>
          </a:xfrm>
          <a:prstGeom prst="rect">
            <a:avLst/>
          </a:prstGeom>
          <a:noFill/>
        </p:spPr>
        <p:txBody>
          <a:bodyPr wrap="square" rtlCol="0">
            <a:spAutoFit/>
          </a:bodyPr>
          <a:lstStyle/>
          <a:p>
            <a:pPr algn="ctr"/>
            <a:r>
              <a:rPr lang="en-GB" sz="2000" b="1" dirty="0" err="1" smtClean="0"/>
              <a:t>nueve</a:t>
            </a:r>
            <a:endParaRPr lang="en-GB" sz="2000" b="1" dirty="0"/>
          </a:p>
        </p:txBody>
      </p:sp>
      <p:sp>
        <p:nvSpPr>
          <p:cNvPr id="6" name="TextBox 5"/>
          <p:cNvSpPr txBox="1"/>
          <p:nvPr/>
        </p:nvSpPr>
        <p:spPr>
          <a:xfrm>
            <a:off x="555253" y="3348425"/>
            <a:ext cx="792088" cy="400110"/>
          </a:xfrm>
          <a:prstGeom prst="rect">
            <a:avLst/>
          </a:prstGeom>
          <a:noFill/>
        </p:spPr>
        <p:txBody>
          <a:bodyPr wrap="square" rtlCol="0">
            <a:spAutoFit/>
          </a:bodyPr>
          <a:lstStyle/>
          <a:p>
            <a:pPr algn="ctr"/>
            <a:r>
              <a:rPr lang="en-GB" sz="2000" b="1" dirty="0" err="1" smtClean="0"/>
              <a:t>seis</a:t>
            </a:r>
            <a:endParaRPr lang="en-GB" sz="2000" b="1" dirty="0"/>
          </a:p>
        </p:txBody>
      </p:sp>
      <p:sp>
        <p:nvSpPr>
          <p:cNvPr id="7" name="TextBox 6"/>
          <p:cNvSpPr txBox="1"/>
          <p:nvPr/>
        </p:nvSpPr>
        <p:spPr>
          <a:xfrm>
            <a:off x="2212855" y="2504969"/>
            <a:ext cx="1195334" cy="400110"/>
          </a:xfrm>
          <a:prstGeom prst="rect">
            <a:avLst/>
          </a:prstGeom>
          <a:noFill/>
        </p:spPr>
        <p:txBody>
          <a:bodyPr wrap="square" rtlCol="0">
            <a:spAutoFit/>
          </a:bodyPr>
          <a:lstStyle/>
          <a:p>
            <a:pPr algn="ctr"/>
            <a:r>
              <a:rPr lang="en-GB" sz="2000" b="1" dirty="0" err="1" smtClean="0"/>
              <a:t>cuatro</a:t>
            </a:r>
            <a:endParaRPr lang="en-GB" sz="2000" b="1" dirty="0"/>
          </a:p>
        </p:txBody>
      </p:sp>
      <p:sp>
        <p:nvSpPr>
          <p:cNvPr id="8" name="TextBox 7"/>
          <p:cNvSpPr txBox="1"/>
          <p:nvPr/>
        </p:nvSpPr>
        <p:spPr>
          <a:xfrm>
            <a:off x="2216352" y="5455315"/>
            <a:ext cx="1059403" cy="400110"/>
          </a:xfrm>
          <a:prstGeom prst="rect">
            <a:avLst/>
          </a:prstGeom>
          <a:noFill/>
        </p:spPr>
        <p:txBody>
          <a:bodyPr wrap="square" rtlCol="0">
            <a:spAutoFit/>
          </a:bodyPr>
          <a:lstStyle/>
          <a:p>
            <a:pPr algn="ctr"/>
            <a:r>
              <a:rPr lang="en-GB" sz="2000" b="1" dirty="0" err="1" smtClean="0"/>
              <a:t>cinco</a:t>
            </a:r>
            <a:endParaRPr lang="en-GB" sz="2000" b="1" dirty="0"/>
          </a:p>
        </p:txBody>
      </p:sp>
      <p:sp>
        <p:nvSpPr>
          <p:cNvPr id="9" name="TextBox 8"/>
          <p:cNvSpPr txBox="1"/>
          <p:nvPr/>
        </p:nvSpPr>
        <p:spPr>
          <a:xfrm>
            <a:off x="582406" y="4999537"/>
            <a:ext cx="792088" cy="400110"/>
          </a:xfrm>
          <a:prstGeom prst="rect">
            <a:avLst/>
          </a:prstGeom>
          <a:noFill/>
        </p:spPr>
        <p:txBody>
          <a:bodyPr wrap="square" rtlCol="0">
            <a:spAutoFit/>
          </a:bodyPr>
          <a:lstStyle/>
          <a:p>
            <a:pPr algn="ctr"/>
            <a:r>
              <a:rPr lang="en-GB" sz="2000" b="1" dirty="0" smtClean="0"/>
              <a:t>dos</a:t>
            </a:r>
            <a:endParaRPr lang="en-GB" sz="2000" b="1" dirty="0"/>
          </a:p>
        </p:txBody>
      </p:sp>
      <p:sp>
        <p:nvSpPr>
          <p:cNvPr id="10" name="TextBox 9"/>
          <p:cNvSpPr txBox="1"/>
          <p:nvPr/>
        </p:nvSpPr>
        <p:spPr>
          <a:xfrm>
            <a:off x="582406" y="6396889"/>
            <a:ext cx="792088" cy="400110"/>
          </a:xfrm>
          <a:prstGeom prst="rect">
            <a:avLst/>
          </a:prstGeom>
          <a:noFill/>
        </p:spPr>
        <p:txBody>
          <a:bodyPr wrap="square" rtlCol="0">
            <a:spAutoFit/>
          </a:bodyPr>
          <a:lstStyle/>
          <a:p>
            <a:pPr algn="ctr"/>
            <a:r>
              <a:rPr lang="en-GB" sz="2000" b="1" dirty="0" err="1" smtClean="0"/>
              <a:t>ocho</a:t>
            </a:r>
            <a:endParaRPr lang="en-GB" sz="2000" b="1" dirty="0"/>
          </a:p>
        </p:txBody>
      </p:sp>
      <p:sp>
        <p:nvSpPr>
          <p:cNvPr id="12" name="TextBox 11"/>
          <p:cNvSpPr txBox="1"/>
          <p:nvPr/>
        </p:nvSpPr>
        <p:spPr>
          <a:xfrm>
            <a:off x="2193475" y="7149649"/>
            <a:ext cx="792088" cy="400110"/>
          </a:xfrm>
          <a:prstGeom prst="rect">
            <a:avLst/>
          </a:prstGeom>
          <a:noFill/>
        </p:spPr>
        <p:txBody>
          <a:bodyPr wrap="square" rtlCol="0">
            <a:spAutoFit/>
          </a:bodyPr>
          <a:lstStyle/>
          <a:p>
            <a:pPr algn="ctr"/>
            <a:r>
              <a:rPr lang="en-GB" sz="2000" b="1" dirty="0" err="1" smtClean="0"/>
              <a:t>tres</a:t>
            </a:r>
            <a:endParaRPr lang="en-GB" sz="2000" b="1" dirty="0"/>
          </a:p>
        </p:txBody>
      </p:sp>
      <p:sp>
        <p:nvSpPr>
          <p:cNvPr id="13" name="TextBox 12"/>
          <p:cNvSpPr txBox="1"/>
          <p:nvPr/>
        </p:nvSpPr>
        <p:spPr>
          <a:xfrm>
            <a:off x="517727" y="7988314"/>
            <a:ext cx="792088" cy="400110"/>
          </a:xfrm>
          <a:prstGeom prst="rect">
            <a:avLst/>
          </a:prstGeom>
          <a:noFill/>
        </p:spPr>
        <p:txBody>
          <a:bodyPr wrap="square" rtlCol="0">
            <a:spAutoFit/>
          </a:bodyPr>
          <a:lstStyle/>
          <a:p>
            <a:pPr algn="ctr"/>
            <a:r>
              <a:rPr lang="en-GB" sz="2000" b="1" dirty="0" err="1" smtClean="0"/>
              <a:t>siete</a:t>
            </a:r>
            <a:endParaRPr lang="en-GB" sz="2000" b="1" dirty="0"/>
          </a:p>
        </p:txBody>
      </p:sp>
      <p:sp>
        <p:nvSpPr>
          <p:cNvPr id="14" name="TextBox 13"/>
          <p:cNvSpPr txBox="1"/>
          <p:nvPr/>
        </p:nvSpPr>
        <p:spPr>
          <a:xfrm>
            <a:off x="2212855" y="1096244"/>
            <a:ext cx="792088" cy="400110"/>
          </a:xfrm>
          <a:prstGeom prst="rect">
            <a:avLst/>
          </a:prstGeom>
          <a:noFill/>
        </p:spPr>
        <p:txBody>
          <a:bodyPr wrap="square" rtlCol="0">
            <a:spAutoFit/>
          </a:bodyPr>
          <a:lstStyle/>
          <a:p>
            <a:pPr algn="ctr"/>
            <a:r>
              <a:rPr lang="en-GB" sz="2000" b="1" dirty="0" err="1" smtClean="0"/>
              <a:t>diez</a:t>
            </a:r>
            <a:endParaRPr lang="en-GB" sz="2000" b="1" dirty="0"/>
          </a:p>
        </p:txBody>
      </p:sp>
      <p:cxnSp>
        <p:nvCxnSpPr>
          <p:cNvPr id="17" name="Straight Arrow Connector 16"/>
          <p:cNvCxnSpPr>
            <a:stCxn id="4" idx="3"/>
          </p:cNvCxnSpPr>
          <p:nvPr/>
        </p:nvCxnSpPr>
        <p:spPr>
          <a:xfrm flipV="1">
            <a:off x="1340768" y="1111346"/>
            <a:ext cx="4013152" cy="10397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a:grpSpLocks/>
          </p:cNvGrpSpPr>
          <p:nvPr/>
        </p:nvGrpSpPr>
        <p:grpSpPr bwMode="auto">
          <a:xfrm>
            <a:off x="5247583" y="1411199"/>
            <a:ext cx="1223641" cy="411807"/>
            <a:chOff x="930" y="1480"/>
            <a:chExt cx="3991" cy="1426"/>
          </a:xfrm>
        </p:grpSpPr>
        <p:pic>
          <p:nvPicPr>
            <p:cNvPr id="19" name="Picture 18" descr="j01292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1480"/>
              <a:ext cx="1582" cy="13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j01292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 y="1525"/>
              <a:ext cx="1633" cy="13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a:grpSpLocks/>
          </p:cNvGrpSpPr>
          <p:nvPr/>
        </p:nvGrpSpPr>
        <p:grpSpPr bwMode="auto">
          <a:xfrm>
            <a:off x="4910207" y="1906796"/>
            <a:ext cx="1529084" cy="576265"/>
            <a:chOff x="295" y="1162"/>
            <a:chExt cx="5283" cy="1991"/>
          </a:xfrm>
        </p:grpSpPr>
        <p:pic>
          <p:nvPicPr>
            <p:cNvPr id="22" name="Picture 21" descr="j04083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888"/>
              <a:ext cx="1633" cy="12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j04083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 y="1162"/>
              <a:ext cx="1588" cy="1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j04083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1207"/>
              <a:ext cx="1655" cy="12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a:grpSpLocks/>
          </p:cNvGrpSpPr>
          <p:nvPr/>
        </p:nvGrpSpPr>
        <p:grpSpPr bwMode="auto">
          <a:xfrm>
            <a:off x="4956422" y="2404674"/>
            <a:ext cx="1422055" cy="780439"/>
            <a:chOff x="431" y="1071"/>
            <a:chExt cx="4876" cy="2676"/>
          </a:xfrm>
        </p:grpSpPr>
        <p:pic>
          <p:nvPicPr>
            <p:cNvPr id="26" name="Picture 25" descr="so0212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 y="1071"/>
              <a:ext cx="1093" cy="15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so0212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7" y="2069"/>
              <a:ext cx="1189" cy="16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so0212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0" y="1117"/>
              <a:ext cx="1157" cy="16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o0212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0" y="2069"/>
              <a:ext cx="1190" cy="1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a:grpSpLocks/>
          </p:cNvGrpSpPr>
          <p:nvPr/>
        </p:nvGrpSpPr>
        <p:grpSpPr bwMode="auto">
          <a:xfrm>
            <a:off x="4695441" y="3231557"/>
            <a:ext cx="1728959" cy="888858"/>
            <a:chOff x="431" y="1026"/>
            <a:chExt cx="4610" cy="2370"/>
          </a:xfrm>
        </p:grpSpPr>
        <p:pic>
          <p:nvPicPr>
            <p:cNvPr id="31" name="Picture 30" descr="j024216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9" y="1026"/>
              <a:ext cx="1118" cy="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 name="Picture 31" descr="j024216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 y="1071"/>
              <a:ext cx="1118" cy="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Picture 32" descr="j024216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 y="1026"/>
              <a:ext cx="1118" cy="10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j024216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2" y="2341"/>
              <a:ext cx="1118" cy="105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j024216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8" y="2251"/>
              <a:ext cx="1118" cy="1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a:grpSpLocks/>
          </p:cNvGrpSpPr>
          <p:nvPr/>
        </p:nvGrpSpPr>
        <p:grpSpPr bwMode="auto">
          <a:xfrm>
            <a:off x="4789065" y="4120748"/>
            <a:ext cx="1431820" cy="1086594"/>
            <a:chOff x="732" y="845"/>
            <a:chExt cx="4359" cy="3308"/>
          </a:xfrm>
        </p:grpSpPr>
        <p:pic>
          <p:nvPicPr>
            <p:cNvPr id="37" name="Picture 36" descr="j04129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9" y="845"/>
              <a:ext cx="1122" cy="1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37" descr="j04129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9" y="2614"/>
              <a:ext cx="1002" cy="1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 name="Picture 38" descr="j04129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0" y="981"/>
              <a:ext cx="1118" cy="15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j04129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 y="2614"/>
              <a:ext cx="1119" cy="15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j04129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 y="845"/>
              <a:ext cx="1019" cy="14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j04129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 y="2432"/>
              <a:ext cx="1050" cy="14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a:grpSpLocks/>
          </p:cNvGrpSpPr>
          <p:nvPr/>
        </p:nvGrpSpPr>
        <p:grpSpPr bwMode="auto">
          <a:xfrm>
            <a:off x="4787214" y="5274004"/>
            <a:ext cx="1627222" cy="844042"/>
            <a:chOff x="748" y="1253"/>
            <a:chExt cx="4465" cy="2316"/>
          </a:xfrm>
        </p:grpSpPr>
        <p:pic>
          <p:nvPicPr>
            <p:cNvPr id="44" name="Picture 43"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6" y="2160"/>
              <a:ext cx="1154" cy="5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 y="3067"/>
              <a:ext cx="1154" cy="5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9" y="2205"/>
              <a:ext cx="1154" cy="5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9" y="1253"/>
              <a:ext cx="1154" cy="50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6" y="1253"/>
              <a:ext cx="1154" cy="5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 y="2069"/>
              <a:ext cx="1154" cy="5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j04352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 y="1298"/>
              <a:ext cx="1154" cy="5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p:cNvGrpSpPr>
            <a:grpSpLocks/>
          </p:cNvGrpSpPr>
          <p:nvPr/>
        </p:nvGrpSpPr>
        <p:grpSpPr bwMode="auto">
          <a:xfrm>
            <a:off x="4682155" y="5998726"/>
            <a:ext cx="1504911" cy="1019218"/>
            <a:chOff x="431" y="527"/>
            <a:chExt cx="5097" cy="3452"/>
          </a:xfrm>
        </p:grpSpPr>
        <p:pic>
          <p:nvPicPr>
            <p:cNvPr id="52" name="Picture 51"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1" y="1207"/>
              <a:ext cx="1032" cy="11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0" y="1162"/>
              <a:ext cx="1114" cy="12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6" y="2659"/>
              <a:ext cx="1197" cy="13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07" y="2659"/>
              <a:ext cx="1155" cy="12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2" y="2115"/>
              <a:ext cx="1196" cy="13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8" y="709"/>
              <a:ext cx="1036" cy="11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 y="1933"/>
              <a:ext cx="1073" cy="118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fd00935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 y="527"/>
              <a:ext cx="1029" cy="11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a:grpSpLocks/>
          </p:cNvGrpSpPr>
          <p:nvPr/>
        </p:nvGrpSpPr>
        <p:grpSpPr bwMode="auto">
          <a:xfrm>
            <a:off x="4729732" y="7033937"/>
            <a:ext cx="1424378" cy="873835"/>
            <a:chOff x="204" y="1071"/>
            <a:chExt cx="5102" cy="3130"/>
          </a:xfrm>
        </p:grpSpPr>
        <p:pic>
          <p:nvPicPr>
            <p:cNvPr id="61" name="Picture 60"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 y="1117"/>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6" y="1162"/>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 y="1071"/>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9" y="3158"/>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 y="2205"/>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81" y="3158"/>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4" y="3113"/>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37" y="2205"/>
              <a:ext cx="1020" cy="104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j009470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0" y="2160"/>
              <a:ext cx="1020" cy="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4493681" y="7997668"/>
            <a:ext cx="1861292" cy="1037169"/>
            <a:chOff x="323850" y="1484313"/>
            <a:chExt cx="8529638" cy="4752975"/>
          </a:xfrm>
        </p:grpSpPr>
        <p:pic>
          <p:nvPicPr>
            <p:cNvPr id="71" name="Picture 3"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850" y="1700213"/>
              <a:ext cx="16891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850" y="3644900"/>
              <a:ext cx="16891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613" y="2492375"/>
              <a:ext cx="16891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613" y="4508500"/>
              <a:ext cx="16891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08400" y="3716338"/>
              <a:ext cx="16891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8625" y="4365625"/>
              <a:ext cx="16891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9"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4388" y="3644900"/>
              <a:ext cx="16891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08400" y="1700213"/>
              <a:ext cx="16891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1"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5600" y="2276475"/>
              <a:ext cx="16891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na01193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4388" y="1484313"/>
              <a:ext cx="1689100" cy="1728787"/>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Rounded Rectangle 80"/>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135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7278</TotalTime>
  <Words>2556</Words>
  <Application>Microsoft Office PowerPoint</Application>
  <PresentationFormat>On-screen Show (4:3)</PresentationFormat>
  <Paragraphs>925</Paragraphs>
  <Slides>36</Slides>
  <Notes>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53" baseType="lpstr">
      <vt:lpstr>Arial</vt:lpstr>
      <vt:lpstr>Arial Black</vt:lpstr>
      <vt:lpstr>Arial Rounded MT Bold</vt:lpstr>
      <vt:lpstr>Berlin Sans FB</vt:lpstr>
      <vt:lpstr>Bradley Hand ITC</vt:lpstr>
      <vt:lpstr>Calibri</vt:lpstr>
      <vt:lpstr>Comic Sans MS</vt:lpstr>
      <vt:lpstr>Kristen ITC</vt:lpstr>
      <vt:lpstr>Snap ITC</vt:lpstr>
      <vt:lpstr>Tahoma</vt:lpstr>
      <vt:lpstr>Times</vt:lpstr>
      <vt:lpstr>Times New Roman</vt:lpstr>
      <vt:lpstr>Trebuchet MS</vt:lpstr>
      <vt:lpstr>Webdings</vt:lpstr>
      <vt:lpstr>Wingdings 2</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55WD</dc:creator>
  <cp:lastModifiedBy>55WD</cp:lastModifiedBy>
  <cp:revision>231</cp:revision>
  <dcterms:created xsi:type="dcterms:W3CDTF">2010-11-10T05:17:45Z</dcterms:created>
  <dcterms:modified xsi:type="dcterms:W3CDTF">2014-09-07T06:07:23Z</dcterms:modified>
</cp:coreProperties>
</file>