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8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86" r:id="rId4"/>
    <p:sldId id="285" r:id="rId5"/>
    <p:sldId id="287" r:id="rId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210" autoAdjust="0"/>
  </p:normalViewPr>
  <p:slideViewPr>
    <p:cSldViewPr>
      <p:cViewPr varScale="1">
        <p:scale>
          <a:sx n="69" d="100"/>
          <a:sy n="69" d="100"/>
        </p:scale>
        <p:origin x="28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A6040E-6CE3-4A89-9DA6-9BC06E3F4D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42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Play the silent video clip and use the sound files</a:t>
            </a:r>
            <a:r>
              <a:rPr lang="en-GB" baseline="0" dirty="0" smtClean="0"/>
              <a:t> (yellow icons) to provide the pronunciation for the days of the week, starting with Monday and ending with Sunday.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6040E-6CE3-4A89-9DA6-9BC06E3F4D5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31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6DD7A9-E2E1-451B-8626-A14853F6E74B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gestures to introduce and practise the days of the week.  It is really effective for getting pupils to remember them.  Ask</a:t>
            </a:r>
            <a:r>
              <a:rPr lang="en-GB" baseline="0" dirty="0" smtClean="0"/>
              <a:t> me for a demo of the gestures as they are not completely clear from these images.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(Please </a:t>
            </a:r>
            <a:r>
              <a:rPr lang="en-GB" dirty="0" smtClean="0"/>
              <a:t>note that</a:t>
            </a:r>
            <a:r>
              <a:rPr lang="en-GB" baseline="0" dirty="0" smtClean="0"/>
              <a:t> the tildes are not written on the words on this slide, as is quite common practice with capital letters.)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77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routine needs building in during the summer term of Year 3.  Asking</a:t>
            </a:r>
            <a:r>
              <a:rPr lang="en-GB" baseline="0" dirty="0" smtClean="0"/>
              <a:t> the class what day and date it is will be a regular feature from now on.  NB – the date will need changing on this slide to reflect the date / day of the lesson.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6040E-6CE3-4A89-9DA6-9BC06E3F4D5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7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Revise the fruits</a:t>
            </a:r>
            <a:r>
              <a:rPr lang="en-GB" baseline="0" dirty="0" smtClean="0"/>
              <a:t> from the previous lesson to finish.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6040E-6CE3-4A89-9DA6-9BC06E3F4D5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4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167FC-A753-4637-8DBC-CBA6EC5444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26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16D2F-34F7-4D9E-89AE-CBA1F94720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0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47174-51DB-478D-89B6-9C82C697D3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B574-209C-4E88-916A-BA9EB491A2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8633-0CDE-4AE6-9698-4C82E5F6EA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49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B574-209C-4E88-916A-BA9EB491A2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8633-0CDE-4AE6-9698-4C82E5F6EA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8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B574-209C-4E88-916A-BA9EB491A2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8633-0CDE-4AE6-9698-4C82E5F6EA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91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B574-209C-4E88-916A-BA9EB491A2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8633-0CDE-4AE6-9698-4C82E5F6EA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8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B574-209C-4E88-916A-BA9EB491A2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8633-0CDE-4AE6-9698-4C82E5F6EA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19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B574-209C-4E88-916A-BA9EB491A2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8633-0CDE-4AE6-9698-4C82E5F6EA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90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B574-209C-4E88-916A-BA9EB491A2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8633-0CDE-4AE6-9698-4C82E5F6EA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82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B574-209C-4E88-916A-BA9EB491A2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8633-0CDE-4AE6-9698-4C82E5F6EA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5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CFB9E-C237-4992-ADAA-E453B21549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78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B574-209C-4E88-916A-BA9EB491A2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8633-0CDE-4AE6-9698-4C82E5F6EA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17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B574-209C-4E88-916A-BA9EB491A2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8633-0CDE-4AE6-9698-4C82E5F6EA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68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B574-209C-4E88-916A-BA9EB491A2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8633-0CDE-4AE6-9698-4C82E5F6EA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9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64847-9F5B-4728-92CB-FFD8342390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2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8ECCB-806B-4D67-B032-178D43BE84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30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18E9D-A429-44EC-9DA5-C2911A48AC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8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96557-CD53-4865-BF34-56A9C72EDF6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60642-9281-4B1F-A2A8-1C9C4B9313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48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16BE2-14B9-480D-917B-6D5D195277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6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91A53-97FD-4BD9-9DB4-F85119F7FE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71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5410D3-BFFF-414B-B87F-DD2312426DD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5ECB574-209C-4E88-916A-BA9EB491A22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09/08/2014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F3C8633-0CDE-4AE6-9698-4C82E5F6EA5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7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Resources\Spanish\KS2\Primary%202010\yr4_unit1_spanish_resources_2010\dias_de_la_semana.wm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.png"/><Relationship Id="rId5" Type="http://schemas.openxmlformats.org/officeDocument/2006/relationships/audio" Target="../media/audio2.wav"/><Relationship Id="rId10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audio" Target="../media/audio9.wav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3">
            <a:hlinkClick r:id="" action="ppaction://noaction" highlightClick="1">
              <a:snd r:embed="rId4" name="lunes.wav"/>
            </a:hlinkClick>
          </p:cNvPr>
          <p:cNvSpPr>
            <a:spLocks noChangeArrowheads="1"/>
          </p:cNvSpPr>
          <p:nvPr/>
        </p:nvSpPr>
        <p:spPr bwMode="auto">
          <a:xfrm>
            <a:off x="1979613" y="5516563"/>
            <a:ext cx="649287" cy="649287"/>
          </a:xfrm>
          <a:prstGeom prst="actionButtonSound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0" name="AutoShape 4">
            <a:hlinkClick r:id="" action="ppaction://noaction" highlightClick="1">
              <a:snd r:embed="rId5" name="martes.wav"/>
            </a:hlinkClick>
          </p:cNvPr>
          <p:cNvSpPr>
            <a:spLocks noChangeArrowheads="1"/>
          </p:cNvSpPr>
          <p:nvPr/>
        </p:nvSpPr>
        <p:spPr bwMode="auto">
          <a:xfrm>
            <a:off x="2698750" y="5516563"/>
            <a:ext cx="649288" cy="649287"/>
          </a:xfrm>
          <a:prstGeom prst="actionButtonSound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1" name="AutoShape 5">
            <a:hlinkClick r:id="" action="ppaction://noaction" highlightClick="1">
              <a:snd r:embed="rId6" name="miercoles.wav"/>
            </a:hlinkClick>
          </p:cNvPr>
          <p:cNvSpPr>
            <a:spLocks noChangeArrowheads="1"/>
          </p:cNvSpPr>
          <p:nvPr/>
        </p:nvSpPr>
        <p:spPr bwMode="auto">
          <a:xfrm>
            <a:off x="3419475" y="5516563"/>
            <a:ext cx="649288" cy="649287"/>
          </a:xfrm>
          <a:prstGeom prst="actionButtonSound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2" name="AutoShape 6">
            <a:hlinkClick r:id="" action="ppaction://noaction" highlightClick="1">
              <a:snd r:embed="rId7" name="jueves.wav"/>
            </a:hlinkClick>
          </p:cNvPr>
          <p:cNvSpPr>
            <a:spLocks noChangeArrowheads="1"/>
          </p:cNvSpPr>
          <p:nvPr/>
        </p:nvSpPr>
        <p:spPr bwMode="auto">
          <a:xfrm>
            <a:off x="4138613" y="5516563"/>
            <a:ext cx="649287" cy="649287"/>
          </a:xfrm>
          <a:prstGeom prst="actionButtonSound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3" name="AutoShape 7">
            <a:hlinkClick r:id="" action="ppaction://noaction" highlightClick="1">
              <a:snd r:embed="rId8" name="viernes.wav"/>
            </a:hlinkClick>
          </p:cNvPr>
          <p:cNvSpPr>
            <a:spLocks noChangeArrowheads="1"/>
          </p:cNvSpPr>
          <p:nvPr/>
        </p:nvSpPr>
        <p:spPr bwMode="auto">
          <a:xfrm>
            <a:off x="4860925" y="5516563"/>
            <a:ext cx="649288" cy="649287"/>
          </a:xfrm>
          <a:prstGeom prst="actionButtonSound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4" name="AutoShape 8">
            <a:hlinkClick r:id="" action="ppaction://noaction" highlightClick="1">
              <a:snd r:embed="rId9" name="sabado.wav"/>
            </a:hlinkClick>
          </p:cNvPr>
          <p:cNvSpPr>
            <a:spLocks noChangeArrowheads="1"/>
          </p:cNvSpPr>
          <p:nvPr/>
        </p:nvSpPr>
        <p:spPr bwMode="auto">
          <a:xfrm>
            <a:off x="5580063" y="5516563"/>
            <a:ext cx="649287" cy="649287"/>
          </a:xfrm>
          <a:prstGeom prst="actionButtonSound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5" name="AutoShape 9">
            <a:hlinkClick r:id="" action="ppaction://noaction" highlightClick="1">
              <a:snd r:embed="rId10" name="domingo.wav"/>
            </a:hlinkClick>
          </p:cNvPr>
          <p:cNvSpPr>
            <a:spLocks noChangeArrowheads="1"/>
          </p:cNvSpPr>
          <p:nvPr/>
        </p:nvSpPr>
        <p:spPr bwMode="auto">
          <a:xfrm>
            <a:off x="6299200" y="5516563"/>
            <a:ext cx="649288" cy="649287"/>
          </a:xfrm>
          <a:prstGeom prst="actionButtonSound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042988" y="44450"/>
            <a:ext cx="6769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/>
              <a:t>Los d</a:t>
            </a:r>
            <a:r>
              <a:rPr lang="en-GB" sz="4000">
                <a:cs typeface="Arial" panose="020B0604020202020204" pitchFamily="34" charset="0"/>
              </a:rPr>
              <a:t>ías de la semana</a:t>
            </a:r>
          </a:p>
        </p:txBody>
      </p:sp>
      <p:pic>
        <p:nvPicPr>
          <p:cNvPr id="39947" name="dias_de_la_semana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36613"/>
            <a:ext cx="5545138" cy="41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99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4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ignd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0"/>
            <a:ext cx="5500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43313" y="0"/>
            <a:ext cx="5500687" cy="721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938" y="692696"/>
            <a:ext cx="1944166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052" name="Text Box 4">
            <a:hlinkClick r:id="" action="ppaction://noaction">
              <a:snd r:embed="rId4" name="2.1.wav"/>
            </a:hlinkClick>
          </p:cNvPr>
          <p:cNvSpPr txBox="1">
            <a:spLocks noChangeArrowheads="1"/>
          </p:cNvSpPr>
          <p:nvPr/>
        </p:nvSpPr>
        <p:spPr bwMode="auto">
          <a:xfrm>
            <a:off x="179512" y="183115"/>
            <a:ext cx="35639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Los </a:t>
            </a:r>
            <a:r>
              <a:rPr lang="en-GB" sz="3200" b="1" dirty="0" err="1">
                <a:solidFill>
                  <a:prstClr val="black"/>
                </a:solidFill>
                <a:cs typeface="Arial" panose="020B0604020202020204" pitchFamily="34" charset="0"/>
              </a:rPr>
              <a:t>días</a:t>
            </a: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b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de </a:t>
            </a: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la </a:t>
            </a:r>
            <a:r>
              <a:rPr lang="en-GB" sz="3200" b="1" dirty="0" err="1">
                <a:solidFill>
                  <a:prstClr val="black"/>
                </a:solidFill>
                <a:cs typeface="Arial" panose="020B0604020202020204" pitchFamily="34" charset="0"/>
              </a:rPr>
              <a:t>semana</a:t>
            </a: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3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4128"/>
          <a:stretch/>
        </p:blipFill>
        <p:spPr>
          <a:xfrm>
            <a:off x="2843808" y="2212710"/>
            <a:ext cx="3881040" cy="3577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b="1" dirty="0" smtClean="0">
                <a:latin typeface="AR CENA" panose="02000000000000000000" pitchFamily="2" charset="0"/>
              </a:rPr>
              <a:t>¿</a:t>
            </a:r>
            <a:r>
              <a:rPr lang="en-GB" sz="8000" b="1" dirty="0" err="1" smtClean="0">
                <a:latin typeface="AR CENA" panose="02000000000000000000" pitchFamily="2" charset="0"/>
              </a:rPr>
              <a:t>Qué</a:t>
            </a:r>
            <a:r>
              <a:rPr lang="en-GB" sz="8000" b="1" dirty="0" smtClean="0">
                <a:latin typeface="AR CENA" panose="02000000000000000000" pitchFamily="2" charset="0"/>
              </a:rPr>
              <a:t> </a:t>
            </a:r>
            <a:r>
              <a:rPr lang="en-GB" sz="8000" b="1" dirty="0" err="1" smtClean="0">
                <a:latin typeface="AR CENA" panose="02000000000000000000" pitchFamily="2" charset="0"/>
              </a:rPr>
              <a:t>día</a:t>
            </a:r>
            <a:r>
              <a:rPr lang="en-GB" sz="8000" b="1" dirty="0" smtClean="0">
                <a:latin typeface="AR CENA" panose="02000000000000000000" pitchFamily="2" charset="0"/>
              </a:rPr>
              <a:t> </a:t>
            </a:r>
            <a:r>
              <a:rPr lang="en-GB" sz="8000" b="1" dirty="0" err="1" smtClean="0">
                <a:latin typeface="AR CENA" panose="02000000000000000000" pitchFamily="2" charset="0"/>
              </a:rPr>
              <a:t>es</a:t>
            </a:r>
            <a:r>
              <a:rPr lang="en-GB" sz="8000" b="1" dirty="0" smtClean="0">
                <a:latin typeface="AR CENA" panose="02000000000000000000" pitchFamily="2" charset="0"/>
              </a:rPr>
              <a:t> hoy?</a:t>
            </a:r>
            <a:endParaRPr lang="en-GB" sz="8000" b="1" dirty="0">
              <a:latin typeface="AR CENA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19872" y="2708920"/>
            <a:ext cx="504056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dirty="0" err="1">
                <a:solidFill>
                  <a:prstClr val="black"/>
                </a:solidFill>
                <a:latin typeface="Calibri"/>
              </a:rPr>
              <a:t>m</a:t>
            </a:r>
            <a:r>
              <a:rPr lang="en-GB" sz="3600" b="1" dirty="0" err="1">
                <a:solidFill>
                  <a:prstClr val="black"/>
                </a:solidFill>
                <a:latin typeface="Calibri"/>
              </a:rPr>
              <a:t>artes</a:t>
            </a:r>
            <a:r>
              <a:rPr lang="en-GB" sz="3600" b="1" dirty="0">
                <a:solidFill>
                  <a:prstClr val="black"/>
                </a:solidFill>
                <a:latin typeface="Calibri"/>
              </a:rPr>
              <a:t>,</a:t>
            </a:r>
            <a:endParaRPr lang="en-GB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dirty="0" err="1" smtClean="0">
                <a:solidFill>
                  <a:prstClr val="black"/>
                </a:solidFill>
                <a:latin typeface="Calibri"/>
              </a:rPr>
              <a:t>siete</a:t>
            </a:r>
            <a:r>
              <a:rPr lang="en-GB" sz="36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600" b="1" dirty="0">
                <a:solidFill>
                  <a:prstClr val="black"/>
                </a:solidFill>
                <a:latin typeface="Calibri"/>
              </a:rPr>
              <a:t>de </a:t>
            </a:r>
            <a:r>
              <a:rPr lang="en-GB" sz="3600" b="1" dirty="0" err="1" smtClean="0">
                <a:solidFill>
                  <a:prstClr val="black"/>
                </a:solidFill>
                <a:latin typeface="Calibri"/>
              </a:rPr>
              <a:t>abril</a:t>
            </a:r>
            <a:endParaRPr lang="en-GB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91880" y="3789031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8000" b="1" dirty="0" smtClean="0">
                <a:solidFill>
                  <a:prstClr val="black"/>
                </a:solidFill>
                <a:latin typeface="AR CENA" panose="02000000000000000000" pitchFamily="2" charset="0"/>
              </a:rPr>
              <a:t>¿</a:t>
            </a:r>
            <a:r>
              <a:rPr lang="en-GB" sz="8000" b="1" dirty="0" err="1" smtClean="0">
                <a:solidFill>
                  <a:prstClr val="black"/>
                </a:solidFill>
                <a:latin typeface="AR CENA" panose="02000000000000000000" pitchFamily="2" charset="0"/>
              </a:rPr>
              <a:t>Qué</a:t>
            </a:r>
            <a:r>
              <a:rPr lang="en-GB" sz="8000" b="1" dirty="0" smtClean="0">
                <a:solidFill>
                  <a:prstClr val="black"/>
                </a:solidFill>
                <a:latin typeface="AR CENA" panose="02000000000000000000" pitchFamily="2" charset="0"/>
              </a:rPr>
              <a:t> </a:t>
            </a:r>
            <a:r>
              <a:rPr lang="en-GB" sz="8000" b="1" dirty="0" err="1" smtClean="0">
                <a:solidFill>
                  <a:prstClr val="black"/>
                </a:solidFill>
                <a:latin typeface="AR CENA" panose="02000000000000000000" pitchFamily="2" charset="0"/>
              </a:rPr>
              <a:t>fecha</a:t>
            </a:r>
            <a:r>
              <a:rPr lang="en-GB" sz="8000" b="1" dirty="0" smtClean="0">
                <a:solidFill>
                  <a:prstClr val="black"/>
                </a:solidFill>
                <a:latin typeface="AR CENA" panose="02000000000000000000" pitchFamily="2" charset="0"/>
              </a:rPr>
              <a:t> </a:t>
            </a:r>
            <a:r>
              <a:rPr lang="en-GB" sz="8000" b="1" dirty="0" err="1" smtClean="0">
                <a:solidFill>
                  <a:prstClr val="black"/>
                </a:solidFill>
                <a:latin typeface="AR CENA" panose="02000000000000000000" pitchFamily="2" charset="0"/>
              </a:rPr>
              <a:t>es</a:t>
            </a:r>
            <a:r>
              <a:rPr lang="en-GB" sz="8000" b="1" dirty="0" smtClean="0">
                <a:solidFill>
                  <a:prstClr val="black"/>
                </a:solidFill>
                <a:latin typeface="AR CENA" panose="02000000000000000000" pitchFamily="2" charset="0"/>
              </a:rPr>
              <a:t> hoy?</a:t>
            </a:r>
            <a:endParaRPr lang="en-GB" sz="8000" b="1" dirty="0">
              <a:solidFill>
                <a:prstClr val="black"/>
              </a:solidFill>
              <a:latin typeface="AR CEN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715834"/>
            <a:ext cx="422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d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ía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= ?</a:t>
            </a:r>
            <a:endParaRPr lang="en-GB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5715834"/>
            <a:ext cx="4221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d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ía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= day</a:t>
            </a:r>
            <a:endParaRPr lang="en-GB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6291898"/>
            <a:ext cx="422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fecha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= ?</a:t>
            </a:r>
            <a:endParaRPr lang="en-GB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6300609"/>
            <a:ext cx="4221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fecha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= date</a:t>
            </a:r>
            <a:endParaRPr lang="en-GB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8844" y="5652537"/>
            <a:ext cx="422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mes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= ?</a:t>
            </a:r>
            <a:endParaRPr lang="en-GB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5652537"/>
            <a:ext cx="4221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mes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= month</a:t>
            </a:r>
            <a:endParaRPr lang="en-GB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3808" y="6219890"/>
            <a:ext cx="422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/>
              </a:rPr>
              <a:t>hoy = ?</a:t>
            </a:r>
            <a:endParaRPr lang="en-GB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0852" y="6228601"/>
            <a:ext cx="4221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/>
              </a:rPr>
              <a:t>hoy = today</a:t>
            </a:r>
            <a:endParaRPr lang="en-GB" sz="3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4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 animBg="1"/>
      <p:bldP spid="6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C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EBEB"/>
              </a:clrFrom>
              <a:clrTo>
                <a:srgbClr val="F1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" t="50632" r="62556" b="19044"/>
          <a:stretch>
            <a:fillRect/>
          </a:stretch>
        </p:blipFill>
        <p:spPr bwMode="auto">
          <a:xfrm>
            <a:off x="4284663" y="5183188"/>
            <a:ext cx="194468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HC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EBEB"/>
              </a:clrFrom>
              <a:clrTo>
                <a:srgbClr val="F1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" t="50632" r="62556" b="19044"/>
          <a:stretch>
            <a:fillRect/>
          </a:stretch>
        </p:blipFill>
        <p:spPr bwMode="auto">
          <a:xfrm>
            <a:off x="2339975" y="5168900"/>
            <a:ext cx="194468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C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EBEB"/>
              </a:clrFrom>
              <a:clrTo>
                <a:srgbClr val="F1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" t="50632" r="62556" b="19044"/>
          <a:stretch>
            <a:fillRect/>
          </a:stretch>
        </p:blipFill>
        <p:spPr bwMode="auto">
          <a:xfrm>
            <a:off x="2339975" y="1568450"/>
            <a:ext cx="194468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358775"/>
            <a:ext cx="1657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Trebuchet MS" panose="020B0603020202020204" pitchFamily="34" charset="0"/>
              </a:rPr>
              <a:t>una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0825" y="1044575"/>
            <a:ext cx="1655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latin typeface="Trebuchet MS" panose="020B0603020202020204" pitchFamily="34" charset="0"/>
              </a:rPr>
              <a:t>dos</a:t>
            </a:r>
            <a:endParaRPr lang="en-US" sz="4000">
              <a:latin typeface="Trebuchet MS" panose="020B0603020202020204" pitchFamily="34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2413" y="1763713"/>
            <a:ext cx="1655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latin typeface="Trebuchet MS" panose="020B0603020202020204" pitchFamily="34" charset="0"/>
              </a:rPr>
              <a:t>tres</a:t>
            </a:r>
            <a:endParaRPr lang="en-US" sz="4000">
              <a:latin typeface="Trebuchet MS" panose="020B0603020202020204" pitchFamily="34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50825" y="2465388"/>
            <a:ext cx="1655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latin typeface="Trebuchet MS" panose="020B0603020202020204" pitchFamily="34" charset="0"/>
              </a:rPr>
              <a:t>cuatro</a:t>
            </a:r>
            <a:endParaRPr lang="en-US" sz="4000">
              <a:latin typeface="Trebuchet MS" panose="020B0603020202020204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52413" y="3184525"/>
            <a:ext cx="1655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latin typeface="Trebuchet MS" panose="020B0603020202020204" pitchFamily="34" charset="0"/>
              </a:rPr>
              <a:t>cinco</a:t>
            </a:r>
            <a:endParaRPr lang="en-US" sz="4000">
              <a:latin typeface="Trebuchet MS" panose="020B0603020202020204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52413" y="3905250"/>
            <a:ext cx="1655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latin typeface="Trebuchet MS" panose="020B0603020202020204" pitchFamily="34" charset="0"/>
              </a:rPr>
              <a:t>seis</a:t>
            </a:r>
            <a:endParaRPr lang="en-US" sz="4000">
              <a:latin typeface="Trebuchet MS" panose="020B0603020202020204" pitchFamily="34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50825" y="4625975"/>
            <a:ext cx="1655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latin typeface="Trebuchet MS" panose="020B0603020202020204" pitchFamily="34" charset="0"/>
              </a:rPr>
              <a:t>siete</a:t>
            </a:r>
            <a:endParaRPr lang="en-US" sz="4000">
              <a:latin typeface="Trebuchet MS" panose="020B0603020202020204" pitchFamily="34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50825" y="5346700"/>
            <a:ext cx="1655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latin typeface="Trebuchet MS" panose="020B0603020202020204" pitchFamily="34" charset="0"/>
              </a:rPr>
              <a:t>ocho</a:t>
            </a:r>
            <a:endParaRPr lang="en-US" sz="4000">
              <a:latin typeface="Trebuchet MS" panose="020B0603020202020204" pitchFamily="34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52413" y="6048375"/>
            <a:ext cx="1655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latin typeface="Trebuchet MS" panose="020B0603020202020204" pitchFamily="34" charset="0"/>
              </a:rPr>
              <a:t>nueve</a:t>
            </a:r>
            <a:endParaRPr lang="en-US" sz="4000">
              <a:latin typeface="Trebuchet MS" panose="020B0603020202020204" pitchFamily="34" charset="0"/>
            </a:endParaRPr>
          </a:p>
        </p:txBody>
      </p:sp>
      <p:pic>
        <p:nvPicPr>
          <p:cNvPr id="17422" name="Picture 14" descr="HC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58960" r="83827" b="20477"/>
          <a:stretch>
            <a:fillRect/>
          </a:stretch>
        </p:blipFill>
        <p:spPr bwMode="auto">
          <a:xfrm>
            <a:off x="2339975" y="285750"/>
            <a:ext cx="698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HC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AF7"/>
              </a:clrFrom>
              <a:clrTo>
                <a:srgbClr val="FE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54338" r="71558" b="22539"/>
          <a:stretch>
            <a:fillRect/>
          </a:stretch>
        </p:blipFill>
        <p:spPr bwMode="auto">
          <a:xfrm>
            <a:off x="2398713" y="1012825"/>
            <a:ext cx="11652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HC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9F6"/>
              </a:clrFrom>
              <a:clrTo>
                <a:srgbClr val="FDF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5" t="57425" r="50140" b="19489"/>
          <a:stretch>
            <a:fillRect/>
          </a:stretch>
        </p:blipFill>
        <p:spPr bwMode="auto">
          <a:xfrm>
            <a:off x="2268538" y="2349500"/>
            <a:ext cx="1368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HC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9F6"/>
              </a:clrFrom>
              <a:clrTo>
                <a:srgbClr val="FDF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5" t="57425" r="50140" b="19489"/>
          <a:stretch>
            <a:fillRect/>
          </a:stretch>
        </p:blipFill>
        <p:spPr bwMode="auto">
          <a:xfrm>
            <a:off x="3670300" y="2362200"/>
            <a:ext cx="1368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HC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AF5"/>
              </a:clrFrom>
              <a:clrTo>
                <a:srgbClr val="FD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2" t="57283" r="38022" b="20128"/>
          <a:stretch>
            <a:fillRect/>
          </a:stretch>
        </p:blipFill>
        <p:spPr bwMode="auto">
          <a:xfrm>
            <a:off x="4330700" y="3094038"/>
            <a:ext cx="12969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9" descr="HC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AF5"/>
              </a:clrFrom>
              <a:clrTo>
                <a:srgbClr val="FD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57283" r="62228" b="20128"/>
          <a:stretch>
            <a:fillRect/>
          </a:stretch>
        </p:blipFill>
        <p:spPr bwMode="auto">
          <a:xfrm>
            <a:off x="2365375" y="3084513"/>
            <a:ext cx="1919288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0" descr="HC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58960" r="83827" b="20477"/>
          <a:stretch>
            <a:fillRect/>
          </a:stretch>
        </p:blipFill>
        <p:spPr bwMode="auto">
          <a:xfrm>
            <a:off x="2268538" y="3886200"/>
            <a:ext cx="7191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1" descr="HC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58960" r="83827" b="20477"/>
          <a:stretch>
            <a:fillRect/>
          </a:stretch>
        </p:blipFill>
        <p:spPr bwMode="auto">
          <a:xfrm>
            <a:off x="2987675" y="3886200"/>
            <a:ext cx="7191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2" descr="HC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58960" r="83827" b="20477"/>
          <a:stretch>
            <a:fillRect/>
          </a:stretch>
        </p:blipFill>
        <p:spPr bwMode="auto">
          <a:xfrm>
            <a:off x="3644900" y="3886200"/>
            <a:ext cx="7191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3" descr="HC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58960" r="83827" b="20477"/>
          <a:stretch>
            <a:fillRect/>
          </a:stretch>
        </p:blipFill>
        <p:spPr bwMode="auto">
          <a:xfrm>
            <a:off x="4297363" y="3886200"/>
            <a:ext cx="7191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4" descr="HC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58960" r="83827" b="20477"/>
          <a:stretch>
            <a:fillRect/>
          </a:stretch>
        </p:blipFill>
        <p:spPr bwMode="auto">
          <a:xfrm>
            <a:off x="4965700" y="3886200"/>
            <a:ext cx="7191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5" descr="HC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58960" r="83827" b="20477"/>
          <a:stretch>
            <a:fillRect/>
          </a:stretch>
        </p:blipFill>
        <p:spPr bwMode="auto">
          <a:xfrm>
            <a:off x="5605463" y="3886200"/>
            <a:ext cx="7191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6" descr="HC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AF7"/>
              </a:clrFrom>
              <a:clrTo>
                <a:srgbClr val="FE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54338" r="71558" b="22539"/>
          <a:stretch>
            <a:fillRect/>
          </a:stretch>
        </p:blipFill>
        <p:spPr bwMode="auto">
          <a:xfrm>
            <a:off x="2411413" y="4606925"/>
            <a:ext cx="11652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27" descr="HC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AF7"/>
              </a:clrFrom>
              <a:clrTo>
                <a:srgbClr val="FE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54338" r="71558" b="22539"/>
          <a:stretch>
            <a:fillRect/>
          </a:stretch>
        </p:blipFill>
        <p:spPr bwMode="auto">
          <a:xfrm>
            <a:off x="3708400" y="4606925"/>
            <a:ext cx="11652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28" descr="HC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AF7"/>
              </a:clrFrom>
              <a:clrTo>
                <a:srgbClr val="FE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54338" r="71558" b="22539"/>
          <a:stretch>
            <a:fillRect/>
          </a:stretch>
        </p:blipFill>
        <p:spPr bwMode="auto">
          <a:xfrm>
            <a:off x="5076825" y="4606925"/>
            <a:ext cx="11652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29" descr="HC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AF7"/>
              </a:clrFrom>
              <a:clrTo>
                <a:srgbClr val="FE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54338" r="83850" b="22539"/>
          <a:stretch>
            <a:fillRect/>
          </a:stretch>
        </p:blipFill>
        <p:spPr bwMode="auto">
          <a:xfrm>
            <a:off x="6373813" y="4606925"/>
            <a:ext cx="5746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30" descr="HC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EBEB"/>
              </a:clrFrom>
              <a:clrTo>
                <a:srgbClr val="F1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" t="50632" r="75789" b="19044"/>
          <a:stretch>
            <a:fillRect/>
          </a:stretch>
        </p:blipFill>
        <p:spPr bwMode="auto">
          <a:xfrm>
            <a:off x="6372225" y="5183188"/>
            <a:ext cx="1223963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31" descr="HC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9F6"/>
              </a:clrFrom>
              <a:clrTo>
                <a:srgbClr val="FDF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5" t="57425" r="50140" b="19489"/>
          <a:stretch>
            <a:fillRect/>
          </a:stretch>
        </p:blipFill>
        <p:spPr bwMode="auto">
          <a:xfrm>
            <a:off x="2306638" y="5983288"/>
            <a:ext cx="1368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Picture 32" descr="HC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9F6"/>
              </a:clrFrom>
              <a:clrTo>
                <a:srgbClr val="FDF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5" t="57425" r="50140" b="19489"/>
          <a:stretch>
            <a:fillRect/>
          </a:stretch>
        </p:blipFill>
        <p:spPr bwMode="auto">
          <a:xfrm>
            <a:off x="3708400" y="5995988"/>
            <a:ext cx="1368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Picture 33" descr="HC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9F6"/>
              </a:clrFrom>
              <a:clrTo>
                <a:srgbClr val="FDF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5" t="57425" r="50140" b="19489"/>
          <a:stretch>
            <a:fillRect/>
          </a:stretch>
        </p:blipFill>
        <p:spPr bwMode="auto">
          <a:xfrm>
            <a:off x="4932363" y="5975350"/>
            <a:ext cx="1368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34" descr="HC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9F6"/>
              </a:clrFrom>
              <a:clrTo>
                <a:srgbClr val="FDF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5" t="57425" r="50140" b="19489"/>
          <a:stretch>
            <a:fillRect/>
          </a:stretch>
        </p:blipFill>
        <p:spPr bwMode="auto">
          <a:xfrm>
            <a:off x="6334125" y="5988050"/>
            <a:ext cx="1368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35" descr="HC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9F6"/>
              </a:clrFrom>
              <a:clrTo>
                <a:srgbClr val="FDF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5" t="57425" r="61137" b="19489"/>
          <a:stretch>
            <a:fillRect/>
          </a:stretch>
        </p:blipFill>
        <p:spPr bwMode="auto">
          <a:xfrm>
            <a:off x="7702550" y="5975350"/>
            <a:ext cx="7207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4" name="Text Box 36">
            <a:hlinkClick r:id="" action="ppaction://noaction">
              <a:snd r:embed="rId11" name="frut.wav"/>
            </a:hlinkClick>
          </p:cNvPr>
          <p:cNvSpPr txBox="1">
            <a:spLocks noChangeArrowheads="1"/>
          </p:cNvSpPr>
          <p:nvPr/>
        </p:nvSpPr>
        <p:spPr bwMode="auto">
          <a:xfrm>
            <a:off x="5076825" y="358775"/>
            <a:ext cx="3851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cs typeface="Arial" panose="020B0604020202020204" pitchFamily="34" charset="0"/>
              </a:rPr>
              <a:t>¿Cuántas frutas hay?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5867400" y="1049338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latin typeface="Calibri" panose="020F0502020204030204" pitchFamily="34" charset="0"/>
              </a:rPr>
              <a:t>Hay …</a:t>
            </a:r>
          </a:p>
        </p:txBody>
      </p:sp>
    </p:spTree>
    <p:extLst>
      <p:ext uri="{BB962C8B-B14F-4D97-AF65-F5344CB8AC3E}">
        <p14:creationId xmlns:p14="http://schemas.microsoft.com/office/powerpoint/2010/main" val="42040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5" grpId="0"/>
      <p:bldP spid="1334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203</Words>
  <Application>Microsoft Office PowerPoint</Application>
  <PresentationFormat>On-screen Show (4:3)</PresentationFormat>
  <Paragraphs>33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Default Design</vt:lpstr>
      <vt:lpstr>Office Theme</vt:lpstr>
      <vt:lpstr>PowerPoint Presentation</vt:lpstr>
      <vt:lpstr>PowerPoint Presentation</vt:lpstr>
      <vt:lpstr>¿Qué día es hoy?</vt:lpstr>
      <vt:lpstr>PowerPoint Presentation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I.T.SUPPORT</dc:creator>
  <cp:lastModifiedBy>55WD</cp:lastModifiedBy>
  <cp:revision>21</cp:revision>
  <dcterms:created xsi:type="dcterms:W3CDTF">2009-09-13T23:13:30Z</dcterms:created>
  <dcterms:modified xsi:type="dcterms:W3CDTF">2014-08-09T16:54:31Z</dcterms:modified>
</cp:coreProperties>
</file>