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76" autoAdjust="0"/>
  </p:normalViewPr>
  <p:slideViewPr>
    <p:cSldViewPr>
      <p:cViewPr varScale="1">
        <p:scale>
          <a:sx n="95" d="100"/>
          <a:sy n="95" d="100"/>
        </p:scale>
        <p:origin x="20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4BAC6B0-DCCA-4333-8F6A-A391994A2D6B}" type="slidenum">
              <a:rPr lang="en-GB"/>
              <a:pPr/>
              <a:t>‹#›</a:t>
            </a:fld>
            <a:endParaRPr lang="en-GB"/>
          </a:p>
        </p:txBody>
      </p:sp>
    </p:spTree>
    <p:extLst>
      <p:ext uri="{BB962C8B-B14F-4D97-AF65-F5344CB8AC3E}">
        <p14:creationId xmlns:p14="http://schemas.microsoft.com/office/powerpoint/2010/main" val="24878407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D111C7-16FF-43B3-BF71-DCBA1EBD6CC7}" type="slidenum">
              <a:rPr lang="en-GB"/>
              <a:pPr/>
              <a:t>1</a:t>
            </a:fld>
            <a:endParaRPr lang="en-GB"/>
          </a:p>
        </p:txBody>
      </p:sp>
      <p:sp>
        <p:nvSpPr>
          <p:cNvPr id="4098" name="Rectangle 2"/>
          <p:cNvSpPr>
            <a:spLocks noRo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GB" dirty="0"/>
              <a:t>Encourage pupils to write a few pages of their own version of the ‘</a:t>
            </a:r>
            <a:r>
              <a:rPr lang="en-GB" dirty="0" err="1"/>
              <a:t>Oso</a:t>
            </a:r>
            <a:r>
              <a:rPr lang="en-GB" dirty="0"/>
              <a:t> Pardo’ story using the pictures of animals they have come across in the ‘</a:t>
            </a:r>
            <a:r>
              <a:rPr lang="en-GB" dirty="0" err="1"/>
              <a:t>Nuestros</a:t>
            </a:r>
            <a:r>
              <a:rPr lang="en-GB" dirty="0"/>
              <a:t> amigos </a:t>
            </a:r>
            <a:r>
              <a:rPr lang="en-GB" dirty="0" err="1"/>
              <a:t>animales</a:t>
            </a:r>
            <a:r>
              <a:rPr lang="en-GB" dirty="0"/>
              <a:t>’ </a:t>
            </a:r>
            <a:r>
              <a:rPr lang="en-GB" dirty="0" smtClean="0"/>
              <a:t>song</a:t>
            </a:r>
            <a:r>
              <a:rPr lang="en-GB" baseline="0" dirty="0" smtClean="0"/>
              <a:t> OR just changing the colours of the animals they already </a:t>
            </a:r>
            <a:r>
              <a:rPr lang="en-GB" baseline="0" smtClean="0"/>
              <a:t>know well.</a:t>
            </a:r>
            <a:r>
              <a:rPr lang="en-GB" smtClean="0"/>
              <a:t> </a:t>
            </a:r>
            <a:r>
              <a:rPr lang="en-GB" dirty="0"/>
              <a:t>Pupils will have to think about the vocabulary, the colours, and the matching of the two according to gender. This is a video on how to make the little booklet which you may like to use. Alternatively there are written instructions with diagrams on the next 7 slides. </a:t>
            </a:r>
          </a:p>
        </p:txBody>
      </p:sp>
    </p:spTree>
    <p:extLst>
      <p:ext uri="{BB962C8B-B14F-4D97-AF65-F5344CB8AC3E}">
        <p14:creationId xmlns:p14="http://schemas.microsoft.com/office/powerpoint/2010/main" val="1912302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F138D0-8520-4BFA-9ABB-334C93BC6FCE}" type="slidenum">
              <a:rPr lang="en-GB"/>
              <a:pPr/>
              <a:t>2</a:t>
            </a:fld>
            <a:endParaRPr lang="en-GB"/>
          </a:p>
        </p:txBody>
      </p:sp>
      <p:sp>
        <p:nvSpPr>
          <p:cNvPr id="6146" name="Rectangle 2"/>
          <p:cNvSpPr>
            <a:spLocks noRo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GB"/>
              <a:t>Fold the paper in half. Fold where shown.</a:t>
            </a:r>
          </a:p>
        </p:txBody>
      </p:sp>
    </p:spTree>
    <p:extLst>
      <p:ext uri="{BB962C8B-B14F-4D97-AF65-F5344CB8AC3E}">
        <p14:creationId xmlns:p14="http://schemas.microsoft.com/office/powerpoint/2010/main" val="3315435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35663B-2944-4A76-AA1E-390BD19D9E63}" type="slidenum">
              <a:rPr lang="en-GB"/>
              <a:pPr/>
              <a:t>3</a:t>
            </a:fld>
            <a:endParaRPr lang="en-GB"/>
          </a:p>
        </p:txBody>
      </p:sp>
      <p:sp>
        <p:nvSpPr>
          <p:cNvPr id="8194" name="Rectangle 2"/>
          <p:cNvSpPr>
            <a:spLocks noRo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GB"/>
              <a:t>Fold the paper in half again. Fold where shown.</a:t>
            </a:r>
          </a:p>
        </p:txBody>
      </p:sp>
    </p:spTree>
    <p:extLst>
      <p:ext uri="{BB962C8B-B14F-4D97-AF65-F5344CB8AC3E}">
        <p14:creationId xmlns:p14="http://schemas.microsoft.com/office/powerpoint/2010/main" val="811182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94DD77-B651-4332-AB52-CA1BBB151CCE}" type="slidenum">
              <a:rPr lang="en-GB"/>
              <a:pPr/>
              <a:t>4</a:t>
            </a:fld>
            <a:endParaRPr lang="en-GB"/>
          </a:p>
        </p:txBody>
      </p:sp>
      <p:sp>
        <p:nvSpPr>
          <p:cNvPr id="10242" name="Rectangle 2"/>
          <p:cNvSpPr>
            <a:spLocks noRo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GB"/>
              <a:t>Fold the paper in the other direction. Fold where shown.</a:t>
            </a:r>
          </a:p>
        </p:txBody>
      </p:sp>
    </p:spTree>
    <p:extLst>
      <p:ext uri="{BB962C8B-B14F-4D97-AF65-F5344CB8AC3E}">
        <p14:creationId xmlns:p14="http://schemas.microsoft.com/office/powerpoint/2010/main" val="388406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A094B6-49A1-4AD9-A478-E82398692BCE}" type="slidenum">
              <a:rPr lang="en-GB"/>
              <a:pPr/>
              <a:t>5</a:t>
            </a:fld>
            <a:endParaRPr lang="en-GB"/>
          </a:p>
        </p:txBody>
      </p:sp>
      <p:sp>
        <p:nvSpPr>
          <p:cNvPr id="12290" name="Rectangle 2"/>
          <p:cNvSpPr>
            <a:spLocks noRo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GB"/>
              <a:t>Unfold the paper until you have something which resembles the picture shown and after that cut ONLY the part shown in bold the picture. Make sure you cut from the fold.</a:t>
            </a:r>
          </a:p>
        </p:txBody>
      </p:sp>
    </p:spTree>
    <p:extLst>
      <p:ext uri="{BB962C8B-B14F-4D97-AF65-F5344CB8AC3E}">
        <p14:creationId xmlns:p14="http://schemas.microsoft.com/office/powerpoint/2010/main" val="1040658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3D33E6-E746-4AE3-A6F2-C55134B7F4E2}" type="slidenum">
              <a:rPr lang="en-GB"/>
              <a:pPr/>
              <a:t>6</a:t>
            </a:fld>
            <a:endParaRPr lang="en-GB"/>
          </a:p>
        </p:txBody>
      </p:sp>
      <p:sp>
        <p:nvSpPr>
          <p:cNvPr id="14338" name="Rectangle 2"/>
          <p:cNvSpPr>
            <a:spLocks noRo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GB"/>
              <a:t>Open the paper completely – you should have something like this. Fold the paper where shown in the picture (dotted line).</a:t>
            </a:r>
          </a:p>
        </p:txBody>
      </p:sp>
    </p:spTree>
    <p:extLst>
      <p:ext uri="{BB962C8B-B14F-4D97-AF65-F5344CB8AC3E}">
        <p14:creationId xmlns:p14="http://schemas.microsoft.com/office/powerpoint/2010/main" val="3921169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BE6C45-7885-4880-85FA-8BEADFB07CD4}" type="slidenum">
              <a:rPr lang="en-GB"/>
              <a:pPr/>
              <a:t>7</a:t>
            </a:fld>
            <a:endParaRPr lang="en-GB"/>
          </a:p>
        </p:txBody>
      </p:sp>
      <p:sp>
        <p:nvSpPr>
          <p:cNvPr id="16386" name="Rectangle 2"/>
          <p:cNvSpPr>
            <a:spLocks noRo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GB"/>
              <a:t>Take the two ends and push them towards the centre as shown. You should now have the booklet. Now you can glue the central pages and begin to write and draw your story.</a:t>
            </a:r>
          </a:p>
        </p:txBody>
      </p:sp>
    </p:spTree>
    <p:extLst>
      <p:ext uri="{BB962C8B-B14F-4D97-AF65-F5344CB8AC3E}">
        <p14:creationId xmlns:p14="http://schemas.microsoft.com/office/powerpoint/2010/main" val="3307336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6704B-1E7B-4FD8-96EB-182B98007271}" type="slidenum">
              <a:rPr lang="en-GB"/>
              <a:pPr/>
              <a:t>8</a:t>
            </a:fld>
            <a:endParaRPr lang="en-GB"/>
          </a:p>
        </p:txBody>
      </p:sp>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GB"/>
              <a:t>You should have an 8 page booklet. Now flatten the book and begin to write.</a:t>
            </a:r>
          </a:p>
        </p:txBody>
      </p:sp>
    </p:spTree>
    <p:extLst>
      <p:ext uri="{BB962C8B-B14F-4D97-AF65-F5344CB8AC3E}">
        <p14:creationId xmlns:p14="http://schemas.microsoft.com/office/powerpoint/2010/main" val="1331150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96F9C-46C6-493B-B959-00BBB2ABD18E}" type="slidenum">
              <a:rPr lang="en-GB"/>
              <a:pPr/>
              <a:t>9</a:t>
            </a:fld>
            <a:endParaRPr lang="en-GB"/>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GB"/>
              <a:t>Example on the next 2 slides.</a:t>
            </a:r>
          </a:p>
        </p:txBody>
      </p:sp>
    </p:spTree>
    <p:extLst>
      <p:ext uri="{BB962C8B-B14F-4D97-AF65-F5344CB8AC3E}">
        <p14:creationId xmlns:p14="http://schemas.microsoft.com/office/powerpoint/2010/main" val="1526180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B918F6E-67B7-4C05-B29D-08B5D8DB3C97}" type="slidenum">
              <a:rPr lang="en-GB"/>
              <a:pPr/>
              <a:t>‹#›</a:t>
            </a:fld>
            <a:endParaRPr lang="en-GB"/>
          </a:p>
        </p:txBody>
      </p:sp>
    </p:spTree>
    <p:extLst>
      <p:ext uri="{BB962C8B-B14F-4D97-AF65-F5344CB8AC3E}">
        <p14:creationId xmlns:p14="http://schemas.microsoft.com/office/powerpoint/2010/main" val="1108823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95C99AF-3B51-46FC-BAD3-B2B4BB623159}" type="slidenum">
              <a:rPr lang="en-GB"/>
              <a:pPr/>
              <a:t>‹#›</a:t>
            </a:fld>
            <a:endParaRPr lang="en-GB"/>
          </a:p>
        </p:txBody>
      </p:sp>
    </p:spTree>
    <p:extLst>
      <p:ext uri="{BB962C8B-B14F-4D97-AF65-F5344CB8AC3E}">
        <p14:creationId xmlns:p14="http://schemas.microsoft.com/office/powerpoint/2010/main" val="681338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ECCDACC-1CCA-4D60-9A4C-1682F76F23E2}" type="slidenum">
              <a:rPr lang="en-GB"/>
              <a:pPr/>
              <a:t>‹#›</a:t>
            </a:fld>
            <a:endParaRPr lang="en-GB"/>
          </a:p>
        </p:txBody>
      </p:sp>
    </p:spTree>
    <p:extLst>
      <p:ext uri="{BB962C8B-B14F-4D97-AF65-F5344CB8AC3E}">
        <p14:creationId xmlns:p14="http://schemas.microsoft.com/office/powerpoint/2010/main" val="1067432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DA7CC0A-3B62-40A0-B678-19156BDE6AA9}" type="slidenum">
              <a:rPr lang="en-GB"/>
              <a:pPr/>
              <a:t>‹#›</a:t>
            </a:fld>
            <a:endParaRPr lang="en-GB"/>
          </a:p>
        </p:txBody>
      </p:sp>
    </p:spTree>
    <p:extLst>
      <p:ext uri="{BB962C8B-B14F-4D97-AF65-F5344CB8AC3E}">
        <p14:creationId xmlns:p14="http://schemas.microsoft.com/office/powerpoint/2010/main" val="180439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348CF12-77A7-459D-A713-A041CE7C7E20}" type="slidenum">
              <a:rPr lang="en-GB"/>
              <a:pPr/>
              <a:t>‹#›</a:t>
            </a:fld>
            <a:endParaRPr lang="en-GB"/>
          </a:p>
        </p:txBody>
      </p:sp>
    </p:spTree>
    <p:extLst>
      <p:ext uri="{BB962C8B-B14F-4D97-AF65-F5344CB8AC3E}">
        <p14:creationId xmlns:p14="http://schemas.microsoft.com/office/powerpoint/2010/main" val="2551390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B830717-E68F-48B2-825D-5B469093C225}" type="slidenum">
              <a:rPr lang="en-GB"/>
              <a:pPr/>
              <a:t>‹#›</a:t>
            </a:fld>
            <a:endParaRPr lang="en-GB"/>
          </a:p>
        </p:txBody>
      </p:sp>
    </p:spTree>
    <p:extLst>
      <p:ext uri="{BB962C8B-B14F-4D97-AF65-F5344CB8AC3E}">
        <p14:creationId xmlns:p14="http://schemas.microsoft.com/office/powerpoint/2010/main" val="2558571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E8BBE353-4CD2-41DA-8630-3FFBFCA4FBD8}" type="slidenum">
              <a:rPr lang="en-GB"/>
              <a:pPr/>
              <a:t>‹#›</a:t>
            </a:fld>
            <a:endParaRPr lang="en-GB"/>
          </a:p>
        </p:txBody>
      </p:sp>
    </p:spTree>
    <p:extLst>
      <p:ext uri="{BB962C8B-B14F-4D97-AF65-F5344CB8AC3E}">
        <p14:creationId xmlns:p14="http://schemas.microsoft.com/office/powerpoint/2010/main" val="3474195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ECBF60B7-4BA3-419C-9D8E-FEBE18DB1E67}" type="slidenum">
              <a:rPr lang="en-GB"/>
              <a:pPr/>
              <a:t>‹#›</a:t>
            </a:fld>
            <a:endParaRPr lang="en-GB"/>
          </a:p>
        </p:txBody>
      </p:sp>
    </p:spTree>
    <p:extLst>
      <p:ext uri="{BB962C8B-B14F-4D97-AF65-F5344CB8AC3E}">
        <p14:creationId xmlns:p14="http://schemas.microsoft.com/office/powerpoint/2010/main" val="62803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3A1D64A2-2433-4556-A6A5-5501F5E77804}" type="slidenum">
              <a:rPr lang="en-GB"/>
              <a:pPr/>
              <a:t>‹#›</a:t>
            </a:fld>
            <a:endParaRPr lang="en-GB"/>
          </a:p>
        </p:txBody>
      </p:sp>
    </p:spTree>
    <p:extLst>
      <p:ext uri="{BB962C8B-B14F-4D97-AF65-F5344CB8AC3E}">
        <p14:creationId xmlns:p14="http://schemas.microsoft.com/office/powerpoint/2010/main" val="2977227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773FD0C-918C-4884-B800-A9FF6CFDCA6B}" type="slidenum">
              <a:rPr lang="en-GB"/>
              <a:pPr/>
              <a:t>‹#›</a:t>
            </a:fld>
            <a:endParaRPr lang="en-GB"/>
          </a:p>
        </p:txBody>
      </p:sp>
    </p:spTree>
    <p:extLst>
      <p:ext uri="{BB962C8B-B14F-4D97-AF65-F5344CB8AC3E}">
        <p14:creationId xmlns:p14="http://schemas.microsoft.com/office/powerpoint/2010/main" val="3104686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AF948ED-BC38-4136-A7EC-570A85791C75}" type="slidenum">
              <a:rPr lang="en-GB"/>
              <a:pPr/>
              <a:t>‹#›</a:t>
            </a:fld>
            <a:endParaRPr lang="en-GB"/>
          </a:p>
        </p:txBody>
      </p:sp>
    </p:spTree>
    <p:extLst>
      <p:ext uri="{BB962C8B-B14F-4D97-AF65-F5344CB8AC3E}">
        <p14:creationId xmlns:p14="http://schemas.microsoft.com/office/powerpoint/2010/main" val="2079104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DF61861-1D82-4C55-8588-71072316CCAE}"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file:///H:\Resources\Spanish\KS2\Primary%202010\yr3_unit3_spanish_resources_2010\making_a_booklet.wmv"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audio" Target="../media/audio2.wav"/><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audio" Target="../media/audio2.wav"/><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audio" Target="../media/audio2.wav"/><Relationship Id="rId4"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audio" Target="../media/audio7.wav"/><Relationship Id="rId5" Type="http://schemas.openxmlformats.org/officeDocument/2006/relationships/audio" Target="../media/audio6.wav"/><Relationship Id="rId4"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audio" Target="../media/audio10.wav"/><Relationship Id="rId5" Type="http://schemas.openxmlformats.org/officeDocument/2006/relationships/audio" Target="../media/audio9.wav"/><Relationship Id="rId4" Type="http://schemas.openxmlformats.org/officeDocument/2006/relationships/audio" Target="../media/audio8.wav"/></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audio" Target="../media/audio12.wav"/><Relationship Id="rId4" Type="http://schemas.openxmlformats.org/officeDocument/2006/relationships/audio" Target="../media/audio11.wav"/></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king_a_booklet">
            <a:hlinkClick r:id="" action="ppaction://media"/>
          </p:cNvPr>
          <p:cNvPicPr>
            <a:picLocks noRot="1" noChangeAspect="1"/>
          </p:cNvPicPr>
          <p:nvPr>
            <a:videoFile r:link="rId1"/>
          </p:nvPr>
        </p:nvPicPr>
        <p:blipFill>
          <a:blip r:embed="rId4"/>
          <a:stretch>
            <a:fillRect/>
          </a:stretch>
        </p:blipFill>
        <p:spPr>
          <a:xfrm>
            <a:off x="755576" y="548680"/>
            <a:ext cx="7992888" cy="599466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3bfb7c7d740a8c3fe3ab735db7742ce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5763" y="1636713"/>
            <a:ext cx="5795962" cy="3663950"/>
          </a:xfrm>
          <a:prstGeom prst="rect">
            <a:avLst/>
          </a:prstGeom>
          <a:noFill/>
          <a:extLst>
            <a:ext uri="{909E8E84-426E-40DD-AFC4-6F175D3DCCD1}">
              <a14:hiddenFill xmlns:a14="http://schemas.microsoft.com/office/drawing/2010/main">
                <a:solidFill>
                  <a:srgbClr val="FFFFFF"/>
                </a:solidFill>
              </a14:hiddenFill>
            </a:ext>
          </a:extLst>
        </p:spPr>
      </p:pic>
      <p:sp>
        <p:nvSpPr>
          <p:cNvPr id="20483" name="Text Box 3"/>
          <p:cNvSpPr txBox="1">
            <a:spLocks noChangeArrowheads="1"/>
          </p:cNvSpPr>
          <p:nvPr/>
        </p:nvSpPr>
        <p:spPr bwMode="auto">
          <a:xfrm>
            <a:off x="250825" y="188913"/>
            <a:ext cx="27368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t>Tortuga verde, tortuga verde,</a:t>
            </a:r>
            <a:br>
              <a:rPr lang="en-GB" sz="2400"/>
            </a:br>
            <a:r>
              <a:rPr lang="en-GB" sz="2400">
                <a:cs typeface="Arial" panose="020B0604020202020204" pitchFamily="34" charset="0"/>
              </a:rPr>
              <a:t>¿qué ves ahí?</a:t>
            </a:r>
          </a:p>
        </p:txBody>
      </p:sp>
      <p:sp>
        <p:nvSpPr>
          <p:cNvPr id="20484" name="Text Box 4"/>
          <p:cNvSpPr txBox="1">
            <a:spLocks noChangeArrowheads="1"/>
          </p:cNvSpPr>
          <p:nvPr/>
        </p:nvSpPr>
        <p:spPr bwMode="auto">
          <a:xfrm>
            <a:off x="6227763" y="5670550"/>
            <a:ext cx="27368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t>Veo un rat</a:t>
            </a:r>
            <a:r>
              <a:rPr lang="en-GB" sz="2400">
                <a:cs typeface="Arial" panose="020B0604020202020204" pitchFamily="34" charset="0"/>
              </a:rPr>
              <a:t>ón gris</a:t>
            </a:r>
            <a:r>
              <a:rPr lang="en-GB" sz="2400"/>
              <a:t/>
            </a:r>
            <a:br>
              <a:rPr lang="en-GB" sz="2400"/>
            </a:br>
            <a:r>
              <a:rPr lang="en-GB" sz="2400">
                <a:cs typeface="Arial" panose="020B0604020202020204" pitchFamily="34" charset="0"/>
              </a:rPr>
              <a:t>que me mira a mí.</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R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981075"/>
            <a:ext cx="4264025" cy="4392613"/>
          </a:xfrm>
          <a:prstGeom prst="rect">
            <a:avLst/>
          </a:prstGeom>
          <a:noFill/>
          <a:extLst>
            <a:ext uri="{909E8E84-426E-40DD-AFC4-6F175D3DCCD1}">
              <a14:hiddenFill xmlns:a14="http://schemas.microsoft.com/office/drawing/2010/main">
                <a:solidFill>
                  <a:srgbClr val="FFFFFF"/>
                </a:solidFill>
              </a14:hiddenFill>
            </a:ext>
          </a:extLst>
        </p:spPr>
      </p:pic>
      <p:sp>
        <p:nvSpPr>
          <p:cNvPr id="21507" name="Text Box 3"/>
          <p:cNvSpPr txBox="1">
            <a:spLocks noChangeArrowheads="1"/>
          </p:cNvSpPr>
          <p:nvPr/>
        </p:nvSpPr>
        <p:spPr bwMode="auto">
          <a:xfrm>
            <a:off x="250825" y="188913"/>
            <a:ext cx="27368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t>Rat</a:t>
            </a:r>
            <a:r>
              <a:rPr lang="en-GB" sz="2400">
                <a:cs typeface="Arial" panose="020B0604020202020204" pitchFamily="34" charset="0"/>
              </a:rPr>
              <a:t>ón gris</a:t>
            </a:r>
            <a:r>
              <a:rPr lang="en-GB" sz="2400"/>
              <a:t>, </a:t>
            </a:r>
            <a:br>
              <a:rPr lang="en-GB" sz="2400"/>
            </a:br>
            <a:r>
              <a:rPr lang="en-GB" sz="2400"/>
              <a:t>rat</a:t>
            </a:r>
            <a:r>
              <a:rPr lang="en-GB" sz="2400">
                <a:cs typeface="Arial" panose="020B0604020202020204" pitchFamily="34" charset="0"/>
              </a:rPr>
              <a:t>ón gris</a:t>
            </a:r>
            <a:r>
              <a:rPr lang="en-GB" sz="2400"/>
              <a:t>,</a:t>
            </a:r>
            <a:br>
              <a:rPr lang="en-GB" sz="2400"/>
            </a:br>
            <a:r>
              <a:rPr lang="en-GB" sz="2400">
                <a:cs typeface="Arial" panose="020B0604020202020204" pitchFamily="34" charset="0"/>
              </a:rPr>
              <a:t>¿qué ves ahí?</a:t>
            </a:r>
          </a:p>
        </p:txBody>
      </p:sp>
      <p:sp>
        <p:nvSpPr>
          <p:cNvPr id="21508" name="Text Box 4"/>
          <p:cNvSpPr txBox="1">
            <a:spLocks noChangeArrowheads="1"/>
          </p:cNvSpPr>
          <p:nvPr/>
        </p:nvSpPr>
        <p:spPr bwMode="auto">
          <a:xfrm>
            <a:off x="6804025" y="5516563"/>
            <a:ext cx="1944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t>Veo …</a:t>
            </a:r>
            <a:endParaRPr lang="en-GB" sz="240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539750" y="-12700"/>
            <a:ext cx="8064500" cy="6883400"/>
            <a:chOff x="340" y="-8"/>
            <a:chExt cx="5080" cy="4336"/>
          </a:xfrm>
        </p:grpSpPr>
        <p:pic>
          <p:nvPicPr>
            <p:cNvPr id="5123" name="Picture 3" descr="sl_min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 y="-8"/>
              <a:ext cx="5080" cy="4336"/>
            </a:xfrm>
            <a:prstGeom prst="rect">
              <a:avLst/>
            </a:prstGeom>
            <a:noFill/>
            <a:extLst>
              <a:ext uri="{909E8E84-426E-40DD-AFC4-6F175D3DCCD1}">
                <a14:hiddenFill xmlns:a14="http://schemas.microsoft.com/office/drawing/2010/main">
                  <a:solidFill>
                    <a:srgbClr val="FFFFFF"/>
                  </a:solidFill>
                </a14:hiddenFill>
              </a:ext>
            </a:extLst>
          </p:spPr>
        </p:pic>
        <p:sp>
          <p:nvSpPr>
            <p:cNvPr id="5124" name="Rectangle 4"/>
            <p:cNvSpPr>
              <a:spLocks noChangeArrowheads="1"/>
            </p:cNvSpPr>
            <p:nvPr/>
          </p:nvSpPr>
          <p:spPr bwMode="auto">
            <a:xfrm>
              <a:off x="839" y="482"/>
              <a:ext cx="1769" cy="2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5" name="Rectangle 5"/>
            <p:cNvSpPr>
              <a:spLocks noChangeArrowheads="1"/>
            </p:cNvSpPr>
            <p:nvPr/>
          </p:nvSpPr>
          <p:spPr bwMode="auto">
            <a:xfrm>
              <a:off x="3334" y="2069"/>
              <a:ext cx="1088" cy="2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5126" name="Text Box 6">
            <a:hlinkClick r:id="" action="ppaction://noaction">
              <a:snd r:embed="rId4" name="1a.wav"/>
            </a:hlinkClick>
          </p:cNvPr>
          <p:cNvSpPr txBox="1">
            <a:spLocks noChangeArrowheads="1"/>
          </p:cNvSpPr>
          <p:nvPr/>
        </p:nvSpPr>
        <p:spPr bwMode="auto">
          <a:xfrm>
            <a:off x="1331913" y="836613"/>
            <a:ext cx="4105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t>1. Dobla el papel por la mitad.</a:t>
            </a:r>
          </a:p>
        </p:txBody>
      </p:sp>
      <p:sp>
        <p:nvSpPr>
          <p:cNvPr id="5127" name="Text Box 7">
            <a:hlinkClick r:id="" action="ppaction://noaction">
              <a:snd r:embed="rId5" name="1b.wav"/>
            </a:hlinkClick>
          </p:cNvPr>
          <p:cNvSpPr txBox="1">
            <a:spLocks noChangeArrowheads="1"/>
          </p:cNvSpPr>
          <p:nvPr/>
        </p:nvSpPr>
        <p:spPr bwMode="auto">
          <a:xfrm>
            <a:off x="6011863" y="3414713"/>
            <a:ext cx="3168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t>Dobla el papel por aqu</a:t>
            </a:r>
            <a:r>
              <a:rPr lang="en-GB" sz="2000">
                <a:cs typeface="Arial" panose="020B0604020202020204" pitchFamily="34" charset="0"/>
              </a:rPr>
              <a:t>í.</a:t>
            </a:r>
          </a:p>
        </p:txBody>
      </p:sp>
      <p:sp>
        <p:nvSpPr>
          <p:cNvPr id="5128" name="Line 8"/>
          <p:cNvSpPr>
            <a:spLocks noChangeShapeType="1"/>
          </p:cNvSpPr>
          <p:nvPr/>
        </p:nvSpPr>
        <p:spPr bwMode="auto">
          <a:xfrm flipH="1">
            <a:off x="5219700" y="3644900"/>
            <a:ext cx="792163" cy="0"/>
          </a:xfrm>
          <a:prstGeom prst="line">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395288" y="-315913"/>
            <a:ext cx="8064500" cy="6883401"/>
            <a:chOff x="340" y="-199"/>
            <a:chExt cx="5080" cy="4336"/>
          </a:xfrm>
        </p:grpSpPr>
        <p:pic>
          <p:nvPicPr>
            <p:cNvPr id="7171" name="Picture 3" descr="sl_min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 y="-199"/>
              <a:ext cx="5080" cy="4336"/>
            </a:xfrm>
            <a:prstGeom prst="rect">
              <a:avLst/>
            </a:prstGeom>
            <a:noFill/>
            <a:extLst>
              <a:ext uri="{909E8E84-426E-40DD-AFC4-6F175D3DCCD1}">
                <a14:hiddenFill xmlns:a14="http://schemas.microsoft.com/office/drawing/2010/main">
                  <a:solidFill>
                    <a:srgbClr val="FFFFFF"/>
                  </a:solidFill>
                </a14:hiddenFill>
              </a:ext>
            </a:extLst>
          </p:spPr>
        </p:pic>
        <p:sp>
          <p:nvSpPr>
            <p:cNvPr id="7172" name="Rectangle 4"/>
            <p:cNvSpPr>
              <a:spLocks noChangeArrowheads="1"/>
            </p:cNvSpPr>
            <p:nvPr/>
          </p:nvSpPr>
          <p:spPr bwMode="auto">
            <a:xfrm>
              <a:off x="975" y="600"/>
              <a:ext cx="1996" cy="2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73" name="Rectangle 5"/>
            <p:cNvSpPr>
              <a:spLocks noChangeArrowheads="1"/>
            </p:cNvSpPr>
            <p:nvPr/>
          </p:nvSpPr>
          <p:spPr bwMode="auto">
            <a:xfrm>
              <a:off x="3470" y="2205"/>
              <a:ext cx="1270"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7174" name="Text Box 6">
            <a:hlinkClick r:id="" action="ppaction://noaction">
              <a:snd r:embed="rId4" name="2a.wav"/>
            </a:hlinkClick>
          </p:cNvPr>
          <p:cNvSpPr txBox="1">
            <a:spLocks noChangeArrowheads="1"/>
          </p:cNvSpPr>
          <p:nvPr/>
        </p:nvSpPr>
        <p:spPr bwMode="auto">
          <a:xfrm>
            <a:off x="1460500" y="1001713"/>
            <a:ext cx="4895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t>2. Dobla el papel por la mitad otra vez.</a:t>
            </a:r>
          </a:p>
        </p:txBody>
      </p:sp>
      <p:sp>
        <p:nvSpPr>
          <p:cNvPr id="7175" name="Text Box 7">
            <a:hlinkClick r:id="" action="ppaction://noaction">
              <a:snd r:embed="rId5" name="1b.wav"/>
            </a:hlinkClick>
          </p:cNvPr>
          <p:cNvSpPr txBox="1">
            <a:spLocks noChangeArrowheads="1"/>
          </p:cNvSpPr>
          <p:nvPr/>
        </p:nvSpPr>
        <p:spPr bwMode="auto">
          <a:xfrm>
            <a:off x="6099175" y="3551238"/>
            <a:ext cx="3168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t>Dobla el papel por aqu</a:t>
            </a:r>
            <a:r>
              <a:rPr lang="en-GB" sz="2000">
                <a:cs typeface="Arial" panose="020B0604020202020204" pitchFamily="34" charset="0"/>
              </a:rPr>
              <a:t>í.</a:t>
            </a:r>
          </a:p>
        </p:txBody>
      </p:sp>
      <p:sp>
        <p:nvSpPr>
          <p:cNvPr id="7176" name="Line 8"/>
          <p:cNvSpPr>
            <a:spLocks noChangeShapeType="1"/>
          </p:cNvSpPr>
          <p:nvPr/>
        </p:nvSpPr>
        <p:spPr bwMode="auto">
          <a:xfrm flipH="1">
            <a:off x="5321300" y="3781425"/>
            <a:ext cx="792163" cy="0"/>
          </a:xfrm>
          <a:prstGeom prst="line">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827088" y="47625"/>
            <a:ext cx="7993062" cy="6823075"/>
            <a:chOff x="521" y="30"/>
            <a:chExt cx="5035" cy="4298"/>
          </a:xfrm>
        </p:grpSpPr>
        <p:pic>
          <p:nvPicPr>
            <p:cNvPr id="9219" name="Picture 3" descr="sl_mini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 y="30"/>
              <a:ext cx="5035" cy="4298"/>
            </a:xfrm>
            <a:prstGeom prst="rect">
              <a:avLst/>
            </a:prstGeom>
            <a:noFill/>
            <a:extLst>
              <a:ext uri="{909E8E84-426E-40DD-AFC4-6F175D3DCCD1}">
                <a14:hiddenFill xmlns:a14="http://schemas.microsoft.com/office/drawing/2010/main">
                  <a:solidFill>
                    <a:srgbClr val="FFFFFF"/>
                  </a:solidFill>
                </a14:hiddenFill>
              </a:ext>
            </a:extLst>
          </p:spPr>
        </p:pic>
        <p:sp>
          <p:nvSpPr>
            <p:cNvPr id="9220" name="Rectangle 4"/>
            <p:cNvSpPr>
              <a:spLocks noChangeArrowheads="1"/>
            </p:cNvSpPr>
            <p:nvPr/>
          </p:nvSpPr>
          <p:spPr bwMode="auto">
            <a:xfrm>
              <a:off x="2426" y="2341"/>
              <a:ext cx="862" cy="68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21" name="Rectangle 5"/>
            <p:cNvSpPr>
              <a:spLocks noChangeArrowheads="1"/>
            </p:cNvSpPr>
            <p:nvPr/>
          </p:nvSpPr>
          <p:spPr bwMode="auto">
            <a:xfrm>
              <a:off x="975" y="527"/>
              <a:ext cx="2812"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9222" name="Text Box 6">
            <a:hlinkClick r:id="" action="ppaction://noaction">
              <a:snd r:embed="rId4" name="3a.wav"/>
            </a:hlinkClick>
          </p:cNvPr>
          <p:cNvSpPr txBox="1">
            <a:spLocks noChangeArrowheads="1"/>
          </p:cNvSpPr>
          <p:nvPr/>
        </p:nvSpPr>
        <p:spPr bwMode="auto">
          <a:xfrm>
            <a:off x="1547813" y="871538"/>
            <a:ext cx="4895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t>3. Dobla el papel en la otra direcci</a:t>
            </a:r>
            <a:r>
              <a:rPr lang="en-GB" sz="2000">
                <a:cs typeface="Arial" panose="020B0604020202020204" pitchFamily="34" charset="0"/>
              </a:rPr>
              <a:t>ón</a:t>
            </a:r>
            <a:r>
              <a:rPr lang="en-GB" sz="2000"/>
              <a:t>.</a:t>
            </a:r>
          </a:p>
        </p:txBody>
      </p:sp>
      <p:sp>
        <p:nvSpPr>
          <p:cNvPr id="9223" name="Text Box 7">
            <a:hlinkClick r:id="" action="ppaction://noaction">
              <a:snd r:embed="rId5" name="1b.wav"/>
            </a:hlinkClick>
          </p:cNvPr>
          <p:cNvSpPr txBox="1">
            <a:spLocks noChangeArrowheads="1"/>
          </p:cNvSpPr>
          <p:nvPr/>
        </p:nvSpPr>
        <p:spPr bwMode="auto">
          <a:xfrm>
            <a:off x="3059113" y="4327525"/>
            <a:ext cx="3168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a:t>Dobla el papel por aqu</a:t>
            </a:r>
            <a:r>
              <a:rPr lang="en-GB" sz="2000">
                <a:cs typeface="Arial" panose="020B0604020202020204" pitchFamily="34" charset="0"/>
              </a:rPr>
              <a:t>í.</a:t>
            </a:r>
          </a:p>
        </p:txBody>
      </p:sp>
      <p:sp>
        <p:nvSpPr>
          <p:cNvPr id="9224" name="Line 8"/>
          <p:cNvSpPr>
            <a:spLocks noChangeShapeType="1"/>
          </p:cNvSpPr>
          <p:nvPr/>
        </p:nvSpPr>
        <p:spPr bwMode="auto">
          <a:xfrm flipH="1" flipV="1">
            <a:off x="4629150" y="3716338"/>
            <a:ext cx="0" cy="504825"/>
          </a:xfrm>
          <a:prstGeom prst="line">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684213" y="-26988"/>
            <a:ext cx="8064500" cy="6883401"/>
            <a:chOff x="431" y="-17"/>
            <a:chExt cx="5080" cy="4336"/>
          </a:xfrm>
        </p:grpSpPr>
        <p:grpSp>
          <p:nvGrpSpPr>
            <p:cNvPr id="11267" name="Group 3"/>
            <p:cNvGrpSpPr>
              <a:grpSpLocks/>
            </p:cNvGrpSpPr>
            <p:nvPr/>
          </p:nvGrpSpPr>
          <p:grpSpPr bwMode="auto">
            <a:xfrm>
              <a:off x="431" y="-17"/>
              <a:ext cx="5080" cy="4336"/>
              <a:chOff x="431" y="-8"/>
              <a:chExt cx="5080" cy="4336"/>
            </a:xfrm>
          </p:grpSpPr>
          <p:pic>
            <p:nvPicPr>
              <p:cNvPr id="11268" name="Picture 4" descr="sl_mini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 y="-8"/>
                <a:ext cx="5080" cy="4336"/>
              </a:xfrm>
              <a:prstGeom prst="rect">
                <a:avLst/>
              </a:prstGeom>
              <a:noFill/>
              <a:extLst>
                <a:ext uri="{909E8E84-426E-40DD-AFC4-6F175D3DCCD1}">
                  <a14:hiddenFill xmlns:a14="http://schemas.microsoft.com/office/drawing/2010/main">
                    <a:solidFill>
                      <a:srgbClr val="FFFFFF"/>
                    </a:solidFill>
                  </a14:hiddenFill>
                </a:ext>
              </a:extLst>
            </p:spPr>
          </p:pic>
          <p:sp>
            <p:nvSpPr>
              <p:cNvPr id="11269" name="Rectangle 5"/>
              <p:cNvSpPr>
                <a:spLocks noChangeArrowheads="1"/>
              </p:cNvSpPr>
              <p:nvPr/>
            </p:nvSpPr>
            <p:spPr bwMode="auto">
              <a:xfrm>
                <a:off x="948" y="527"/>
                <a:ext cx="3901" cy="40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70" name="Rectangle 6"/>
              <p:cNvSpPr>
                <a:spLocks noChangeArrowheads="1"/>
              </p:cNvSpPr>
              <p:nvPr/>
            </p:nvSpPr>
            <p:spPr bwMode="auto">
              <a:xfrm>
                <a:off x="1791" y="3067"/>
                <a:ext cx="771" cy="59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71" name="Rectangle 7"/>
              <p:cNvSpPr>
                <a:spLocks noChangeArrowheads="1"/>
              </p:cNvSpPr>
              <p:nvPr/>
            </p:nvSpPr>
            <p:spPr bwMode="auto">
              <a:xfrm>
                <a:off x="3424" y="2750"/>
                <a:ext cx="1225"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1272" name="Rectangle 8"/>
            <p:cNvSpPr>
              <a:spLocks noChangeArrowheads="1"/>
            </p:cNvSpPr>
            <p:nvPr/>
          </p:nvSpPr>
          <p:spPr bwMode="auto">
            <a:xfrm>
              <a:off x="3787" y="3203"/>
              <a:ext cx="862" cy="4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1273" name="Text Box 9">
            <a:hlinkClick r:id="" action="ppaction://noaction">
              <a:snd r:embed="rId4" name="4a.wav"/>
            </a:hlinkClick>
          </p:cNvPr>
          <p:cNvSpPr txBox="1">
            <a:spLocks noChangeArrowheads="1"/>
          </p:cNvSpPr>
          <p:nvPr/>
        </p:nvSpPr>
        <p:spPr bwMode="auto">
          <a:xfrm>
            <a:off x="1419225" y="754063"/>
            <a:ext cx="73453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t>4. Desdobla el papel hasta tener algo parecido a </a:t>
            </a:r>
            <a:r>
              <a:rPr lang="en-GB" sz="2000">
                <a:cs typeface="Arial" panose="020B0604020202020204" pitchFamily="34" charset="0"/>
              </a:rPr>
              <a:t>é</a:t>
            </a:r>
            <a:r>
              <a:rPr lang="en-GB" sz="2000"/>
              <a:t>sto y despu</a:t>
            </a:r>
            <a:r>
              <a:rPr lang="en-GB" sz="2000">
                <a:cs typeface="Arial" panose="020B0604020202020204" pitchFamily="34" charset="0"/>
              </a:rPr>
              <a:t>és corta SOLAMENTE la parte que muestra la imagen.</a:t>
            </a:r>
          </a:p>
        </p:txBody>
      </p:sp>
      <p:sp>
        <p:nvSpPr>
          <p:cNvPr id="11274" name="Text Box 10">
            <a:hlinkClick r:id="" action="ppaction://noaction">
              <a:snd r:embed="rId5" name="4b.wav"/>
            </a:hlinkClick>
          </p:cNvPr>
          <p:cNvSpPr txBox="1">
            <a:spLocks noChangeArrowheads="1"/>
          </p:cNvSpPr>
          <p:nvPr/>
        </p:nvSpPr>
        <p:spPr bwMode="auto">
          <a:xfrm>
            <a:off x="2051050" y="5445125"/>
            <a:ext cx="3168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a:t>Corta el papel por aqu</a:t>
            </a:r>
            <a:r>
              <a:rPr lang="en-GB" sz="2000">
                <a:cs typeface="Arial" panose="020B0604020202020204" pitchFamily="34" charset="0"/>
              </a:rPr>
              <a:t>í.</a:t>
            </a:r>
          </a:p>
        </p:txBody>
      </p:sp>
      <p:sp>
        <p:nvSpPr>
          <p:cNvPr id="11275" name="Text Box 11">
            <a:hlinkClick r:id="" action="ppaction://noaction">
              <a:snd r:embed="rId6" name="4c.wav"/>
            </a:hlinkClick>
          </p:cNvPr>
          <p:cNvSpPr txBox="1">
            <a:spLocks noChangeArrowheads="1"/>
          </p:cNvSpPr>
          <p:nvPr/>
        </p:nvSpPr>
        <p:spPr bwMode="auto">
          <a:xfrm>
            <a:off x="5219700" y="5103813"/>
            <a:ext cx="3168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a:t>El papel est</a:t>
            </a:r>
            <a:r>
              <a:rPr lang="en-GB" sz="2000">
                <a:cs typeface="Arial" panose="020B0604020202020204" pitchFamily="34" charset="0"/>
              </a:rPr>
              <a:t>á doblado </a:t>
            </a:r>
            <a:br>
              <a:rPr lang="en-GB" sz="2000">
                <a:cs typeface="Arial" panose="020B0604020202020204" pitchFamily="34" charset="0"/>
              </a:rPr>
            </a:br>
            <a:r>
              <a:rPr lang="en-GB" sz="2000"/>
              <a:t>por aqu</a:t>
            </a:r>
            <a:r>
              <a:rPr lang="en-GB" sz="2000">
                <a:cs typeface="Arial" panose="020B0604020202020204" pitchFamily="34" charset="0"/>
              </a:rPr>
              <a:t>í.</a:t>
            </a:r>
          </a:p>
        </p:txBody>
      </p:sp>
      <p:sp>
        <p:nvSpPr>
          <p:cNvPr id="11276" name="Line 12"/>
          <p:cNvSpPr>
            <a:spLocks noChangeShapeType="1"/>
          </p:cNvSpPr>
          <p:nvPr/>
        </p:nvSpPr>
        <p:spPr bwMode="auto">
          <a:xfrm flipH="1" flipV="1">
            <a:off x="3722688" y="4913313"/>
            <a:ext cx="0" cy="504825"/>
          </a:xfrm>
          <a:prstGeom prst="line">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77" name="Line 13"/>
          <p:cNvSpPr>
            <a:spLocks noChangeShapeType="1"/>
          </p:cNvSpPr>
          <p:nvPr/>
        </p:nvSpPr>
        <p:spPr bwMode="auto">
          <a:xfrm flipH="1" flipV="1">
            <a:off x="5435600" y="4652963"/>
            <a:ext cx="215900" cy="504825"/>
          </a:xfrm>
          <a:prstGeom prst="line">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971550" y="-12700"/>
            <a:ext cx="7704138" cy="6883400"/>
            <a:chOff x="612" y="-8"/>
            <a:chExt cx="4853" cy="4336"/>
          </a:xfrm>
        </p:grpSpPr>
        <p:pic>
          <p:nvPicPr>
            <p:cNvPr id="13315" name="Picture 3" descr="sl_mini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 y="-8"/>
              <a:ext cx="4853" cy="4336"/>
            </a:xfrm>
            <a:prstGeom prst="rect">
              <a:avLst/>
            </a:prstGeom>
            <a:noFill/>
            <a:extLst>
              <a:ext uri="{909E8E84-426E-40DD-AFC4-6F175D3DCCD1}">
                <a14:hiddenFill xmlns:a14="http://schemas.microsoft.com/office/drawing/2010/main">
                  <a:solidFill>
                    <a:srgbClr val="FFFFFF"/>
                  </a:solidFill>
                </a14:hiddenFill>
              </a:ext>
            </a:extLst>
          </p:spPr>
        </p:pic>
        <p:sp>
          <p:nvSpPr>
            <p:cNvPr id="13316" name="Rectangle 4"/>
            <p:cNvSpPr>
              <a:spLocks noChangeArrowheads="1"/>
            </p:cNvSpPr>
            <p:nvPr/>
          </p:nvSpPr>
          <p:spPr bwMode="auto">
            <a:xfrm>
              <a:off x="839" y="436"/>
              <a:ext cx="3356" cy="31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7" name="Rectangle 5"/>
            <p:cNvSpPr>
              <a:spLocks noChangeArrowheads="1"/>
            </p:cNvSpPr>
            <p:nvPr/>
          </p:nvSpPr>
          <p:spPr bwMode="auto">
            <a:xfrm>
              <a:off x="1474" y="3294"/>
              <a:ext cx="1043" cy="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8" name="Rectangle 6"/>
            <p:cNvSpPr>
              <a:spLocks noChangeArrowheads="1"/>
            </p:cNvSpPr>
            <p:nvPr/>
          </p:nvSpPr>
          <p:spPr bwMode="auto">
            <a:xfrm>
              <a:off x="4059" y="2160"/>
              <a:ext cx="1043" cy="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3319" name="Text Box 7">
            <a:hlinkClick r:id="" action="ppaction://noaction">
              <a:snd r:embed="rId4" name="5a.wav"/>
            </a:hlinkClick>
          </p:cNvPr>
          <p:cNvSpPr txBox="1">
            <a:spLocks noChangeArrowheads="1"/>
          </p:cNvSpPr>
          <p:nvPr/>
        </p:nvSpPr>
        <p:spPr bwMode="auto">
          <a:xfrm>
            <a:off x="1201738" y="635000"/>
            <a:ext cx="73453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t>5. Abre el papel completamente - debes tener algo parecido a </a:t>
            </a:r>
            <a:r>
              <a:rPr lang="en-GB" sz="2000">
                <a:cs typeface="Arial" panose="020B0604020202020204" pitchFamily="34" charset="0"/>
              </a:rPr>
              <a:t>é</a:t>
            </a:r>
            <a:r>
              <a:rPr lang="en-GB" sz="2000"/>
              <a:t>sto. </a:t>
            </a:r>
            <a:r>
              <a:rPr lang="en-GB" sz="2000">
                <a:cs typeface="Arial" panose="020B0604020202020204" pitchFamily="34" charset="0"/>
              </a:rPr>
              <a:t>Dobla el papel </a:t>
            </a:r>
            <a:r>
              <a:rPr lang="en-GB" sz="2000"/>
              <a:t>por donde muestra la imagen</a:t>
            </a:r>
            <a:r>
              <a:rPr lang="en-GB" sz="2000">
                <a:cs typeface="Arial" panose="020B0604020202020204" pitchFamily="34" charset="0"/>
              </a:rPr>
              <a:t>.</a:t>
            </a:r>
          </a:p>
        </p:txBody>
      </p:sp>
      <p:sp>
        <p:nvSpPr>
          <p:cNvPr id="13320" name="Text Box 8">
            <a:hlinkClick r:id="" action="ppaction://noaction">
              <a:snd r:embed="rId5" name="5b.wav"/>
            </a:hlinkClick>
          </p:cNvPr>
          <p:cNvSpPr txBox="1">
            <a:spLocks noChangeArrowheads="1"/>
          </p:cNvSpPr>
          <p:nvPr/>
        </p:nvSpPr>
        <p:spPr bwMode="auto">
          <a:xfrm>
            <a:off x="1203325" y="5129213"/>
            <a:ext cx="3168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a:cs typeface="Arial" panose="020B0604020202020204" pitchFamily="34" charset="0"/>
              </a:rPr>
              <a:t>Este es el corte.</a:t>
            </a:r>
          </a:p>
        </p:txBody>
      </p:sp>
      <p:sp>
        <p:nvSpPr>
          <p:cNvPr id="13321" name="Text Box 9">
            <a:hlinkClick r:id="" action="ppaction://noaction">
              <a:snd r:embed="rId6" name="5c.wav"/>
            </a:hlinkClick>
          </p:cNvPr>
          <p:cNvSpPr txBox="1">
            <a:spLocks noChangeArrowheads="1"/>
          </p:cNvSpPr>
          <p:nvPr/>
        </p:nvSpPr>
        <p:spPr bwMode="auto">
          <a:xfrm>
            <a:off x="5795963" y="3789363"/>
            <a:ext cx="3168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a:cs typeface="Arial" panose="020B0604020202020204" pitchFamily="34" charset="0"/>
              </a:rPr>
              <a:t>Dobla el papel</a:t>
            </a:r>
            <a:br>
              <a:rPr lang="en-GB" sz="2000">
                <a:cs typeface="Arial" panose="020B0604020202020204" pitchFamily="34" charset="0"/>
              </a:rPr>
            </a:br>
            <a:r>
              <a:rPr lang="en-GB" sz="2000">
                <a:cs typeface="Arial" panose="020B0604020202020204" pitchFamily="34" charset="0"/>
              </a:rPr>
              <a:t> </a:t>
            </a:r>
            <a:r>
              <a:rPr lang="en-GB" sz="2000"/>
              <a:t>por aqu</a:t>
            </a:r>
            <a:r>
              <a:rPr lang="en-GB" sz="2000">
                <a:cs typeface="Arial" panose="020B0604020202020204" pitchFamily="34" charset="0"/>
              </a:rPr>
              <a:t>í.</a:t>
            </a:r>
          </a:p>
        </p:txBody>
      </p:sp>
      <p:sp>
        <p:nvSpPr>
          <p:cNvPr id="13322" name="Line 10"/>
          <p:cNvSpPr>
            <a:spLocks noChangeShapeType="1"/>
          </p:cNvSpPr>
          <p:nvPr/>
        </p:nvSpPr>
        <p:spPr bwMode="auto">
          <a:xfrm flipV="1">
            <a:off x="2555875" y="3746500"/>
            <a:ext cx="806450" cy="1397000"/>
          </a:xfrm>
          <a:prstGeom prst="line">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3" name="Line 11"/>
          <p:cNvSpPr>
            <a:spLocks noChangeShapeType="1"/>
          </p:cNvSpPr>
          <p:nvPr/>
        </p:nvSpPr>
        <p:spPr bwMode="auto">
          <a:xfrm flipH="1">
            <a:off x="6473825" y="3716338"/>
            <a:ext cx="792163" cy="0"/>
          </a:xfrm>
          <a:prstGeom prst="line">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323850" y="-11113"/>
            <a:ext cx="8424863" cy="6821488"/>
            <a:chOff x="204" y="-7"/>
            <a:chExt cx="5307" cy="4297"/>
          </a:xfrm>
        </p:grpSpPr>
        <p:pic>
          <p:nvPicPr>
            <p:cNvPr id="15363" name="Picture 3" descr="sl_mini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 y="-7"/>
              <a:ext cx="5307" cy="4297"/>
            </a:xfrm>
            <a:prstGeom prst="rect">
              <a:avLst/>
            </a:prstGeom>
            <a:noFill/>
            <a:extLst>
              <a:ext uri="{909E8E84-426E-40DD-AFC4-6F175D3DCCD1}">
                <a14:hiddenFill xmlns:a14="http://schemas.microsoft.com/office/drawing/2010/main">
                  <a:solidFill>
                    <a:srgbClr val="FFFFFF"/>
                  </a:solidFill>
                </a14:hiddenFill>
              </a:ext>
            </a:extLst>
          </p:spPr>
        </p:pic>
        <p:sp>
          <p:nvSpPr>
            <p:cNvPr id="15364" name="Rectangle 4"/>
            <p:cNvSpPr>
              <a:spLocks noChangeArrowheads="1"/>
            </p:cNvSpPr>
            <p:nvPr/>
          </p:nvSpPr>
          <p:spPr bwMode="auto">
            <a:xfrm>
              <a:off x="476" y="255"/>
              <a:ext cx="3402" cy="2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65" name="Rectangle 5"/>
            <p:cNvSpPr>
              <a:spLocks noChangeArrowheads="1"/>
            </p:cNvSpPr>
            <p:nvPr/>
          </p:nvSpPr>
          <p:spPr bwMode="auto">
            <a:xfrm>
              <a:off x="4241" y="1253"/>
              <a:ext cx="862" cy="14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66" name="Rectangle 6"/>
            <p:cNvSpPr>
              <a:spLocks noChangeArrowheads="1"/>
            </p:cNvSpPr>
            <p:nvPr/>
          </p:nvSpPr>
          <p:spPr bwMode="auto">
            <a:xfrm>
              <a:off x="476" y="1071"/>
              <a:ext cx="862" cy="14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67" name="Rectangle 7"/>
            <p:cNvSpPr>
              <a:spLocks noChangeArrowheads="1"/>
            </p:cNvSpPr>
            <p:nvPr/>
          </p:nvSpPr>
          <p:spPr bwMode="auto">
            <a:xfrm>
              <a:off x="1111" y="3203"/>
              <a:ext cx="2722" cy="77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5368" name="Text Box 8">
            <a:hlinkClick r:id="" action="ppaction://noaction">
              <a:snd r:embed="rId4" name="6a.wav"/>
            </a:hlinkClick>
          </p:cNvPr>
          <p:cNvSpPr txBox="1">
            <a:spLocks noChangeArrowheads="1"/>
          </p:cNvSpPr>
          <p:nvPr/>
        </p:nvSpPr>
        <p:spPr bwMode="auto">
          <a:xfrm>
            <a:off x="827088" y="433388"/>
            <a:ext cx="7273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t>6. Coge las dos partes finales y emp</a:t>
            </a:r>
            <a:r>
              <a:rPr lang="en-GB" sz="2000">
                <a:cs typeface="Arial" panose="020B0604020202020204" pitchFamily="34" charset="0"/>
              </a:rPr>
              <a:t>újalas hacia el centro.</a:t>
            </a:r>
            <a:r>
              <a:rPr lang="en-GB" sz="2000"/>
              <a:t> </a:t>
            </a:r>
          </a:p>
        </p:txBody>
      </p:sp>
      <p:sp>
        <p:nvSpPr>
          <p:cNvPr id="15369" name="Text Box 9">
            <a:hlinkClick r:id="" action="ppaction://noaction">
              <a:snd r:embed="rId5" name="6b.wav"/>
            </a:hlinkClick>
          </p:cNvPr>
          <p:cNvSpPr txBox="1">
            <a:spLocks noChangeArrowheads="1"/>
          </p:cNvSpPr>
          <p:nvPr/>
        </p:nvSpPr>
        <p:spPr bwMode="auto">
          <a:xfrm>
            <a:off x="1547813" y="5229225"/>
            <a:ext cx="53292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a:cs typeface="Arial" panose="020B0604020202020204" pitchFamily="34" charset="0"/>
              </a:rPr>
              <a:t>¡Deberías tener el librito ya!</a:t>
            </a:r>
            <a:br>
              <a:rPr lang="en-GB" sz="2000">
                <a:cs typeface="Arial" panose="020B0604020202020204" pitchFamily="34" charset="0"/>
              </a:rPr>
            </a:br>
            <a:r>
              <a:rPr lang="en-GB" sz="2000">
                <a:cs typeface="Arial" panose="020B0604020202020204" pitchFamily="34" charset="0"/>
              </a:rPr>
              <a:t>Ahora puedes pegar las páginas centrales y </a:t>
            </a:r>
            <a:br>
              <a:rPr lang="en-GB" sz="2000">
                <a:cs typeface="Arial" panose="020B0604020202020204" pitchFamily="34" charset="0"/>
              </a:rPr>
            </a:br>
            <a:r>
              <a:rPr lang="en-GB" sz="2000">
                <a:cs typeface="Arial" panose="020B0604020202020204" pitchFamily="34" charset="0"/>
              </a:rPr>
              <a:t>empezar a escribir y dibujar tu historia.</a:t>
            </a:r>
          </a:p>
        </p:txBody>
      </p:sp>
      <p:sp>
        <p:nvSpPr>
          <p:cNvPr id="15370" name="Text Box 10"/>
          <p:cNvSpPr txBox="1">
            <a:spLocks noChangeArrowheads="1"/>
          </p:cNvSpPr>
          <p:nvPr/>
        </p:nvSpPr>
        <p:spPr bwMode="auto">
          <a:xfrm>
            <a:off x="5349875" y="3778250"/>
            <a:ext cx="21605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sz="2000"/>
              <a:t>Emp</a:t>
            </a:r>
            <a:r>
              <a:rPr lang="en-GB" sz="2000">
                <a:cs typeface="Arial" panose="020B0604020202020204" pitchFamily="34" charset="0"/>
              </a:rPr>
              <a:t>uja hacia </a:t>
            </a:r>
            <a:br>
              <a:rPr lang="en-GB" sz="2000">
                <a:cs typeface="Arial" panose="020B0604020202020204" pitchFamily="34" charset="0"/>
              </a:rPr>
            </a:br>
            <a:r>
              <a:rPr lang="en-GB" sz="2000">
                <a:cs typeface="Arial" panose="020B0604020202020204" pitchFamily="34" charset="0"/>
              </a:rPr>
              <a:t>el centro.</a:t>
            </a:r>
            <a:r>
              <a:rPr lang="en-GB" sz="2000"/>
              <a:t> </a:t>
            </a:r>
            <a:endParaRPr lang="en-GB"/>
          </a:p>
        </p:txBody>
      </p:sp>
      <p:sp>
        <p:nvSpPr>
          <p:cNvPr id="15371" name="Text Box 11"/>
          <p:cNvSpPr txBox="1">
            <a:spLocks noChangeArrowheads="1"/>
          </p:cNvSpPr>
          <p:nvPr/>
        </p:nvSpPr>
        <p:spPr bwMode="auto">
          <a:xfrm>
            <a:off x="755650" y="3836988"/>
            <a:ext cx="17287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t>Emp</a:t>
            </a:r>
            <a:r>
              <a:rPr lang="en-GB" sz="2000">
                <a:cs typeface="Arial" panose="020B0604020202020204" pitchFamily="34" charset="0"/>
              </a:rPr>
              <a:t>uja hacia el centro.</a:t>
            </a:r>
            <a:r>
              <a:rPr lang="en-GB" sz="2000"/>
              <a:t> </a:t>
            </a: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106363" y="-312738"/>
            <a:ext cx="9037637" cy="7054851"/>
            <a:chOff x="67" y="-197"/>
            <a:chExt cx="5693" cy="4444"/>
          </a:xfrm>
        </p:grpSpPr>
        <p:pic>
          <p:nvPicPr>
            <p:cNvPr id="17411" name="Picture 3" descr="sl_mini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 y="-197"/>
              <a:ext cx="5693" cy="4444"/>
            </a:xfrm>
            <a:prstGeom prst="rect">
              <a:avLst/>
            </a:prstGeom>
            <a:noFill/>
            <a:extLst>
              <a:ext uri="{909E8E84-426E-40DD-AFC4-6F175D3DCCD1}">
                <a14:hiddenFill xmlns:a14="http://schemas.microsoft.com/office/drawing/2010/main">
                  <a:solidFill>
                    <a:srgbClr val="FFFFFF"/>
                  </a:solidFill>
                </a14:hiddenFill>
              </a:ext>
            </a:extLst>
          </p:spPr>
        </p:pic>
        <p:sp>
          <p:nvSpPr>
            <p:cNvPr id="17412" name="Rectangle 4"/>
            <p:cNvSpPr>
              <a:spLocks noChangeArrowheads="1"/>
            </p:cNvSpPr>
            <p:nvPr/>
          </p:nvSpPr>
          <p:spPr bwMode="auto">
            <a:xfrm>
              <a:off x="930" y="527"/>
              <a:ext cx="3810" cy="40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7413" name="Text Box 5">
            <a:hlinkClick r:id="" action="ppaction://noaction">
              <a:snd r:embed="rId4" name="7.wav"/>
            </a:hlinkClick>
          </p:cNvPr>
          <p:cNvSpPr txBox="1">
            <a:spLocks noChangeArrowheads="1"/>
          </p:cNvSpPr>
          <p:nvPr/>
        </p:nvSpPr>
        <p:spPr bwMode="auto">
          <a:xfrm>
            <a:off x="1417638" y="782638"/>
            <a:ext cx="698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t>7. Deber</a:t>
            </a:r>
            <a:r>
              <a:rPr lang="en-GB" sz="2000">
                <a:cs typeface="Arial" panose="020B0604020202020204" pitchFamily="34" charset="0"/>
              </a:rPr>
              <a:t>ías tener un librito de 8 páginas. Ahora dále la forma de libro y empieza a escribir.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404938" y="1916113"/>
            <a:ext cx="633571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8000"/>
              <a:t>ejemplo</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435</Words>
  <Application>Microsoft Office PowerPoint</Application>
  <PresentationFormat>On-screen Show (4:3)</PresentationFormat>
  <Paragraphs>40</Paragraphs>
  <Slides>11</Slides>
  <Notes>9</Notes>
  <HiddenSlides>0</HiddenSlides>
  <MMClips>1</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I.T.SUPPORT</dc:creator>
  <cp:lastModifiedBy>55WD</cp:lastModifiedBy>
  <cp:revision>10</cp:revision>
  <dcterms:created xsi:type="dcterms:W3CDTF">2009-03-17T03:09:48Z</dcterms:created>
  <dcterms:modified xsi:type="dcterms:W3CDTF">2014-08-09T16:20:28Z</dcterms:modified>
</cp:coreProperties>
</file>