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18" autoAdjust="0"/>
  </p:normalViewPr>
  <p:slideViewPr>
    <p:cSldViewPr>
      <p:cViewPr varScale="1">
        <p:scale>
          <a:sx n="100" d="100"/>
          <a:sy n="100" d="100"/>
        </p:scale>
        <p:origin x="19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8395A1-A9BD-4B69-910F-7E648CE5D20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11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EE69AF-983A-4180-BACF-0A783E20E89D}" type="slidenum">
              <a:rPr lang="en-GB"/>
              <a:pPr/>
              <a:t>1</a:t>
            </a:fld>
            <a:endParaRPr lang="en-GB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/>
              <a:t>¿Verdad o mentira? = True or false?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564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E88D2-9504-40C3-A2E9-A2D7AEFE8431}" type="slidenum">
              <a:rPr lang="en-GB"/>
              <a:pPr/>
              <a:t>10</a:t>
            </a:fld>
            <a:endParaRPr lang="en-GB"/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Pupils must now </a:t>
            </a:r>
            <a:r>
              <a:rPr lang="en-GB" b="1"/>
              <a:t>read</a:t>
            </a:r>
            <a:r>
              <a:rPr lang="en-GB"/>
              <a:t> the statement in Spanish and decide whether the statement is true or false. </a:t>
            </a:r>
          </a:p>
        </p:txBody>
      </p:sp>
    </p:spTree>
    <p:extLst>
      <p:ext uri="{BB962C8B-B14F-4D97-AF65-F5344CB8AC3E}">
        <p14:creationId xmlns:p14="http://schemas.microsoft.com/office/powerpoint/2010/main" val="3011061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AEBF6-B869-4BFE-B96B-96D5D5FC5CC2}" type="slidenum">
              <a:rPr lang="en-GB"/>
              <a:pPr/>
              <a:t>11</a:t>
            </a:fld>
            <a:endParaRPr lang="en-GB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Pupils must now </a:t>
            </a:r>
            <a:r>
              <a:rPr lang="en-GB" b="1"/>
              <a:t>read</a:t>
            </a:r>
            <a:r>
              <a:rPr lang="en-GB"/>
              <a:t> the statement in Spanish and decide whether the statement is true or false. </a:t>
            </a:r>
          </a:p>
        </p:txBody>
      </p:sp>
    </p:spTree>
    <p:extLst>
      <p:ext uri="{BB962C8B-B14F-4D97-AF65-F5344CB8AC3E}">
        <p14:creationId xmlns:p14="http://schemas.microsoft.com/office/powerpoint/2010/main" val="2750134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ED60DA-573C-4BD6-86ED-2BF659D42B3F}" type="slidenum">
              <a:rPr lang="en-GB"/>
              <a:pPr/>
              <a:t>12</a:t>
            </a:fld>
            <a:endParaRPr lang="en-GB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Pupils must now </a:t>
            </a:r>
            <a:r>
              <a:rPr lang="en-GB" b="1"/>
              <a:t>read</a:t>
            </a:r>
            <a:r>
              <a:rPr lang="en-GB"/>
              <a:t> the statement in Spanish and decide whether the statement is true or false.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454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2379C0-DC5E-4A64-B6E2-89279129B104}" type="slidenum">
              <a:rPr lang="en-GB"/>
              <a:pPr/>
              <a:t>13</a:t>
            </a:fld>
            <a:endParaRPr lang="en-GB"/>
          </a:p>
        </p:txBody>
      </p:sp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Pupils must now </a:t>
            </a:r>
            <a:r>
              <a:rPr lang="en-GB" b="1"/>
              <a:t>read</a:t>
            </a:r>
            <a:r>
              <a:rPr lang="en-GB"/>
              <a:t> the statement in Spanish and decide whether the statement is true or false. </a:t>
            </a:r>
          </a:p>
        </p:txBody>
      </p:sp>
    </p:spTree>
    <p:extLst>
      <p:ext uri="{BB962C8B-B14F-4D97-AF65-F5344CB8AC3E}">
        <p14:creationId xmlns:p14="http://schemas.microsoft.com/office/powerpoint/2010/main" val="2163687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AD942D-5354-43B5-B597-1E235FC9EAF7}" type="slidenum">
              <a:rPr lang="en-GB"/>
              <a:pPr/>
              <a:t>14</a:t>
            </a:fld>
            <a:endParaRPr lang="en-GB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Pupils must now </a:t>
            </a:r>
            <a:r>
              <a:rPr lang="en-GB" b="1"/>
              <a:t>read</a:t>
            </a:r>
            <a:r>
              <a:rPr lang="en-GB"/>
              <a:t> the statement in Spanish and decide whether the statement is true or false.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995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06D22-0E4C-4A75-AFB8-70EA7E00B635}" type="slidenum">
              <a:rPr lang="en-GB"/>
              <a:pPr/>
              <a:t>15</a:t>
            </a:fld>
            <a:endParaRPr lang="en-GB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Pupils must now </a:t>
            </a:r>
            <a:r>
              <a:rPr lang="en-GB" b="1"/>
              <a:t>read</a:t>
            </a:r>
            <a:r>
              <a:rPr lang="en-GB"/>
              <a:t> the statement in Spanish and decide whether the statement is true or false.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223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17CFC-A398-4988-A0B2-9D2A4C9F0D48}" type="slidenum">
              <a:rPr lang="en-GB"/>
              <a:pPr/>
              <a:t>16</a:t>
            </a:fld>
            <a:endParaRPr lang="en-GB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Pupils must now </a:t>
            </a:r>
            <a:r>
              <a:rPr lang="en-GB" b="1"/>
              <a:t>read</a:t>
            </a:r>
            <a:r>
              <a:rPr lang="en-GB"/>
              <a:t> the statement in Spanish and decide whether the statement is true or false.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689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7F4A08-B660-4AA7-99AC-4B0A234D9137}" type="slidenum">
              <a:rPr lang="en-GB"/>
              <a:pPr/>
              <a:t>17</a:t>
            </a:fld>
            <a:endParaRPr lang="en-GB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Pupils must now </a:t>
            </a:r>
            <a:r>
              <a:rPr lang="en-GB" b="1"/>
              <a:t>read</a:t>
            </a:r>
            <a:r>
              <a:rPr lang="en-GB"/>
              <a:t> the statement in Spanish and decide whether the statement is true or false.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666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Re-read the familiar story.  On the next slide are 3 x possible activities to follow up with pupils, giving them the opportunity to create some new language using colour and </a:t>
            </a:r>
            <a:r>
              <a:rPr lang="en-GB" smtClean="0"/>
              <a:t>animal combinations.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7DA0-0D77-4ECC-B024-9818AB726D6B}" type="slidenum">
              <a:rPr lang="en-GB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53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BA0CA3-7975-464B-9881-53824F0C8722}" type="slidenum">
              <a:rPr lang="en-GB"/>
              <a:pPr/>
              <a:t>2</a:t>
            </a:fld>
            <a:endParaRPr lang="en-GB"/>
          </a:p>
        </p:txBody>
      </p:sp>
      <p:sp>
        <p:nvSpPr>
          <p:cNvPr id="5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Click on the photo to hear a statement in Spanish. Pupils must decide whether statements are true or false. Click on ‘Verdad’ if pupils believe that it’s true – you will hear ‘Muy bien’ if they are correct – or ‘Mentira’ if pupils believe that the statement is false – you will hear ‘Mala suerte’ (Bad luck) if they are wrong.</a:t>
            </a:r>
          </a:p>
        </p:txBody>
      </p:sp>
    </p:spTree>
    <p:extLst>
      <p:ext uri="{BB962C8B-B14F-4D97-AF65-F5344CB8AC3E}">
        <p14:creationId xmlns:p14="http://schemas.microsoft.com/office/powerpoint/2010/main" val="363667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F9DCB-357C-40F9-979A-F88E6E5377D2}" type="slidenum">
              <a:rPr lang="en-GB"/>
              <a:pPr/>
              <a:t>3</a:t>
            </a:fld>
            <a:endParaRPr lang="en-GB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Click on the photo to hear a statement in Spanish. Pupils must decide whether the statements are true or false. Click on ‘Verdad’ if pupils believe that it’s true – you will hear ‘Muy bien’ if they are correct – or ‘Mentira’ if pupils believe that the statement is false – you will hear ‘Mala suerte’ (Bad luck) if they are wrong.</a:t>
            </a:r>
          </a:p>
        </p:txBody>
      </p:sp>
    </p:spTree>
    <p:extLst>
      <p:ext uri="{BB962C8B-B14F-4D97-AF65-F5344CB8AC3E}">
        <p14:creationId xmlns:p14="http://schemas.microsoft.com/office/powerpoint/2010/main" val="118899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5C540E-4E89-4FA4-822C-9534FEC4264F}" type="slidenum">
              <a:rPr lang="en-GB"/>
              <a:pPr/>
              <a:t>4</a:t>
            </a:fld>
            <a:endParaRPr lang="en-GB"/>
          </a:p>
        </p:txBody>
      </p:sp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Click on the photo to hear a statement in Spanish. Pupils must decide whether the statements are true or false. Click on ‘Verdad’ if pupils believe that it’s true – you will hear ‘Muy bien’ if they are correct – or ‘Mentira’ if pupils believe that the statement is false – you will hear ‘Mala suerte’ (Bad luck) if they are wrong.</a:t>
            </a:r>
          </a:p>
        </p:txBody>
      </p:sp>
    </p:spTree>
    <p:extLst>
      <p:ext uri="{BB962C8B-B14F-4D97-AF65-F5344CB8AC3E}">
        <p14:creationId xmlns:p14="http://schemas.microsoft.com/office/powerpoint/2010/main" val="1520726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2B548-58C2-433C-9EA2-AC5F459A33A4}" type="slidenum">
              <a:rPr lang="en-GB"/>
              <a:pPr/>
              <a:t>5</a:t>
            </a:fld>
            <a:endParaRPr lang="en-GB"/>
          </a:p>
        </p:txBody>
      </p:sp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Click on the photo to hear a statement in Spanish. Pupils must decide whether the statements are true or false. Click on ‘Verdad’ if pupils believe that it’s true – you will hear ‘Muy bien’ if they are correct – or ‘Mentira’ if pupils believe that the statement is false – you will hear ‘Mala suerte’ (Bad luck) if they are wrong.</a:t>
            </a:r>
          </a:p>
        </p:txBody>
      </p:sp>
    </p:spTree>
    <p:extLst>
      <p:ext uri="{BB962C8B-B14F-4D97-AF65-F5344CB8AC3E}">
        <p14:creationId xmlns:p14="http://schemas.microsoft.com/office/powerpoint/2010/main" val="3299042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D07604-C458-4A68-A9AE-B4B7BD1BA52E}" type="slidenum">
              <a:rPr lang="en-GB"/>
              <a:pPr/>
              <a:t>6</a:t>
            </a:fld>
            <a:endParaRPr lang="en-GB"/>
          </a:p>
        </p:txBody>
      </p:sp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Click on the photo to hear a statement in Spanish. Pupils must decide whether the statements are true or false. Click on ‘Verdad’ if pupils believe that it’s true – you will hear ‘Muy bien’ if they are correct – or ‘Mentira’ if pupils believe that the statement is false – you will hear ‘Mala suerte’ (Bad luck) if they are wrong.</a:t>
            </a:r>
          </a:p>
        </p:txBody>
      </p:sp>
    </p:spTree>
    <p:extLst>
      <p:ext uri="{BB962C8B-B14F-4D97-AF65-F5344CB8AC3E}">
        <p14:creationId xmlns:p14="http://schemas.microsoft.com/office/powerpoint/2010/main" val="3868143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F9094A-D137-4492-A281-E29F392DB727}" type="slidenum">
              <a:rPr lang="en-GB"/>
              <a:pPr/>
              <a:t>7</a:t>
            </a:fld>
            <a:endParaRPr lang="en-GB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Click on the photo to hear a statement in Spanish. Pupils must decide whether the statements are true or false. Click on ‘Verdad’ if pupils believe that it’s true – you will hear ‘Muy bien’ if they are correct – or ‘Mentira’ if pupils believe that the statement is false – you will hear ‘Mala suerte’ (Bad luck) if they are wrong.</a:t>
            </a:r>
          </a:p>
        </p:txBody>
      </p:sp>
    </p:spTree>
    <p:extLst>
      <p:ext uri="{BB962C8B-B14F-4D97-AF65-F5344CB8AC3E}">
        <p14:creationId xmlns:p14="http://schemas.microsoft.com/office/powerpoint/2010/main" val="1526498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FE1A2-ABB8-4B87-BE2A-B12DBCEDED66}" type="slidenum">
              <a:rPr lang="en-GB"/>
              <a:pPr/>
              <a:t>8</a:t>
            </a:fld>
            <a:endParaRPr lang="en-GB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Click on the photo to hear a statement in Spanish. Pupils must decide whether the statements are true or false. Click on ‘Verdad’ if pupils believe that it’s true – you will hear ‘Muy bien’ if they are correct – or ‘Mentira’ if pupils believe that the statement is false – you will hear ‘Mala suerte’ (Bad luck) if they are wrong.</a:t>
            </a:r>
          </a:p>
        </p:txBody>
      </p:sp>
    </p:spTree>
    <p:extLst>
      <p:ext uri="{BB962C8B-B14F-4D97-AF65-F5344CB8AC3E}">
        <p14:creationId xmlns:p14="http://schemas.microsoft.com/office/powerpoint/2010/main" val="3955975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46534D-3B19-41DC-A530-26CC54A40D42}" type="slidenum">
              <a:rPr lang="en-GB"/>
              <a:pPr/>
              <a:t>9</a:t>
            </a:fld>
            <a:endParaRPr lang="en-GB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Click on the photo to hear a statement in Spanish. Pupils must decide whether the statements are true or false. Click on ‘Verdad’ if pupils believe that it’s true – you will hear ‘Muy bien’ if they are correct – or ‘Mentira’ if pupils believe that the statement is false – you will hear ‘Mala suerte’ (Bad luck) if they are wrong.</a:t>
            </a:r>
          </a:p>
        </p:txBody>
      </p:sp>
    </p:spTree>
    <p:extLst>
      <p:ext uri="{BB962C8B-B14F-4D97-AF65-F5344CB8AC3E}">
        <p14:creationId xmlns:p14="http://schemas.microsoft.com/office/powerpoint/2010/main" val="239724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59456-F3B0-42B1-B0A6-1D75A30937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42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73465-3F46-4ED3-8BD6-F4F873BDAB8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1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9B3DC-D353-4F2B-9543-4ABAD11392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668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71A60-B585-4649-8B20-9223CE9C114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0B6B2-C911-4103-96E6-19A800AE1D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139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1CA2E-A9A7-404A-9C6E-8FFBDC84CE8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AE6B4-1A00-49C4-ABC4-734C36599D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041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97D73-082A-4B33-A765-97060F21DE6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8621C-C9A8-4729-AC24-DB9EA0820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846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08DAB-5D1B-43D6-8A40-2056CC2AEB7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FABF2-69CE-4148-ACB1-C5F33FDE08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091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E7505-CEFD-4615-B5B4-DEE19EC4541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8A7B1-C5F5-4642-B9DD-D40859A4A0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437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9415F-EF99-407B-9D7F-0876A7055C7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B18BB-2091-41C7-92CD-47174E4BD6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861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F06A0-C851-4390-971C-115C373C399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E3AB0-E3D1-41C1-8DE6-0B7B7F4572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870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FABCB-8C62-487F-BDDF-32D6B0CD992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DCBBA-199F-476F-8243-26CCD0F05A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6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D20CA-944B-4C9D-8761-32E75D6B2B0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561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338F7-6C6E-46F7-BFAF-16ADFFEA58D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715B4-4728-4B0B-B3F3-DF365199C6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277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38759-99F5-4EBB-9E9C-C4C42CABA0E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261A-5940-49F9-A5CF-66A89DCD61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710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98A91-A25D-4266-8B57-E30EFC46664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C2251-5894-46CA-B029-34485FC40D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05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07154-3F82-46CE-9FC5-D63416DD7E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98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7D022-4803-4178-83F9-42FA56BC48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85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B8345-4F9B-4EC4-B426-79397BC0025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36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A64D3-FA4D-4C8A-962E-A409EF27441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67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22163-B87E-4463-983A-7FBEFE97F7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84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C3C2E-066B-418C-8350-1D71C2F113F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46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816EC-888D-4CE0-B62F-1BD4B2DECE9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60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43F557-94F9-4D56-99DC-23306ABC35B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130A6-4DFF-4CE5-B61F-A673E38A5FE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B271C8F-F225-424B-AC32-7EA6903BCC12}" type="slidenum">
              <a:rPr lang="en-GB">
                <a:latin typeface="Calibri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46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audio" Target="../media/audio1.wav"/><Relationship Id="rId4" Type="http://schemas.openxmlformats.org/officeDocument/2006/relationships/audio" Target="../media/audio2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1.wav"/><Relationship Id="rId4" Type="http://schemas.openxmlformats.org/officeDocument/2006/relationships/audio" Target="../media/audio2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6.wav"/><Relationship Id="rId4" Type="http://schemas.openxmlformats.org/officeDocument/2006/relationships/audio" Target="../media/audio25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audio" Target="../media/audio1.wav"/><Relationship Id="rId4" Type="http://schemas.openxmlformats.org/officeDocument/2006/relationships/audio" Target="../media/audio28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30.wav"/><Relationship Id="rId4" Type="http://schemas.openxmlformats.org/officeDocument/2006/relationships/audio" Target="../media/audio29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6.wav"/><Relationship Id="rId4" Type="http://schemas.openxmlformats.org/officeDocument/2006/relationships/audio" Target="../media/audio3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33.wav"/><Relationship Id="rId4" Type="http://schemas.openxmlformats.org/officeDocument/2006/relationships/audio" Target="../media/audio3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6.wav"/><Relationship Id="rId4" Type="http://schemas.openxmlformats.org/officeDocument/2006/relationships/audio" Target="../media/audio3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audio" Target="../media/audio12.wav"/><Relationship Id="rId4" Type="http://schemas.openxmlformats.org/officeDocument/2006/relationships/audio" Target="../media/audio1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audio" Target="../media/audio13.wav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6.wav"/><Relationship Id="rId5" Type="http://schemas.openxmlformats.org/officeDocument/2006/relationships/audio" Target="../media/audio1.wav"/><Relationship Id="rId4" Type="http://schemas.openxmlformats.org/officeDocument/2006/relationships/audio" Target="../media/audio1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7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0.wav"/><Relationship Id="rId5" Type="http://schemas.openxmlformats.org/officeDocument/2006/relationships/audio" Target="../media/audio1.wav"/><Relationship Id="rId4" Type="http://schemas.openxmlformats.org/officeDocument/2006/relationships/audio" Target="../media/audio1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hlinkClick r:id="" action="ppaction://noaction">
              <a:snd r:embed="rId3" name="vm.wav"/>
            </a:hlinkClick>
          </p:cNvPr>
          <p:cNvSpPr txBox="1">
            <a:spLocks noChangeArrowheads="1"/>
          </p:cNvSpPr>
          <p:nvPr/>
        </p:nvSpPr>
        <p:spPr bwMode="auto">
          <a:xfrm>
            <a:off x="971550" y="1773238"/>
            <a:ext cx="72723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>
                <a:cs typeface="Arial" panose="020B0604020202020204" pitchFamily="34" charset="0"/>
              </a:rPr>
              <a:t>¿Verdad o mentira?</a:t>
            </a:r>
          </a:p>
        </p:txBody>
      </p:sp>
      <p:pic>
        <p:nvPicPr>
          <p:cNvPr id="2054" name="Picture 6" descr="la-menti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924175"/>
            <a:ext cx="3792538" cy="370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hlinkClick r:id="" action="ppaction://noaction" highlightClick="1">
              <a:snd r:embed="rId3" name="11v.wav"/>
            </a:hlinkClick>
          </p:cNvPr>
          <p:cNvSpPr>
            <a:spLocks noChangeArrowheads="1"/>
          </p:cNvSpPr>
          <p:nvPr/>
        </p:nvSpPr>
        <p:spPr bwMode="auto">
          <a:xfrm>
            <a:off x="1042988" y="4868863"/>
            <a:ext cx="2951162" cy="10080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4000"/>
              <a:t>Verdad</a:t>
            </a:r>
          </a:p>
        </p:txBody>
      </p:sp>
      <p:sp>
        <p:nvSpPr>
          <p:cNvPr id="22531" name="AutoShape 3">
            <a:hlinkClick r:id="" action="ppaction://noaction" highlightClick="1">
              <a:snd r:embed="rId4" name="11m.wav"/>
            </a:hlinkClick>
          </p:cNvPr>
          <p:cNvSpPr>
            <a:spLocks noChangeArrowheads="1"/>
          </p:cNvSpPr>
          <p:nvPr/>
        </p:nvSpPr>
        <p:spPr bwMode="auto">
          <a:xfrm>
            <a:off x="5364163" y="4868863"/>
            <a:ext cx="2951162" cy="10080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4000"/>
              <a:t>Mentira</a:t>
            </a:r>
          </a:p>
        </p:txBody>
      </p:sp>
      <p:sp>
        <p:nvSpPr>
          <p:cNvPr id="22532" name="Text Box 4">
            <a:hlinkClick r:id="" action="ppaction://noaction">
              <a:snd r:embed="rId5" name="vm.wav"/>
            </a:hlinkClick>
          </p:cNvPr>
          <p:cNvSpPr txBox="1">
            <a:spLocks noChangeArrowheads="1"/>
          </p:cNvSpPr>
          <p:nvPr/>
        </p:nvSpPr>
        <p:spPr bwMode="auto">
          <a:xfrm>
            <a:off x="971550" y="44450"/>
            <a:ext cx="7272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>
                <a:cs typeface="Arial" panose="020B0604020202020204" pitchFamily="34" charset="0"/>
              </a:rPr>
              <a:t>¿Verdad o mentira?</a:t>
            </a:r>
          </a:p>
        </p:txBody>
      </p:sp>
      <p:pic>
        <p:nvPicPr>
          <p:cNvPr id="22535" name="Picture 7" descr="Pets%20with%20Personality%20Bott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12800"/>
            <a:ext cx="6638925" cy="304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07950" y="3908425"/>
            <a:ext cx="889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/>
              <a:t>En la foto hay tres gatos pero solamente hay dos perros.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>
            <a:hlinkClick r:id="" action="ppaction://noaction" highlightClick="1">
              <a:snd r:embed="rId3" name="12v.wav"/>
            </a:hlinkClick>
          </p:cNvPr>
          <p:cNvSpPr>
            <a:spLocks noChangeArrowheads="1"/>
          </p:cNvSpPr>
          <p:nvPr/>
        </p:nvSpPr>
        <p:spPr bwMode="auto">
          <a:xfrm>
            <a:off x="1042988" y="4868863"/>
            <a:ext cx="2951162" cy="10080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4000"/>
              <a:t>Verdad</a:t>
            </a:r>
          </a:p>
        </p:txBody>
      </p:sp>
      <p:sp>
        <p:nvSpPr>
          <p:cNvPr id="24579" name="AutoShape 3">
            <a:hlinkClick r:id="" action="ppaction://noaction" highlightClick="1">
              <a:snd r:embed="rId4" name="12m.wav"/>
            </a:hlinkClick>
          </p:cNvPr>
          <p:cNvSpPr>
            <a:spLocks noChangeArrowheads="1"/>
          </p:cNvSpPr>
          <p:nvPr/>
        </p:nvSpPr>
        <p:spPr bwMode="auto">
          <a:xfrm>
            <a:off x="5364163" y="4868863"/>
            <a:ext cx="2951162" cy="10080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4000"/>
              <a:t>Mentira</a:t>
            </a:r>
          </a:p>
        </p:txBody>
      </p:sp>
      <p:sp>
        <p:nvSpPr>
          <p:cNvPr id="24580" name="Text Box 4">
            <a:hlinkClick r:id="" action="ppaction://noaction">
              <a:snd r:embed="rId5" name="vm.wav"/>
            </a:hlinkClick>
          </p:cNvPr>
          <p:cNvSpPr txBox="1">
            <a:spLocks noChangeArrowheads="1"/>
          </p:cNvSpPr>
          <p:nvPr/>
        </p:nvSpPr>
        <p:spPr bwMode="auto">
          <a:xfrm>
            <a:off x="971550" y="44450"/>
            <a:ext cx="7272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>
                <a:cs typeface="Arial" panose="020B0604020202020204" pitchFamily="34" charset="0"/>
              </a:rPr>
              <a:t>¿Verdad o mentira?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572000" y="2030413"/>
            <a:ext cx="43576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/>
              <a:t>En la foto hay unas ovejas y una rana.</a:t>
            </a:r>
          </a:p>
        </p:txBody>
      </p:sp>
      <p:pic>
        <p:nvPicPr>
          <p:cNvPr id="24584" name="Picture 8" descr="shee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3816350" cy="3816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intellectual+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5113337" cy="383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AutoShape 6">
            <a:hlinkClick r:id="" action="ppaction://noaction" highlightClick="1">
              <a:snd r:embed="rId4" name="14v.wav"/>
            </a:hlinkClick>
          </p:cNvPr>
          <p:cNvSpPr>
            <a:spLocks noChangeArrowheads="1"/>
          </p:cNvSpPr>
          <p:nvPr/>
        </p:nvSpPr>
        <p:spPr bwMode="auto">
          <a:xfrm>
            <a:off x="1042988" y="4868863"/>
            <a:ext cx="2951162" cy="10080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4000"/>
              <a:t>Verdad</a:t>
            </a:r>
          </a:p>
        </p:txBody>
      </p:sp>
      <p:sp>
        <p:nvSpPr>
          <p:cNvPr id="28679" name="AutoShape 7">
            <a:hlinkClick r:id="" action="ppaction://noaction" highlightClick="1">
              <a:snd r:embed="rId5" name="malasuerte.wav"/>
            </a:hlinkClick>
          </p:cNvPr>
          <p:cNvSpPr>
            <a:spLocks noChangeArrowheads="1"/>
          </p:cNvSpPr>
          <p:nvPr/>
        </p:nvSpPr>
        <p:spPr bwMode="auto">
          <a:xfrm>
            <a:off x="5364163" y="4868863"/>
            <a:ext cx="2951162" cy="10080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4000"/>
              <a:t>Mentira</a:t>
            </a:r>
          </a:p>
        </p:txBody>
      </p:sp>
      <p:sp>
        <p:nvSpPr>
          <p:cNvPr id="28680" name="Text Box 8">
            <a:hlinkClick r:id="" action="ppaction://noaction">
              <a:snd r:embed="rId6" name="vm.wav"/>
            </a:hlinkClick>
          </p:cNvPr>
          <p:cNvSpPr txBox="1">
            <a:spLocks noChangeArrowheads="1"/>
          </p:cNvSpPr>
          <p:nvPr/>
        </p:nvSpPr>
        <p:spPr bwMode="auto">
          <a:xfrm>
            <a:off x="971550" y="44450"/>
            <a:ext cx="7272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>
                <a:cs typeface="Arial" panose="020B0604020202020204" pitchFamily="34" charset="0"/>
              </a:rPr>
              <a:t>¿Verdad o mentira?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364163" y="2030413"/>
            <a:ext cx="3565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/>
              <a:t>En la foto hay un gato muy inteligente.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>
            <a:hlinkClick r:id="" action="ppaction://noaction" highlightClick="1">
              <a:snd r:embed="rId3" name="13v.wav"/>
            </a:hlinkClick>
          </p:cNvPr>
          <p:cNvSpPr>
            <a:spLocks noChangeArrowheads="1"/>
          </p:cNvSpPr>
          <p:nvPr/>
        </p:nvSpPr>
        <p:spPr bwMode="auto">
          <a:xfrm>
            <a:off x="1042988" y="4868863"/>
            <a:ext cx="2951162" cy="10080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4000"/>
              <a:t>Verdad</a:t>
            </a:r>
          </a:p>
        </p:txBody>
      </p:sp>
      <p:sp>
        <p:nvSpPr>
          <p:cNvPr id="26627" name="AutoShape 3">
            <a:hlinkClick r:id="" action="ppaction://noaction" highlightClick="1">
              <a:snd r:embed="rId4" name="13m.wav"/>
            </a:hlinkClick>
          </p:cNvPr>
          <p:cNvSpPr>
            <a:spLocks noChangeArrowheads="1"/>
          </p:cNvSpPr>
          <p:nvPr/>
        </p:nvSpPr>
        <p:spPr bwMode="auto">
          <a:xfrm>
            <a:off x="5364163" y="4868863"/>
            <a:ext cx="2951162" cy="10080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4000"/>
              <a:t>Mentira</a:t>
            </a:r>
          </a:p>
        </p:txBody>
      </p:sp>
      <p:sp>
        <p:nvSpPr>
          <p:cNvPr id="26628" name="Text Box 4">
            <a:hlinkClick r:id="" action="ppaction://noaction">
              <a:snd r:embed="rId5" name="vm.wav"/>
            </a:hlinkClick>
          </p:cNvPr>
          <p:cNvSpPr txBox="1">
            <a:spLocks noChangeArrowheads="1"/>
          </p:cNvSpPr>
          <p:nvPr/>
        </p:nvSpPr>
        <p:spPr bwMode="auto">
          <a:xfrm>
            <a:off x="971550" y="44450"/>
            <a:ext cx="7272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>
                <a:cs typeface="Arial" panose="020B0604020202020204" pitchFamily="34" charset="0"/>
              </a:rPr>
              <a:t>¿Verdad o mentira?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364163" y="2030413"/>
            <a:ext cx="3565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/>
              <a:t>En la foto hay dos osos y un perro.</a:t>
            </a:r>
          </a:p>
        </p:txBody>
      </p:sp>
      <p:pic>
        <p:nvPicPr>
          <p:cNvPr id="26632" name="Picture 8" descr="3-lazy-polar-bea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4895850" cy="36718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pop_kaeru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5" b="5220"/>
          <a:stretch>
            <a:fillRect/>
          </a:stretch>
        </p:blipFill>
        <p:spPr bwMode="auto">
          <a:xfrm>
            <a:off x="611188" y="819150"/>
            <a:ext cx="4038600" cy="44434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AutoShape 6">
            <a:hlinkClick r:id="" action="ppaction://noaction" highlightClick="1">
              <a:snd r:embed="rId4" name="15v.wav"/>
            </a:hlinkClick>
          </p:cNvPr>
          <p:cNvSpPr>
            <a:spLocks noChangeArrowheads="1"/>
          </p:cNvSpPr>
          <p:nvPr/>
        </p:nvSpPr>
        <p:spPr bwMode="auto">
          <a:xfrm>
            <a:off x="1042988" y="5373688"/>
            <a:ext cx="2951162" cy="10080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4000"/>
              <a:t>Verdad</a:t>
            </a:r>
          </a:p>
        </p:txBody>
      </p:sp>
      <p:sp>
        <p:nvSpPr>
          <p:cNvPr id="29703" name="AutoShape 7">
            <a:hlinkClick r:id="" action="ppaction://noaction" highlightClick="1">
              <a:snd r:embed="rId5" name="15m.wav"/>
            </a:hlinkClick>
          </p:cNvPr>
          <p:cNvSpPr>
            <a:spLocks noChangeArrowheads="1"/>
          </p:cNvSpPr>
          <p:nvPr/>
        </p:nvSpPr>
        <p:spPr bwMode="auto">
          <a:xfrm>
            <a:off x="5364163" y="5373688"/>
            <a:ext cx="2951162" cy="10080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4000"/>
              <a:t>Mentira</a:t>
            </a:r>
          </a:p>
        </p:txBody>
      </p:sp>
      <p:sp>
        <p:nvSpPr>
          <p:cNvPr id="29704" name="Text Box 8">
            <a:hlinkClick r:id="" action="ppaction://noaction">
              <a:snd r:embed="rId6" name="vm.wav"/>
            </a:hlinkClick>
          </p:cNvPr>
          <p:cNvSpPr txBox="1">
            <a:spLocks noChangeArrowheads="1"/>
          </p:cNvSpPr>
          <p:nvPr/>
        </p:nvSpPr>
        <p:spPr bwMode="auto">
          <a:xfrm>
            <a:off x="971550" y="44450"/>
            <a:ext cx="7272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>
                <a:cs typeface="Arial" panose="020B0604020202020204" pitchFamily="34" charset="0"/>
              </a:rPr>
              <a:t>¿Verdad o mentira?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932363" y="2030413"/>
            <a:ext cx="3565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/>
              <a:t>En la foto hay un gato </a:t>
            </a:r>
            <a:br>
              <a:rPr lang="en-GB" sz="2400"/>
            </a:br>
            <a:r>
              <a:rPr lang="en-GB" sz="2400"/>
              <a:t>y una rana.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animals_que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5327650" cy="37290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AutoShape 6">
            <a:hlinkClick r:id="" action="ppaction://noaction" highlightClick="1">
              <a:snd r:embed="rId4" name="verdad.wav"/>
            </a:hlinkClick>
          </p:cNvPr>
          <p:cNvSpPr>
            <a:spLocks noChangeArrowheads="1"/>
          </p:cNvSpPr>
          <p:nvPr/>
        </p:nvSpPr>
        <p:spPr bwMode="auto">
          <a:xfrm>
            <a:off x="971550" y="5373688"/>
            <a:ext cx="2951163" cy="10080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4000"/>
              <a:t>Verdad</a:t>
            </a:r>
          </a:p>
        </p:txBody>
      </p:sp>
      <p:sp>
        <p:nvSpPr>
          <p:cNvPr id="30727" name="AutoShape 7">
            <a:hlinkClick r:id="" action="ppaction://noaction" highlightClick="1">
              <a:snd r:embed="rId5" name="malasuerte.wav"/>
            </a:hlinkClick>
          </p:cNvPr>
          <p:cNvSpPr>
            <a:spLocks noChangeArrowheads="1"/>
          </p:cNvSpPr>
          <p:nvPr/>
        </p:nvSpPr>
        <p:spPr bwMode="auto">
          <a:xfrm>
            <a:off x="5292725" y="5373688"/>
            <a:ext cx="2951163" cy="10080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4000"/>
              <a:t>Mentira</a:t>
            </a:r>
          </a:p>
        </p:txBody>
      </p:sp>
      <p:sp>
        <p:nvSpPr>
          <p:cNvPr id="30728" name="Text Box 8">
            <a:hlinkClick r:id="" action="ppaction://noaction">
              <a:snd r:embed="rId6" name="vm.wav"/>
            </a:hlinkClick>
          </p:cNvPr>
          <p:cNvSpPr txBox="1">
            <a:spLocks noChangeArrowheads="1"/>
          </p:cNvSpPr>
          <p:nvPr/>
        </p:nvSpPr>
        <p:spPr bwMode="auto">
          <a:xfrm>
            <a:off x="900113" y="44450"/>
            <a:ext cx="72723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>
                <a:cs typeface="Arial" panose="020B0604020202020204" pitchFamily="34" charset="0"/>
              </a:rPr>
              <a:t>¿Verdad o mentira?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614988" y="2030413"/>
            <a:ext cx="35655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/>
              <a:t>En la foto hay nueve perros dentro de un coche.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paardpo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4897438" cy="44973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AutoShape 6">
            <a:hlinkClick r:id="" action="ppaction://noaction" highlightClick="1">
              <a:snd r:embed="rId4" name="17v.wav"/>
            </a:hlinkClick>
          </p:cNvPr>
          <p:cNvSpPr>
            <a:spLocks noChangeArrowheads="1"/>
          </p:cNvSpPr>
          <p:nvPr/>
        </p:nvSpPr>
        <p:spPr bwMode="auto">
          <a:xfrm>
            <a:off x="971550" y="5516563"/>
            <a:ext cx="2951163" cy="10080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4000"/>
              <a:t>Verdad</a:t>
            </a:r>
          </a:p>
        </p:txBody>
      </p:sp>
      <p:sp>
        <p:nvSpPr>
          <p:cNvPr id="31751" name="AutoShape 7">
            <a:hlinkClick r:id="" action="ppaction://noaction" highlightClick="1">
              <a:snd r:embed="rId5" name="17m.wav"/>
            </a:hlinkClick>
          </p:cNvPr>
          <p:cNvSpPr>
            <a:spLocks noChangeArrowheads="1"/>
          </p:cNvSpPr>
          <p:nvPr/>
        </p:nvSpPr>
        <p:spPr bwMode="auto">
          <a:xfrm>
            <a:off x="5292725" y="5516563"/>
            <a:ext cx="2951163" cy="10080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4000"/>
              <a:t>Mentira</a:t>
            </a:r>
          </a:p>
        </p:txBody>
      </p:sp>
      <p:sp>
        <p:nvSpPr>
          <p:cNvPr id="31752" name="Text Box 8">
            <a:hlinkClick r:id="" action="ppaction://noaction">
              <a:snd r:embed="rId6" name="vm.wav"/>
            </a:hlinkClick>
          </p:cNvPr>
          <p:cNvSpPr txBox="1">
            <a:spLocks noChangeArrowheads="1"/>
          </p:cNvSpPr>
          <p:nvPr/>
        </p:nvSpPr>
        <p:spPr bwMode="auto">
          <a:xfrm>
            <a:off x="900113" y="44450"/>
            <a:ext cx="72723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>
                <a:cs typeface="Arial" panose="020B0604020202020204" pitchFamily="34" charset="0"/>
              </a:rPr>
              <a:t>¿Verdad o mentira?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5364163" y="2030413"/>
            <a:ext cx="3565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/>
              <a:t>En la foto hay un caballo y un pato.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BIRDS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8" t="2953" r="16978" b="17717"/>
          <a:stretch>
            <a:fillRect/>
          </a:stretch>
        </p:blipFill>
        <p:spPr bwMode="auto">
          <a:xfrm>
            <a:off x="-36513" y="-26988"/>
            <a:ext cx="4586288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AutoShape 6">
            <a:hlinkClick r:id="" action="ppaction://noaction" highlightClick="1">
              <a:snd r:embed="rId4" name="verdad.wav"/>
            </a:hlinkClick>
          </p:cNvPr>
          <p:cNvSpPr>
            <a:spLocks noChangeArrowheads="1"/>
          </p:cNvSpPr>
          <p:nvPr/>
        </p:nvSpPr>
        <p:spPr bwMode="auto">
          <a:xfrm>
            <a:off x="5292725" y="4437063"/>
            <a:ext cx="2951163" cy="10080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4000"/>
              <a:t>Verdad</a:t>
            </a:r>
          </a:p>
        </p:txBody>
      </p:sp>
      <p:sp>
        <p:nvSpPr>
          <p:cNvPr id="32775" name="AutoShape 7">
            <a:hlinkClick r:id="" action="ppaction://noaction" highlightClick="1">
              <a:snd r:embed="rId5" name="malasuerte.wav"/>
            </a:hlinkClick>
          </p:cNvPr>
          <p:cNvSpPr>
            <a:spLocks noChangeArrowheads="1"/>
          </p:cNvSpPr>
          <p:nvPr/>
        </p:nvSpPr>
        <p:spPr bwMode="auto">
          <a:xfrm>
            <a:off x="5292725" y="5661025"/>
            <a:ext cx="2951163" cy="1008063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4000"/>
              <a:t>Mentira</a:t>
            </a:r>
          </a:p>
        </p:txBody>
      </p:sp>
      <p:sp>
        <p:nvSpPr>
          <p:cNvPr id="32776" name="Text Box 8">
            <a:hlinkClick r:id="" action="ppaction://noaction">
              <a:snd r:embed="rId6" name="vm.wav"/>
            </a:hlinkClick>
          </p:cNvPr>
          <p:cNvSpPr txBox="1">
            <a:spLocks noChangeArrowheads="1"/>
          </p:cNvSpPr>
          <p:nvPr/>
        </p:nvSpPr>
        <p:spPr bwMode="auto">
          <a:xfrm>
            <a:off x="3203575" y="44450"/>
            <a:ext cx="7272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>
                <a:cs typeface="Arial" panose="020B0604020202020204" pitchFamily="34" charset="0"/>
              </a:rPr>
              <a:t>¿Verdad o mentira?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076825" y="2030413"/>
            <a:ext cx="3565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/>
              <a:t>En la foto hay un p</a:t>
            </a:r>
            <a:r>
              <a:rPr lang="en-GB" sz="2400">
                <a:cs typeface="Arial" panose="020B0604020202020204" pitchFamily="34" charset="0"/>
              </a:rPr>
              <a:t>ájaro y una chica.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66" y="-126324"/>
            <a:ext cx="6555783" cy="475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726509" y="4712026"/>
          <a:ext cx="4050260" cy="1988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0260"/>
              </a:tblGrid>
              <a:tr h="34290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   </a:t>
                      </a:r>
                      <a:r>
                        <a:rPr lang="en-GB" sz="1800" dirty="0" err="1" smtClean="0"/>
                        <a:t>Vemos</a:t>
                      </a:r>
                      <a:r>
                        <a:rPr lang="en-GB" sz="1800" dirty="0" smtClean="0"/>
                        <a:t> un </a:t>
                      </a:r>
                      <a:r>
                        <a:rPr lang="en-GB" sz="1800" dirty="0" err="1" smtClean="0"/>
                        <a:t>oso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pardo</a:t>
                      </a:r>
                      <a:r>
                        <a:rPr lang="en-GB" sz="1800" dirty="0" smtClean="0"/>
                        <a:t>, un </a:t>
                      </a:r>
                      <a:r>
                        <a:rPr lang="en-GB" sz="1800" dirty="0" err="1" smtClean="0"/>
                        <a:t>pájaro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rojo</a:t>
                      </a:r>
                      <a:r>
                        <a:rPr lang="en-GB" sz="1800" dirty="0" smtClean="0"/>
                        <a:t>,</a:t>
                      </a:r>
                      <a:endParaRPr lang="fr-FR" sz="1800" dirty="0"/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    un </a:t>
                      </a:r>
                      <a:r>
                        <a:rPr lang="en-GB" sz="1800" dirty="0" err="1" smtClean="0"/>
                        <a:t>pato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amarillo</a:t>
                      </a:r>
                      <a:r>
                        <a:rPr lang="en-GB" sz="1800" dirty="0" smtClean="0"/>
                        <a:t>, un </a:t>
                      </a:r>
                      <a:r>
                        <a:rPr lang="en-GB" sz="1800" dirty="0" err="1" smtClean="0"/>
                        <a:t>caballo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azul</a:t>
                      </a:r>
                      <a:endParaRPr lang="fr-FR" sz="1800" dirty="0"/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    </a:t>
                      </a:r>
                      <a:r>
                        <a:rPr lang="en-GB" sz="1800" dirty="0" err="1" smtClean="0"/>
                        <a:t>una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rana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verde</a:t>
                      </a:r>
                      <a:r>
                        <a:rPr lang="en-GB" sz="1800" dirty="0" smtClean="0"/>
                        <a:t>, un </a:t>
                      </a:r>
                      <a:r>
                        <a:rPr lang="en-GB" sz="1800" dirty="0" err="1" smtClean="0"/>
                        <a:t>gato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morado</a:t>
                      </a:r>
                      <a:r>
                        <a:rPr lang="en-GB" sz="1800" dirty="0" smtClean="0"/>
                        <a:t>,</a:t>
                      </a:r>
                      <a:endParaRPr lang="fr-FR" sz="1800" dirty="0"/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    un </a:t>
                      </a:r>
                      <a:r>
                        <a:rPr lang="en-GB" sz="1800" dirty="0" err="1" smtClean="0"/>
                        <a:t>perro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blanco</a:t>
                      </a:r>
                      <a:r>
                        <a:rPr lang="en-GB" sz="1800" dirty="0" smtClean="0"/>
                        <a:t>, </a:t>
                      </a:r>
                      <a:r>
                        <a:rPr lang="en-GB" sz="1800" dirty="0" err="1" smtClean="0"/>
                        <a:t>una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oveja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negra</a:t>
                      </a:r>
                      <a:r>
                        <a:rPr lang="en-GB" sz="1800" dirty="0" smtClean="0"/>
                        <a:t>, </a:t>
                      </a:r>
                      <a:endParaRPr lang="fr-FR" sz="1800" dirty="0"/>
                    </a:p>
                  </a:txBody>
                  <a:tcPr marL="68580" marR="68580" marT="34290" marB="34290"/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    un </a:t>
                      </a:r>
                      <a:r>
                        <a:rPr lang="en-GB" sz="1800" dirty="0" err="1" smtClean="0"/>
                        <a:t>pez</a:t>
                      </a:r>
                      <a:r>
                        <a:rPr lang="en-GB" sz="1800" dirty="0" smtClean="0"/>
                        <a:t> dorado y a </a:t>
                      </a:r>
                      <a:r>
                        <a:rPr lang="en-GB" sz="1800" dirty="0" err="1" smtClean="0"/>
                        <a:t>nuestra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maestra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que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muy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contenta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nos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ve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sonreír</a:t>
                      </a:r>
                      <a:r>
                        <a:rPr lang="en-GB" sz="1800" dirty="0" smtClean="0"/>
                        <a:t>.</a:t>
                      </a:r>
                      <a:endParaRPr lang="fr-FR" sz="18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0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953314"/>
              </p:ext>
            </p:extLst>
          </p:nvPr>
        </p:nvGraphicFramePr>
        <p:xfrm>
          <a:off x="179512" y="836712"/>
          <a:ext cx="862739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3695"/>
                <a:gridCol w="4313695"/>
              </a:tblGrid>
              <a:tr h="27857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Re-writing – individual words / substitution 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latin typeface="+mn-lt"/>
                        </a:rPr>
                        <a:t>¿</a:t>
                      </a:r>
                      <a:r>
                        <a:rPr lang="en-GB" sz="2400" b="1" dirty="0" err="1" smtClean="0">
                          <a:latin typeface="+mn-lt"/>
                        </a:rPr>
                        <a:t>Cómo</a:t>
                      </a:r>
                      <a:r>
                        <a:rPr lang="en-GB" sz="2400" b="1" dirty="0" smtClean="0">
                          <a:latin typeface="+mn-lt"/>
                        </a:rPr>
                        <a:t> se dice ‘a red cat’ en </a:t>
                      </a:r>
                      <a:r>
                        <a:rPr lang="en-GB" sz="2400" b="1" dirty="0" err="1" smtClean="0">
                          <a:latin typeface="+mn-lt"/>
                        </a:rPr>
                        <a:t>español</a:t>
                      </a:r>
                      <a:r>
                        <a:rPr lang="en-GB" sz="2400" b="1" dirty="0" smtClean="0">
                          <a:latin typeface="+mn-lt"/>
                        </a:rPr>
                        <a:t>?</a:t>
                      </a:r>
                      <a:endParaRPr lang="fr-FR" sz="2400" b="1" dirty="0" smtClean="0">
                        <a:latin typeface="+mn-lt"/>
                      </a:endParaRPr>
                    </a:p>
                    <a:p>
                      <a:r>
                        <a:rPr lang="en-GB" sz="2400" dirty="0" smtClean="0">
                          <a:latin typeface="+mn-lt"/>
                        </a:rPr>
                        <a:t>Change the animal / colour details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/>
                </a:tc>
              </a:tr>
              <a:tr h="481181">
                <a:tc>
                  <a:txBody>
                    <a:bodyPr/>
                    <a:lstStyle/>
                    <a:p>
                      <a:r>
                        <a:rPr lang="en-GB" sz="2400" b="0" dirty="0" smtClean="0"/>
                        <a:t>Re-writing</a:t>
                      </a:r>
                      <a:r>
                        <a:rPr lang="en-GB" sz="2400" b="0" baseline="0" dirty="0" smtClean="0"/>
                        <a:t> – different ending / different point of view / similar piece in the style of</a:t>
                      </a:r>
                      <a:endParaRPr lang="en-GB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+mn-lt"/>
                        </a:rPr>
                        <a:t>Pupils tell</a:t>
                      </a:r>
                      <a:r>
                        <a:rPr lang="en-GB" sz="2400" baseline="0" dirty="0" smtClean="0">
                          <a:latin typeface="+mn-lt"/>
                        </a:rPr>
                        <a:t> a different story.  In this case it would be one with different animal/colour combinations.</a:t>
                      </a:r>
                      <a:endParaRPr lang="fr-FR" sz="24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8118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Creating in a new genre</a:t>
                      </a:r>
                      <a:r>
                        <a:rPr lang="en-GB" sz="2400" baseline="0" dirty="0" smtClean="0"/>
                        <a:t> – a dialogue / a letter / a diary entry / narrative / rap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+mn-lt"/>
                        </a:rPr>
                        <a:t>¿</a:t>
                      </a:r>
                      <a:r>
                        <a:rPr lang="en-GB" sz="2400" dirty="0" err="1" smtClean="0">
                          <a:latin typeface="+mn-lt"/>
                        </a:rPr>
                        <a:t>Tienes</a:t>
                      </a:r>
                      <a:r>
                        <a:rPr lang="en-GB" sz="2400" baseline="0" dirty="0" smtClean="0">
                          <a:latin typeface="+mn-lt"/>
                        </a:rPr>
                        <a:t> un animal?</a:t>
                      </a:r>
                      <a:br>
                        <a:rPr lang="en-GB" sz="2400" baseline="0" dirty="0" smtClean="0">
                          <a:latin typeface="+mn-lt"/>
                        </a:rPr>
                      </a:br>
                      <a:r>
                        <a:rPr lang="en-GB" sz="2400" baseline="0" dirty="0" err="1" smtClean="0">
                          <a:latin typeface="+mn-lt"/>
                        </a:rPr>
                        <a:t>Sí</a:t>
                      </a:r>
                      <a:r>
                        <a:rPr lang="en-GB" sz="2400" baseline="0" dirty="0" smtClean="0">
                          <a:latin typeface="+mn-lt"/>
                        </a:rPr>
                        <a:t>, </a:t>
                      </a:r>
                      <a:r>
                        <a:rPr lang="en-GB" sz="2400" baseline="0" dirty="0" err="1" smtClean="0">
                          <a:latin typeface="+mn-lt"/>
                        </a:rPr>
                        <a:t>tengo</a:t>
                      </a:r>
                      <a:r>
                        <a:rPr lang="en-GB" sz="2400" baseline="0" dirty="0" smtClean="0">
                          <a:latin typeface="+mn-lt"/>
                        </a:rPr>
                        <a:t> un…</a:t>
                      </a:r>
                      <a:br>
                        <a:rPr lang="en-GB" sz="2400" baseline="0" dirty="0" smtClean="0">
                          <a:latin typeface="+mn-lt"/>
                        </a:rPr>
                      </a:br>
                      <a:r>
                        <a:rPr lang="en-GB" sz="2400" baseline="0" dirty="0" err="1" smtClean="0">
                          <a:latin typeface="+mn-lt"/>
                        </a:rPr>
                        <a:t>Y¿cómo</a:t>
                      </a:r>
                      <a:r>
                        <a:rPr lang="en-GB" sz="2400" baseline="0" dirty="0" smtClean="0">
                          <a:latin typeface="+mn-lt"/>
                        </a:rPr>
                        <a:t> es?</a:t>
                      </a:r>
                      <a:br>
                        <a:rPr lang="en-GB" sz="2400" baseline="0" dirty="0" smtClean="0">
                          <a:latin typeface="+mn-lt"/>
                        </a:rPr>
                      </a:br>
                      <a:r>
                        <a:rPr lang="en-GB" sz="2400" baseline="0" dirty="0" smtClean="0">
                          <a:latin typeface="+mn-lt"/>
                        </a:rPr>
                        <a:t>Es …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1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mputerCat">
            <a:hlinkClick r:id="" action="ppaction://noaction">
              <a:snd r:embed="rId3" name="19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4270375" cy="43275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AutoShape 3">
            <a:hlinkClick r:id="" action="ppaction://noaction" highlightClick="1">
              <a:snd r:embed="rId5" name="si.wav"/>
            </a:hlinkClick>
          </p:cNvPr>
          <p:cNvSpPr>
            <a:spLocks noChangeArrowheads="1"/>
          </p:cNvSpPr>
          <p:nvPr/>
        </p:nvSpPr>
        <p:spPr bwMode="auto">
          <a:xfrm>
            <a:off x="5292725" y="1916113"/>
            <a:ext cx="2951163" cy="10080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4000"/>
              <a:t>Verdad </a:t>
            </a:r>
            <a:endParaRPr lang="en-GB" sz="4000">
              <a:cs typeface="Arial" panose="020B0604020202020204" pitchFamily="34" charset="0"/>
            </a:endParaRPr>
          </a:p>
        </p:txBody>
      </p:sp>
      <p:sp>
        <p:nvSpPr>
          <p:cNvPr id="3076" name="AutoShape 4">
            <a:hlinkClick r:id="" action="ppaction://noaction" highlightClick="1">
              <a:snd r:embed="rId6" name="no.wav"/>
            </a:hlinkClick>
          </p:cNvPr>
          <p:cNvSpPr>
            <a:spLocks noChangeArrowheads="1"/>
          </p:cNvSpPr>
          <p:nvPr/>
        </p:nvSpPr>
        <p:spPr bwMode="auto">
          <a:xfrm>
            <a:off x="5292725" y="3644900"/>
            <a:ext cx="2951163" cy="1008063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4000"/>
              <a:t>Mentira </a:t>
            </a:r>
            <a:endParaRPr lang="en-GB" sz="4000">
              <a:cs typeface="Arial" panose="020B0604020202020204" pitchFamily="34" charset="0"/>
            </a:endParaRPr>
          </a:p>
        </p:txBody>
      </p:sp>
      <p:sp>
        <p:nvSpPr>
          <p:cNvPr id="3077" name="Text Box 5">
            <a:hlinkClick r:id="" action="ppaction://noaction">
              <a:snd r:embed="rId7" name="vm.wav"/>
            </a:hlinkClick>
          </p:cNvPr>
          <p:cNvSpPr txBox="1">
            <a:spLocks noChangeArrowheads="1"/>
          </p:cNvSpPr>
          <p:nvPr/>
        </p:nvSpPr>
        <p:spPr bwMode="auto">
          <a:xfrm>
            <a:off x="971550" y="44450"/>
            <a:ext cx="7272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>
                <a:cs typeface="Arial" panose="020B0604020202020204" pitchFamily="34" charset="0"/>
              </a:rPr>
              <a:t>¿Verdad o mentira?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hlinkClick r:id="" action="ppaction://noaction" highlightClick="1">
              <a:snd r:embed="rId3" name="20v.wav"/>
            </a:hlinkClick>
          </p:cNvPr>
          <p:cNvSpPr>
            <a:spLocks noChangeArrowheads="1"/>
          </p:cNvSpPr>
          <p:nvPr/>
        </p:nvSpPr>
        <p:spPr bwMode="auto">
          <a:xfrm>
            <a:off x="5292725" y="1916113"/>
            <a:ext cx="2951163" cy="10080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4000"/>
              <a:t>Verdad</a:t>
            </a:r>
          </a:p>
        </p:txBody>
      </p:sp>
      <p:sp>
        <p:nvSpPr>
          <p:cNvPr id="6147" name="AutoShape 3">
            <a:hlinkClick r:id="" action="ppaction://noaction" highlightClick="1">
              <a:snd r:embed="rId4" name="20m.wav"/>
            </a:hlinkClick>
          </p:cNvPr>
          <p:cNvSpPr>
            <a:spLocks noChangeArrowheads="1"/>
          </p:cNvSpPr>
          <p:nvPr/>
        </p:nvSpPr>
        <p:spPr bwMode="auto">
          <a:xfrm>
            <a:off x="5292725" y="3644900"/>
            <a:ext cx="2951163" cy="1008063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4000"/>
              <a:t>Mentira</a:t>
            </a:r>
          </a:p>
        </p:txBody>
      </p:sp>
      <p:pic>
        <p:nvPicPr>
          <p:cNvPr id="6148" name="Picture 4" descr="aboutus">
            <a:hlinkClick r:id="" action="ppaction://noaction">
              <a:snd r:embed="rId5" name="20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4537075" cy="3567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>
            <a:hlinkClick r:id="" action="ppaction://noaction">
              <a:snd r:embed="rId7" name="vm.wav"/>
            </a:hlinkClick>
          </p:cNvPr>
          <p:cNvSpPr txBox="1">
            <a:spLocks noChangeArrowheads="1"/>
          </p:cNvSpPr>
          <p:nvPr/>
        </p:nvSpPr>
        <p:spPr bwMode="auto">
          <a:xfrm>
            <a:off x="971550" y="44450"/>
            <a:ext cx="7272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>
                <a:cs typeface="Arial" panose="020B0604020202020204" pitchFamily="34" charset="0"/>
              </a:rPr>
              <a:t>¿Verdad o mentira?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hlinkClick r:id="" action="ppaction://noaction" highlightClick="1">
              <a:snd r:embed="rId3" name="20v.wav"/>
            </a:hlinkClick>
          </p:cNvPr>
          <p:cNvSpPr>
            <a:spLocks noChangeArrowheads="1"/>
          </p:cNvSpPr>
          <p:nvPr/>
        </p:nvSpPr>
        <p:spPr bwMode="auto">
          <a:xfrm>
            <a:off x="5292725" y="1916113"/>
            <a:ext cx="2951163" cy="10080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4000"/>
              <a:t>Verdad</a:t>
            </a:r>
          </a:p>
        </p:txBody>
      </p:sp>
      <p:sp>
        <p:nvSpPr>
          <p:cNvPr id="8195" name="AutoShape 3">
            <a:hlinkClick r:id="" action="ppaction://noaction" highlightClick="1">
              <a:snd r:embed="rId4" name="21m.wav"/>
            </a:hlinkClick>
          </p:cNvPr>
          <p:cNvSpPr>
            <a:spLocks noChangeArrowheads="1"/>
          </p:cNvSpPr>
          <p:nvPr/>
        </p:nvSpPr>
        <p:spPr bwMode="auto">
          <a:xfrm>
            <a:off x="5292725" y="3644900"/>
            <a:ext cx="2951163" cy="1008063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4000"/>
              <a:t>Mentira</a:t>
            </a:r>
          </a:p>
        </p:txBody>
      </p:sp>
      <p:pic>
        <p:nvPicPr>
          <p:cNvPr id="8196" name="Picture 4" descr=" Desktop Wallpapers · Gallery · Animals &#10; Cat and Dog - the Best Friend">
            <a:hlinkClick r:id="" action="ppaction://noaction">
              <a:snd r:embed="rId5" name="21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4876800" cy="3657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>
            <a:hlinkClick r:id="" action="ppaction://noaction">
              <a:snd r:embed="rId7" name="vm.wav"/>
            </a:hlinkClick>
          </p:cNvPr>
          <p:cNvSpPr txBox="1">
            <a:spLocks noChangeArrowheads="1"/>
          </p:cNvSpPr>
          <p:nvPr/>
        </p:nvSpPr>
        <p:spPr bwMode="auto">
          <a:xfrm>
            <a:off x="971550" y="44450"/>
            <a:ext cx="7272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>
                <a:cs typeface="Arial" panose="020B0604020202020204" pitchFamily="34" charset="0"/>
              </a:rPr>
              <a:t>¿Verdad o mentira?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hlinkClick r:id="" action="ppaction://noaction" highlightClick="1">
              <a:snd r:embed="rId3" name="22v.wav"/>
            </a:hlinkClick>
          </p:cNvPr>
          <p:cNvSpPr>
            <a:spLocks noChangeArrowheads="1"/>
          </p:cNvSpPr>
          <p:nvPr/>
        </p:nvSpPr>
        <p:spPr bwMode="auto">
          <a:xfrm>
            <a:off x="5292725" y="1916113"/>
            <a:ext cx="2951163" cy="10080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4000"/>
              <a:t>Verdad</a:t>
            </a:r>
          </a:p>
        </p:txBody>
      </p:sp>
      <p:sp>
        <p:nvSpPr>
          <p:cNvPr id="10243" name="AutoShape 3">
            <a:hlinkClick r:id="" action="ppaction://noaction" highlightClick="1">
              <a:snd r:embed="rId4" name="22m.wav"/>
            </a:hlinkClick>
          </p:cNvPr>
          <p:cNvSpPr>
            <a:spLocks noChangeArrowheads="1"/>
          </p:cNvSpPr>
          <p:nvPr/>
        </p:nvSpPr>
        <p:spPr bwMode="auto">
          <a:xfrm>
            <a:off x="5292725" y="3644900"/>
            <a:ext cx="2951163" cy="1008063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4000"/>
              <a:t>Mentira</a:t>
            </a:r>
          </a:p>
        </p:txBody>
      </p:sp>
      <p:pic>
        <p:nvPicPr>
          <p:cNvPr id="10244" name="Picture 4" descr="Pied_Piper_Duck_Fashion_Show_500">
            <a:hlinkClick r:id="" action="ppaction://noaction">
              <a:snd r:embed="rId5" name="22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58888"/>
            <a:ext cx="4762500" cy="411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>
            <a:hlinkClick r:id="" action="ppaction://noaction">
              <a:snd r:embed="rId7" name="vm.wav"/>
            </a:hlinkClick>
          </p:cNvPr>
          <p:cNvSpPr txBox="1">
            <a:spLocks noChangeArrowheads="1"/>
          </p:cNvSpPr>
          <p:nvPr/>
        </p:nvSpPr>
        <p:spPr bwMode="auto">
          <a:xfrm>
            <a:off x="971550" y="44450"/>
            <a:ext cx="7272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>
                <a:cs typeface="Arial" panose="020B0604020202020204" pitchFamily="34" charset="0"/>
              </a:rPr>
              <a:t>¿Verdad o mentira?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hlinkClick r:id="" action="ppaction://noaction" highlightClick="1">
              <a:snd r:embed="rId3" name="si.wav"/>
            </a:hlinkClick>
          </p:cNvPr>
          <p:cNvSpPr>
            <a:spLocks noChangeArrowheads="1"/>
          </p:cNvSpPr>
          <p:nvPr/>
        </p:nvSpPr>
        <p:spPr bwMode="auto">
          <a:xfrm>
            <a:off x="5292725" y="1916113"/>
            <a:ext cx="2951163" cy="10080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4000"/>
              <a:t>Verdad</a:t>
            </a:r>
          </a:p>
        </p:txBody>
      </p:sp>
      <p:sp>
        <p:nvSpPr>
          <p:cNvPr id="12291" name="AutoShape 3">
            <a:hlinkClick r:id="" action="ppaction://noaction" highlightClick="1">
              <a:snd r:embed="rId4" name="no.wav"/>
            </a:hlinkClick>
          </p:cNvPr>
          <p:cNvSpPr>
            <a:spLocks noChangeArrowheads="1"/>
          </p:cNvSpPr>
          <p:nvPr/>
        </p:nvSpPr>
        <p:spPr bwMode="auto">
          <a:xfrm>
            <a:off x="5292725" y="3644900"/>
            <a:ext cx="2951163" cy="1008063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4000"/>
              <a:t>Mentira</a:t>
            </a:r>
          </a:p>
        </p:txBody>
      </p:sp>
      <p:pic>
        <p:nvPicPr>
          <p:cNvPr id="12292" name="Picture 4" descr="PP12farmpuppets">
            <a:hlinkClick r:id="" action="ppaction://noaction">
              <a:snd r:embed="rId5" name="23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908050"/>
            <a:ext cx="4313238" cy="5472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>
            <a:hlinkClick r:id="" action="ppaction://noaction">
              <a:snd r:embed="rId7" name="vm.wav"/>
            </a:hlinkClick>
          </p:cNvPr>
          <p:cNvSpPr txBox="1">
            <a:spLocks noChangeArrowheads="1"/>
          </p:cNvSpPr>
          <p:nvPr/>
        </p:nvSpPr>
        <p:spPr bwMode="auto">
          <a:xfrm>
            <a:off x="971550" y="44450"/>
            <a:ext cx="7272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>
                <a:cs typeface="Arial" panose="020B0604020202020204" pitchFamily="34" charset="0"/>
              </a:rPr>
              <a:t>¿Verdad o mentira?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hlinkClick r:id="" action="ppaction://noaction" highlightClick="1">
              <a:snd r:embed="rId3" name="24v.wav"/>
            </a:hlinkClick>
          </p:cNvPr>
          <p:cNvSpPr>
            <a:spLocks noChangeArrowheads="1"/>
          </p:cNvSpPr>
          <p:nvPr/>
        </p:nvSpPr>
        <p:spPr bwMode="auto">
          <a:xfrm>
            <a:off x="5292725" y="1916113"/>
            <a:ext cx="2951163" cy="10080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4000"/>
              <a:t>Verdad</a:t>
            </a:r>
          </a:p>
        </p:txBody>
      </p:sp>
      <p:sp>
        <p:nvSpPr>
          <p:cNvPr id="14339" name="AutoShape 3">
            <a:hlinkClick r:id="" action="ppaction://noaction" highlightClick="1">
              <a:snd r:embed="rId4" name="24m.wav"/>
            </a:hlinkClick>
          </p:cNvPr>
          <p:cNvSpPr>
            <a:spLocks noChangeArrowheads="1"/>
          </p:cNvSpPr>
          <p:nvPr/>
        </p:nvSpPr>
        <p:spPr bwMode="auto">
          <a:xfrm>
            <a:off x="5292725" y="3644900"/>
            <a:ext cx="2951163" cy="1008063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4000"/>
              <a:t>Mentira</a:t>
            </a:r>
          </a:p>
        </p:txBody>
      </p:sp>
      <p:sp>
        <p:nvSpPr>
          <p:cNvPr id="14340" name="Text Box 4">
            <a:hlinkClick r:id="" action="ppaction://noaction">
              <a:snd r:embed="rId5" name="vm.wav"/>
            </a:hlinkClick>
          </p:cNvPr>
          <p:cNvSpPr txBox="1">
            <a:spLocks noChangeArrowheads="1"/>
          </p:cNvSpPr>
          <p:nvPr/>
        </p:nvSpPr>
        <p:spPr bwMode="auto">
          <a:xfrm>
            <a:off x="971550" y="44450"/>
            <a:ext cx="7272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>
                <a:cs typeface="Arial" panose="020B0604020202020204" pitchFamily="34" charset="0"/>
              </a:rPr>
              <a:t>¿Verdad o mentira?</a:t>
            </a:r>
          </a:p>
        </p:txBody>
      </p:sp>
      <p:pic>
        <p:nvPicPr>
          <p:cNvPr id="14341" name="Picture 5" descr="frog_01">
            <a:hlinkClick r:id="" action="ppaction://noaction">
              <a:snd r:embed="rId6" name="24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r="15749"/>
          <a:stretch>
            <a:fillRect/>
          </a:stretch>
        </p:blipFill>
        <p:spPr bwMode="auto">
          <a:xfrm>
            <a:off x="323850" y="1484313"/>
            <a:ext cx="4699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hlinkClick r:id="" action="ppaction://noaction" highlightClick="1">
              <a:snd r:embed="rId3" name="si.wav"/>
            </a:hlinkClick>
          </p:cNvPr>
          <p:cNvSpPr>
            <a:spLocks noChangeArrowheads="1"/>
          </p:cNvSpPr>
          <p:nvPr/>
        </p:nvSpPr>
        <p:spPr bwMode="auto">
          <a:xfrm>
            <a:off x="5292725" y="1916113"/>
            <a:ext cx="2951163" cy="10080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4000"/>
              <a:t>Verdad</a:t>
            </a:r>
          </a:p>
        </p:txBody>
      </p:sp>
      <p:sp>
        <p:nvSpPr>
          <p:cNvPr id="16387" name="AutoShape 3">
            <a:hlinkClick r:id="" action="ppaction://noaction" highlightClick="1">
              <a:snd r:embed="rId4" name="no.wav"/>
            </a:hlinkClick>
          </p:cNvPr>
          <p:cNvSpPr>
            <a:spLocks noChangeArrowheads="1"/>
          </p:cNvSpPr>
          <p:nvPr/>
        </p:nvSpPr>
        <p:spPr bwMode="auto">
          <a:xfrm>
            <a:off x="5292725" y="3644900"/>
            <a:ext cx="2951163" cy="1008063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4000"/>
              <a:t>Mentira</a:t>
            </a:r>
          </a:p>
        </p:txBody>
      </p:sp>
      <p:sp>
        <p:nvSpPr>
          <p:cNvPr id="16388" name="Text Box 4">
            <a:hlinkClick r:id="" action="ppaction://noaction">
              <a:snd r:embed="rId5" name="vm.wav"/>
            </a:hlinkClick>
          </p:cNvPr>
          <p:cNvSpPr txBox="1">
            <a:spLocks noChangeArrowheads="1"/>
          </p:cNvSpPr>
          <p:nvPr/>
        </p:nvSpPr>
        <p:spPr bwMode="auto">
          <a:xfrm>
            <a:off x="971550" y="44450"/>
            <a:ext cx="7272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>
                <a:cs typeface="Arial" panose="020B0604020202020204" pitchFamily="34" charset="0"/>
              </a:rPr>
              <a:t>¿Verdad o mentira?</a:t>
            </a:r>
          </a:p>
        </p:txBody>
      </p:sp>
      <p:pic>
        <p:nvPicPr>
          <p:cNvPr id="16389" name="Picture 5" descr="300px-Sesame_Street_Characters">
            <a:hlinkClick r:id="" action="ppaction://noaction">
              <a:snd r:embed="rId6" name="25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4208463" cy="49371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hlinkClick r:id="" action="ppaction://noaction" highlightClick="1">
              <a:snd r:embed="rId3" name="27v.wav"/>
            </a:hlinkClick>
          </p:cNvPr>
          <p:cNvSpPr>
            <a:spLocks noChangeArrowheads="1"/>
          </p:cNvSpPr>
          <p:nvPr/>
        </p:nvSpPr>
        <p:spPr bwMode="auto">
          <a:xfrm>
            <a:off x="5797550" y="1916113"/>
            <a:ext cx="2951163" cy="10080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4000"/>
              <a:t>Verdad</a:t>
            </a:r>
          </a:p>
        </p:txBody>
      </p:sp>
      <p:sp>
        <p:nvSpPr>
          <p:cNvPr id="20483" name="AutoShape 3">
            <a:hlinkClick r:id="" action="ppaction://noaction" highlightClick="1">
              <a:snd r:embed="rId4" name="27m.wav"/>
            </a:hlinkClick>
          </p:cNvPr>
          <p:cNvSpPr>
            <a:spLocks noChangeArrowheads="1"/>
          </p:cNvSpPr>
          <p:nvPr/>
        </p:nvSpPr>
        <p:spPr bwMode="auto">
          <a:xfrm>
            <a:off x="5797550" y="3644900"/>
            <a:ext cx="2951163" cy="1008063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4000"/>
              <a:t>Mentira</a:t>
            </a:r>
          </a:p>
        </p:txBody>
      </p:sp>
      <p:sp>
        <p:nvSpPr>
          <p:cNvPr id="20484" name="Text Box 4">
            <a:hlinkClick r:id="" action="ppaction://noaction">
              <a:snd r:embed="rId5" name="vm.wav"/>
            </a:hlinkClick>
          </p:cNvPr>
          <p:cNvSpPr txBox="1">
            <a:spLocks noChangeArrowheads="1"/>
          </p:cNvSpPr>
          <p:nvPr/>
        </p:nvSpPr>
        <p:spPr bwMode="auto">
          <a:xfrm>
            <a:off x="971550" y="44450"/>
            <a:ext cx="7272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>
                <a:cs typeface="Arial" panose="020B0604020202020204" pitchFamily="34" charset="0"/>
              </a:rPr>
              <a:t>¿Verdad o mentira?</a:t>
            </a:r>
          </a:p>
        </p:txBody>
      </p:sp>
      <p:pic>
        <p:nvPicPr>
          <p:cNvPr id="20485" name="Picture 5" descr="Goldfish-Teetering">
            <a:hlinkClick r:id="" action="ppaction://noaction">
              <a:snd r:embed="rId6" name="27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5329238" cy="4321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1134</Words>
  <Application>Microsoft Office PowerPoint</Application>
  <PresentationFormat>On-screen Show (4:3)</PresentationFormat>
  <Paragraphs>105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COMBERTON VILLAGE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I.T.SUPPORT</dc:creator>
  <cp:lastModifiedBy>55WD</cp:lastModifiedBy>
  <cp:revision>15</cp:revision>
  <dcterms:created xsi:type="dcterms:W3CDTF">2009-02-05T21:14:34Z</dcterms:created>
  <dcterms:modified xsi:type="dcterms:W3CDTF">2014-08-09T16:12:27Z</dcterms:modified>
</cp:coreProperties>
</file>