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68" r:id="rId3"/>
    <p:sldId id="26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434" autoAdjust="0"/>
  </p:normalViewPr>
  <p:slideViewPr>
    <p:cSldViewPr snapToGrid="0">
      <p:cViewPr varScale="1">
        <p:scale>
          <a:sx n="82" d="100"/>
          <a:sy n="82" d="100"/>
        </p:scale>
        <p:origin x="241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B6208EE-AA95-4A6F-9620-84F6DE8822D5}" type="datetimeFigureOut">
              <a:rPr lang="en-GB"/>
              <a:pPr>
                <a:defRPr/>
              </a:pPr>
              <a:t>24/10/2018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EE302F5-5FDF-4521-980E-031C3D8F14C9}" type="slidenum">
              <a:rPr lang="en-GB" altLang="en-US"/>
              <a:pPr/>
              <a:t>‹#›</a:t>
            </a:fld>
            <a:endParaRPr lang="en-GB" altLang="en-US"/>
          </a:p>
        </p:txBody>
      </p:sp>
    </p:spTree>
    <p:extLst>
      <p:ext uri="{BB962C8B-B14F-4D97-AF65-F5344CB8AC3E}">
        <p14:creationId xmlns:p14="http://schemas.microsoft.com/office/powerpoint/2010/main" val="29152715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40594A-78A2-4250-A661-782B559CF543}" type="slidenum">
              <a:rPr lang="en-GB" altLang="en-US">
                <a:solidFill>
                  <a:prstClr val="black"/>
                </a:solidFill>
                <a:latin typeface="Calibri" panose="020F0502020204030204" pitchFamily="34" charset="0"/>
              </a:rPr>
              <a:pPr eaLnBrk="1" hangingPunct="1"/>
              <a:t>1</a:t>
            </a:fld>
            <a:endParaRPr lang="en-GB" altLang="en-US">
              <a:solidFill>
                <a:prstClr val="black"/>
              </a:solidFill>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cs typeface="Arial" panose="020B0604020202020204" pitchFamily="34" charset="0"/>
              </a:rPr>
              <a:t>In </a:t>
            </a:r>
            <a:r>
              <a:rPr lang="en-GB" altLang="en-US" dirty="0" smtClean="0">
                <a:cs typeface="Arial" panose="020B0604020202020204" pitchFamily="34" charset="0"/>
              </a:rPr>
              <a:t>this lesson pupils will learn to understand and describe the locations of some of the key towns/cities in </a:t>
            </a:r>
            <a:r>
              <a:rPr lang="en-GB" altLang="en-US" dirty="0" smtClean="0">
                <a:cs typeface="Arial" panose="020B0604020202020204" pitchFamily="34" charset="0"/>
              </a:rPr>
              <a:t>France, </a:t>
            </a:r>
            <a:r>
              <a:rPr lang="en-GB" altLang="en-US" dirty="0" smtClean="0">
                <a:cs typeface="Arial" panose="020B0604020202020204" pitchFamily="34" charset="0"/>
              </a:rPr>
              <a:t>how to ask where something </a:t>
            </a:r>
            <a:r>
              <a:rPr lang="en-GB" altLang="en-US" dirty="0" smtClean="0">
                <a:cs typeface="Arial" panose="020B0604020202020204" pitchFamily="34" charset="0"/>
              </a:rPr>
              <a:t>is</a:t>
            </a:r>
            <a:r>
              <a:rPr lang="en-GB" altLang="en-US" baseline="0" dirty="0" smtClean="0">
                <a:cs typeface="Arial" panose="020B0604020202020204" pitchFamily="34" charset="0"/>
              </a:rPr>
              <a:t> </a:t>
            </a:r>
            <a:r>
              <a:rPr lang="en-GB" altLang="en-US" dirty="0" smtClean="0">
                <a:cs typeface="Arial" panose="020B0604020202020204" pitchFamily="34" charset="0"/>
              </a:rPr>
              <a:t>and </a:t>
            </a:r>
            <a:r>
              <a:rPr lang="en-GB" altLang="en-US" dirty="0" smtClean="0">
                <a:cs typeface="Arial" panose="020B0604020202020204" pitchFamily="34" charset="0"/>
              </a:rPr>
              <a:t>what something is called.</a:t>
            </a:r>
          </a:p>
        </p:txBody>
      </p:sp>
    </p:spTree>
    <p:extLst>
      <p:ext uri="{BB962C8B-B14F-4D97-AF65-F5344CB8AC3E}">
        <p14:creationId xmlns:p14="http://schemas.microsoft.com/office/powerpoint/2010/main" val="95266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3494046-0DFA-4FB4-9AB5-72995A2BD37C}" type="slidenum">
              <a:rPr lang="en-GB" altLang="en-US"/>
              <a:pPr/>
              <a:t>3</a:t>
            </a:fld>
            <a:endParaRPr lang="en-GB" altLang="en-US"/>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GB" altLang="en-US" sz="1200" dirty="0" err="1" smtClean="0"/>
              <a:t>Pourquoi</a:t>
            </a:r>
            <a:r>
              <a:rPr lang="en-GB" altLang="en-US" sz="1200" dirty="0" smtClean="0"/>
              <a:t> </a:t>
            </a:r>
            <a:r>
              <a:rPr lang="en-GB" altLang="en-US" sz="1200" dirty="0" err="1" smtClean="0"/>
              <a:t>l’Irlande</a:t>
            </a:r>
            <a:r>
              <a:rPr lang="en-GB" altLang="en-US" sz="1200" dirty="0" smtClean="0"/>
              <a:t> </a:t>
            </a:r>
            <a:r>
              <a:rPr lang="en-GB" altLang="en-US" sz="1200" dirty="0" err="1" smtClean="0"/>
              <a:t>est</a:t>
            </a:r>
            <a:r>
              <a:rPr lang="en-GB" altLang="en-US" sz="1200" dirty="0" smtClean="0"/>
              <a:t> c</a:t>
            </a:r>
            <a:r>
              <a:rPr lang="en-GB" altLang="en-US" sz="1200" dirty="0" smtClean="0">
                <a:cs typeface="Calibri" panose="020F0502020204030204" pitchFamily="34" charset="0"/>
              </a:rPr>
              <a:t>élèbre</a:t>
            </a:r>
            <a:r>
              <a:rPr lang="en-GB" altLang="en-US" sz="1200" dirty="0" smtClean="0"/>
              <a:t>?</a:t>
            </a:r>
            <a:r>
              <a:rPr lang="en-GB" altLang="en-US" dirty="0" smtClean="0"/>
              <a:t>= What’s Ireland famous for? </a:t>
            </a:r>
          </a:p>
          <a:p>
            <a:pPr marL="0" marR="0" lvl="0" indent="0" algn="l" defTabSz="914400" rtl="0" eaLnBrk="1" fontAlgn="base" latinLnBrk="0" hangingPunct="1">
              <a:lnSpc>
                <a:spcPct val="100000"/>
              </a:lnSpc>
              <a:spcBef>
                <a:spcPct val="50000"/>
              </a:spcBef>
              <a:spcAft>
                <a:spcPct val="0"/>
              </a:spcAft>
              <a:buClrTx/>
              <a:buSzTx/>
              <a:buFontTx/>
              <a:buNone/>
              <a:tabLst/>
              <a:defRPr/>
            </a:pPr>
            <a:r>
              <a:rPr lang="en-GB" altLang="en-US" sz="1200" dirty="0" err="1" smtClean="0"/>
              <a:t>L’Irlande</a:t>
            </a:r>
            <a:r>
              <a:rPr lang="en-GB" altLang="en-US" sz="1200" dirty="0" smtClean="0"/>
              <a:t> </a:t>
            </a:r>
            <a:r>
              <a:rPr lang="en-GB" altLang="en-US" sz="1200" dirty="0" err="1" smtClean="0"/>
              <a:t>est</a:t>
            </a:r>
            <a:r>
              <a:rPr lang="en-GB" altLang="en-US" sz="1200" dirty="0" smtClean="0"/>
              <a:t> c</a:t>
            </a:r>
            <a:r>
              <a:rPr lang="en-GB" altLang="en-US" sz="1200" dirty="0" smtClean="0">
                <a:cs typeface="Calibri" panose="020F0502020204030204" pitchFamily="34" charset="0"/>
              </a:rPr>
              <a:t>élèbre pour</a:t>
            </a:r>
            <a:r>
              <a:rPr lang="en-GB" altLang="en-US" sz="1200" dirty="0" smtClean="0"/>
              <a:t>… </a:t>
            </a:r>
            <a:r>
              <a:rPr lang="en-GB" altLang="en-US" dirty="0" smtClean="0"/>
              <a:t>… = Ireland is famous for … </a:t>
            </a:r>
            <a:r>
              <a:rPr lang="en-GB" altLang="en-US" sz="1200" dirty="0" err="1" smtClean="0"/>
              <a:t>Ecrivez</a:t>
            </a:r>
            <a:r>
              <a:rPr lang="en-GB" altLang="en-US" sz="1200" dirty="0" smtClean="0"/>
              <a:t> le </a:t>
            </a:r>
            <a:r>
              <a:rPr lang="en-GB" altLang="en-US" sz="1200" dirty="0" err="1" smtClean="0"/>
              <a:t>num</a:t>
            </a:r>
            <a:r>
              <a:rPr lang="en-GB" altLang="en-US" sz="1200" dirty="0" err="1" smtClean="0">
                <a:cs typeface="Calibri" panose="020F0502020204030204" pitchFamily="34" charset="0"/>
              </a:rPr>
              <a:t>éro</a:t>
            </a:r>
            <a:r>
              <a:rPr lang="en-GB" altLang="en-US" sz="1200" dirty="0" smtClean="0">
                <a:cs typeface="Calibri" panose="020F0502020204030204" pitchFamily="34" charset="0"/>
              </a:rPr>
              <a:t> correct</a:t>
            </a:r>
            <a:r>
              <a:rPr lang="en-GB" altLang="en-US" sz="1200" dirty="0" smtClean="0"/>
              <a:t>.</a:t>
            </a:r>
            <a:r>
              <a:rPr lang="en-GB" altLang="en-US" dirty="0" smtClean="0"/>
              <a:t>= Write the correct numbers. </a:t>
            </a:r>
            <a:br>
              <a:rPr lang="en-GB" altLang="en-US" dirty="0" smtClean="0"/>
            </a:br>
            <a:r>
              <a:rPr lang="en-GB" altLang="en-US" dirty="0" smtClean="0"/>
              <a:t>I have used some unfamiliar vocabulary, e.g. pommes de </a:t>
            </a:r>
            <a:r>
              <a:rPr lang="en-GB" altLang="en-US" dirty="0" err="1" smtClean="0"/>
              <a:t>terre</a:t>
            </a:r>
            <a:r>
              <a:rPr lang="en-GB" altLang="en-US" dirty="0" smtClean="0"/>
              <a:t> = potatoes and used some other clues to help pupils work out the correct answers. For example, </a:t>
            </a:r>
            <a:r>
              <a:rPr lang="en-GB" altLang="en-US" dirty="0" err="1" smtClean="0"/>
              <a:t>danse</a:t>
            </a:r>
            <a:r>
              <a:rPr lang="en-GB" altLang="en-US" baseline="0" dirty="0" smtClean="0"/>
              <a:t> (cognate) and </a:t>
            </a:r>
            <a:r>
              <a:rPr lang="en-GB" altLang="en-US" baseline="0" dirty="0" err="1" smtClean="0"/>
              <a:t>irlandaise</a:t>
            </a:r>
            <a:r>
              <a:rPr lang="en-GB" altLang="en-US" baseline="0" dirty="0" smtClean="0"/>
              <a:t> (similar word to </a:t>
            </a:r>
            <a:r>
              <a:rPr lang="en-GB" altLang="en-US" baseline="0" dirty="0" err="1" smtClean="0"/>
              <a:t>l’Irlande</a:t>
            </a:r>
            <a:r>
              <a:rPr lang="en-GB" altLang="en-US" baseline="0" dirty="0" smtClean="0"/>
              <a:t>).</a:t>
            </a:r>
            <a:br>
              <a:rPr lang="en-GB" altLang="en-US" baseline="0" dirty="0" smtClean="0"/>
            </a:br>
            <a:r>
              <a:rPr lang="en-GB" altLang="en-US" dirty="0" smtClean="0"/>
              <a:t>This exercise is to help pupils use logic and develop independent ‘working out’ skills &amp; perseverance rather than just admitting defeat and saying that they don’t know the words in question. The words are revealed on mouse clicks so you can reveal one at a time or all three before starting to match up. Pupils should pronounce all the new words and repeat them several times. Encourage pupils to put full sentences together orally when they have matched up the words and the pictures, e.g. </a:t>
            </a:r>
            <a:r>
              <a:rPr lang="en-GB" altLang="en-US" dirty="0" err="1" smtClean="0"/>
              <a:t>L’Irlande</a:t>
            </a:r>
            <a:r>
              <a:rPr lang="en-GB" altLang="en-US" dirty="0" smtClean="0"/>
              <a:t> </a:t>
            </a:r>
            <a:r>
              <a:rPr lang="en-GB" altLang="en-US" dirty="0" err="1" smtClean="0"/>
              <a:t>est</a:t>
            </a:r>
            <a:r>
              <a:rPr lang="en-GB" altLang="en-US" dirty="0" smtClean="0"/>
              <a:t> célèbre pour les pommes de </a:t>
            </a:r>
            <a:r>
              <a:rPr lang="en-GB" altLang="en-US" dirty="0" err="1" smtClean="0"/>
              <a:t>terre</a:t>
            </a:r>
            <a:r>
              <a:rPr lang="en-GB" altLang="en-US" dirty="0" smtClean="0"/>
              <a:t>, la </a:t>
            </a:r>
            <a:r>
              <a:rPr lang="en-GB" altLang="en-US" dirty="0" err="1" smtClean="0"/>
              <a:t>danse</a:t>
            </a:r>
            <a:r>
              <a:rPr lang="en-GB" altLang="en-US" dirty="0" smtClean="0"/>
              <a:t> </a:t>
            </a:r>
            <a:r>
              <a:rPr lang="en-GB" altLang="en-US" dirty="0" err="1" smtClean="0"/>
              <a:t>irlandaise</a:t>
            </a:r>
            <a:r>
              <a:rPr lang="en-GB" altLang="en-US" dirty="0" smtClean="0"/>
              <a:t> et la </a:t>
            </a:r>
            <a:r>
              <a:rPr lang="en-GB" altLang="en-US" dirty="0" err="1" smtClean="0"/>
              <a:t>pluie</a:t>
            </a:r>
            <a:r>
              <a:rPr lang="en-GB" altLang="en-US" dirty="0" smtClean="0"/>
              <a:t>. They could also write these sentences down.</a:t>
            </a:r>
          </a:p>
          <a:p>
            <a:pPr>
              <a:spcBef>
                <a:spcPct val="50000"/>
              </a:spcBef>
            </a:pPr>
            <a:endParaRPr lang="en-GB" altLang="en-US" dirty="0" smtClean="0"/>
          </a:p>
          <a:p>
            <a:pPr>
              <a:spcBef>
                <a:spcPct val="50000"/>
              </a:spcBef>
            </a:pPr>
            <a:endParaRPr lang="en-GB" altLang="en-US" dirty="0" smtClean="0"/>
          </a:p>
          <a:p>
            <a:pPr>
              <a:spcBef>
                <a:spcPct val="50000"/>
              </a:spcBef>
            </a:pPr>
            <a:endParaRPr lang="en-GB" altLang="en-US" dirty="0" smtClean="0"/>
          </a:p>
          <a:p>
            <a:pPr>
              <a:spcBef>
                <a:spcPct val="0"/>
              </a:spcBef>
            </a:pPr>
            <a:endParaRPr lang="en-GB" altLang="en-US" dirty="0" smtClean="0"/>
          </a:p>
        </p:txBody>
      </p:sp>
    </p:spTree>
    <p:extLst>
      <p:ext uri="{BB962C8B-B14F-4D97-AF65-F5344CB8AC3E}">
        <p14:creationId xmlns:p14="http://schemas.microsoft.com/office/powerpoint/2010/main" val="3911157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E0B4880-2293-4792-AB13-3AF787CF3C8E}" type="slidenum">
              <a:rPr lang="en-GB" altLang="en-US"/>
              <a:pPr/>
              <a:t>4</a:t>
            </a:fld>
            <a:endParaRPr lang="en-GB" altLang="en-US"/>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As per previous slide. England is famous for … a. le </a:t>
            </a:r>
            <a:r>
              <a:rPr lang="en-GB" altLang="en-US" dirty="0" err="1" smtClean="0"/>
              <a:t>poisson</a:t>
            </a:r>
            <a:r>
              <a:rPr lang="en-GB" altLang="en-US" dirty="0" smtClean="0"/>
              <a:t> frites  b. le </a:t>
            </a:r>
            <a:r>
              <a:rPr lang="en-GB" altLang="en-US" dirty="0" err="1" smtClean="0"/>
              <a:t>thé</a:t>
            </a:r>
            <a:r>
              <a:rPr lang="en-GB" altLang="en-US" dirty="0" smtClean="0"/>
              <a:t> </a:t>
            </a:r>
            <a:r>
              <a:rPr lang="en-GB" altLang="en-US" baseline="0" dirty="0" smtClean="0"/>
              <a:t> c. la </a:t>
            </a:r>
            <a:r>
              <a:rPr lang="en-GB" altLang="en-US" baseline="0" dirty="0" err="1" smtClean="0"/>
              <a:t>famille</a:t>
            </a:r>
            <a:r>
              <a:rPr lang="en-GB" altLang="en-US" baseline="0" dirty="0" smtClean="0"/>
              <a:t> </a:t>
            </a:r>
            <a:r>
              <a:rPr lang="en-GB" altLang="en-US" baseline="0" dirty="0" err="1" smtClean="0"/>
              <a:t>royale</a:t>
            </a:r>
            <a:endParaRPr lang="en-GB" altLang="en-US" dirty="0" smtClean="0"/>
          </a:p>
        </p:txBody>
      </p:sp>
    </p:spTree>
    <p:extLst>
      <p:ext uri="{BB962C8B-B14F-4D97-AF65-F5344CB8AC3E}">
        <p14:creationId xmlns:p14="http://schemas.microsoft.com/office/powerpoint/2010/main" val="263761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0428B33-8F62-4DFC-BEF4-1DC335033B60}" type="slidenum">
              <a:rPr lang="en-GB" altLang="en-US"/>
              <a:pPr/>
              <a:t>5</a:t>
            </a:fld>
            <a:endParaRPr lang="en-GB" altLang="en-US"/>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As per previous slide. Germany is famous for … a. les </a:t>
            </a:r>
            <a:r>
              <a:rPr lang="en-GB" altLang="en-US" dirty="0" err="1" smtClean="0"/>
              <a:t>saucisses</a:t>
            </a:r>
            <a:r>
              <a:rPr lang="en-GB" altLang="en-US" baseline="0" dirty="0" smtClean="0"/>
              <a:t> </a:t>
            </a:r>
            <a:r>
              <a:rPr lang="en-GB" altLang="en-US" dirty="0" smtClean="0"/>
              <a:t>= sausages, b. les </a:t>
            </a:r>
            <a:r>
              <a:rPr lang="en-GB" altLang="en-US" dirty="0" err="1" smtClean="0"/>
              <a:t>voitures</a:t>
            </a:r>
            <a:r>
              <a:rPr lang="en-GB" altLang="en-US" dirty="0" smtClean="0"/>
              <a:t> = cars c. la </a:t>
            </a:r>
            <a:r>
              <a:rPr lang="en-GB" altLang="en-US" dirty="0" err="1" smtClean="0"/>
              <a:t>bière</a:t>
            </a:r>
            <a:r>
              <a:rPr lang="en-GB" altLang="en-US" dirty="0" smtClean="0"/>
              <a:t> = beer.</a:t>
            </a:r>
          </a:p>
          <a:p>
            <a:pPr>
              <a:spcBef>
                <a:spcPct val="0"/>
              </a:spcBef>
            </a:pPr>
            <a:endParaRPr lang="en-GB" altLang="en-US" dirty="0" smtClean="0"/>
          </a:p>
          <a:p>
            <a:pPr>
              <a:spcBef>
                <a:spcPct val="0"/>
              </a:spcBef>
            </a:pPr>
            <a:endParaRPr lang="en-GB" altLang="en-US" dirty="0" smtClean="0"/>
          </a:p>
        </p:txBody>
      </p:sp>
    </p:spTree>
    <p:extLst>
      <p:ext uri="{BB962C8B-B14F-4D97-AF65-F5344CB8AC3E}">
        <p14:creationId xmlns:p14="http://schemas.microsoft.com/office/powerpoint/2010/main" val="116734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7B9FCDC-BF0A-469B-ABEF-AC4FDF8BBD12}" type="slidenum">
              <a:rPr lang="en-GB" altLang="en-US"/>
              <a:pPr/>
              <a:t>6</a:t>
            </a:fld>
            <a:endParaRPr lang="en-GB" altLang="en-US"/>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As per previous slide. France is famous for … a. le </a:t>
            </a:r>
            <a:r>
              <a:rPr lang="en-GB" altLang="en-US" dirty="0" err="1" smtClean="0"/>
              <a:t>fromage</a:t>
            </a:r>
            <a:r>
              <a:rPr lang="en-GB" altLang="en-US" dirty="0" smtClean="0"/>
              <a:t> = cheese b. le pain = bread, c. le vin = wine.</a:t>
            </a:r>
          </a:p>
        </p:txBody>
      </p:sp>
    </p:spTree>
    <p:extLst>
      <p:ext uri="{BB962C8B-B14F-4D97-AF65-F5344CB8AC3E}">
        <p14:creationId xmlns:p14="http://schemas.microsoft.com/office/powerpoint/2010/main" val="1060042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96A1F0C-9B1B-419A-B3E9-F8223A018E6F}" type="slidenum">
              <a:rPr lang="en-GB" altLang="en-US"/>
              <a:pPr/>
              <a:t>7</a:t>
            </a:fld>
            <a:endParaRPr lang="en-GB" altLang="en-US"/>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As per previous slide. Spain is famous for …a. le</a:t>
            </a:r>
            <a:r>
              <a:rPr lang="en-GB" altLang="en-US" baseline="0" dirty="0" smtClean="0"/>
              <a:t> </a:t>
            </a:r>
            <a:r>
              <a:rPr lang="en-GB" altLang="en-US" baseline="0" dirty="0" err="1" smtClean="0"/>
              <a:t>soleil</a:t>
            </a:r>
            <a:r>
              <a:rPr lang="en-GB" altLang="en-US" baseline="0" dirty="0" smtClean="0"/>
              <a:t> </a:t>
            </a:r>
            <a:r>
              <a:rPr lang="en-GB" altLang="en-US" dirty="0" smtClean="0"/>
              <a:t>= sun, b. el flamenco = flamenco dancing, c. la </a:t>
            </a:r>
            <a:r>
              <a:rPr lang="en-GB" altLang="en-US" dirty="0" err="1" smtClean="0"/>
              <a:t>plage</a:t>
            </a:r>
            <a:r>
              <a:rPr lang="en-GB" altLang="en-US" dirty="0" smtClean="0"/>
              <a:t> = beach.</a:t>
            </a:r>
          </a:p>
          <a:p>
            <a:pPr>
              <a:spcBef>
                <a:spcPct val="0"/>
              </a:spcBef>
            </a:pPr>
            <a:endParaRPr lang="en-GB" altLang="en-US" dirty="0" smtClean="0"/>
          </a:p>
        </p:txBody>
      </p:sp>
    </p:spTree>
    <p:extLst>
      <p:ext uri="{BB962C8B-B14F-4D97-AF65-F5344CB8AC3E}">
        <p14:creationId xmlns:p14="http://schemas.microsoft.com/office/powerpoint/2010/main" val="360446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2C339F4-6D59-4CA7-ABA9-7C5FF60DCBE8}" type="slidenum">
              <a:rPr lang="en-GB" altLang="en-US"/>
              <a:pPr/>
              <a:t>8</a:t>
            </a:fld>
            <a:endParaRPr lang="en-GB" altLang="en-US"/>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GB" altLang="en-US" dirty="0" smtClean="0"/>
              <a:t>Cherchez </a:t>
            </a:r>
            <a:r>
              <a:rPr lang="en-GB" altLang="en-US" dirty="0" err="1" smtClean="0"/>
              <a:t>l’intrus</a:t>
            </a:r>
            <a:r>
              <a:rPr lang="en-GB" altLang="en-US" dirty="0" smtClean="0"/>
              <a:t> = Look for the odd-one-out. One of the three things each country is famous for is incorrect. The incorrect words are underlined on mouse clicks. Click again for the instruction </a:t>
            </a:r>
            <a:r>
              <a:rPr lang="en-GB" altLang="en-US" sz="1200" b="1" dirty="0" smtClean="0">
                <a:latin typeface="Tw Cen MT" panose="020B0602020104020603" pitchFamily="34" charset="0"/>
              </a:rPr>
              <a:t>Et </a:t>
            </a:r>
            <a:r>
              <a:rPr lang="en-GB" altLang="en-US" sz="1200" b="1" dirty="0" err="1" smtClean="0">
                <a:latin typeface="Tw Cen MT" panose="020B0602020104020603" pitchFamily="34" charset="0"/>
                <a:cs typeface="Calibri" panose="020F0502020204030204" pitchFamily="34" charset="0"/>
              </a:rPr>
              <a:t>é</a:t>
            </a:r>
            <a:r>
              <a:rPr lang="en-GB" altLang="en-US" sz="1200" b="1" dirty="0" err="1" smtClean="0">
                <a:latin typeface="Tw Cen MT" panose="020B0602020104020603" pitchFamily="34" charset="0"/>
              </a:rPr>
              <a:t>crivez</a:t>
            </a:r>
            <a:r>
              <a:rPr lang="en-GB" altLang="en-US" sz="1200" b="1" dirty="0" smtClean="0">
                <a:latin typeface="Tw Cen MT" panose="020B0602020104020603" pitchFamily="34" charset="0"/>
              </a:rPr>
              <a:t> la phrase </a:t>
            </a:r>
            <a:r>
              <a:rPr lang="en-GB" altLang="en-US" sz="1200" b="1" dirty="0" err="1" smtClean="0">
                <a:latin typeface="Tw Cen MT" panose="020B0602020104020603" pitchFamily="34" charset="0"/>
              </a:rPr>
              <a:t>correcte</a:t>
            </a:r>
            <a:r>
              <a:rPr lang="en-GB" altLang="en-US" sz="1200" b="1" dirty="0" smtClean="0">
                <a:latin typeface="Tw Cen MT" panose="020B0602020104020603" pitchFamily="34" charset="0"/>
              </a:rPr>
              <a:t>!</a:t>
            </a:r>
            <a:endParaRPr lang="en-GB" altLang="en-US" sz="1200" dirty="0" smtClean="0">
              <a:latin typeface="Tw Cen MT" panose="020B0602020104020603" pitchFamily="34" charset="0"/>
            </a:endParaRPr>
          </a:p>
          <a:p>
            <a:pPr>
              <a:spcBef>
                <a:spcPct val="50000"/>
              </a:spcBef>
            </a:pPr>
            <a:r>
              <a:rPr lang="en-GB" altLang="en-US" dirty="0" smtClean="0"/>
              <a:t>= And write the correct sentence! Again, the answers are revealed on mouse clicks so that pupils can check their work when they have finished. Remember that the pupils just need to swap around the underlined words to get the correct answers.</a:t>
            </a:r>
          </a:p>
        </p:txBody>
      </p:sp>
    </p:spTree>
    <p:extLst>
      <p:ext uri="{BB962C8B-B14F-4D97-AF65-F5344CB8AC3E}">
        <p14:creationId xmlns:p14="http://schemas.microsoft.com/office/powerpoint/2010/main" val="1259970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109CA62-DC16-408B-BB01-31025BE456BA}" type="slidenum">
              <a:rPr lang="en-GB" altLang="en-US"/>
              <a:pPr/>
              <a:t>9</a:t>
            </a:fld>
            <a:endParaRPr lang="en-GB" alt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GB" altLang="en-US" sz="1200" b="1" dirty="0" err="1" smtClean="0"/>
              <a:t>Tu</a:t>
            </a:r>
            <a:r>
              <a:rPr lang="en-GB" altLang="en-US" sz="1200" b="1" dirty="0" smtClean="0"/>
              <a:t> </a:t>
            </a:r>
            <a:r>
              <a:rPr lang="en-GB" altLang="en-US" sz="1200" b="1" dirty="0" err="1" smtClean="0"/>
              <a:t>aimes</a:t>
            </a:r>
            <a:r>
              <a:rPr lang="en-GB" altLang="en-US" sz="1200" b="1" dirty="0" smtClean="0"/>
              <a:t>…? </a:t>
            </a:r>
            <a:r>
              <a:rPr lang="en-GB" altLang="en-US" sz="1200" b="1" dirty="0" err="1" smtClean="0"/>
              <a:t>Pourquoi</a:t>
            </a:r>
            <a:r>
              <a:rPr lang="en-GB" altLang="en-US" sz="1200" b="1" dirty="0" smtClean="0"/>
              <a:t>?</a:t>
            </a:r>
            <a:r>
              <a:rPr lang="en-GB" altLang="en-US" b="1" dirty="0" smtClean="0"/>
              <a:t>: </a:t>
            </a:r>
            <a:r>
              <a:rPr lang="en-GB" altLang="en-US" dirty="0" smtClean="0"/>
              <a:t>Do you like …? Why?</a:t>
            </a:r>
          </a:p>
          <a:p>
            <a:pPr>
              <a:spcBef>
                <a:spcPct val="50000"/>
              </a:spcBef>
            </a:pPr>
            <a:r>
              <a:rPr lang="en-GB" altLang="en-US" dirty="0" smtClean="0"/>
              <a:t>Click on the individual pictures to hear the question if necessary.</a:t>
            </a:r>
          </a:p>
          <a:p>
            <a:pPr>
              <a:spcBef>
                <a:spcPct val="50000"/>
              </a:spcBef>
            </a:pPr>
            <a:r>
              <a:rPr lang="en-GB" altLang="en-US" dirty="0" err="1" smtClean="0"/>
              <a:t>Pairwork</a:t>
            </a:r>
            <a:r>
              <a:rPr lang="en-GB" altLang="en-US" dirty="0" smtClean="0"/>
              <a:t> for pupils to ask each other questions and give answers. I’ve listed the ways to start giving opinions and added a few adjectives at the bottom (from previous lesson &amp; another couple of cognates) of the slide which they may want to use:</a:t>
            </a:r>
          </a:p>
          <a:p>
            <a:pPr>
              <a:spcBef>
                <a:spcPct val="50000"/>
              </a:spcBef>
            </a:pPr>
            <a:r>
              <a:rPr lang="en-GB" altLang="en-US" dirty="0" err="1" smtClean="0"/>
              <a:t>amusant</a:t>
            </a:r>
            <a:r>
              <a:rPr lang="en-GB" altLang="en-US" dirty="0" smtClean="0"/>
              <a:t>: fun, </a:t>
            </a:r>
            <a:r>
              <a:rPr lang="en-GB" altLang="en-US" dirty="0" err="1" smtClean="0"/>
              <a:t>ennuyeux</a:t>
            </a:r>
            <a:r>
              <a:rPr lang="en-GB" altLang="en-US" dirty="0" smtClean="0"/>
              <a:t>: boring, </a:t>
            </a:r>
            <a:r>
              <a:rPr lang="en-GB" altLang="en-US" dirty="0" err="1" smtClean="0"/>
              <a:t>impressionnant</a:t>
            </a:r>
            <a:r>
              <a:rPr lang="en-GB" altLang="en-US" dirty="0" smtClean="0"/>
              <a:t>: impressive, </a:t>
            </a:r>
            <a:r>
              <a:rPr lang="en-GB" altLang="en-US" dirty="0" err="1" smtClean="0"/>
              <a:t>émouvant</a:t>
            </a:r>
            <a:r>
              <a:rPr lang="en-GB" altLang="en-US" dirty="0" smtClean="0"/>
              <a:t>: exciting, </a:t>
            </a:r>
            <a:r>
              <a:rPr lang="en-GB" altLang="en-US" dirty="0" err="1" smtClean="0"/>
              <a:t>intéressant</a:t>
            </a:r>
            <a:r>
              <a:rPr lang="en-GB" altLang="en-US" dirty="0" smtClean="0"/>
              <a:t>: interesting, </a:t>
            </a:r>
            <a:r>
              <a:rPr lang="en-GB" altLang="en-US" dirty="0" err="1" smtClean="0"/>
              <a:t>délicieux</a:t>
            </a:r>
            <a:r>
              <a:rPr lang="en-GB" altLang="en-US" dirty="0" smtClean="0"/>
              <a:t>: delicious, horrible: horrible</a:t>
            </a:r>
          </a:p>
          <a:p>
            <a:pPr>
              <a:spcBef>
                <a:spcPct val="50000"/>
              </a:spcBef>
            </a:pPr>
            <a:r>
              <a:rPr lang="en-GB" altLang="en-US" dirty="0" smtClean="0"/>
              <a:t>Encourage pupils to construct full sentences using the support provide. Pupils will need to remember that the feminine nouns with have feminine adjectives: la </a:t>
            </a:r>
            <a:r>
              <a:rPr lang="en-GB" altLang="en-US" dirty="0" err="1" smtClean="0"/>
              <a:t>plage</a:t>
            </a:r>
            <a:r>
              <a:rPr lang="en-GB" altLang="en-US" dirty="0" smtClean="0"/>
              <a:t>, la </a:t>
            </a:r>
            <a:r>
              <a:rPr lang="en-GB" altLang="en-US" dirty="0" err="1" smtClean="0"/>
              <a:t>pluie</a:t>
            </a:r>
            <a:endParaRPr lang="en-GB" altLang="en-US" dirty="0" smtClean="0"/>
          </a:p>
        </p:txBody>
      </p:sp>
    </p:spTree>
    <p:extLst>
      <p:ext uri="{BB962C8B-B14F-4D97-AF65-F5344CB8AC3E}">
        <p14:creationId xmlns:p14="http://schemas.microsoft.com/office/powerpoint/2010/main" val="1969836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D149F8D-EFB7-4625-93A0-E013300F7096}" type="slidenum">
              <a:rPr lang="en-GB" altLang="en-US"/>
              <a:pPr/>
              <a:t>10</a:t>
            </a:fld>
            <a:endParaRPr lang="en-GB" altLang="en-US"/>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GB" altLang="en-US" sz="1200" b="1" dirty="0" err="1" smtClean="0"/>
              <a:t>Tu</a:t>
            </a:r>
            <a:r>
              <a:rPr lang="en-GB" altLang="en-US" sz="1200" b="1" dirty="0" smtClean="0"/>
              <a:t> </a:t>
            </a:r>
            <a:r>
              <a:rPr lang="en-GB" altLang="en-US" sz="1200" b="1" dirty="0" err="1" smtClean="0"/>
              <a:t>aimes</a:t>
            </a:r>
            <a:r>
              <a:rPr lang="en-GB" altLang="en-US" sz="1200" b="1" dirty="0" smtClean="0"/>
              <a:t>…? </a:t>
            </a:r>
            <a:r>
              <a:rPr lang="en-GB" altLang="en-US" sz="1200" b="1" dirty="0" err="1" smtClean="0"/>
              <a:t>Pourquoi</a:t>
            </a:r>
            <a:r>
              <a:rPr lang="en-GB" altLang="en-US" sz="1200" b="1" dirty="0" smtClean="0"/>
              <a:t>?</a:t>
            </a:r>
            <a:r>
              <a:rPr lang="en-GB" altLang="en-US" b="1" dirty="0" smtClean="0"/>
              <a:t>: </a:t>
            </a:r>
            <a:r>
              <a:rPr lang="en-GB" altLang="en-US" dirty="0" smtClean="0"/>
              <a:t>Do you like …? Why?</a:t>
            </a:r>
          </a:p>
          <a:p>
            <a:pPr>
              <a:spcBef>
                <a:spcPct val="50000"/>
              </a:spcBef>
            </a:pPr>
            <a:r>
              <a:rPr lang="en-GB" altLang="en-US" dirty="0" smtClean="0"/>
              <a:t>Click on the individual pictures to hear the question if necessary.</a:t>
            </a:r>
          </a:p>
          <a:p>
            <a:pPr>
              <a:spcBef>
                <a:spcPct val="50000"/>
              </a:spcBef>
            </a:pPr>
            <a:r>
              <a:rPr lang="en-GB" altLang="en-US" dirty="0" err="1" smtClean="0"/>
              <a:t>Pairwork</a:t>
            </a:r>
            <a:r>
              <a:rPr lang="en-GB" altLang="en-US" dirty="0" smtClean="0"/>
              <a:t> for pupils to ask each other questions and give answers. I’ve listed the ways to start giving opinions and added a few adjectives at the bottom (from previous lesson &amp; another couple of cognates) of the slide which they may want to use:</a:t>
            </a:r>
          </a:p>
          <a:p>
            <a:pPr>
              <a:spcBef>
                <a:spcPct val="50000"/>
              </a:spcBef>
            </a:pPr>
            <a:r>
              <a:rPr lang="en-GB" altLang="en-US" dirty="0" err="1" smtClean="0"/>
              <a:t>amusant</a:t>
            </a:r>
            <a:r>
              <a:rPr lang="en-GB" altLang="en-US" dirty="0" smtClean="0"/>
              <a:t>: fun, </a:t>
            </a:r>
            <a:r>
              <a:rPr lang="en-GB" altLang="en-US" dirty="0" err="1" smtClean="0"/>
              <a:t>ennuyeux</a:t>
            </a:r>
            <a:r>
              <a:rPr lang="en-GB" altLang="en-US" dirty="0" smtClean="0"/>
              <a:t>: boring, </a:t>
            </a:r>
            <a:r>
              <a:rPr lang="en-GB" altLang="en-US" dirty="0" err="1" smtClean="0"/>
              <a:t>impressionnant</a:t>
            </a:r>
            <a:r>
              <a:rPr lang="en-GB" altLang="en-US" dirty="0" smtClean="0"/>
              <a:t>: impressive, </a:t>
            </a:r>
            <a:r>
              <a:rPr lang="en-GB" altLang="en-US" dirty="0" err="1" smtClean="0"/>
              <a:t>émouvant</a:t>
            </a:r>
            <a:r>
              <a:rPr lang="en-GB" altLang="en-US" dirty="0" smtClean="0"/>
              <a:t>: exciting, </a:t>
            </a:r>
            <a:r>
              <a:rPr lang="en-GB" altLang="en-US" dirty="0" err="1" smtClean="0"/>
              <a:t>intéressant</a:t>
            </a:r>
            <a:r>
              <a:rPr lang="en-GB" altLang="en-US" dirty="0" smtClean="0"/>
              <a:t>: interesting, </a:t>
            </a:r>
            <a:r>
              <a:rPr lang="en-GB" altLang="en-US" dirty="0" err="1" smtClean="0"/>
              <a:t>délicieux</a:t>
            </a:r>
            <a:r>
              <a:rPr lang="en-GB" altLang="en-US" dirty="0" smtClean="0"/>
              <a:t>: delicious, horrible: horrible</a:t>
            </a:r>
          </a:p>
          <a:p>
            <a:pPr>
              <a:spcBef>
                <a:spcPct val="50000"/>
              </a:spcBef>
            </a:pPr>
            <a:r>
              <a:rPr lang="en-GB" altLang="en-US" dirty="0" smtClean="0"/>
              <a:t>Encourage pupils to construct full sentences using the support provide. Pupils will need to remember that the feminine nouns with have feminine adjectives: la </a:t>
            </a:r>
            <a:r>
              <a:rPr lang="en-GB" altLang="en-US" dirty="0" err="1" smtClean="0"/>
              <a:t>plage</a:t>
            </a:r>
            <a:r>
              <a:rPr lang="en-GB" altLang="en-US" dirty="0" smtClean="0"/>
              <a:t>, la </a:t>
            </a:r>
            <a:r>
              <a:rPr lang="en-GB" altLang="en-US" smtClean="0"/>
              <a:t>pluie</a:t>
            </a:r>
            <a:endParaRPr lang="en-GB" altLang="en-US" dirty="0" smtClean="0"/>
          </a:p>
        </p:txBody>
      </p:sp>
    </p:spTree>
    <p:extLst>
      <p:ext uri="{BB962C8B-B14F-4D97-AF65-F5344CB8AC3E}">
        <p14:creationId xmlns:p14="http://schemas.microsoft.com/office/powerpoint/2010/main" val="148904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78C8509-D0CD-41F2-BD7F-FD33E1612308}" type="datetimeFigureOut">
              <a:rPr lang="en-GB"/>
              <a:pPr>
                <a:defRPr/>
              </a:pPr>
              <a:t>24/10/2018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FDBBA30-3437-4F02-A908-262224DD9F36}" type="slidenum">
              <a:rPr lang="en-GB" altLang="en-US"/>
              <a:pPr/>
              <a:t>‹#›</a:t>
            </a:fld>
            <a:endParaRPr lang="en-GB" altLang="en-US"/>
          </a:p>
        </p:txBody>
      </p:sp>
    </p:spTree>
    <p:extLst>
      <p:ext uri="{BB962C8B-B14F-4D97-AF65-F5344CB8AC3E}">
        <p14:creationId xmlns:p14="http://schemas.microsoft.com/office/powerpoint/2010/main" val="113294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19F6430-9C46-4249-9C7B-6E15D8926FED}" type="datetimeFigureOut">
              <a:rPr lang="en-GB"/>
              <a:pPr>
                <a:defRPr/>
              </a:pPr>
              <a:t>24/10/2018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E06AD29-801E-4E0D-9D90-1DE6A6E49B55}" type="slidenum">
              <a:rPr lang="en-GB" altLang="en-US"/>
              <a:pPr/>
              <a:t>‹#›</a:t>
            </a:fld>
            <a:endParaRPr lang="en-GB" altLang="en-US"/>
          </a:p>
        </p:txBody>
      </p:sp>
    </p:spTree>
    <p:extLst>
      <p:ext uri="{BB962C8B-B14F-4D97-AF65-F5344CB8AC3E}">
        <p14:creationId xmlns:p14="http://schemas.microsoft.com/office/powerpoint/2010/main" val="184969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D7823FA-AA6B-4DEB-9338-6760667E4230}" type="datetimeFigureOut">
              <a:rPr lang="en-GB"/>
              <a:pPr>
                <a:defRPr/>
              </a:pPr>
              <a:t>24/10/2018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CED6576-9B4F-4562-9662-D23F6915ED1F}" type="slidenum">
              <a:rPr lang="en-GB" altLang="en-US"/>
              <a:pPr/>
              <a:t>‹#›</a:t>
            </a:fld>
            <a:endParaRPr lang="en-GB" altLang="en-US"/>
          </a:p>
        </p:txBody>
      </p:sp>
    </p:spTree>
    <p:extLst>
      <p:ext uri="{BB962C8B-B14F-4D97-AF65-F5344CB8AC3E}">
        <p14:creationId xmlns:p14="http://schemas.microsoft.com/office/powerpoint/2010/main" val="322584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5D8B5B4-20DA-476E-AE64-839F594A2847}" type="datetimeFigureOut">
              <a:rPr lang="en-GB">
                <a:solidFill>
                  <a:prstClr val="black">
                    <a:tint val="75000"/>
                  </a:prstClr>
                </a:solidFill>
              </a:rPr>
              <a:pPr>
                <a:defRPr/>
              </a:pPr>
              <a:t>24/10/2018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5BF266F-1BE1-4DFC-94D3-81D4543ADD9C}" type="slidenum">
              <a:rPr lang="en-GB" altLang="en-US"/>
              <a:pPr/>
              <a:t>‹#›</a:t>
            </a:fld>
            <a:endParaRPr lang="en-GB" altLang="en-US"/>
          </a:p>
        </p:txBody>
      </p:sp>
    </p:spTree>
    <p:extLst>
      <p:ext uri="{BB962C8B-B14F-4D97-AF65-F5344CB8AC3E}">
        <p14:creationId xmlns:p14="http://schemas.microsoft.com/office/powerpoint/2010/main" val="999890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B17DCA0-CE9E-47B4-90AD-5C8D639162AF}" type="datetimeFigureOut">
              <a:rPr lang="en-GB">
                <a:solidFill>
                  <a:prstClr val="black">
                    <a:tint val="75000"/>
                  </a:prstClr>
                </a:solidFill>
              </a:rPr>
              <a:pPr>
                <a:defRPr/>
              </a:pPr>
              <a:t>24/10/2018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E92AE8-A23C-4F53-B06F-73013D755AD7}" type="slidenum">
              <a:rPr lang="en-GB" altLang="en-US"/>
              <a:pPr/>
              <a:t>‹#›</a:t>
            </a:fld>
            <a:endParaRPr lang="en-GB" altLang="en-US"/>
          </a:p>
        </p:txBody>
      </p:sp>
    </p:spTree>
    <p:extLst>
      <p:ext uri="{BB962C8B-B14F-4D97-AF65-F5344CB8AC3E}">
        <p14:creationId xmlns:p14="http://schemas.microsoft.com/office/powerpoint/2010/main" val="295134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4B90AF-BCF2-4AFA-9011-A6378DDAEAAD}" type="datetimeFigureOut">
              <a:rPr lang="en-GB">
                <a:solidFill>
                  <a:prstClr val="black">
                    <a:tint val="75000"/>
                  </a:prstClr>
                </a:solidFill>
              </a:rPr>
              <a:pPr>
                <a:defRPr/>
              </a:pPr>
              <a:t>24/10/2018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296A98A-E719-4D4D-8197-51CE26F160C3}" type="slidenum">
              <a:rPr lang="en-GB" altLang="en-US"/>
              <a:pPr/>
              <a:t>‹#›</a:t>
            </a:fld>
            <a:endParaRPr lang="en-GB" altLang="en-US"/>
          </a:p>
        </p:txBody>
      </p:sp>
    </p:spTree>
    <p:extLst>
      <p:ext uri="{BB962C8B-B14F-4D97-AF65-F5344CB8AC3E}">
        <p14:creationId xmlns:p14="http://schemas.microsoft.com/office/powerpoint/2010/main" val="2401380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1A1C237-9D7C-424B-B9A2-F183A608B3EF}" type="datetimeFigureOut">
              <a:rPr lang="en-GB">
                <a:solidFill>
                  <a:prstClr val="black">
                    <a:tint val="75000"/>
                  </a:prstClr>
                </a:solidFill>
              </a:rPr>
              <a:pPr>
                <a:defRPr/>
              </a:pPr>
              <a:t>24/10/2018</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8116A2E-4745-4A7C-8521-110DD0E38947}" type="slidenum">
              <a:rPr lang="en-GB" altLang="en-US"/>
              <a:pPr/>
              <a:t>‹#›</a:t>
            </a:fld>
            <a:endParaRPr lang="en-GB" altLang="en-US"/>
          </a:p>
        </p:txBody>
      </p:sp>
    </p:spTree>
    <p:extLst>
      <p:ext uri="{BB962C8B-B14F-4D97-AF65-F5344CB8AC3E}">
        <p14:creationId xmlns:p14="http://schemas.microsoft.com/office/powerpoint/2010/main" val="2245247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15CF3B9-955C-4581-BAC1-22F77F3714DB}" type="datetimeFigureOut">
              <a:rPr lang="en-GB">
                <a:solidFill>
                  <a:prstClr val="black">
                    <a:tint val="75000"/>
                  </a:prstClr>
                </a:solidFill>
              </a:rPr>
              <a:pPr>
                <a:defRPr/>
              </a:pPr>
              <a:t>24/10/2018</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D5D97F74-E2FE-49F8-B072-9F884623936C}" type="slidenum">
              <a:rPr lang="en-GB" altLang="en-US"/>
              <a:pPr/>
              <a:t>‹#›</a:t>
            </a:fld>
            <a:endParaRPr lang="en-GB" altLang="en-US"/>
          </a:p>
        </p:txBody>
      </p:sp>
    </p:spTree>
    <p:extLst>
      <p:ext uri="{BB962C8B-B14F-4D97-AF65-F5344CB8AC3E}">
        <p14:creationId xmlns:p14="http://schemas.microsoft.com/office/powerpoint/2010/main" val="4141569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1FCF16F-6E97-4E8B-8CFC-18C357CA0DEC}" type="datetimeFigureOut">
              <a:rPr lang="en-GB">
                <a:solidFill>
                  <a:prstClr val="black">
                    <a:tint val="75000"/>
                  </a:prstClr>
                </a:solidFill>
              </a:rPr>
              <a:pPr>
                <a:defRPr/>
              </a:pPr>
              <a:t>24/10/2018</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943F045E-DAC8-4625-9952-06D32411118F}" type="slidenum">
              <a:rPr lang="en-GB" altLang="en-US"/>
              <a:pPr/>
              <a:t>‹#›</a:t>
            </a:fld>
            <a:endParaRPr lang="en-GB" altLang="en-US"/>
          </a:p>
        </p:txBody>
      </p:sp>
    </p:spTree>
    <p:extLst>
      <p:ext uri="{BB962C8B-B14F-4D97-AF65-F5344CB8AC3E}">
        <p14:creationId xmlns:p14="http://schemas.microsoft.com/office/powerpoint/2010/main" val="611814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671D2B-AA8B-4F29-A337-796846485226}" type="datetimeFigureOut">
              <a:rPr lang="en-GB">
                <a:solidFill>
                  <a:prstClr val="black">
                    <a:tint val="75000"/>
                  </a:prstClr>
                </a:solidFill>
              </a:rPr>
              <a:pPr>
                <a:defRPr/>
              </a:pPr>
              <a:t>24/10/2018</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0774F5E3-8ECC-49DB-A36A-771AFB28502E}" type="slidenum">
              <a:rPr lang="en-GB" altLang="en-US"/>
              <a:pPr/>
              <a:t>‹#›</a:t>
            </a:fld>
            <a:endParaRPr lang="en-GB" altLang="en-US"/>
          </a:p>
        </p:txBody>
      </p:sp>
    </p:spTree>
    <p:extLst>
      <p:ext uri="{BB962C8B-B14F-4D97-AF65-F5344CB8AC3E}">
        <p14:creationId xmlns:p14="http://schemas.microsoft.com/office/powerpoint/2010/main" val="696534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D9FB2C-6FBF-4E01-8475-B519876ADF53}" type="datetimeFigureOut">
              <a:rPr lang="en-GB">
                <a:solidFill>
                  <a:prstClr val="black">
                    <a:tint val="75000"/>
                  </a:prstClr>
                </a:solidFill>
              </a:rPr>
              <a:pPr>
                <a:defRPr/>
              </a:pPr>
              <a:t>24/10/2018</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DB7E146-5ED5-4D30-B34E-806C5DFBA317}" type="slidenum">
              <a:rPr lang="en-GB" altLang="en-US"/>
              <a:pPr/>
              <a:t>‹#›</a:t>
            </a:fld>
            <a:endParaRPr lang="en-GB" altLang="en-US"/>
          </a:p>
        </p:txBody>
      </p:sp>
    </p:spTree>
    <p:extLst>
      <p:ext uri="{BB962C8B-B14F-4D97-AF65-F5344CB8AC3E}">
        <p14:creationId xmlns:p14="http://schemas.microsoft.com/office/powerpoint/2010/main" val="408557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7B53766-D4F6-47EF-9D4C-03A96CBE14B3}" type="datetimeFigureOut">
              <a:rPr lang="en-GB"/>
              <a:pPr>
                <a:defRPr/>
              </a:pPr>
              <a:t>24/10/2018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43483A8-2F69-43AF-AD17-10DF820E8CE1}" type="slidenum">
              <a:rPr lang="en-GB" altLang="en-US"/>
              <a:pPr/>
              <a:t>‹#›</a:t>
            </a:fld>
            <a:endParaRPr lang="en-GB" altLang="en-US"/>
          </a:p>
        </p:txBody>
      </p:sp>
    </p:spTree>
    <p:extLst>
      <p:ext uri="{BB962C8B-B14F-4D97-AF65-F5344CB8AC3E}">
        <p14:creationId xmlns:p14="http://schemas.microsoft.com/office/powerpoint/2010/main" val="3719256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850729-9D50-420C-B33C-0FAB9F3859CC}" type="datetimeFigureOut">
              <a:rPr lang="en-GB">
                <a:solidFill>
                  <a:prstClr val="black">
                    <a:tint val="75000"/>
                  </a:prstClr>
                </a:solidFill>
              </a:rPr>
              <a:pPr>
                <a:defRPr/>
              </a:pPr>
              <a:t>24/10/2018</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B83A750-94B6-4DA2-997A-EC899509DC17}" type="slidenum">
              <a:rPr lang="en-GB" altLang="en-US"/>
              <a:pPr/>
              <a:t>‹#›</a:t>
            </a:fld>
            <a:endParaRPr lang="en-GB" altLang="en-US"/>
          </a:p>
        </p:txBody>
      </p:sp>
    </p:spTree>
    <p:extLst>
      <p:ext uri="{BB962C8B-B14F-4D97-AF65-F5344CB8AC3E}">
        <p14:creationId xmlns:p14="http://schemas.microsoft.com/office/powerpoint/2010/main" val="2504597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BEBF937-7DD8-478E-8FE8-2331F4CA4343}" type="datetimeFigureOut">
              <a:rPr lang="en-GB">
                <a:solidFill>
                  <a:prstClr val="black">
                    <a:tint val="75000"/>
                  </a:prstClr>
                </a:solidFill>
              </a:rPr>
              <a:pPr>
                <a:defRPr/>
              </a:pPr>
              <a:t>24/10/2018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266A3E9-649B-4174-ADC3-665A492492E5}" type="slidenum">
              <a:rPr lang="en-GB" altLang="en-US"/>
              <a:pPr/>
              <a:t>‹#›</a:t>
            </a:fld>
            <a:endParaRPr lang="en-GB" altLang="en-US"/>
          </a:p>
        </p:txBody>
      </p:sp>
    </p:spTree>
    <p:extLst>
      <p:ext uri="{BB962C8B-B14F-4D97-AF65-F5344CB8AC3E}">
        <p14:creationId xmlns:p14="http://schemas.microsoft.com/office/powerpoint/2010/main" val="3721336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B931F9B-0510-4CA5-98A9-2D3D391AA505}" type="datetimeFigureOut">
              <a:rPr lang="en-GB">
                <a:solidFill>
                  <a:prstClr val="black">
                    <a:tint val="75000"/>
                  </a:prstClr>
                </a:solidFill>
              </a:rPr>
              <a:pPr>
                <a:defRPr/>
              </a:pPr>
              <a:t>24/10/2018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32F7F2E-3174-43BF-9A50-A3B5EB5FD19D}" type="slidenum">
              <a:rPr lang="en-GB" altLang="en-US"/>
              <a:pPr/>
              <a:t>‹#›</a:t>
            </a:fld>
            <a:endParaRPr lang="en-GB" altLang="en-US"/>
          </a:p>
        </p:txBody>
      </p:sp>
    </p:spTree>
    <p:extLst>
      <p:ext uri="{BB962C8B-B14F-4D97-AF65-F5344CB8AC3E}">
        <p14:creationId xmlns:p14="http://schemas.microsoft.com/office/powerpoint/2010/main" val="78665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C38F38-B4B6-4189-9A32-EC7C04D423CD}" type="datetimeFigureOut">
              <a:rPr lang="en-GB"/>
              <a:pPr>
                <a:defRPr/>
              </a:pPr>
              <a:t>24/10/2018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A5D2823-8CE4-47B7-A3D1-57D3DE1F732B}" type="slidenum">
              <a:rPr lang="en-GB" altLang="en-US"/>
              <a:pPr/>
              <a:t>‹#›</a:t>
            </a:fld>
            <a:endParaRPr lang="en-GB" altLang="en-US"/>
          </a:p>
        </p:txBody>
      </p:sp>
    </p:spTree>
    <p:extLst>
      <p:ext uri="{BB962C8B-B14F-4D97-AF65-F5344CB8AC3E}">
        <p14:creationId xmlns:p14="http://schemas.microsoft.com/office/powerpoint/2010/main" val="104981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DB064A7-D428-4995-B317-3D1D1139A8E4}" type="datetimeFigureOut">
              <a:rPr lang="en-GB"/>
              <a:pPr>
                <a:defRPr/>
              </a:pPr>
              <a:t>24/10/2018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89B2FA7-265F-4EA8-8B49-964944E93695}" type="slidenum">
              <a:rPr lang="en-GB" altLang="en-US"/>
              <a:pPr/>
              <a:t>‹#›</a:t>
            </a:fld>
            <a:endParaRPr lang="en-GB" altLang="en-US"/>
          </a:p>
        </p:txBody>
      </p:sp>
    </p:spTree>
    <p:extLst>
      <p:ext uri="{BB962C8B-B14F-4D97-AF65-F5344CB8AC3E}">
        <p14:creationId xmlns:p14="http://schemas.microsoft.com/office/powerpoint/2010/main" val="38074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9F4FDF3-8ED9-478F-803F-45193155D354}" type="datetimeFigureOut">
              <a:rPr lang="en-GB"/>
              <a:pPr>
                <a:defRPr/>
              </a:pPr>
              <a:t>24/10/2018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07444699-96AE-4646-ADA6-6DCFDB1871D9}" type="slidenum">
              <a:rPr lang="en-GB" altLang="en-US"/>
              <a:pPr/>
              <a:t>‹#›</a:t>
            </a:fld>
            <a:endParaRPr lang="en-GB" altLang="en-US"/>
          </a:p>
        </p:txBody>
      </p:sp>
    </p:spTree>
    <p:extLst>
      <p:ext uri="{BB962C8B-B14F-4D97-AF65-F5344CB8AC3E}">
        <p14:creationId xmlns:p14="http://schemas.microsoft.com/office/powerpoint/2010/main" val="944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C8B6342-FCD4-4FD6-82C6-AED39FF9C07D}" type="datetimeFigureOut">
              <a:rPr lang="en-GB"/>
              <a:pPr>
                <a:defRPr/>
              </a:pPr>
              <a:t>24/10/2018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AA24782-4688-42B0-A2B5-38A51D7D8574}" type="slidenum">
              <a:rPr lang="en-GB" altLang="en-US"/>
              <a:pPr/>
              <a:t>‹#›</a:t>
            </a:fld>
            <a:endParaRPr lang="en-GB" altLang="en-US"/>
          </a:p>
        </p:txBody>
      </p:sp>
    </p:spTree>
    <p:extLst>
      <p:ext uri="{BB962C8B-B14F-4D97-AF65-F5344CB8AC3E}">
        <p14:creationId xmlns:p14="http://schemas.microsoft.com/office/powerpoint/2010/main" val="360575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E11303-2033-4B2D-BF7A-184EFF736106}" type="datetimeFigureOut">
              <a:rPr lang="en-GB"/>
              <a:pPr>
                <a:defRPr/>
              </a:pPr>
              <a:t>24/10/2018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A3A2FFC-7675-49A8-BD9A-592231AB0077}" type="slidenum">
              <a:rPr lang="en-GB" altLang="en-US"/>
              <a:pPr/>
              <a:t>‹#›</a:t>
            </a:fld>
            <a:endParaRPr lang="en-GB" altLang="en-US"/>
          </a:p>
        </p:txBody>
      </p:sp>
    </p:spTree>
    <p:extLst>
      <p:ext uri="{BB962C8B-B14F-4D97-AF65-F5344CB8AC3E}">
        <p14:creationId xmlns:p14="http://schemas.microsoft.com/office/powerpoint/2010/main" val="393403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08AA1-CE2D-4332-A61C-84568BE9FF8A}" type="datetimeFigureOut">
              <a:rPr lang="en-GB"/>
              <a:pPr>
                <a:defRPr/>
              </a:pPr>
              <a:t>24/10/2018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191EAB9-8DC2-4178-A9EA-CDDF11A7A501}" type="slidenum">
              <a:rPr lang="en-GB" altLang="en-US"/>
              <a:pPr/>
              <a:t>‹#›</a:t>
            </a:fld>
            <a:endParaRPr lang="en-GB" altLang="en-US"/>
          </a:p>
        </p:txBody>
      </p:sp>
    </p:spTree>
    <p:extLst>
      <p:ext uri="{BB962C8B-B14F-4D97-AF65-F5344CB8AC3E}">
        <p14:creationId xmlns:p14="http://schemas.microsoft.com/office/powerpoint/2010/main" val="96357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913D65-A7CD-4901-B792-DBF0DBCB3BAB}" type="datetimeFigureOut">
              <a:rPr lang="en-GB"/>
              <a:pPr>
                <a:defRPr/>
              </a:pPr>
              <a:t>24/10/2018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1524E01-3E42-40E4-83C4-3E4F44DDC968}" type="slidenum">
              <a:rPr lang="en-GB" altLang="en-US"/>
              <a:pPr/>
              <a:t>‹#›</a:t>
            </a:fld>
            <a:endParaRPr lang="en-GB" altLang="en-US"/>
          </a:p>
        </p:txBody>
      </p:sp>
    </p:spTree>
    <p:extLst>
      <p:ext uri="{BB962C8B-B14F-4D97-AF65-F5344CB8AC3E}">
        <p14:creationId xmlns:p14="http://schemas.microsoft.com/office/powerpoint/2010/main" val="104505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6E64C09-BA31-4C12-AA79-3FFD625410DF}" type="datetimeFigureOut">
              <a:rPr lang="en-GB"/>
              <a:pPr>
                <a:defRPr/>
              </a:pPr>
              <a:t>24/10/2018</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380641C-FC45-4FC3-B8A0-CDF83E0731B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084F4F-676A-4405-8C30-06D2940420B0}" type="datetimeFigureOut">
              <a:rPr lang="en-GB">
                <a:solidFill>
                  <a:prstClr val="black">
                    <a:tint val="75000"/>
                  </a:prstClr>
                </a:solidFill>
              </a:rPr>
              <a:pPr>
                <a:defRPr/>
              </a:pPr>
              <a:t>24/10/2018</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B3E136F-98A6-46D0-BCDD-F5E774B61F81}" type="slidenum">
              <a:rPr lang="en-GB" altLang="en-US"/>
              <a:pPr/>
              <a:t>‹#›</a:t>
            </a:fld>
            <a:endParaRPr lang="en-GB" altLang="en-US"/>
          </a:p>
        </p:txBody>
      </p:sp>
    </p:spTree>
    <p:extLst>
      <p:ext uri="{BB962C8B-B14F-4D97-AF65-F5344CB8AC3E}">
        <p14:creationId xmlns:p14="http://schemas.microsoft.com/office/powerpoint/2010/main" val="37273468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microsoft.com/office/2007/relationships/media" Target="../media/media2.mp3"/><Relationship Id="rId7"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audio" Target="../media/media3.mp3"/><Relationship Id="rId11" Type="http://schemas.openxmlformats.org/officeDocument/2006/relationships/image" Target="../media/image3.png"/><Relationship Id="rId5" Type="http://schemas.microsoft.com/office/2007/relationships/media" Target="../media/media3.mp3"/><Relationship Id="rId10" Type="http://schemas.openxmlformats.org/officeDocument/2006/relationships/image" Target="../media/image2.png"/><Relationship Id="rId4" Type="http://schemas.openxmlformats.org/officeDocument/2006/relationships/audio" Target="../media/media2.mp3"/><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7.pn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crwflags.com/FOTW/images/g/gb-eng.gif" TargetMode="External"/><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www.clker.com/clipart-7130.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hyperlink" Target="http://www.clker.com/clipart-25691.html" TargetMode="Externa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1.pn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rot="-140881">
            <a:off x="4267200" y="5445125"/>
            <a:ext cx="49609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6000">
                <a:solidFill>
                  <a:prstClr val="white"/>
                </a:solidFill>
                <a:latin typeface="Year supply of fairy cakes"/>
                <a:ea typeface="Dotum"/>
                <a:cs typeface="Dotum"/>
              </a:rPr>
              <a:t>Français</a:t>
            </a:r>
          </a:p>
        </p:txBody>
      </p:sp>
      <p:pic>
        <p:nvPicPr>
          <p:cNvPr id="2" name="Picture 1"/>
          <p:cNvPicPr>
            <a:picLocks noChangeAspect="1"/>
          </p:cNvPicPr>
          <p:nvPr/>
        </p:nvPicPr>
        <p:blipFill>
          <a:blip r:embed="rId9">
            <a:lum bright="70000" contrast="-70000"/>
          </a:blip>
          <a:stretch>
            <a:fillRect/>
          </a:stretch>
        </p:blipFill>
        <p:spPr>
          <a:xfrm>
            <a:off x="-406401" y="0"/>
            <a:ext cx="10287002" cy="6858001"/>
          </a:xfrm>
          <a:prstGeom prst="rect">
            <a:avLst/>
          </a:prstGeom>
        </p:spPr>
      </p:pic>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44168" y="403438"/>
            <a:ext cx="4078889" cy="4058495"/>
          </a:xfrm>
          <a:prstGeom prst="rect">
            <a:avLst/>
          </a:prstGeom>
        </p:spPr>
      </p:pic>
      <p:sp>
        <p:nvSpPr>
          <p:cNvPr id="4" name="TextBox 3"/>
          <p:cNvSpPr txBox="1"/>
          <p:nvPr/>
        </p:nvSpPr>
        <p:spPr>
          <a:xfrm>
            <a:off x="1114968" y="4904050"/>
            <a:ext cx="3622132" cy="646331"/>
          </a:xfrm>
          <a:prstGeom prst="rect">
            <a:avLst/>
          </a:prstGeom>
          <a:noFill/>
        </p:spPr>
        <p:txBody>
          <a:bodyPr wrap="square" rtlCol="0">
            <a:spAutoFit/>
          </a:bodyPr>
          <a:lstStyle/>
          <a:p>
            <a:r>
              <a:rPr lang="en-GB" sz="3600" dirty="0" smtClean="0">
                <a:solidFill>
                  <a:prstClr val="black"/>
                </a:solidFill>
                <a:latin typeface="Tw Cen MT" panose="020B0602020104020603" pitchFamily="34" charset="0"/>
              </a:rPr>
              <a:t> - pays</a:t>
            </a:r>
            <a:endParaRPr lang="en-GB" sz="3600" dirty="0">
              <a:solidFill>
                <a:prstClr val="black"/>
              </a:solidFill>
              <a:latin typeface="Tw Cen MT" panose="020B0602020104020603" pitchFamily="34" charset="0"/>
            </a:endParaRPr>
          </a:p>
        </p:txBody>
      </p:sp>
      <p:sp>
        <p:nvSpPr>
          <p:cNvPr id="7" name="TextBox 6"/>
          <p:cNvSpPr txBox="1"/>
          <p:nvPr/>
        </p:nvSpPr>
        <p:spPr>
          <a:xfrm>
            <a:off x="1114968" y="4299611"/>
            <a:ext cx="3622132" cy="646331"/>
          </a:xfrm>
          <a:prstGeom prst="rect">
            <a:avLst/>
          </a:prstGeom>
          <a:noFill/>
        </p:spPr>
        <p:txBody>
          <a:bodyPr wrap="square" rtlCol="0">
            <a:spAutoFit/>
          </a:bodyPr>
          <a:lstStyle/>
          <a:p>
            <a:r>
              <a:rPr lang="en-GB" sz="3600" dirty="0" smtClean="0">
                <a:solidFill>
                  <a:prstClr val="black"/>
                </a:solidFill>
                <a:latin typeface="Tw Cen MT" panose="020B0602020104020603" pitchFamily="34" charset="0"/>
              </a:rPr>
              <a:t> - </a:t>
            </a:r>
            <a:r>
              <a:rPr lang="en-GB" sz="3600" dirty="0" err="1" smtClean="0">
                <a:solidFill>
                  <a:prstClr val="black"/>
                </a:solidFill>
                <a:latin typeface="Tw Cen MT" panose="020B0602020104020603" pitchFamily="34" charset="0"/>
              </a:rPr>
              <a:t>couleurs</a:t>
            </a:r>
            <a:endParaRPr lang="en-GB" sz="3600" dirty="0">
              <a:solidFill>
                <a:prstClr val="black"/>
              </a:solidFill>
              <a:latin typeface="Tw Cen MT" panose="020B0602020104020603" pitchFamily="34" charset="0"/>
            </a:endParaRPr>
          </a:p>
        </p:txBody>
      </p:sp>
      <p:sp>
        <p:nvSpPr>
          <p:cNvPr id="8" name="TextBox 7"/>
          <p:cNvSpPr txBox="1"/>
          <p:nvPr/>
        </p:nvSpPr>
        <p:spPr>
          <a:xfrm>
            <a:off x="1114968" y="5625196"/>
            <a:ext cx="3622132" cy="646331"/>
          </a:xfrm>
          <a:prstGeom prst="rect">
            <a:avLst/>
          </a:prstGeom>
          <a:noFill/>
        </p:spPr>
        <p:txBody>
          <a:bodyPr wrap="square" rtlCol="0">
            <a:spAutoFit/>
          </a:bodyPr>
          <a:lstStyle/>
          <a:p>
            <a:r>
              <a:rPr lang="en-GB" sz="3600" dirty="0" smtClean="0">
                <a:solidFill>
                  <a:prstClr val="black"/>
                </a:solidFill>
                <a:latin typeface="Tw Cen MT" panose="020B0602020104020603" pitchFamily="34" charset="0"/>
              </a:rPr>
              <a:t> - </a:t>
            </a:r>
            <a:r>
              <a:rPr lang="en-GB" sz="3600" dirty="0" err="1" smtClean="0">
                <a:solidFill>
                  <a:prstClr val="black"/>
                </a:solidFill>
                <a:latin typeface="Tw Cen MT" panose="020B0602020104020603" pitchFamily="34" charset="0"/>
              </a:rPr>
              <a:t>drapeaux</a:t>
            </a:r>
            <a:endParaRPr lang="en-GB" sz="3600" dirty="0">
              <a:solidFill>
                <a:prstClr val="black"/>
              </a:solidFill>
              <a:latin typeface="Tw Cen MT" panose="020B0602020104020603" pitchFamily="34" charset="0"/>
            </a:endParaRPr>
          </a:p>
        </p:txBody>
      </p:sp>
      <p:pic>
        <p:nvPicPr>
          <p:cNvPr id="5" name="7.1_couleurs">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1"/>
          <a:stretch>
            <a:fillRect/>
          </a:stretch>
        </p:blipFill>
        <p:spPr>
          <a:xfrm>
            <a:off x="-1564032" y="4157133"/>
            <a:ext cx="609600" cy="609600"/>
          </a:xfrm>
          <a:prstGeom prst="rect">
            <a:avLst/>
          </a:prstGeom>
        </p:spPr>
      </p:pic>
      <p:pic>
        <p:nvPicPr>
          <p:cNvPr id="6" name="7.1_pays">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11"/>
          <a:stretch>
            <a:fillRect/>
          </a:stretch>
        </p:blipFill>
        <p:spPr>
          <a:xfrm>
            <a:off x="-1471885" y="4959350"/>
            <a:ext cx="609600" cy="609600"/>
          </a:xfrm>
          <a:prstGeom prst="rect">
            <a:avLst/>
          </a:prstGeom>
        </p:spPr>
      </p:pic>
      <p:pic>
        <p:nvPicPr>
          <p:cNvPr id="9" name="7.1_drapeaux">
            <a:hlinkClick r:id="" action="ppaction://media"/>
          </p:cNvPr>
          <p:cNvPicPr>
            <a:picLocks noChangeAspect="1"/>
          </p:cNvPicPr>
          <p:nvPr>
            <a:audioFile r:link="rId6"/>
            <p:extLst>
              <p:ext uri="{DAA4B4D4-6D71-4841-9C94-3DE7FCFB9230}">
                <p14:media xmlns:p14="http://schemas.microsoft.com/office/powerpoint/2010/main" r:embed="rId5"/>
              </p:ext>
            </p:extLst>
          </p:nvPr>
        </p:nvPicPr>
        <p:blipFill>
          <a:blip r:embed="rId11"/>
          <a:stretch>
            <a:fillRect/>
          </a:stretch>
        </p:blipFill>
        <p:spPr>
          <a:xfrm>
            <a:off x="-1471885" y="5943201"/>
            <a:ext cx="609600" cy="609600"/>
          </a:xfrm>
          <a:prstGeom prst="rect">
            <a:avLst/>
          </a:prstGeom>
        </p:spPr>
      </p:pic>
    </p:spTree>
    <p:extLst>
      <p:ext uri="{BB962C8B-B14F-4D97-AF65-F5344CB8AC3E}">
        <p14:creationId xmlns:p14="http://schemas.microsoft.com/office/powerpoint/2010/main" val="576041634"/>
      </p:ext>
    </p:extLst>
  </p:cSld>
  <p:clrMapOvr>
    <a:masterClrMapping/>
  </p:clrMapOvr>
  <p:timing>
    <p:tnLst>
      <p:par>
        <p:cTn id="1" dur="indefinite" restart="never" nodeType="tmRoot">
          <p:childTnLst>
            <p:audio>
              <p:cMediaNode vol="80000" showWhenStopped="0">
                <p:cTn id="2" fill="hold" display="0">
                  <p:stCondLst>
                    <p:cond delay="indefinite"/>
                  </p:stCondLst>
                  <p:endCondLst>
                    <p:cond evt="onStopAudio" delay="0">
                      <p:tgtEl>
                        <p:sldTgt/>
                      </p:tgtEl>
                    </p:cond>
                  </p:endCondLst>
                </p:cTn>
                <p:tgtEl>
                  <p:spTgt spid="5"/>
                </p:tgtEl>
              </p:cMediaNode>
            </p:audio>
            <p:seq concurrent="1" nextAc="seek">
              <p:cTn id="3" restart="whenNotActive" fill="hold" evtFilter="cancelBubble" nodeType="interactiveSeq">
                <p:stCondLst>
                  <p:cond evt="onClick" delay="0">
                    <p:tgtEl>
                      <p:spTgt spid="7"/>
                    </p:tgtEl>
                  </p:cond>
                </p:stCondLst>
                <p:endSync evt="end" delay="0">
                  <p:rtn val="all"/>
                </p:endSync>
                <p:childTnLst>
                  <p:par>
                    <p:cTn id="4" fill="hold">
                      <p:stCondLst>
                        <p:cond delay="0"/>
                      </p:stCondLst>
                      <p:childTnLst>
                        <p:par>
                          <p:cTn id="5" fill="hold">
                            <p:stCondLst>
                              <p:cond delay="0"/>
                            </p:stCondLst>
                            <p:childTnLst>
                              <p:par>
                                <p:cTn id="6" presetID="1" presetClass="mediacall" presetSubtype="0" fill="hold" nodeType="clickEffect">
                                  <p:stCondLst>
                                    <p:cond delay="0"/>
                                  </p:stCondLst>
                                  <p:childTnLst>
                                    <p:cmd type="call" cmd="playFrom(0.0)">
                                      <p:cBhvr>
                                        <p:cTn id="7" dur="783" fill="hold"/>
                                        <p:tgtEl>
                                          <p:spTgt spid="5"/>
                                        </p:tgtEl>
                                      </p:cBhvr>
                                    </p:cmd>
                                  </p:childTnLst>
                                </p:cTn>
                              </p:par>
                            </p:childTnLst>
                          </p:cTn>
                        </p:par>
                      </p:childTnLst>
                    </p:cTn>
                  </p:par>
                </p:childTnLst>
              </p:cTn>
              <p:nextCondLst>
                <p:cond evt="onClick" delay="0">
                  <p:tgtEl>
                    <p:spTgt spid="7"/>
                  </p:tgtEl>
                </p:cond>
              </p:nextCondLst>
            </p:seq>
            <p:audio>
              <p:cMediaNode vol="80000" showWhenStopped="0">
                <p:cTn id="8" fill="hold" display="0">
                  <p:stCondLst>
                    <p:cond delay="indefinite"/>
                  </p:stCondLst>
                  <p:endCondLst>
                    <p:cond evt="onStopAudio" delay="0">
                      <p:tgtEl>
                        <p:sldTgt/>
                      </p:tgtEl>
                    </p:cond>
                  </p:endCondLst>
                </p:cTn>
                <p:tgtEl>
                  <p:spTgt spid="6"/>
                </p:tgtEl>
              </p:cMediaNode>
            </p:audio>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574" fill="hold"/>
                                        <p:tgtEl>
                                          <p:spTgt spid="6"/>
                                        </p:tgtEl>
                                      </p:cBhvr>
                                    </p:cmd>
                                  </p:childTnLst>
                                </p:cTn>
                              </p:par>
                            </p:childTnLst>
                          </p:cTn>
                        </p:par>
                      </p:childTnLst>
                    </p:cTn>
                  </p:par>
                </p:childTnLst>
              </p:cTn>
              <p:nextCondLst>
                <p:cond evt="onClick" delay="0">
                  <p:tgtEl>
                    <p:spTgt spid="4"/>
                  </p:tgtEl>
                </p:cond>
              </p:nextCondLst>
            </p:seq>
            <p:audio>
              <p:cMediaNode vol="80000" showWhenStopped="0">
                <p:cTn id="14" fill="hold" display="0">
                  <p:stCondLst>
                    <p:cond delay="indefinite"/>
                  </p:stCondLst>
                  <p:endCondLst>
                    <p:cond evt="onStopAudio" delay="0">
                      <p:tgtEl>
                        <p:sldTgt/>
                      </p:tgtEl>
                    </p:cond>
                  </p:endCondLst>
                </p:cTn>
                <p:tgtEl>
                  <p:spTgt spid="9"/>
                </p:tgtEl>
              </p:cMediaNode>
            </p:audio>
            <p:seq concurrent="1" nextAc="seek">
              <p:cTn id="15" restart="whenNotActive" fill="hold" evtFilter="cancelBubble" nodeType="interactiveSeq">
                <p:stCondLst>
                  <p:cond evt="onClick" delay="0">
                    <p:tgtEl>
                      <p:spTgt spid="8"/>
                    </p:tgtEl>
                  </p:cond>
                </p:stCondLst>
                <p:endSync evt="end" delay="0">
                  <p:rtn val="all"/>
                </p:endSync>
                <p:childTnLst>
                  <p:par>
                    <p:cTn id="16" fill="hold">
                      <p:stCondLst>
                        <p:cond delay="0"/>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705" fill="hold"/>
                                        <p:tgtEl>
                                          <p:spTgt spid="9"/>
                                        </p:tgtEl>
                                      </p:cBhvr>
                                    </p:cmd>
                                  </p:childTnLst>
                                </p:cTn>
                              </p:par>
                            </p:childTnLst>
                          </p:cTn>
                        </p:par>
                      </p:childTnLst>
                    </p:cTn>
                  </p:par>
                </p:childTnLst>
              </p:cTn>
              <p:nextCondLst>
                <p:cond evt="onClick" delay="0">
                  <p:tgtEl>
                    <p:spTgt spid="8"/>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teiera_tazza_architetto__0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3276600"/>
            <a:ext cx="1828800" cy="188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7" descr="26artweQue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765175"/>
            <a:ext cx="1785937"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8" descr="chees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22525" y="3141663"/>
            <a:ext cx="2220913"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3"/>
          <p:cNvSpPr txBox="1">
            <a:spLocks noChangeArrowheads="1"/>
          </p:cNvSpPr>
          <p:nvPr/>
        </p:nvSpPr>
        <p:spPr bwMode="auto">
          <a:xfrm>
            <a:off x="1644650" y="115888"/>
            <a:ext cx="57356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800" b="1">
                <a:latin typeface="Tw Cen MT" panose="020B0602020104020603" pitchFamily="34" charset="0"/>
              </a:rPr>
              <a:t>Tu aimes…? Pourquoi?</a:t>
            </a:r>
          </a:p>
        </p:txBody>
      </p:sp>
      <p:pic>
        <p:nvPicPr>
          <p:cNvPr id="11270" name="Picture 18" descr="15872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63825" y="1074738"/>
            <a:ext cx="2195513"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 Box 20"/>
          <p:cNvSpPr txBox="1">
            <a:spLocks noChangeArrowheads="1"/>
          </p:cNvSpPr>
          <p:nvPr/>
        </p:nvSpPr>
        <p:spPr bwMode="auto">
          <a:xfrm>
            <a:off x="5940425" y="765175"/>
            <a:ext cx="2879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a:latin typeface="Tw Cen MT" panose="020B0602020104020603" pitchFamily="34" charset="0"/>
              </a:rPr>
              <a:t>J’aime…</a:t>
            </a:r>
          </a:p>
        </p:txBody>
      </p:sp>
      <p:sp>
        <p:nvSpPr>
          <p:cNvPr id="11272" name="Text Box 21"/>
          <p:cNvSpPr txBox="1">
            <a:spLocks noChangeArrowheads="1"/>
          </p:cNvSpPr>
          <p:nvPr/>
        </p:nvSpPr>
        <p:spPr bwMode="auto">
          <a:xfrm>
            <a:off x="5940425" y="1325563"/>
            <a:ext cx="2879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Je </a:t>
            </a:r>
            <a:r>
              <a:rPr lang="en-GB" altLang="en-US" sz="2800" dirty="0" err="1">
                <a:latin typeface="Tw Cen MT" panose="020B0602020104020603" pitchFamily="34" charset="0"/>
              </a:rPr>
              <a:t>n’aime</a:t>
            </a:r>
            <a:r>
              <a:rPr lang="en-GB" altLang="en-US" sz="2800" dirty="0">
                <a:latin typeface="Tw Cen MT" panose="020B0602020104020603" pitchFamily="34" charset="0"/>
              </a:rPr>
              <a:t> pas…</a:t>
            </a:r>
          </a:p>
        </p:txBody>
      </p:sp>
      <p:sp>
        <p:nvSpPr>
          <p:cNvPr id="11273" name="Text Box 22"/>
          <p:cNvSpPr txBox="1">
            <a:spLocks noChangeArrowheads="1"/>
          </p:cNvSpPr>
          <p:nvPr/>
        </p:nvSpPr>
        <p:spPr bwMode="auto">
          <a:xfrm>
            <a:off x="5984875" y="1830388"/>
            <a:ext cx="2879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err="1">
                <a:latin typeface="Tw Cen MT" panose="020B0602020104020603" pitchFamily="34" charset="0"/>
              </a:rPr>
              <a:t>J’adore</a:t>
            </a:r>
            <a:r>
              <a:rPr lang="en-GB" altLang="en-US" sz="2800" dirty="0">
                <a:latin typeface="Tw Cen MT" panose="020B0602020104020603" pitchFamily="34" charset="0"/>
              </a:rPr>
              <a:t>…</a:t>
            </a:r>
          </a:p>
        </p:txBody>
      </p:sp>
      <p:sp>
        <p:nvSpPr>
          <p:cNvPr id="11274" name="Text Box 23"/>
          <p:cNvSpPr txBox="1">
            <a:spLocks noChangeArrowheads="1"/>
          </p:cNvSpPr>
          <p:nvPr/>
        </p:nvSpPr>
        <p:spPr bwMode="auto">
          <a:xfrm>
            <a:off x="5984875" y="2363788"/>
            <a:ext cx="2879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Je </a:t>
            </a:r>
            <a:r>
              <a:rPr lang="en-GB" altLang="en-US" sz="2800" dirty="0" err="1">
                <a:latin typeface="Tw Cen MT" panose="020B0602020104020603" pitchFamily="34" charset="0"/>
              </a:rPr>
              <a:t>d</a:t>
            </a:r>
            <a:r>
              <a:rPr lang="en-GB" altLang="en-US" sz="2800" dirty="0" err="1">
                <a:latin typeface="Tw Cen MT" panose="020B0602020104020603" pitchFamily="34" charset="0"/>
                <a:cs typeface="Calibri" panose="020F0502020204030204" pitchFamily="34" charset="0"/>
              </a:rPr>
              <a:t>éteste</a:t>
            </a:r>
            <a:r>
              <a:rPr lang="en-GB" altLang="en-US" sz="2800" dirty="0">
                <a:latin typeface="Tw Cen MT" panose="020B0602020104020603" pitchFamily="34" charset="0"/>
              </a:rPr>
              <a:t>…</a:t>
            </a:r>
          </a:p>
        </p:txBody>
      </p:sp>
      <p:sp>
        <p:nvSpPr>
          <p:cNvPr id="11275" name="Text Box 25"/>
          <p:cNvSpPr txBox="1">
            <a:spLocks noChangeArrowheads="1"/>
          </p:cNvSpPr>
          <p:nvPr/>
        </p:nvSpPr>
        <p:spPr bwMode="auto">
          <a:xfrm>
            <a:off x="5724525" y="4278313"/>
            <a:ext cx="34559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err="1">
                <a:latin typeface="Tw Cen MT" panose="020B0602020104020603" pitchFamily="34" charset="0"/>
              </a:rPr>
              <a:t>Parce</a:t>
            </a:r>
            <a:r>
              <a:rPr lang="en-GB" altLang="en-US" sz="2800" dirty="0">
                <a:latin typeface="Tw Cen MT" panose="020B0602020104020603" pitchFamily="34" charset="0"/>
              </a:rPr>
              <a:t> que je </a:t>
            </a:r>
            <a:r>
              <a:rPr lang="en-GB" altLang="en-US" sz="2800" dirty="0" err="1">
                <a:latin typeface="Tw Cen MT" panose="020B0602020104020603" pitchFamily="34" charset="0"/>
              </a:rPr>
              <a:t>pense</a:t>
            </a:r>
            <a:r>
              <a:rPr lang="en-GB" altLang="en-US" sz="2800" dirty="0">
                <a:latin typeface="Tw Cen MT" panose="020B0602020104020603" pitchFamily="34" charset="0"/>
              </a:rPr>
              <a:t> que </a:t>
            </a:r>
            <a:r>
              <a:rPr lang="en-GB" altLang="en-US" sz="2800" dirty="0" err="1">
                <a:latin typeface="Tw Cen MT" panose="020B0602020104020603" pitchFamily="34" charset="0"/>
              </a:rPr>
              <a:t>c’est</a:t>
            </a:r>
            <a:r>
              <a:rPr lang="en-GB" altLang="en-US" sz="2800" dirty="0">
                <a:latin typeface="Tw Cen MT" panose="020B0602020104020603" pitchFamily="34" charset="0"/>
              </a:rPr>
              <a:t>…</a:t>
            </a:r>
          </a:p>
        </p:txBody>
      </p:sp>
      <p:sp>
        <p:nvSpPr>
          <p:cNvPr id="11276" name="Text Box 26"/>
          <p:cNvSpPr txBox="1">
            <a:spLocks noChangeArrowheads="1"/>
          </p:cNvSpPr>
          <p:nvPr/>
        </p:nvSpPr>
        <p:spPr bwMode="auto">
          <a:xfrm>
            <a:off x="4860925" y="6237288"/>
            <a:ext cx="2024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a:latin typeface="Tw Cen MT" panose="020B0602020104020603" pitchFamily="34" charset="0"/>
              </a:rPr>
              <a:t>d</a:t>
            </a:r>
            <a:r>
              <a:rPr lang="en-GB" altLang="en-US" sz="2400">
                <a:latin typeface="Tw Cen MT" panose="020B0602020104020603" pitchFamily="34" charset="0"/>
                <a:cs typeface="Calibri" panose="020F0502020204030204" pitchFamily="34" charset="0"/>
              </a:rPr>
              <a:t>élicieux</a:t>
            </a:r>
            <a:r>
              <a:rPr lang="en-GB" altLang="en-US" sz="2400">
                <a:latin typeface="Tw Cen MT" panose="020B0602020104020603" pitchFamily="34" charset="0"/>
              </a:rPr>
              <a:t>/se</a:t>
            </a:r>
          </a:p>
        </p:txBody>
      </p:sp>
      <p:sp>
        <p:nvSpPr>
          <p:cNvPr id="11277" name="Text Box 27"/>
          <p:cNvSpPr txBox="1">
            <a:spLocks noChangeArrowheads="1"/>
          </p:cNvSpPr>
          <p:nvPr/>
        </p:nvSpPr>
        <p:spPr bwMode="auto">
          <a:xfrm>
            <a:off x="2484438" y="6254750"/>
            <a:ext cx="1962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a:latin typeface="Tw Cen MT" panose="020B0602020104020603" pitchFamily="34" charset="0"/>
              </a:rPr>
              <a:t>Int</a:t>
            </a:r>
            <a:r>
              <a:rPr lang="en-GB" altLang="en-US" sz="2400">
                <a:latin typeface="Tw Cen MT" panose="020B0602020104020603" pitchFamily="34" charset="0"/>
                <a:cs typeface="Calibri" panose="020F0502020204030204" pitchFamily="34" charset="0"/>
              </a:rPr>
              <a:t>é</a:t>
            </a:r>
            <a:r>
              <a:rPr lang="en-GB" altLang="en-US" sz="2400">
                <a:latin typeface="Tw Cen MT" panose="020B0602020104020603" pitchFamily="34" charset="0"/>
              </a:rPr>
              <a:t>ressant/e</a:t>
            </a:r>
          </a:p>
        </p:txBody>
      </p:sp>
      <p:sp>
        <p:nvSpPr>
          <p:cNvPr id="11278" name="Text Box 28"/>
          <p:cNvSpPr txBox="1">
            <a:spLocks noChangeArrowheads="1"/>
          </p:cNvSpPr>
          <p:nvPr/>
        </p:nvSpPr>
        <p:spPr bwMode="auto">
          <a:xfrm>
            <a:off x="6877050" y="6237288"/>
            <a:ext cx="226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a:latin typeface="Tw Cen MT" panose="020B0602020104020603" pitchFamily="34" charset="0"/>
              </a:rPr>
              <a:t>horrible</a:t>
            </a:r>
          </a:p>
        </p:txBody>
      </p:sp>
      <p:sp>
        <p:nvSpPr>
          <p:cNvPr id="11279" name="Line 29"/>
          <p:cNvSpPr>
            <a:spLocks noChangeShapeType="1"/>
          </p:cNvSpPr>
          <p:nvPr/>
        </p:nvSpPr>
        <p:spPr bwMode="auto">
          <a:xfrm>
            <a:off x="0" y="5589588"/>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latin typeface="Tw Cen MT" panose="020B0602020104020603" pitchFamily="34" charset="0"/>
            </a:endParaRPr>
          </a:p>
        </p:txBody>
      </p:sp>
      <p:sp>
        <p:nvSpPr>
          <p:cNvPr id="11280" name="Text Box 30"/>
          <p:cNvSpPr txBox="1">
            <a:spLocks noChangeArrowheads="1"/>
          </p:cNvSpPr>
          <p:nvPr/>
        </p:nvSpPr>
        <p:spPr bwMode="auto">
          <a:xfrm>
            <a:off x="-36513" y="6237288"/>
            <a:ext cx="2044701"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a:latin typeface="Tw Cen MT" panose="020B0602020104020603" pitchFamily="34" charset="0"/>
                <a:cs typeface="Calibri" panose="020F0502020204030204" pitchFamily="34" charset="0"/>
              </a:rPr>
              <a:t>é</a:t>
            </a:r>
            <a:r>
              <a:rPr lang="en-GB" altLang="en-US" sz="2400">
                <a:latin typeface="Tw Cen MT" panose="020B0602020104020603" pitchFamily="34" charset="0"/>
              </a:rPr>
              <a:t>mouvant/e</a:t>
            </a:r>
          </a:p>
        </p:txBody>
      </p:sp>
      <p:sp>
        <p:nvSpPr>
          <p:cNvPr id="11281" name="Text Box 31"/>
          <p:cNvSpPr txBox="1">
            <a:spLocks noChangeArrowheads="1"/>
          </p:cNvSpPr>
          <p:nvPr/>
        </p:nvSpPr>
        <p:spPr bwMode="auto">
          <a:xfrm>
            <a:off x="1116013" y="5734050"/>
            <a:ext cx="1871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a:latin typeface="Tw Cen MT" panose="020B0602020104020603" pitchFamily="34" charset="0"/>
              </a:rPr>
              <a:t>amusant/e</a:t>
            </a:r>
          </a:p>
        </p:txBody>
      </p:sp>
      <p:sp>
        <p:nvSpPr>
          <p:cNvPr id="11282" name="Text Box 32"/>
          <p:cNvSpPr txBox="1">
            <a:spLocks noChangeArrowheads="1"/>
          </p:cNvSpPr>
          <p:nvPr/>
        </p:nvSpPr>
        <p:spPr bwMode="auto">
          <a:xfrm>
            <a:off x="3636963" y="5734050"/>
            <a:ext cx="1871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a:latin typeface="Tw Cen MT" panose="020B0602020104020603" pitchFamily="34" charset="0"/>
              </a:rPr>
              <a:t>ennuyeux/se</a:t>
            </a:r>
          </a:p>
        </p:txBody>
      </p:sp>
      <p:sp>
        <p:nvSpPr>
          <p:cNvPr id="11283" name="Text Box 33"/>
          <p:cNvSpPr txBox="1">
            <a:spLocks noChangeArrowheads="1"/>
          </p:cNvSpPr>
          <p:nvPr/>
        </p:nvSpPr>
        <p:spPr bwMode="auto">
          <a:xfrm>
            <a:off x="6227763" y="5734050"/>
            <a:ext cx="2584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impressionnant</a:t>
            </a:r>
            <a:r>
              <a:rPr lang="en-GB" altLang="en-US" sz="2400" dirty="0" smtClean="0">
                <a:latin typeface="Tw Cen MT" panose="020B0602020104020603" pitchFamily="34" charset="0"/>
              </a:rPr>
              <a:t>/e</a:t>
            </a:r>
            <a:endParaRPr lang="en-GB" altLang="en-US" sz="2400" dirty="0">
              <a:latin typeface="Tw Cen MT" panose="020B0602020104020603"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58800" y="323850"/>
            <a:ext cx="7886700" cy="1325563"/>
          </a:xfrm>
        </p:spPr>
        <p:txBody>
          <a:bodyPr/>
          <a:lstStyle/>
          <a:p>
            <a:r>
              <a:rPr lang="en-GB" altLang="en-US" dirty="0" smtClean="0">
                <a:latin typeface="Tw Cen MT" panose="020B0602020104020603" pitchFamily="34" charset="0"/>
              </a:rPr>
              <a:t>Nous </a:t>
            </a:r>
            <a:r>
              <a:rPr lang="en-GB" altLang="en-US" dirty="0" err="1" smtClean="0">
                <a:latin typeface="Tw Cen MT" panose="020B0602020104020603" pitchFamily="34" charset="0"/>
              </a:rPr>
              <a:t>allons</a:t>
            </a:r>
            <a:r>
              <a:rPr lang="en-GB" altLang="en-US" dirty="0" smtClean="0">
                <a:latin typeface="Tw Cen MT" panose="020B0602020104020603" pitchFamily="34" charset="0"/>
              </a:rPr>
              <a:t>…</a:t>
            </a:r>
          </a:p>
        </p:txBody>
      </p:sp>
      <p:sp>
        <p:nvSpPr>
          <p:cNvPr id="3075" name="Content Placeholder 2"/>
          <p:cNvSpPr>
            <a:spLocks noGrp="1"/>
          </p:cNvSpPr>
          <p:nvPr>
            <p:ph idx="1"/>
          </p:nvPr>
        </p:nvSpPr>
        <p:spPr/>
        <p:txBody>
          <a:bodyPr/>
          <a:lstStyle/>
          <a:p>
            <a:r>
              <a:rPr lang="en-GB" altLang="en-US" sz="3600" dirty="0" err="1">
                <a:latin typeface="Tw Cen MT" panose="020B0602020104020603" pitchFamily="34" charset="0"/>
                <a:cs typeface="Calibri" panose="020F0502020204030204" pitchFamily="34" charset="0"/>
              </a:rPr>
              <a:t>d</a:t>
            </a:r>
            <a:r>
              <a:rPr lang="en-GB" altLang="en-US" sz="3600" dirty="0" err="1" smtClean="0">
                <a:latin typeface="Tw Cen MT" panose="020B0602020104020603" pitchFamily="34" charset="0"/>
                <a:cs typeface="Calibri" panose="020F0502020204030204" pitchFamily="34" charset="0"/>
              </a:rPr>
              <a:t>écrire</a:t>
            </a:r>
            <a:r>
              <a:rPr lang="en-GB" altLang="en-US" sz="3600" dirty="0" smtClean="0">
                <a:latin typeface="Tw Cen MT" panose="020B0602020104020603" pitchFamily="34" charset="0"/>
                <a:cs typeface="Calibri" panose="020F0502020204030204" pitchFamily="34" charset="0"/>
              </a:rPr>
              <a:t> </a:t>
            </a:r>
            <a:r>
              <a:rPr lang="en-GB" altLang="en-US" sz="3600" dirty="0">
                <a:latin typeface="Tw Cen MT" panose="020B0602020104020603" pitchFamily="34" charset="0"/>
                <a:cs typeface="Calibri" panose="020F0502020204030204" pitchFamily="34" charset="0"/>
              </a:rPr>
              <a:t>d</a:t>
            </a:r>
            <a:r>
              <a:rPr lang="en-GB" altLang="en-US" sz="3600" dirty="0" smtClean="0">
                <a:latin typeface="Tw Cen MT" panose="020B0602020104020603" pitchFamily="34" charset="0"/>
                <a:cs typeface="Calibri" panose="020F0502020204030204" pitchFamily="34" charset="0"/>
              </a:rPr>
              <a:t>es pays</a:t>
            </a:r>
            <a:br>
              <a:rPr lang="en-GB" altLang="en-US" sz="3600" dirty="0" smtClean="0">
                <a:latin typeface="Tw Cen MT" panose="020B0602020104020603" pitchFamily="34" charset="0"/>
                <a:cs typeface="Calibri" panose="020F0502020204030204" pitchFamily="34" charset="0"/>
              </a:rPr>
            </a:br>
            <a:endParaRPr lang="en-GB" altLang="en-US" sz="3600" dirty="0" smtClean="0">
              <a:latin typeface="Tw Cen MT" panose="020B0602020104020603" pitchFamily="34" charset="0"/>
            </a:endParaRPr>
          </a:p>
          <a:p>
            <a:r>
              <a:rPr lang="en-GB" altLang="en-US" sz="3600" dirty="0" err="1" smtClean="0">
                <a:latin typeface="Tw Cen MT" panose="020B0602020104020603" pitchFamily="34" charset="0"/>
              </a:rPr>
              <a:t>apprendre</a:t>
            </a:r>
            <a:r>
              <a:rPr lang="en-GB" altLang="en-US" sz="3600" b="1" dirty="0" smtClean="0">
                <a:latin typeface="Tw Cen MT" panose="020B0602020104020603" pitchFamily="34" charset="0"/>
              </a:rPr>
              <a:t> </a:t>
            </a:r>
            <a:r>
              <a:rPr lang="en-GB" altLang="en-US" sz="3600" dirty="0" smtClean="0">
                <a:latin typeface="Tw Cen MT" panose="020B0602020104020603" pitchFamily="34" charset="0"/>
              </a:rPr>
              <a:t>comment dire </a:t>
            </a:r>
            <a:r>
              <a:rPr lang="en-GB" altLang="en-US" sz="3600" b="1" dirty="0" smtClean="0">
                <a:latin typeface="Tw Cen MT" panose="020B0602020104020603" pitchFamily="34" charset="0"/>
              </a:rPr>
              <a:t>‘is famous for’</a:t>
            </a:r>
          </a:p>
          <a:p>
            <a:endParaRPr lang="en-GB" altLang="en-US" sz="3600" b="1" dirty="0" smtClean="0">
              <a:latin typeface="Tw Cen MT" panose="020B0602020104020603" pitchFamily="34" charset="0"/>
            </a:endParaRPr>
          </a:p>
          <a:p>
            <a:r>
              <a:rPr lang="en-GB" altLang="en-US" sz="3600" dirty="0">
                <a:latin typeface="Tw Cen MT" panose="020B0602020104020603" pitchFamily="34" charset="0"/>
              </a:rPr>
              <a:t>d</a:t>
            </a:r>
            <a:r>
              <a:rPr lang="en-GB" altLang="en-US" sz="3600" dirty="0" smtClean="0">
                <a:latin typeface="Tw Cen MT" panose="020B0602020104020603" pitchFamily="34" charset="0"/>
              </a:rPr>
              <a:t>onner </a:t>
            </a:r>
            <a:r>
              <a:rPr lang="en-GB" altLang="en-US" sz="3600" dirty="0">
                <a:latin typeface="Tw Cen MT" panose="020B0602020104020603" pitchFamily="34" charset="0"/>
              </a:rPr>
              <a:t>d</a:t>
            </a:r>
            <a:r>
              <a:rPr lang="en-GB" altLang="en-US" sz="3600" dirty="0" smtClean="0">
                <a:latin typeface="Tw Cen MT" panose="020B0602020104020603" pitchFamily="34" charset="0"/>
              </a:rPr>
              <a:t>es opinions</a:t>
            </a:r>
          </a:p>
          <a:p>
            <a:endParaRPr lang="en-GB" altLang="en-US" sz="3600" dirty="0" smtClean="0">
              <a:latin typeface="Tw Cen MT" panose="020B0602020104020603"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504950" y="893763"/>
            <a:ext cx="38389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L’Irlande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a:t>
            </a:r>
            <a:r>
              <a:rPr lang="en-GB" altLang="en-US" sz="2400" dirty="0" smtClean="0">
                <a:latin typeface="Tw Cen MT" panose="020B0602020104020603" pitchFamily="34" charset="0"/>
              </a:rPr>
              <a:t>c</a:t>
            </a:r>
            <a:r>
              <a:rPr lang="en-GB" altLang="en-US" sz="2400" dirty="0" smtClean="0">
                <a:latin typeface="Tw Cen MT" panose="020B0602020104020603" pitchFamily="34" charset="0"/>
                <a:cs typeface="Calibri" panose="020F0502020204030204" pitchFamily="34" charset="0"/>
              </a:rPr>
              <a:t>élèbre pour</a:t>
            </a:r>
            <a:r>
              <a:rPr lang="en-GB" altLang="en-US" sz="2400" dirty="0">
                <a:latin typeface="Tw Cen MT" panose="020B0602020104020603" pitchFamily="34" charset="0"/>
              </a:rPr>
              <a:t>…</a:t>
            </a:r>
          </a:p>
        </p:txBody>
      </p:sp>
      <p:pic>
        <p:nvPicPr>
          <p:cNvPr id="4099" name="Picture 5" descr="Ireland_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388938"/>
            <a:ext cx="1139825" cy="865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100" name="Picture 7" descr="rain_umbrella"/>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578948" flipH="1">
            <a:off x="3284538" y="2128838"/>
            <a:ext cx="2655887" cy="281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Potatoes Clip Art"/>
          <p:cNvPicPr>
            <a:picLocks noChangeAspect="1" noChangeArrowheads="1"/>
          </p:cNvPicPr>
          <p:nvPr/>
        </p:nvPicPr>
        <p:blipFill>
          <a:blip r:embed="rId5">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181725" y="4292600"/>
            <a:ext cx="2351088"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1587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3500438"/>
            <a:ext cx="4130675"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WordArt 16"/>
          <p:cNvSpPr>
            <a:spLocks noChangeArrowheads="1" noChangeShapeType="1" noTextEdit="1"/>
          </p:cNvSpPr>
          <p:nvPr/>
        </p:nvSpPr>
        <p:spPr bwMode="auto">
          <a:xfrm>
            <a:off x="539750" y="5013325"/>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1</a:t>
            </a:r>
          </a:p>
        </p:txBody>
      </p:sp>
      <p:sp>
        <p:nvSpPr>
          <p:cNvPr id="4104" name="WordArt 17"/>
          <p:cNvSpPr>
            <a:spLocks noChangeArrowheads="1" noChangeShapeType="1" noTextEdit="1"/>
          </p:cNvSpPr>
          <p:nvPr/>
        </p:nvSpPr>
        <p:spPr bwMode="auto">
          <a:xfrm>
            <a:off x="3094038" y="344170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2</a:t>
            </a:r>
          </a:p>
        </p:txBody>
      </p:sp>
      <p:sp>
        <p:nvSpPr>
          <p:cNvPr id="4105" name="WordArt 18"/>
          <p:cNvSpPr>
            <a:spLocks noChangeArrowheads="1" noChangeShapeType="1" noTextEdit="1"/>
          </p:cNvSpPr>
          <p:nvPr/>
        </p:nvSpPr>
        <p:spPr bwMode="auto">
          <a:xfrm>
            <a:off x="6469063" y="4221163"/>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3</a:t>
            </a:r>
          </a:p>
        </p:txBody>
      </p:sp>
      <p:sp>
        <p:nvSpPr>
          <p:cNvPr id="10263" name="Text Box 23"/>
          <p:cNvSpPr txBox="1">
            <a:spLocks noChangeArrowheads="1"/>
          </p:cNvSpPr>
          <p:nvPr/>
        </p:nvSpPr>
        <p:spPr bwMode="auto">
          <a:xfrm>
            <a:off x="6299200" y="773113"/>
            <a:ext cx="2736850" cy="4619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b. </a:t>
            </a:r>
            <a:r>
              <a:rPr lang="en-GB" altLang="en-US" sz="2000" dirty="0">
                <a:latin typeface="Tw Cen MT" panose="020B0602020104020603" pitchFamily="34" charset="0"/>
              </a:rPr>
              <a:t>La </a:t>
            </a:r>
            <a:r>
              <a:rPr lang="en-GB" altLang="en-US" sz="2000" dirty="0" err="1">
                <a:latin typeface="Tw Cen MT" panose="020B0602020104020603" pitchFamily="34" charset="0"/>
              </a:rPr>
              <a:t>danse</a:t>
            </a:r>
            <a:r>
              <a:rPr lang="en-GB" altLang="en-US" sz="2000" dirty="0">
                <a:latin typeface="Tw Cen MT" panose="020B0602020104020603" pitchFamily="34" charset="0"/>
              </a:rPr>
              <a:t> </a:t>
            </a:r>
            <a:r>
              <a:rPr lang="en-GB" altLang="en-US" sz="2000" dirty="0" err="1">
                <a:latin typeface="Tw Cen MT" panose="020B0602020104020603" pitchFamily="34" charset="0"/>
              </a:rPr>
              <a:t>irlandaise</a:t>
            </a:r>
            <a:endParaRPr lang="en-GB" altLang="en-US" sz="2000" dirty="0">
              <a:latin typeface="Tw Cen MT" panose="020B0602020104020603" pitchFamily="34" charset="0"/>
            </a:endParaRPr>
          </a:p>
        </p:txBody>
      </p:sp>
      <p:sp>
        <p:nvSpPr>
          <p:cNvPr id="10264" name="Text Box 24"/>
          <p:cNvSpPr txBox="1">
            <a:spLocks noChangeArrowheads="1"/>
          </p:cNvSpPr>
          <p:nvPr/>
        </p:nvSpPr>
        <p:spPr bwMode="auto">
          <a:xfrm>
            <a:off x="6293922" y="274655"/>
            <a:ext cx="2742128"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a. </a:t>
            </a:r>
            <a:r>
              <a:rPr lang="en-GB" altLang="en-US" sz="2000" dirty="0">
                <a:latin typeface="Tw Cen MT" panose="020B0602020104020603" pitchFamily="34" charset="0"/>
              </a:rPr>
              <a:t>Les pommes de </a:t>
            </a:r>
            <a:r>
              <a:rPr lang="en-GB" altLang="en-US" sz="2000" dirty="0" err="1">
                <a:latin typeface="Tw Cen MT" panose="020B0602020104020603" pitchFamily="34" charset="0"/>
              </a:rPr>
              <a:t>terre</a:t>
            </a:r>
            <a:endParaRPr lang="en-GB" altLang="en-US" sz="2000" dirty="0">
              <a:latin typeface="Tw Cen MT" panose="020B0602020104020603" pitchFamily="34" charset="0"/>
            </a:endParaRPr>
          </a:p>
        </p:txBody>
      </p:sp>
      <p:sp>
        <p:nvSpPr>
          <p:cNvPr id="10265" name="Text Box 25"/>
          <p:cNvSpPr txBox="1">
            <a:spLocks noChangeArrowheads="1"/>
          </p:cNvSpPr>
          <p:nvPr/>
        </p:nvSpPr>
        <p:spPr bwMode="auto">
          <a:xfrm>
            <a:off x="6299200" y="1260009"/>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c. la </a:t>
            </a:r>
            <a:r>
              <a:rPr lang="en-GB" altLang="en-US" sz="2800" dirty="0" err="1">
                <a:latin typeface="Tw Cen MT" panose="020B0602020104020603" pitchFamily="34" charset="0"/>
              </a:rPr>
              <a:t>pluie</a:t>
            </a:r>
            <a:endParaRPr lang="en-GB" altLang="en-US" sz="2800" dirty="0">
              <a:latin typeface="Tw Cen MT" panose="020B0602020104020603" pitchFamily="34" charset="0"/>
            </a:endParaRPr>
          </a:p>
        </p:txBody>
      </p:sp>
      <p:sp>
        <p:nvSpPr>
          <p:cNvPr id="10266" name="Rectangle 26"/>
          <p:cNvSpPr>
            <a:spLocks noChangeArrowheads="1"/>
          </p:cNvSpPr>
          <p:nvPr/>
        </p:nvSpPr>
        <p:spPr bwMode="auto">
          <a:xfrm>
            <a:off x="5722938" y="75088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400" b="1">
                <a:solidFill>
                  <a:schemeClr val="bg1"/>
                </a:solidFill>
              </a:rPr>
              <a:t>1</a:t>
            </a:r>
          </a:p>
        </p:txBody>
      </p:sp>
      <p:sp>
        <p:nvSpPr>
          <p:cNvPr id="10267" name="Rectangle 27"/>
          <p:cNvSpPr>
            <a:spLocks noChangeArrowheads="1"/>
          </p:cNvSpPr>
          <p:nvPr/>
        </p:nvSpPr>
        <p:spPr bwMode="auto">
          <a:xfrm>
            <a:off x="5722938" y="1270000"/>
            <a:ext cx="576262" cy="503238"/>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400" b="1">
                <a:solidFill>
                  <a:schemeClr val="bg1"/>
                </a:solidFill>
              </a:rPr>
              <a:t>2</a:t>
            </a:r>
          </a:p>
        </p:txBody>
      </p:sp>
      <p:sp>
        <p:nvSpPr>
          <p:cNvPr id="10268" name="Rectangle 28"/>
          <p:cNvSpPr>
            <a:spLocks noChangeArrowheads="1"/>
          </p:cNvSpPr>
          <p:nvPr/>
        </p:nvSpPr>
        <p:spPr bwMode="auto">
          <a:xfrm>
            <a:off x="5722938" y="27463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400" b="1">
                <a:solidFill>
                  <a:schemeClr val="bg1"/>
                </a:solidFill>
              </a:rPr>
              <a:t>3</a:t>
            </a:r>
          </a:p>
        </p:txBody>
      </p:sp>
      <p:sp>
        <p:nvSpPr>
          <p:cNvPr id="4112" name="Text Box 29"/>
          <p:cNvSpPr txBox="1">
            <a:spLocks noChangeArrowheads="1"/>
          </p:cNvSpPr>
          <p:nvPr/>
        </p:nvSpPr>
        <p:spPr bwMode="auto">
          <a:xfrm>
            <a:off x="107950" y="1646238"/>
            <a:ext cx="4103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Écrivez</a:t>
            </a:r>
            <a:r>
              <a:rPr lang="en-GB" altLang="en-US" sz="2400" dirty="0" smtClean="0">
                <a:latin typeface="Tw Cen MT" panose="020B0602020104020603" pitchFamily="34" charset="0"/>
              </a:rPr>
              <a:t> </a:t>
            </a:r>
            <a:r>
              <a:rPr lang="en-GB" altLang="en-US" sz="2400" dirty="0">
                <a:latin typeface="Tw Cen MT" panose="020B0602020104020603" pitchFamily="34" charset="0"/>
              </a:rPr>
              <a:t>le </a:t>
            </a:r>
            <a:r>
              <a:rPr lang="en-GB" altLang="en-US" sz="2400" dirty="0" err="1">
                <a:latin typeface="Tw Cen MT" panose="020B0602020104020603" pitchFamily="34" charset="0"/>
              </a:rPr>
              <a:t>num</a:t>
            </a:r>
            <a:r>
              <a:rPr lang="en-GB" altLang="en-US" sz="2400" dirty="0" err="1">
                <a:latin typeface="Tw Cen MT" panose="020B0602020104020603" pitchFamily="34" charset="0"/>
                <a:cs typeface="Calibri" panose="020F0502020204030204" pitchFamily="34" charset="0"/>
              </a:rPr>
              <a:t>éro</a:t>
            </a:r>
            <a:r>
              <a:rPr lang="en-GB" altLang="en-US" sz="2400" dirty="0">
                <a:latin typeface="Tw Cen MT" panose="020B0602020104020603" pitchFamily="34" charset="0"/>
                <a:cs typeface="Calibri" panose="020F0502020204030204" pitchFamily="34" charset="0"/>
              </a:rPr>
              <a:t> correct</a:t>
            </a:r>
            <a:r>
              <a:rPr lang="en-GB" altLang="en-US" sz="2400" dirty="0">
                <a:latin typeface="Tw Cen MT" panose="020B0602020104020603" pitchFamily="34" charset="0"/>
              </a:rPr>
              <a:t>.</a:t>
            </a:r>
          </a:p>
        </p:txBody>
      </p:sp>
      <p:sp>
        <p:nvSpPr>
          <p:cNvPr id="4113" name="Text Box 30"/>
          <p:cNvSpPr txBox="1">
            <a:spLocks noChangeArrowheads="1"/>
          </p:cNvSpPr>
          <p:nvPr/>
        </p:nvSpPr>
        <p:spPr bwMode="auto">
          <a:xfrm>
            <a:off x="1504950" y="260350"/>
            <a:ext cx="4008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Pourquoi</a:t>
            </a:r>
            <a:r>
              <a:rPr lang="en-GB" altLang="en-US" sz="2400" dirty="0">
                <a:latin typeface="Tw Cen MT" panose="020B0602020104020603" pitchFamily="34" charset="0"/>
              </a:rPr>
              <a:t> </a:t>
            </a:r>
            <a:r>
              <a:rPr lang="en-GB" altLang="en-US" sz="2400" dirty="0" err="1">
                <a:latin typeface="Tw Cen MT" panose="020B0602020104020603" pitchFamily="34" charset="0"/>
              </a:rPr>
              <a:t>l’Irlande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a:t>
            </a:r>
            <a:r>
              <a:rPr lang="en-GB" altLang="en-US" sz="2400"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6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3" grpId="0" animBg="1"/>
      <p:bldP spid="10264" grpId="0" animBg="1"/>
      <p:bldP spid="10265" grpId="0" animBg="1"/>
      <p:bldP spid="10266" grpId="0" animBg="1"/>
      <p:bldP spid="10267" grpId="0" animBg="1"/>
      <p:bldP spid="1026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344675" y="870744"/>
            <a:ext cx="4094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L’Angleterre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 pour</a:t>
            </a:r>
            <a:r>
              <a:rPr lang="en-GB" altLang="en-US" sz="2400" dirty="0">
                <a:latin typeface="Tw Cen MT" panose="020B0602020104020603" pitchFamily="34" charset="0"/>
              </a:rPr>
              <a:t>…</a:t>
            </a:r>
          </a:p>
        </p:txBody>
      </p:sp>
      <p:pic>
        <p:nvPicPr>
          <p:cNvPr id="5123" name="Picture 5" descr="[Flag of Engla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0825" y="388938"/>
            <a:ext cx="1138238" cy="865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24" name="Picture 7" descr="k0724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3663" y="4581525"/>
            <a:ext cx="1944687"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1" descr="teiera_tazza_architetto__0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9750" y="2997200"/>
            <a:ext cx="2528888"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5" descr="26artweQue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79838" y="2636838"/>
            <a:ext cx="1843087"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WordArt 16"/>
          <p:cNvSpPr>
            <a:spLocks noChangeArrowheads="1" noChangeShapeType="1" noTextEdit="1"/>
          </p:cNvSpPr>
          <p:nvPr/>
        </p:nvSpPr>
        <p:spPr bwMode="auto">
          <a:xfrm>
            <a:off x="539750" y="3068638"/>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1</a:t>
            </a:r>
          </a:p>
        </p:txBody>
      </p:sp>
      <p:sp>
        <p:nvSpPr>
          <p:cNvPr id="5128" name="WordArt 17"/>
          <p:cNvSpPr>
            <a:spLocks noChangeArrowheads="1" noChangeShapeType="1" noTextEdit="1"/>
          </p:cNvSpPr>
          <p:nvPr/>
        </p:nvSpPr>
        <p:spPr bwMode="auto">
          <a:xfrm>
            <a:off x="3419475" y="2708275"/>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2</a:t>
            </a:r>
          </a:p>
        </p:txBody>
      </p:sp>
      <p:sp>
        <p:nvSpPr>
          <p:cNvPr id="5129" name="WordArt 18"/>
          <p:cNvSpPr>
            <a:spLocks noChangeArrowheads="1" noChangeShapeType="1" noTextEdit="1"/>
          </p:cNvSpPr>
          <p:nvPr/>
        </p:nvSpPr>
        <p:spPr bwMode="auto">
          <a:xfrm>
            <a:off x="6443663" y="429260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3</a:t>
            </a:r>
          </a:p>
        </p:txBody>
      </p:sp>
      <p:sp>
        <p:nvSpPr>
          <p:cNvPr id="11284" name="Text Box 20"/>
          <p:cNvSpPr txBox="1">
            <a:spLocks noChangeArrowheads="1"/>
          </p:cNvSpPr>
          <p:nvPr/>
        </p:nvSpPr>
        <p:spPr bwMode="auto">
          <a:xfrm>
            <a:off x="6121400" y="737488"/>
            <a:ext cx="2987675"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700">
                <a:latin typeface="Tw Cen MT" panose="020B0602020104020603" pitchFamily="34" charset="0"/>
              </a:rPr>
              <a:t>b. le thé</a:t>
            </a:r>
          </a:p>
        </p:txBody>
      </p:sp>
      <p:sp>
        <p:nvSpPr>
          <p:cNvPr id="11285" name="Text Box 21"/>
          <p:cNvSpPr txBox="1">
            <a:spLocks noChangeArrowheads="1"/>
          </p:cNvSpPr>
          <p:nvPr/>
        </p:nvSpPr>
        <p:spPr bwMode="auto">
          <a:xfrm>
            <a:off x="6121400" y="274638"/>
            <a:ext cx="2987675" cy="46166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a:latin typeface="Tw Cen MT" panose="020B0602020104020603" pitchFamily="34" charset="0"/>
              </a:rPr>
              <a:t>a. Le poisson frites</a:t>
            </a:r>
          </a:p>
        </p:txBody>
      </p:sp>
      <p:sp>
        <p:nvSpPr>
          <p:cNvPr id="11286" name="Text Box 22"/>
          <p:cNvSpPr txBox="1">
            <a:spLocks noChangeArrowheads="1"/>
          </p:cNvSpPr>
          <p:nvPr/>
        </p:nvSpPr>
        <p:spPr bwMode="auto">
          <a:xfrm>
            <a:off x="6121400" y="1254188"/>
            <a:ext cx="2987675"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700">
                <a:latin typeface="Tw Cen MT" panose="020B0602020104020603" pitchFamily="34" charset="0"/>
              </a:rPr>
              <a:t>c. la famille royale</a:t>
            </a:r>
          </a:p>
        </p:txBody>
      </p:sp>
      <p:sp>
        <p:nvSpPr>
          <p:cNvPr id="11287" name="Rectangle 23"/>
          <p:cNvSpPr>
            <a:spLocks noChangeArrowheads="1"/>
          </p:cNvSpPr>
          <p:nvPr/>
        </p:nvSpPr>
        <p:spPr bwMode="auto">
          <a:xfrm>
            <a:off x="5545138" y="75088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500" b="1">
                <a:solidFill>
                  <a:schemeClr val="bg1"/>
                </a:solidFill>
              </a:rPr>
              <a:t>1</a:t>
            </a:r>
          </a:p>
        </p:txBody>
      </p:sp>
      <p:sp>
        <p:nvSpPr>
          <p:cNvPr id="11288" name="Rectangle 24"/>
          <p:cNvSpPr>
            <a:spLocks noChangeArrowheads="1"/>
          </p:cNvSpPr>
          <p:nvPr/>
        </p:nvSpPr>
        <p:spPr bwMode="auto">
          <a:xfrm>
            <a:off x="5545138" y="1270000"/>
            <a:ext cx="576262" cy="503238"/>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500" b="1">
                <a:solidFill>
                  <a:schemeClr val="bg1"/>
                </a:solidFill>
              </a:rPr>
              <a:t>2</a:t>
            </a:r>
          </a:p>
        </p:txBody>
      </p:sp>
      <p:sp>
        <p:nvSpPr>
          <p:cNvPr id="11289" name="Rectangle 25"/>
          <p:cNvSpPr>
            <a:spLocks noChangeArrowheads="1"/>
          </p:cNvSpPr>
          <p:nvPr/>
        </p:nvSpPr>
        <p:spPr bwMode="auto">
          <a:xfrm>
            <a:off x="5545138" y="27463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500" b="1">
                <a:solidFill>
                  <a:schemeClr val="bg1"/>
                </a:solidFill>
              </a:rPr>
              <a:t>3</a:t>
            </a:r>
          </a:p>
        </p:txBody>
      </p:sp>
      <p:sp>
        <p:nvSpPr>
          <p:cNvPr id="5136" name="Text Box 27"/>
          <p:cNvSpPr txBox="1">
            <a:spLocks noChangeArrowheads="1"/>
          </p:cNvSpPr>
          <p:nvPr/>
        </p:nvSpPr>
        <p:spPr bwMode="auto">
          <a:xfrm>
            <a:off x="107950" y="1676400"/>
            <a:ext cx="4103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smtClean="0">
                <a:latin typeface="Tw Cen MT" panose="020B0602020104020603" pitchFamily="34" charset="0"/>
              </a:rPr>
              <a:t>Écrivez</a:t>
            </a:r>
            <a:r>
              <a:rPr lang="en-GB" altLang="en-US" sz="2400" dirty="0" smtClean="0">
                <a:latin typeface="Tw Cen MT" panose="020B0602020104020603" pitchFamily="34" charset="0"/>
              </a:rPr>
              <a:t> </a:t>
            </a:r>
            <a:r>
              <a:rPr lang="en-GB" altLang="en-US" sz="2400" dirty="0">
                <a:latin typeface="Tw Cen MT" panose="020B0602020104020603" pitchFamily="34" charset="0"/>
              </a:rPr>
              <a:t>les </a:t>
            </a:r>
            <a:r>
              <a:rPr lang="en-GB" altLang="en-US" sz="2400" dirty="0" err="1">
                <a:latin typeface="Tw Cen MT" panose="020B0602020104020603" pitchFamily="34" charset="0"/>
              </a:rPr>
              <a:t>num</a:t>
            </a:r>
            <a:r>
              <a:rPr lang="en-GB" altLang="en-US" sz="2400" dirty="0" err="1">
                <a:latin typeface="Tw Cen MT" panose="020B0602020104020603" pitchFamily="34" charset="0"/>
                <a:cs typeface="Calibri" panose="020F0502020204030204" pitchFamily="34" charset="0"/>
              </a:rPr>
              <a:t>éros</a:t>
            </a:r>
            <a:r>
              <a:rPr lang="en-GB" altLang="en-US" sz="2400" dirty="0">
                <a:latin typeface="Tw Cen MT" panose="020B0602020104020603" pitchFamily="34" charset="0"/>
                <a:cs typeface="Calibri" panose="020F0502020204030204" pitchFamily="34" charset="0"/>
              </a:rPr>
              <a:t> corrects</a:t>
            </a:r>
            <a:r>
              <a:rPr lang="en-GB" altLang="en-US" sz="2400" dirty="0">
                <a:latin typeface="Tw Cen MT" panose="020B0602020104020603" pitchFamily="34" charset="0"/>
              </a:rPr>
              <a:t>.</a:t>
            </a:r>
          </a:p>
        </p:txBody>
      </p:sp>
      <p:sp>
        <p:nvSpPr>
          <p:cNvPr id="5137" name="Text Box 28"/>
          <p:cNvSpPr txBox="1">
            <a:spLocks noChangeArrowheads="1"/>
          </p:cNvSpPr>
          <p:nvPr/>
        </p:nvSpPr>
        <p:spPr bwMode="auto">
          <a:xfrm>
            <a:off x="1341563" y="268585"/>
            <a:ext cx="47295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Pourquoi</a:t>
            </a:r>
            <a:r>
              <a:rPr lang="en-GB" altLang="en-US" sz="2400" dirty="0">
                <a:latin typeface="Tw Cen MT" panose="020B0602020104020603" pitchFamily="34" charset="0"/>
              </a:rPr>
              <a:t> </a:t>
            </a:r>
            <a:r>
              <a:rPr lang="en-GB" altLang="en-US" sz="2400" dirty="0" err="1">
                <a:latin typeface="Tw Cen MT" panose="020B0602020104020603" pitchFamily="34" charset="0"/>
              </a:rPr>
              <a:t>l’Angleterre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a:t>
            </a:r>
            <a:r>
              <a:rPr lang="en-GB" altLang="en-US" sz="2400"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8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animBg="1"/>
      <p:bldP spid="11285" grpId="0" animBg="1"/>
      <p:bldP spid="11286" grpId="0" animBg="1"/>
      <p:bldP spid="11287" grpId="0" animBg="1"/>
      <p:bldP spid="11288" grpId="0" animBg="1"/>
      <p:bldP spid="1128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German_f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793" y="160010"/>
            <a:ext cx="1152525" cy="874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147" name="Picture 5" descr="Beer Mug Clip Ar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2636838"/>
            <a:ext cx="2274887"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WordArt 12"/>
          <p:cNvSpPr>
            <a:spLocks noChangeArrowheads="1" noChangeShapeType="1" noTextEdit="1"/>
          </p:cNvSpPr>
          <p:nvPr/>
        </p:nvSpPr>
        <p:spPr bwMode="auto">
          <a:xfrm>
            <a:off x="250825" y="328295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1</a:t>
            </a:r>
          </a:p>
        </p:txBody>
      </p:sp>
      <p:sp>
        <p:nvSpPr>
          <p:cNvPr id="6149" name="WordArt 13"/>
          <p:cNvSpPr>
            <a:spLocks noChangeArrowheads="1" noChangeShapeType="1" noTextEdit="1"/>
          </p:cNvSpPr>
          <p:nvPr/>
        </p:nvSpPr>
        <p:spPr bwMode="auto">
          <a:xfrm>
            <a:off x="2843213" y="2636838"/>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2</a:t>
            </a:r>
          </a:p>
        </p:txBody>
      </p:sp>
      <p:sp>
        <p:nvSpPr>
          <p:cNvPr id="6150" name="WordArt 14"/>
          <p:cNvSpPr>
            <a:spLocks noChangeArrowheads="1" noChangeShapeType="1" noTextEdit="1"/>
          </p:cNvSpPr>
          <p:nvPr/>
        </p:nvSpPr>
        <p:spPr bwMode="auto">
          <a:xfrm>
            <a:off x="6011863" y="2924175"/>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3</a:t>
            </a:r>
          </a:p>
        </p:txBody>
      </p:sp>
      <p:sp>
        <p:nvSpPr>
          <p:cNvPr id="12304" name="Text Box 16"/>
          <p:cNvSpPr txBox="1">
            <a:spLocks noChangeArrowheads="1"/>
          </p:cNvSpPr>
          <p:nvPr/>
        </p:nvSpPr>
        <p:spPr bwMode="auto">
          <a:xfrm>
            <a:off x="6156325" y="773113"/>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b. l</a:t>
            </a:r>
            <a:r>
              <a:rPr lang="en-GB" altLang="en-US" sz="2800" dirty="0" smtClean="0">
                <a:latin typeface="Tw Cen MT" panose="020B0602020104020603" pitchFamily="34" charset="0"/>
              </a:rPr>
              <a:t>es </a:t>
            </a:r>
            <a:r>
              <a:rPr lang="en-GB" altLang="en-US" sz="2800" dirty="0" err="1">
                <a:latin typeface="Tw Cen MT" panose="020B0602020104020603" pitchFamily="34" charset="0"/>
              </a:rPr>
              <a:t>voitures</a:t>
            </a:r>
            <a:endParaRPr lang="en-GB" altLang="en-US" sz="2800" dirty="0">
              <a:latin typeface="Tw Cen MT" panose="020B0602020104020603" pitchFamily="34" charset="0"/>
            </a:endParaRPr>
          </a:p>
        </p:txBody>
      </p:sp>
      <p:sp>
        <p:nvSpPr>
          <p:cNvPr id="12305" name="Text Box 17"/>
          <p:cNvSpPr txBox="1">
            <a:spLocks noChangeArrowheads="1"/>
          </p:cNvSpPr>
          <p:nvPr/>
        </p:nvSpPr>
        <p:spPr bwMode="auto">
          <a:xfrm>
            <a:off x="6156325" y="274638"/>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a. les </a:t>
            </a:r>
            <a:r>
              <a:rPr lang="en-GB" altLang="en-US" sz="2800" dirty="0" err="1">
                <a:latin typeface="Tw Cen MT" panose="020B0602020104020603" pitchFamily="34" charset="0"/>
              </a:rPr>
              <a:t>saucisses</a:t>
            </a:r>
            <a:endParaRPr lang="en-GB" altLang="en-US" sz="2800" dirty="0">
              <a:latin typeface="Tw Cen MT" panose="020B0602020104020603" pitchFamily="34" charset="0"/>
            </a:endParaRPr>
          </a:p>
        </p:txBody>
      </p:sp>
      <p:sp>
        <p:nvSpPr>
          <p:cNvPr id="12306" name="Text Box 18"/>
          <p:cNvSpPr txBox="1">
            <a:spLocks noChangeArrowheads="1"/>
          </p:cNvSpPr>
          <p:nvPr/>
        </p:nvSpPr>
        <p:spPr bwMode="auto">
          <a:xfrm>
            <a:off x="6156325" y="1277938"/>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a:latin typeface="Tw Cen MT" panose="020B0602020104020603" pitchFamily="34" charset="0"/>
              </a:rPr>
              <a:t>c. la bi</a:t>
            </a:r>
            <a:r>
              <a:rPr lang="en-GB" altLang="en-US" sz="2800">
                <a:latin typeface="Tw Cen MT" panose="020B0602020104020603" pitchFamily="34" charset="0"/>
                <a:cs typeface="Calibri" panose="020F0502020204030204" pitchFamily="34" charset="0"/>
              </a:rPr>
              <a:t>ère</a:t>
            </a:r>
            <a:endParaRPr lang="en-GB" altLang="en-US" sz="2800">
              <a:latin typeface="Tw Cen MT" panose="020B0602020104020603" pitchFamily="34" charset="0"/>
            </a:endParaRPr>
          </a:p>
        </p:txBody>
      </p:sp>
      <p:sp>
        <p:nvSpPr>
          <p:cNvPr id="12307" name="Rectangle 19"/>
          <p:cNvSpPr>
            <a:spLocks noChangeArrowheads="1"/>
          </p:cNvSpPr>
          <p:nvPr/>
        </p:nvSpPr>
        <p:spPr bwMode="auto">
          <a:xfrm>
            <a:off x="5580063" y="762763"/>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3</a:t>
            </a:r>
          </a:p>
        </p:txBody>
      </p:sp>
      <p:sp>
        <p:nvSpPr>
          <p:cNvPr id="12308" name="Rectangle 20"/>
          <p:cNvSpPr>
            <a:spLocks noChangeArrowheads="1"/>
          </p:cNvSpPr>
          <p:nvPr/>
        </p:nvSpPr>
        <p:spPr bwMode="auto">
          <a:xfrm>
            <a:off x="5580063" y="1293750"/>
            <a:ext cx="576262" cy="503238"/>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2</a:t>
            </a:r>
          </a:p>
        </p:txBody>
      </p:sp>
      <p:sp>
        <p:nvSpPr>
          <p:cNvPr id="12309" name="Rectangle 21"/>
          <p:cNvSpPr>
            <a:spLocks noChangeArrowheads="1"/>
          </p:cNvSpPr>
          <p:nvPr/>
        </p:nvSpPr>
        <p:spPr bwMode="auto">
          <a:xfrm>
            <a:off x="5580063" y="27463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1</a:t>
            </a:r>
          </a:p>
        </p:txBody>
      </p:sp>
      <p:sp>
        <p:nvSpPr>
          <p:cNvPr id="6157" name="Text Box 23"/>
          <p:cNvSpPr txBox="1">
            <a:spLocks noChangeArrowheads="1"/>
          </p:cNvSpPr>
          <p:nvPr/>
        </p:nvSpPr>
        <p:spPr bwMode="auto">
          <a:xfrm>
            <a:off x="1346005" y="684123"/>
            <a:ext cx="42340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L’Allemagne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 pour</a:t>
            </a:r>
            <a:r>
              <a:rPr lang="en-GB" altLang="en-US" sz="2400" dirty="0">
                <a:latin typeface="Tw Cen MT" panose="020B0602020104020603" pitchFamily="34" charset="0"/>
              </a:rPr>
              <a:t>…</a:t>
            </a:r>
          </a:p>
        </p:txBody>
      </p:sp>
      <p:grpSp>
        <p:nvGrpSpPr>
          <p:cNvPr id="6158" name="Group 31"/>
          <p:cNvGrpSpPr>
            <a:grpSpLocks/>
          </p:cNvGrpSpPr>
          <p:nvPr/>
        </p:nvGrpSpPr>
        <p:grpSpPr bwMode="auto">
          <a:xfrm>
            <a:off x="23813" y="3789363"/>
            <a:ext cx="3468687" cy="3051175"/>
            <a:chOff x="0" y="2387"/>
            <a:chExt cx="2185" cy="1922"/>
          </a:xfrm>
        </p:grpSpPr>
        <p:pic>
          <p:nvPicPr>
            <p:cNvPr id="6165" name="Picture 11" descr="11971009421578933719mcol_sausage"/>
            <p:cNvPicPr>
              <a:picLocks noChangeAspect="1" noChangeArrowheads="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85" y="2387"/>
              <a:ext cx="1800" cy="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4" descr="11971009421578933719mcol_sausage"/>
            <p:cNvPicPr>
              <a:picLocks noChangeAspect="1" noChangeArrowheads="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0" y="2659"/>
              <a:ext cx="1800" cy="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59" name="Group 30"/>
          <p:cNvGrpSpPr>
            <a:grpSpLocks/>
          </p:cNvGrpSpPr>
          <p:nvPr/>
        </p:nvGrpSpPr>
        <p:grpSpPr bwMode="auto">
          <a:xfrm>
            <a:off x="5339960" y="2346531"/>
            <a:ext cx="4213225" cy="4559300"/>
            <a:chOff x="3424" y="1616"/>
            <a:chExt cx="2654" cy="2872"/>
          </a:xfrm>
        </p:grpSpPr>
        <p:pic>
          <p:nvPicPr>
            <p:cNvPr id="6162" name="Picture 7" descr="img-thing?"/>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4" y="1616"/>
              <a:ext cx="1973" cy="1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25" descr="img-thing?"/>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42" y="2106"/>
              <a:ext cx="1973" cy="1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26" descr="img-thing?"/>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05" y="2515"/>
              <a:ext cx="1973" cy="1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61" name="Text Box 29"/>
          <p:cNvSpPr txBox="1">
            <a:spLocks noChangeArrowheads="1"/>
          </p:cNvSpPr>
          <p:nvPr/>
        </p:nvSpPr>
        <p:spPr bwMode="auto">
          <a:xfrm>
            <a:off x="1320201" y="95369"/>
            <a:ext cx="43826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Pourquoi</a:t>
            </a:r>
            <a:r>
              <a:rPr lang="en-GB" altLang="en-US" sz="2400" dirty="0">
                <a:latin typeface="Tw Cen MT" panose="020B0602020104020603" pitchFamily="34" charset="0"/>
              </a:rPr>
              <a:t> </a:t>
            </a:r>
            <a:r>
              <a:rPr lang="en-GB" altLang="en-US" sz="2400" dirty="0" err="1">
                <a:latin typeface="Tw Cen MT" panose="020B0602020104020603" pitchFamily="34" charset="0"/>
              </a:rPr>
              <a:t>l’Allemagne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a:t>
            </a:r>
            <a:r>
              <a:rPr lang="en-GB" altLang="en-US" sz="2400" dirty="0" smtClean="0">
                <a:latin typeface="Tw Cen MT" panose="020B0602020104020603" pitchFamily="34" charset="0"/>
              </a:rPr>
              <a:t>c</a:t>
            </a:r>
            <a:r>
              <a:rPr lang="en-GB" altLang="en-US" sz="2400" dirty="0" smtClean="0">
                <a:latin typeface="Tw Cen MT" panose="020B0602020104020603" pitchFamily="34" charset="0"/>
                <a:cs typeface="Calibri" panose="020F0502020204030204" pitchFamily="34" charset="0"/>
              </a:rPr>
              <a:t>élèbre? </a:t>
            </a:r>
            <a:endParaRPr lang="en-GB" altLang="en-US" sz="2400" dirty="0">
              <a:latin typeface="Tw Cen MT" panose="020B0602020104020603" pitchFamily="34" charset="0"/>
            </a:endParaRPr>
          </a:p>
        </p:txBody>
      </p:sp>
      <p:sp>
        <p:nvSpPr>
          <p:cNvPr id="23" name="Text Box 27"/>
          <p:cNvSpPr txBox="1">
            <a:spLocks noChangeArrowheads="1"/>
          </p:cNvSpPr>
          <p:nvPr/>
        </p:nvSpPr>
        <p:spPr bwMode="auto">
          <a:xfrm>
            <a:off x="107950" y="1676400"/>
            <a:ext cx="4103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smtClean="0">
                <a:latin typeface="Tw Cen MT" panose="020B0602020104020603" pitchFamily="34" charset="0"/>
              </a:rPr>
              <a:t>Écrivez</a:t>
            </a:r>
            <a:r>
              <a:rPr lang="en-GB" altLang="en-US" sz="2400" dirty="0" smtClean="0">
                <a:latin typeface="Tw Cen MT" panose="020B0602020104020603" pitchFamily="34" charset="0"/>
              </a:rPr>
              <a:t> </a:t>
            </a:r>
            <a:r>
              <a:rPr lang="en-GB" altLang="en-US" sz="2400" dirty="0">
                <a:latin typeface="Tw Cen MT" panose="020B0602020104020603" pitchFamily="34" charset="0"/>
              </a:rPr>
              <a:t>les </a:t>
            </a:r>
            <a:r>
              <a:rPr lang="en-GB" altLang="en-US" sz="2400" dirty="0" err="1">
                <a:latin typeface="Tw Cen MT" panose="020B0602020104020603" pitchFamily="34" charset="0"/>
              </a:rPr>
              <a:t>num</a:t>
            </a:r>
            <a:r>
              <a:rPr lang="en-GB" altLang="en-US" sz="2400" dirty="0" err="1">
                <a:latin typeface="Tw Cen MT" panose="020B0602020104020603" pitchFamily="34" charset="0"/>
                <a:cs typeface="Calibri" panose="020F0502020204030204" pitchFamily="34" charset="0"/>
              </a:rPr>
              <a:t>éros</a:t>
            </a:r>
            <a:r>
              <a:rPr lang="en-GB" altLang="en-US" sz="2400" dirty="0">
                <a:latin typeface="Tw Cen MT" panose="020B0602020104020603" pitchFamily="34" charset="0"/>
                <a:cs typeface="Calibri" panose="020F0502020204030204" pitchFamily="34" charset="0"/>
              </a:rPr>
              <a:t> corrects</a:t>
            </a:r>
            <a:r>
              <a:rPr lang="en-GB" altLang="en-US" sz="2400"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0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animBg="1"/>
      <p:bldP spid="12305" grpId="0" animBg="1"/>
      <p:bldP spid="12306" grpId="0" animBg="1"/>
      <p:bldP spid="12307" grpId="0" animBg="1"/>
      <p:bldP spid="12308" grpId="0" animBg="1"/>
      <p:bldP spid="123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french_f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88938"/>
            <a:ext cx="1152525" cy="865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1" name="Picture 7" descr="cheese"/>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92500" y="4365625"/>
            <a:ext cx="2220913"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9" descr="Red Wine Glass Clip Art">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2349500"/>
            <a:ext cx="1647825" cy="354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descr="u13407937"/>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0" y="2852738"/>
            <a:ext cx="4392613"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WordArt 14"/>
          <p:cNvSpPr>
            <a:spLocks noChangeArrowheads="1" noChangeShapeType="1" noTextEdit="1"/>
          </p:cNvSpPr>
          <p:nvPr/>
        </p:nvSpPr>
        <p:spPr bwMode="auto">
          <a:xfrm>
            <a:off x="755650" y="4581525"/>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1</a:t>
            </a:r>
          </a:p>
        </p:txBody>
      </p:sp>
      <p:sp>
        <p:nvSpPr>
          <p:cNvPr id="7175" name="WordArt 15"/>
          <p:cNvSpPr>
            <a:spLocks noChangeArrowheads="1" noChangeShapeType="1" noTextEdit="1"/>
          </p:cNvSpPr>
          <p:nvPr/>
        </p:nvSpPr>
        <p:spPr bwMode="auto">
          <a:xfrm>
            <a:off x="3492500" y="4797425"/>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2</a:t>
            </a:r>
          </a:p>
        </p:txBody>
      </p:sp>
      <p:sp>
        <p:nvSpPr>
          <p:cNvPr id="7176" name="WordArt 16"/>
          <p:cNvSpPr>
            <a:spLocks noChangeArrowheads="1" noChangeShapeType="1" noTextEdit="1"/>
          </p:cNvSpPr>
          <p:nvPr/>
        </p:nvSpPr>
        <p:spPr bwMode="auto">
          <a:xfrm>
            <a:off x="8604250" y="321310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3</a:t>
            </a:r>
          </a:p>
        </p:txBody>
      </p:sp>
      <p:sp>
        <p:nvSpPr>
          <p:cNvPr id="15378" name="Text Box 18"/>
          <p:cNvSpPr txBox="1">
            <a:spLocks noChangeArrowheads="1"/>
          </p:cNvSpPr>
          <p:nvPr/>
        </p:nvSpPr>
        <p:spPr bwMode="auto">
          <a:xfrm>
            <a:off x="6156325" y="773113"/>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b. l</a:t>
            </a:r>
            <a:r>
              <a:rPr lang="en-GB" altLang="en-US" sz="2800" dirty="0" smtClean="0">
                <a:latin typeface="Tw Cen MT" panose="020B0602020104020603" pitchFamily="34" charset="0"/>
              </a:rPr>
              <a:t>e </a:t>
            </a:r>
            <a:r>
              <a:rPr lang="en-GB" altLang="en-US" sz="2800" dirty="0">
                <a:latin typeface="Tw Cen MT" panose="020B0602020104020603" pitchFamily="34" charset="0"/>
              </a:rPr>
              <a:t>pain</a:t>
            </a:r>
          </a:p>
        </p:txBody>
      </p:sp>
      <p:sp>
        <p:nvSpPr>
          <p:cNvPr id="15379" name="Text Box 19"/>
          <p:cNvSpPr txBox="1">
            <a:spLocks noChangeArrowheads="1"/>
          </p:cNvSpPr>
          <p:nvPr/>
        </p:nvSpPr>
        <p:spPr bwMode="auto">
          <a:xfrm>
            <a:off x="6156325" y="274638"/>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a. l</a:t>
            </a:r>
            <a:r>
              <a:rPr lang="en-GB" altLang="en-US" sz="2800" dirty="0" smtClean="0">
                <a:latin typeface="Tw Cen MT" panose="020B0602020104020603" pitchFamily="34" charset="0"/>
              </a:rPr>
              <a:t>e </a:t>
            </a:r>
            <a:r>
              <a:rPr lang="en-GB" altLang="en-US" sz="2800" dirty="0" err="1">
                <a:latin typeface="Tw Cen MT" panose="020B0602020104020603" pitchFamily="34" charset="0"/>
              </a:rPr>
              <a:t>fromage</a:t>
            </a:r>
            <a:endParaRPr lang="en-GB" altLang="en-US" sz="2800" dirty="0">
              <a:latin typeface="Tw Cen MT" panose="020B0602020104020603" pitchFamily="34" charset="0"/>
            </a:endParaRPr>
          </a:p>
        </p:txBody>
      </p:sp>
      <p:sp>
        <p:nvSpPr>
          <p:cNvPr id="15380" name="Text Box 20"/>
          <p:cNvSpPr txBox="1">
            <a:spLocks noChangeArrowheads="1"/>
          </p:cNvSpPr>
          <p:nvPr/>
        </p:nvSpPr>
        <p:spPr bwMode="auto">
          <a:xfrm>
            <a:off x="6156325" y="1277938"/>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c. l</a:t>
            </a:r>
            <a:r>
              <a:rPr lang="en-GB" altLang="en-US" sz="2800" dirty="0" smtClean="0">
                <a:latin typeface="Tw Cen MT" panose="020B0602020104020603" pitchFamily="34" charset="0"/>
              </a:rPr>
              <a:t>e </a:t>
            </a:r>
            <a:r>
              <a:rPr lang="en-GB" altLang="en-US" sz="2800" dirty="0">
                <a:latin typeface="Tw Cen MT" panose="020B0602020104020603" pitchFamily="34" charset="0"/>
              </a:rPr>
              <a:t>vin</a:t>
            </a:r>
          </a:p>
        </p:txBody>
      </p:sp>
      <p:sp>
        <p:nvSpPr>
          <p:cNvPr id="15381" name="Rectangle 21"/>
          <p:cNvSpPr>
            <a:spLocks noChangeArrowheads="1"/>
          </p:cNvSpPr>
          <p:nvPr/>
        </p:nvSpPr>
        <p:spPr bwMode="auto">
          <a:xfrm>
            <a:off x="5580063" y="77463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3</a:t>
            </a:r>
          </a:p>
        </p:txBody>
      </p:sp>
      <p:sp>
        <p:nvSpPr>
          <p:cNvPr id="15382" name="Rectangle 22"/>
          <p:cNvSpPr>
            <a:spLocks noChangeArrowheads="1"/>
          </p:cNvSpPr>
          <p:nvPr/>
        </p:nvSpPr>
        <p:spPr bwMode="auto">
          <a:xfrm>
            <a:off x="5580063" y="1305625"/>
            <a:ext cx="576262" cy="503238"/>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1</a:t>
            </a:r>
          </a:p>
        </p:txBody>
      </p:sp>
      <p:sp>
        <p:nvSpPr>
          <p:cNvPr id="15383" name="Rectangle 23"/>
          <p:cNvSpPr>
            <a:spLocks noChangeArrowheads="1"/>
          </p:cNvSpPr>
          <p:nvPr/>
        </p:nvSpPr>
        <p:spPr bwMode="auto">
          <a:xfrm>
            <a:off x="5580063" y="27463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2</a:t>
            </a:r>
          </a:p>
        </p:txBody>
      </p:sp>
      <p:sp>
        <p:nvSpPr>
          <p:cNvPr id="7184" name="Text Box 26"/>
          <p:cNvSpPr txBox="1">
            <a:spLocks noChangeArrowheads="1"/>
          </p:cNvSpPr>
          <p:nvPr/>
        </p:nvSpPr>
        <p:spPr bwMode="auto">
          <a:xfrm>
            <a:off x="1519237" y="895498"/>
            <a:ext cx="3944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La France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 pour</a:t>
            </a:r>
            <a:r>
              <a:rPr lang="en-GB" altLang="en-US" sz="2400" dirty="0">
                <a:latin typeface="Tw Cen MT" panose="020B0602020104020603" pitchFamily="34" charset="0"/>
              </a:rPr>
              <a:t>…</a:t>
            </a:r>
          </a:p>
        </p:txBody>
      </p:sp>
      <p:sp>
        <p:nvSpPr>
          <p:cNvPr id="7185" name="Text Box 27"/>
          <p:cNvSpPr txBox="1">
            <a:spLocks noChangeArrowheads="1"/>
          </p:cNvSpPr>
          <p:nvPr/>
        </p:nvSpPr>
        <p:spPr bwMode="auto">
          <a:xfrm>
            <a:off x="1504950" y="260350"/>
            <a:ext cx="43139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Pourquoi</a:t>
            </a:r>
            <a:r>
              <a:rPr lang="en-GB" altLang="en-US" sz="2400" dirty="0">
                <a:latin typeface="Tw Cen MT" panose="020B0602020104020603" pitchFamily="34" charset="0"/>
              </a:rPr>
              <a:t> la France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a:t>
            </a:r>
            <a:r>
              <a:rPr lang="en-GB" altLang="en-US" sz="2400" dirty="0">
                <a:latin typeface="Tw Cen MT" panose="020B0602020104020603" pitchFamily="34" charset="0"/>
              </a:rPr>
              <a:t>?</a:t>
            </a:r>
          </a:p>
        </p:txBody>
      </p:sp>
      <p:sp>
        <p:nvSpPr>
          <p:cNvPr id="18" name="Text Box 27"/>
          <p:cNvSpPr txBox="1">
            <a:spLocks noChangeArrowheads="1"/>
          </p:cNvSpPr>
          <p:nvPr/>
        </p:nvSpPr>
        <p:spPr bwMode="auto">
          <a:xfrm>
            <a:off x="107950" y="1676400"/>
            <a:ext cx="4103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smtClean="0">
                <a:latin typeface="Tw Cen MT" panose="020B0602020104020603" pitchFamily="34" charset="0"/>
              </a:rPr>
              <a:t>Écrivez</a:t>
            </a:r>
            <a:r>
              <a:rPr lang="en-GB" altLang="en-US" sz="2400" dirty="0" smtClean="0">
                <a:latin typeface="Tw Cen MT" panose="020B0602020104020603" pitchFamily="34" charset="0"/>
              </a:rPr>
              <a:t> </a:t>
            </a:r>
            <a:r>
              <a:rPr lang="en-GB" altLang="en-US" sz="2400" dirty="0">
                <a:latin typeface="Tw Cen MT" panose="020B0602020104020603" pitchFamily="34" charset="0"/>
              </a:rPr>
              <a:t>les </a:t>
            </a:r>
            <a:r>
              <a:rPr lang="en-GB" altLang="en-US" sz="2400" dirty="0" err="1">
                <a:latin typeface="Tw Cen MT" panose="020B0602020104020603" pitchFamily="34" charset="0"/>
              </a:rPr>
              <a:t>num</a:t>
            </a:r>
            <a:r>
              <a:rPr lang="en-GB" altLang="en-US" sz="2400" dirty="0" err="1">
                <a:latin typeface="Tw Cen MT" panose="020B0602020104020603" pitchFamily="34" charset="0"/>
                <a:cs typeface="Calibri" panose="020F0502020204030204" pitchFamily="34" charset="0"/>
              </a:rPr>
              <a:t>éros</a:t>
            </a:r>
            <a:r>
              <a:rPr lang="en-GB" altLang="en-US" sz="2400" dirty="0">
                <a:latin typeface="Tw Cen MT" panose="020B0602020104020603" pitchFamily="34" charset="0"/>
                <a:cs typeface="Calibri" panose="020F0502020204030204" pitchFamily="34" charset="0"/>
              </a:rPr>
              <a:t> corrects</a:t>
            </a:r>
            <a:r>
              <a:rPr lang="en-GB" altLang="en-US" sz="2400"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0" animBg="1"/>
      <p:bldP spid="15379" grpId="0" animBg="1"/>
      <p:bldP spid="15380" grpId="0" animBg="1"/>
      <p:bldP spid="15381" grpId="0" animBg="1"/>
      <p:bldP spid="15382" grpId="0" animBg="1"/>
      <p:bldP spid="1538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spanish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475" y="374650"/>
            <a:ext cx="1152525" cy="865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8195" name="Picture 5" descr="45182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141663"/>
            <a:ext cx="1854200"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7" descr="sun_clip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2852738"/>
            <a:ext cx="2647950" cy="2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1" descr="beach-chair-sailbo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068638"/>
            <a:ext cx="238125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WordArt 12"/>
          <p:cNvSpPr>
            <a:spLocks noChangeArrowheads="1" noChangeShapeType="1" noTextEdit="1"/>
          </p:cNvSpPr>
          <p:nvPr/>
        </p:nvSpPr>
        <p:spPr bwMode="auto">
          <a:xfrm>
            <a:off x="539750" y="342900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1</a:t>
            </a:r>
          </a:p>
        </p:txBody>
      </p:sp>
      <p:sp>
        <p:nvSpPr>
          <p:cNvPr id="8199" name="WordArt 13"/>
          <p:cNvSpPr>
            <a:spLocks noChangeArrowheads="1" noChangeShapeType="1" noTextEdit="1"/>
          </p:cNvSpPr>
          <p:nvPr/>
        </p:nvSpPr>
        <p:spPr bwMode="auto">
          <a:xfrm>
            <a:off x="3059113" y="594995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2</a:t>
            </a:r>
          </a:p>
        </p:txBody>
      </p:sp>
      <p:sp>
        <p:nvSpPr>
          <p:cNvPr id="8200" name="WordArt 14"/>
          <p:cNvSpPr>
            <a:spLocks noChangeArrowheads="1" noChangeShapeType="1" noTextEdit="1"/>
          </p:cNvSpPr>
          <p:nvPr/>
        </p:nvSpPr>
        <p:spPr bwMode="auto">
          <a:xfrm>
            <a:off x="8604250" y="3429000"/>
            <a:ext cx="171450" cy="361950"/>
          </a:xfrm>
          <a:prstGeom prst="rect">
            <a:avLst/>
          </a:prstGeom>
        </p:spPr>
        <p:txBody>
          <a:bodyPr wrap="none" fromWordArt="1">
            <a:prstTxWarp prst="textPlain">
              <a:avLst>
                <a:gd name="adj" fmla="val 50000"/>
              </a:avLst>
            </a:prstTxWarp>
          </a:bodyPr>
          <a:lstStyle/>
          <a:p>
            <a:pPr algn="ctr"/>
            <a:r>
              <a:rPr lang="en-GB" sz="2000" kern="10">
                <a:ln w="9525">
                  <a:solidFill>
                    <a:srgbClr val="000000"/>
                  </a:solidFill>
                  <a:round/>
                  <a:headEnd/>
                  <a:tailEnd/>
                </a:ln>
                <a:latin typeface="Arial Rounded MT Bold" panose="020F0704030504030204" pitchFamily="34" charset="0"/>
              </a:rPr>
              <a:t>3</a:t>
            </a:r>
          </a:p>
        </p:txBody>
      </p:sp>
      <p:sp>
        <p:nvSpPr>
          <p:cNvPr id="14353" name="Text Box 17"/>
          <p:cNvSpPr txBox="1">
            <a:spLocks noChangeArrowheads="1"/>
          </p:cNvSpPr>
          <p:nvPr/>
        </p:nvSpPr>
        <p:spPr bwMode="auto">
          <a:xfrm>
            <a:off x="6156325" y="773113"/>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a:latin typeface="Tw Cen MT" panose="020B0602020104020603" pitchFamily="34" charset="0"/>
              </a:rPr>
              <a:t>b. le flamenco</a:t>
            </a:r>
          </a:p>
        </p:txBody>
      </p:sp>
      <p:sp>
        <p:nvSpPr>
          <p:cNvPr id="14354" name="Text Box 18"/>
          <p:cNvSpPr txBox="1">
            <a:spLocks noChangeArrowheads="1"/>
          </p:cNvSpPr>
          <p:nvPr/>
        </p:nvSpPr>
        <p:spPr bwMode="auto">
          <a:xfrm>
            <a:off x="6156325" y="274638"/>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a. l</a:t>
            </a:r>
            <a:r>
              <a:rPr lang="en-GB" altLang="en-US" sz="2800" dirty="0" smtClean="0">
                <a:latin typeface="Tw Cen MT" panose="020B0602020104020603" pitchFamily="34" charset="0"/>
              </a:rPr>
              <a:t>e </a:t>
            </a:r>
            <a:r>
              <a:rPr lang="en-GB" altLang="en-US" sz="2800" dirty="0" err="1">
                <a:latin typeface="Tw Cen MT" panose="020B0602020104020603" pitchFamily="34" charset="0"/>
              </a:rPr>
              <a:t>soleil</a:t>
            </a:r>
            <a:endParaRPr lang="en-GB" altLang="en-US" sz="2800" dirty="0">
              <a:latin typeface="Tw Cen MT" panose="020B0602020104020603" pitchFamily="34" charset="0"/>
            </a:endParaRPr>
          </a:p>
        </p:txBody>
      </p:sp>
      <p:sp>
        <p:nvSpPr>
          <p:cNvPr id="14355" name="Text Box 19"/>
          <p:cNvSpPr txBox="1">
            <a:spLocks noChangeArrowheads="1"/>
          </p:cNvSpPr>
          <p:nvPr/>
        </p:nvSpPr>
        <p:spPr bwMode="auto">
          <a:xfrm>
            <a:off x="6156325" y="1277938"/>
            <a:ext cx="2736850" cy="5232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a:latin typeface="Tw Cen MT" panose="020B0602020104020603" pitchFamily="34" charset="0"/>
              </a:rPr>
              <a:t>c. la plage</a:t>
            </a:r>
          </a:p>
        </p:txBody>
      </p:sp>
      <p:sp>
        <p:nvSpPr>
          <p:cNvPr id="14356" name="Rectangle 20"/>
          <p:cNvSpPr>
            <a:spLocks noChangeArrowheads="1"/>
          </p:cNvSpPr>
          <p:nvPr/>
        </p:nvSpPr>
        <p:spPr bwMode="auto">
          <a:xfrm>
            <a:off x="5580063" y="762763"/>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1</a:t>
            </a:r>
          </a:p>
        </p:txBody>
      </p:sp>
      <p:sp>
        <p:nvSpPr>
          <p:cNvPr id="14357" name="Rectangle 21"/>
          <p:cNvSpPr>
            <a:spLocks noChangeArrowheads="1"/>
          </p:cNvSpPr>
          <p:nvPr/>
        </p:nvSpPr>
        <p:spPr bwMode="auto">
          <a:xfrm>
            <a:off x="5580063" y="1293750"/>
            <a:ext cx="576262" cy="503238"/>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2</a:t>
            </a:r>
          </a:p>
        </p:txBody>
      </p:sp>
      <p:sp>
        <p:nvSpPr>
          <p:cNvPr id="14358" name="Rectangle 22"/>
          <p:cNvSpPr>
            <a:spLocks noChangeArrowheads="1"/>
          </p:cNvSpPr>
          <p:nvPr/>
        </p:nvSpPr>
        <p:spPr bwMode="auto">
          <a:xfrm>
            <a:off x="5580063" y="274638"/>
            <a:ext cx="576262" cy="503237"/>
          </a:xfrm>
          <a:prstGeom prst="rect">
            <a:avLst/>
          </a:prstGeom>
          <a:solidFill>
            <a:schemeClr val="tx1"/>
          </a:solidFill>
          <a:ln w="381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800" b="1">
                <a:solidFill>
                  <a:schemeClr val="bg1"/>
                </a:solidFill>
                <a:latin typeface="Tw Cen MT" panose="020B0602020104020603" pitchFamily="34" charset="0"/>
              </a:rPr>
              <a:t>3</a:t>
            </a:r>
          </a:p>
        </p:txBody>
      </p:sp>
      <p:sp>
        <p:nvSpPr>
          <p:cNvPr id="8208" name="Text Box 24"/>
          <p:cNvSpPr txBox="1">
            <a:spLocks noChangeArrowheads="1"/>
          </p:cNvSpPr>
          <p:nvPr/>
        </p:nvSpPr>
        <p:spPr bwMode="auto">
          <a:xfrm>
            <a:off x="1504950" y="816273"/>
            <a:ext cx="38569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L’Espagne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 pour</a:t>
            </a:r>
            <a:r>
              <a:rPr lang="en-GB" altLang="en-US" sz="2400" dirty="0">
                <a:latin typeface="Tw Cen MT" panose="020B0602020104020603" pitchFamily="34" charset="0"/>
              </a:rPr>
              <a:t>…</a:t>
            </a:r>
          </a:p>
        </p:txBody>
      </p:sp>
      <p:sp>
        <p:nvSpPr>
          <p:cNvPr id="8209" name="Text Box 25"/>
          <p:cNvSpPr txBox="1">
            <a:spLocks noChangeArrowheads="1"/>
          </p:cNvSpPr>
          <p:nvPr/>
        </p:nvSpPr>
        <p:spPr bwMode="auto">
          <a:xfrm>
            <a:off x="1504950" y="260350"/>
            <a:ext cx="4152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a:latin typeface="Tw Cen MT" panose="020B0602020104020603" pitchFamily="34" charset="0"/>
              </a:rPr>
              <a:t>Pourquoi</a:t>
            </a:r>
            <a:r>
              <a:rPr lang="en-GB" altLang="en-US" sz="2400" dirty="0">
                <a:latin typeface="Tw Cen MT" panose="020B0602020104020603" pitchFamily="34" charset="0"/>
              </a:rPr>
              <a:t> </a:t>
            </a:r>
            <a:r>
              <a:rPr lang="en-GB" altLang="en-US" sz="2400" dirty="0" err="1" smtClean="0">
                <a:latin typeface="Tw Cen MT" panose="020B0602020104020603" pitchFamily="34" charset="0"/>
              </a:rPr>
              <a:t>L’Espagne</a:t>
            </a:r>
            <a:r>
              <a:rPr lang="en-GB" altLang="en-US" sz="2400" dirty="0" smtClean="0">
                <a:latin typeface="Tw Cen MT" panose="020B0602020104020603" pitchFamily="34" charset="0"/>
              </a:rPr>
              <a:t> </a:t>
            </a:r>
            <a:r>
              <a:rPr lang="en-GB" altLang="en-US" sz="2400" dirty="0" err="1" smtClean="0">
                <a:latin typeface="Tw Cen MT" panose="020B0602020104020603" pitchFamily="34" charset="0"/>
              </a:rPr>
              <a:t>est</a:t>
            </a:r>
            <a:r>
              <a:rPr lang="en-GB" altLang="en-US" sz="2400" dirty="0" smtClean="0">
                <a:latin typeface="Tw Cen MT" panose="020B0602020104020603" pitchFamily="34" charset="0"/>
              </a:rPr>
              <a:t> c</a:t>
            </a:r>
            <a:r>
              <a:rPr lang="en-GB" altLang="en-US" sz="2400" dirty="0" smtClean="0">
                <a:latin typeface="Tw Cen MT" panose="020B0602020104020603" pitchFamily="34" charset="0"/>
                <a:cs typeface="Calibri" panose="020F0502020204030204" pitchFamily="34" charset="0"/>
              </a:rPr>
              <a:t>élèbre</a:t>
            </a:r>
            <a:r>
              <a:rPr lang="en-GB" altLang="en-US" sz="2400" dirty="0" smtClean="0">
                <a:latin typeface="Tw Cen MT" panose="020B0602020104020603" pitchFamily="34" charset="0"/>
              </a:rPr>
              <a:t> </a:t>
            </a:r>
            <a:r>
              <a:rPr lang="en-GB" altLang="en-US" sz="2400" dirty="0">
                <a:latin typeface="Tw Cen MT" panose="020B0602020104020603" pitchFamily="34" charset="0"/>
              </a:rPr>
              <a:t>?</a:t>
            </a:r>
          </a:p>
        </p:txBody>
      </p:sp>
      <p:sp>
        <p:nvSpPr>
          <p:cNvPr id="18" name="Text Box 27"/>
          <p:cNvSpPr txBox="1">
            <a:spLocks noChangeArrowheads="1"/>
          </p:cNvSpPr>
          <p:nvPr/>
        </p:nvSpPr>
        <p:spPr bwMode="auto">
          <a:xfrm>
            <a:off x="107950" y="1676400"/>
            <a:ext cx="4103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err="1" smtClean="0">
                <a:latin typeface="Tw Cen MT" panose="020B0602020104020603" pitchFamily="34" charset="0"/>
              </a:rPr>
              <a:t>Écrivez</a:t>
            </a:r>
            <a:r>
              <a:rPr lang="en-GB" altLang="en-US" sz="2400" dirty="0" smtClean="0">
                <a:latin typeface="Tw Cen MT" panose="020B0602020104020603" pitchFamily="34" charset="0"/>
              </a:rPr>
              <a:t> </a:t>
            </a:r>
            <a:r>
              <a:rPr lang="en-GB" altLang="en-US" sz="2400" dirty="0">
                <a:latin typeface="Tw Cen MT" panose="020B0602020104020603" pitchFamily="34" charset="0"/>
              </a:rPr>
              <a:t>les </a:t>
            </a:r>
            <a:r>
              <a:rPr lang="en-GB" altLang="en-US" sz="2400" dirty="0" err="1">
                <a:latin typeface="Tw Cen MT" panose="020B0602020104020603" pitchFamily="34" charset="0"/>
              </a:rPr>
              <a:t>num</a:t>
            </a:r>
            <a:r>
              <a:rPr lang="en-GB" altLang="en-US" sz="2400" dirty="0" err="1">
                <a:latin typeface="Tw Cen MT" panose="020B0602020104020603" pitchFamily="34" charset="0"/>
                <a:cs typeface="Calibri" panose="020F0502020204030204" pitchFamily="34" charset="0"/>
              </a:rPr>
              <a:t>éros</a:t>
            </a:r>
            <a:r>
              <a:rPr lang="en-GB" altLang="en-US" sz="2400" dirty="0">
                <a:latin typeface="Tw Cen MT" panose="020B0602020104020603" pitchFamily="34" charset="0"/>
                <a:cs typeface="Calibri" panose="020F0502020204030204" pitchFamily="34" charset="0"/>
              </a:rPr>
              <a:t> corrects</a:t>
            </a:r>
            <a:r>
              <a:rPr lang="en-GB" altLang="en-US" sz="2400"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5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3" grpId="0" animBg="1"/>
      <p:bldP spid="14354" grpId="0" animBg="1"/>
      <p:bldP spid="14355" grpId="0" animBg="1"/>
      <p:bldP spid="14356" grpId="0" animBg="1"/>
      <p:bldP spid="14357" grpId="0" animBg="1"/>
      <p:bldP spid="143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476375" y="1588"/>
            <a:ext cx="2881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b="1" dirty="0">
                <a:latin typeface="Tw Cen MT" panose="020B0602020104020603" pitchFamily="34" charset="0"/>
              </a:rPr>
              <a:t>Cherchez </a:t>
            </a:r>
            <a:r>
              <a:rPr lang="en-GB" altLang="en-US" sz="2400" b="1" dirty="0" err="1" smtClean="0">
                <a:latin typeface="Tw Cen MT" panose="020B0602020104020603" pitchFamily="34" charset="0"/>
              </a:rPr>
              <a:t>l’intrus</a:t>
            </a:r>
            <a:r>
              <a:rPr lang="en-GB" altLang="en-US" sz="2400" b="1" dirty="0" smtClean="0">
                <a:latin typeface="Tw Cen MT" panose="020B0602020104020603" pitchFamily="34" charset="0"/>
              </a:rPr>
              <a:t>! </a:t>
            </a:r>
            <a:endParaRPr lang="en-GB" altLang="en-US" sz="2400" b="1" dirty="0">
              <a:latin typeface="Tw Cen MT" panose="020B0602020104020603" pitchFamily="34" charset="0"/>
            </a:endParaRPr>
          </a:p>
        </p:txBody>
      </p:sp>
      <p:sp>
        <p:nvSpPr>
          <p:cNvPr id="71685" name="Text Box 5"/>
          <p:cNvSpPr txBox="1">
            <a:spLocks noChangeArrowheads="1"/>
          </p:cNvSpPr>
          <p:nvPr/>
        </p:nvSpPr>
        <p:spPr bwMode="auto">
          <a:xfrm>
            <a:off x="0" y="1171575"/>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1. </a:t>
            </a:r>
            <a:r>
              <a:rPr lang="en-GB" altLang="en-US" sz="2400" dirty="0" err="1">
                <a:latin typeface="Tw Cen MT" panose="020B0602020104020603" pitchFamily="34" charset="0"/>
              </a:rPr>
              <a:t>L’Allemagne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a:t>
            </a:r>
            <a:r>
              <a:rPr lang="en-GB" altLang="en-US" sz="2400" dirty="0" smtClean="0">
                <a:latin typeface="Tw Cen MT" panose="020B0602020104020603" pitchFamily="34" charset="0"/>
              </a:rPr>
              <a:t>c</a:t>
            </a:r>
            <a:r>
              <a:rPr lang="en-GB" altLang="en-US" sz="2400" dirty="0" smtClean="0">
                <a:latin typeface="Tw Cen MT" panose="020B0602020104020603" pitchFamily="34" charset="0"/>
                <a:cs typeface="Calibri" panose="020F0502020204030204" pitchFamily="34" charset="0"/>
              </a:rPr>
              <a:t>élèbre pour </a:t>
            </a:r>
            <a:r>
              <a:rPr lang="en-GB" altLang="en-US" sz="2400" dirty="0">
                <a:latin typeface="Tw Cen MT" panose="020B0602020104020603" pitchFamily="34" charset="0"/>
                <a:cs typeface="Calibri" panose="020F0502020204030204" pitchFamily="34" charset="0"/>
              </a:rPr>
              <a:t>le </a:t>
            </a:r>
            <a:r>
              <a:rPr lang="en-GB" altLang="en-US" sz="2400" dirty="0" err="1">
                <a:latin typeface="Tw Cen MT" panose="020B0602020104020603" pitchFamily="34" charset="0"/>
                <a:cs typeface="Calibri" panose="020F0502020204030204" pitchFamily="34" charset="0"/>
              </a:rPr>
              <a:t>bière</a:t>
            </a:r>
            <a:r>
              <a:rPr lang="en-GB" altLang="en-US" sz="2400" dirty="0">
                <a:latin typeface="Tw Cen MT" panose="020B0602020104020603" pitchFamily="34" charset="0"/>
              </a:rPr>
              <a:t>, les </a:t>
            </a:r>
            <a:r>
              <a:rPr lang="en-GB" altLang="en-US" sz="2400" dirty="0" err="1">
                <a:latin typeface="Tw Cen MT" panose="020B0602020104020603" pitchFamily="34" charset="0"/>
              </a:rPr>
              <a:t>saucisses</a:t>
            </a:r>
            <a:r>
              <a:rPr lang="en-GB" altLang="en-US" sz="2400" dirty="0">
                <a:latin typeface="Tw Cen MT" panose="020B0602020104020603" pitchFamily="34" charset="0"/>
              </a:rPr>
              <a:t> et les </a:t>
            </a:r>
            <a:r>
              <a:rPr lang="en-GB" altLang="en-US" sz="2400" dirty="0" err="1" smtClean="0">
                <a:latin typeface="Tw Cen MT" panose="020B0602020104020603" pitchFamily="34" charset="0"/>
              </a:rPr>
              <a:t>voitures</a:t>
            </a:r>
            <a:r>
              <a:rPr lang="en-GB" altLang="en-US" sz="2400" dirty="0" smtClean="0">
                <a:latin typeface="Tw Cen MT" panose="020B0602020104020603" pitchFamily="34" charset="0"/>
              </a:rPr>
              <a:t>.</a:t>
            </a:r>
            <a:endParaRPr lang="en-GB" altLang="en-US" sz="2400" dirty="0">
              <a:latin typeface="Tw Cen MT" panose="020B0602020104020603" pitchFamily="34" charset="0"/>
            </a:endParaRPr>
          </a:p>
        </p:txBody>
      </p:sp>
      <p:sp>
        <p:nvSpPr>
          <p:cNvPr id="71686" name="Text Box 6"/>
          <p:cNvSpPr txBox="1">
            <a:spLocks noChangeArrowheads="1"/>
          </p:cNvSpPr>
          <p:nvPr/>
        </p:nvSpPr>
        <p:spPr bwMode="auto">
          <a:xfrm>
            <a:off x="0" y="239553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2. La France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 </a:t>
            </a:r>
            <a:r>
              <a:rPr lang="en-GB" altLang="en-US" sz="2400" dirty="0">
                <a:latin typeface="Tw Cen MT" panose="020B0602020104020603" pitchFamily="34" charset="0"/>
              </a:rPr>
              <a:t>pour le </a:t>
            </a:r>
            <a:r>
              <a:rPr lang="en-GB" altLang="en-US" sz="2400" dirty="0" err="1">
                <a:latin typeface="Tw Cen MT" panose="020B0602020104020603" pitchFamily="34" charset="0"/>
              </a:rPr>
              <a:t>fromage</a:t>
            </a:r>
            <a:r>
              <a:rPr lang="en-GB" altLang="en-US" sz="2400" dirty="0">
                <a:latin typeface="Tw Cen MT" panose="020B0602020104020603" pitchFamily="34" charset="0"/>
              </a:rPr>
              <a:t>, le vin et le pain.</a:t>
            </a:r>
          </a:p>
        </p:txBody>
      </p:sp>
      <p:sp>
        <p:nvSpPr>
          <p:cNvPr id="71687" name="Text Box 7"/>
          <p:cNvSpPr txBox="1">
            <a:spLocks noChangeArrowheads="1"/>
          </p:cNvSpPr>
          <p:nvPr/>
        </p:nvSpPr>
        <p:spPr bwMode="auto">
          <a:xfrm>
            <a:off x="0" y="3692525"/>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3. </a:t>
            </a:r>
            <a:r>
              <a:rPr lang="en-GB" altLang="en-US" sz="2400" dirty="0" err="1">
                <a:latin typeface="Tw Cen MT" panose="020B0602020104020603" pitchFamily="34" charset="0"/>
              </a:rPr>
              <a:t>L’Irlande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a:t>
            </a:r>
            <a:r>
              <a:rPr lang="en-GB" altLang="en-US" sz="2400" dirty="0">
                <a:latin typeface="Tw Cen MT" panose="020B0602020104020603" pitchFamily="34" charset="0"/>
              </a:rPr>
              <a:t> pour les pommes de </a:t>
            </a:r>
            <a:r>
              <a:rPr lang="en-GB" altLang="en-US" sz="2400" dirty="0" err="1">
                <a:latin typeface="Tw Cen MT" panose="020B0602020104020603" pitchFamily="34" charset="0"/>
              </a:rPr>
              <a:t>terre</a:t>
            </a:r>
            <a:r>
              <a:rPr lang="en-GB" altLang="en-US" sz="2400" dirty="0">
                <a:latin typeface="Tw Cen MT" panose="020B0602020104020603" pitchFamily="34" charset="0"/>
              </a:rPr>
              <a:t>, la </a:t>
            </a:r>
            <a:r>
              <a:rPr lang="en-GB" altLang="en-US" sz="2400" dirty="0" err="1">
                <a:latin typeface="Tw Cen MT" panose="020B0602020104020603" pitchFamily="34" charset="0"/>
              </a:rPr>
              <a:t>pluie</a:t>
            </a:r>
            <a:r>
              <a:rPr lang="en-GB" altLang="en-US" sz="2400" dirty="0">
                <a:latin typeface="Tw Cen MT" panose="020B0602020104020603" pitchFamily="34" charset="0"/>
              </a:rPr>
              <a:t> et la </a:t>
            </a:r>
            <a:r>
              <a:rPr lang="en-GB" altLang="en-US" sz="2400" dirty="0" err="1">
                <a:latin typeface="Tw Cen MT" panose="020B0602020104020603" pitchFamily="34" charset="0"/>
              </a:rPr>
              <a:t>danse</a:t>
            </a:r>
            <a:r>
              <a:rPr lang="en-GB" altLang="en-US" sz="2400" dirty="0">
                <a:latin typeface="Tw Cen MT" panose="020B0602020104020603" pitchFamily="34" charset="0"/>
              </a:rPr>
              <a:t>.</a:t>
            </a:r>
          </a:p>
        </p:txBody>
      </p:sp>
      <p:sp>
        <p:nvSpPr>
          <p:cNvPr id="71688" name="Text Box 8"/>
          <p:cNvSpPr txBox="1">
            <a:spLocks noChangeArrowheads="1"/>
          </p:cNvSpPr>
          <p:nvPr/>
        </p:nvSpPr>
        <p:spPr bwMode="auto">
          <a:xfrm>
            <a:off x="0" y="49879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4. </a:t>
            </a:r>
            <a:r>
              <a:rPr lang="en-GB" altLang="en-US" sz="2400" dirty="0" err="1">
                <a:latin typeface="Tw Cen MT" panose="020B0602020104020603" pitchFamily="34" charset="0"/>
              </a:rPr>
              <a:t>L’Espagne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400" dirty="0">
                <a:latin typeface="Tw Cen MT" panose="020B0602020104020603" pitchFamily="34" charset="0"/>
              </a:rPr>
              <a:t> c</a:t>
            </a:r>
            <a:r>
              <a:rPr lang="en-GB" altLang="en-US" sz="2400" dirty="0">
                <a:latin typeface="Tw Cen MT" panose="020B0602020104020603" pitchFamily="34" charset="0"/>
                <a:cs typeface="Calibri" panose="020F0502020204030204" pitchFamily="34" charset="0"/>
              </a:rPr>
              <a:t>élèbre pour </a:t>
            </a:r>
            <a:r>
              <a:rPr lang="en-GB" altLang="en-US" sz="2400" dirty="0">
                <a:latin typeface="Tw Cen MT" panose="020B0602020104020603" pitchFamily="34" charset="0"/>
              </a:rPr>
              <a:t>le flamenco, le </a:t>
            </a:r>
            <a:r>
              <a:rPr lang="en-GB" altLang="en-US" sz="2400" dirty="0" err="1">
                <a:latin typeface="Tw Cen MT" panose="020B0602020104020603" pitchFamily="34" charset="0"/>
              </a:rPr>
              <a:t>soleil</a:t>
            </a:r>
            <a:r>
              <a:rPr lang="en-GB" altLang="en-US" sz="2400" dirty="0">
                <a:latin typeface="Tw Cen MT" panose="020B0602020104020603" pitchFamily="34" charset="0"/>
              </a:rPr>
              <a:t> et la </a:t>
            </a:r>
            <a:r>
              <a:rPr lang="en-GB" altLang="en-US" sz="2400" dirty="0" err="1">
                <a:latin typeface="Tw Cen MT" panose="020B0602020104020603" pitchFamily="34" charset="0"/>
              </a:rPr>
              <a:t>plage</a:t>
            </a:r>
            <a:r>
              <a:rPr lang="en-GB" altLang="en-US" sz="2400" dirty="0">
                <a:latin typeface="Tw Cen MT" panose="020B0602020104020603" pitchFamily="34" charset="0"/>
              </a:rPr>
              <a:t>.</a:t>
            </a:r>
          </a:p>
        </p:txBody>
      </p:sp>
      <p:sp>
        <p:nvSpPr>
          <p:cNvPr id="9223" name="Text Box 9"/>
          <p:cNvSpPr txBox="1">
            <a:spLocks noChangeArrowheads="1"/>
          </p:cNvSpPr>
          <p:nvPr/>
        </p:nvSpPr>
        <p:spPr bwMode="auto">
          <a:xfrm>
            <a:off x="-20638" y="5635625"/>
            <a:ext cx="9345613" cy="46196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a:solidFill>
                  <a:schemeClr val="bg1"/>
                </a:solidFill>
                <a:latin typeface="Tw Cen MT" panose="020B0602020104020603" pitchFamily="34" charset="0"/>
              </a:rPr>
              <a:t>5. L’Angleterre est c</a:t>
            </a:r>
            <a:r>
              <a:rPr lang="en-GB" altLang="en-US" sz="2400">
                <a:solidFill>
                  <a:schemeClr val="bg1"/>
                </a:solidFill>
                <a:latin typeface="Tw Cen MT" panose="020B0602020104020603" pitchFamily="34" charset="0"/>
                <a:cs typeface="Calibri" panose="020F0502020204030204" pitchFamily="34" charset="0"/>
              </a:rPr>
              <a:t>élèbre</a:t>
            </a:r>
            <a:r>
              <a:rPr lang="en-GB" altLang="en-US" sz="2400">
                <a:solidFill>
                  <a:schemeClr val="bg1"/>
                </a:solidFill>
                <a:latin typeface="Tw Cen MT" panose="020B0602020104020603" pitchFamily="34" charset="0"/>
              </a:rPr>
              <a:t> pour le thé, le poisson frites et les saucisses.</a:t>
            </a:r>
          </a:p>
        </p:txBody>
      </p:sp>
      <p:sp>
        <p:nvSpPr>
          <p:cNvPr id="71690" name="Text Box 10"/>
          <p:cNvSpPr txBox="1">
            <a:spLocks noChangeArrowheads="1"/>
          </p:cNvSpPr>
          <p:nvPr/>
        </p:nvSpPr>
        <p:spPr bwMode="auto">
          <a:xfrm>
            <a:off x="0" y="628491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latin typeface="Tw Cen MT" panose="020B0602020104020603" pitchFamily="34" charset="0"/>
              </a:rPr>
              <a:t>5. </a:t>
            </a:r>
            <a:r>
              <a:rPr lang="en-GB" altLang="en-US" sz="2400" dirty="0" err="1">
                <a:latin typeface="Tw Cen MT" panose="020B0602020104020603" pitchFamily="34" charset="0"/>
              </a:rPr>
              <a:t>L’Angleterre</a:t>
            </a:r>
            <a:r>
              <a:rPr lang="en-GB" altLang="en-US" sz="2400" dirty="0">
                <a:latin typeface="Tw Cen MT" panose="020B0602020104020603" pitchFamily="34" charset="0"/>
              </a:rPr>
              <a:t> </a:t>
            </a:r>
            <a:r>
              <a:rPr lang="en-GB" altLang="en-US" sz="2400" dirty="0" err="1">
                <a:latin typeface="Tw Cen MT" panose="020B0602020104020603" pitchFamily="34" charset="0"/>
              </a:rPr>
              <a:t>est</a:t>
            </a:r>
            <a:r>
              <a:rPr lang="en-GB" altLang="en-US" sz="2000" dirty="0">
                <a:latin typeface="Tw Cen MT" panose="020B0602020104020603" pitchFamily="34" charset="0"/>
              </a:rPr>
              <a:t> </a:t>
            </a:r>
            <a:r>
              <a:rPr lang="en-GB" altLang="en-US" sz="2400" dirty="0">
                <a:latin typeface="Tw Cen MT" panose="020B0602020104020603" pitchFamily="34" charset="0"/>
              </a:rPr>
              <a:t>c</a:t>
            </a:r>
            <a:r>
              <a:rPr lang="en-GB" altLang="en-US" sz="2400" dirty="0">
                <a:latin typeface="Tw Cen MT" panose="020B0602020104020603" pitchFamily="34" charset="0"/>
                <a:cs typeface="Calibri" panose="020F0502020204030204" pitchFamily="34" charset="0"/>
              </a:rPr>
              <a:t>élèbre</a:t>
            </a:r>
            <a:r>
              <a:rPr lang="en-GB" altLang="en-US" sz="2300" dirty="0">
                <a:latin typeface="Tw Cen MT" panose="020B0602020104020603" pitchFamily="34" charset="0"/>
              </a:rPr>
              <a:t> pour le </a:t>
            </a:r>
            <a:r>
              <a:rPr lang="en-GB" altLang="en-US" sz="2300" dirty="0" err="1">
                <a:latin typeface="Tw Cen MT" panose="020B0602020104020603" pitchFamily="34" charset="0"/>
              </a:rPr>
              <a:t>thé</a:t>
            </a:r>
            <a:r>
              <a:rPr lang="en-GB" altLang="en-US" sz="2300" dirty="0">
                <a:latin typeface="Tw Cen MT" panose="020B0602020104020603" pitchFamily="34" charset="0"/>
              </a:rPr>
              <a:t>, le </a:t>
            </a:r>
            <a:r>
              <a:rPr lang="en-GB" altLang="en-US" sz="2300" dirty="0" err="1">
                <a:latin typeface="Tw Cen MT" panose="020B0602020104020603" pitchFamily="34" charset="0"/>
              </a:rPr>
              <a:t>poisson</a:t>
            </a:r>
            <a:r>
              <a:rPr lang="en-GB" altLang="en-US" sz="2300" dirty="0">
                <a:latin typeface="Tw Cen MT" panose="020B0602020104020603" pitchFamily="34" charset="0"/>
              </a:rPr>
              <a:t> frites et la </a:t>
            </a:r>
            <a:r>
              <a:rPr lang="en-GB" altLang="en-US" sz="2300" dirty="0" err="1">
                <a:latin typeface="Tw Cen MT" panose="020B0602020104020603" pitchFamily="34" charset="0"/>
              </a:rPr>
              <a:t>famille</a:t>
            </a:r>
            <a:r>
              <a:rPr lang="en-GB" altLang="en-US" sz="2300" dirty="0">
                <a:latin typeface="Tw Cen MT" panose="020B0602020104020603" pitchFamily="34" charset="0"/>
              </a:rPr>
              <a:t> </a:t>
            </a:r>
            <a:r>
              <a:rPr lang="en-GB" altLang="en-US" sz="2300" dirty="0" err="1">
                <a:latin typeface="Tw Cen MT" panose="020B0602020104020603" pitchFamily="34" charset="0"/>
              </a:rPr>
              <a:t>royale</a:t>
            </a:r>
            <a:r>
              <a:rPr lang="en-GB" altLang="en-US" sz="2300" dirty="0">
                <a:latin typeface="Tw Cen MT" panose="020B0602020104020603" pitchFamily="34" charset="0"/>
              </a:rPr>
              <a:t>.</a:t>
            </a:r>
          </a:p>
        </p:txBody>
      </p:sp>
      <p:sp>
        <p:nvSpPr>
          <p:cNvPr id="9225" name="Text Box 11"/>
          <p:cNvSpPr txBox="1">
            <a:spLocks noChangeArrowheads="1"/>
          </p:cNvSpPr>
          <p:nvPr/>
        </p:nvSpPr>
        <p:spPr bwMode="auto">
          <a:xfrm>
            <a:off x="0" y="4340225"/>
            <a:ext cx="9144000" cy="45720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a:solidFill>
                  <a:schemeClr val="bg1"/>
                </a:solidFill>
                <a:latin typeface="Tw Cen MT" panose="020B0602020104020603" pitchFamily="34" charset="0"/>
              </a:rPr>
              <a:t>4. L’Espagne est c</a:t>
            </a:r>
            <a:r>
              <a:rPr lang="en-GB" altLang="en-US" sz="2400">
                <a:solidFill>
                  <a:schemeClr val="bg1"/>
                </a:solidFill>
                <a:latin typeface="Tw Cen MT" panose="020B0602020104020603" pitchFamily="34" charset="0"/>
                <a:cs typeface="Calibri" panose="020F0502020204030204" pitchFamily="34" charset="0"/>
              </a:rPr>
              <a:t>élèbre</a:t>
            </a:r>
            <a:r>
              <a:rPr lang="en-GB" altLang="en-US" sz="2400">
                <a:latin typeface="Tw Cen MT" panose="020B0602020104020603" pitchFamily="34" charset="0"/>
                <a:cs typeface="Calibri" panose="020F0502020204030204" pitchFamily="34" charset="0"/>
              </a:rPr>
              <a:t> </a:t>
            </a:r>
            <a:r>
              <a:rPr lang="en-GB" altLang="en-US" sz="2400">
                <a:solidFill>
                  <a:schemeClr val="bg1"/>
                </a:solidFill>
                <a:latin typeface="Tw Cen MT" panose="020B0602020104020603" pitchFamily="34" charset="0"/>
              </a:rPr>
              <a:t> pour le flamenco, le soleil  et le fromage.</a:t>
            </a:r>
          </a:p>
        </p:txBody>
      </p:sp>
      <p:sp>
        <p:nvSpPr>
          <p:cNvPr id="9226" name="Text Box 12"/>
          <p:cNvSpPr txBox="1">
            <a:spLocks noChangeArrowheads="1"/>
          </p:cNvSpPr>
          <p:nvPr/>
        </p:nvSpPr>
        <p:spPr bwMode="auto">
          <a:xfrm>
            <a:off x="-11113" y="3043238"/>
            <a:ext cx="9155113" cy="40005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000">
                <a:solidFill>
                  <a:schemeClr val="bg1"/>
                </a:solidFill>
                <a:latin typeface="Tw Cen MT" panose="020B0602020104020603" pitchFamily="34" charset="0"/>
              </a:rPr>
              <a:t>3. L’Irlande est c</a:t>
            </a:r>
            <a:r>
              <a:rPr lang="en-GB" altLang="en-US" sz="2000">
                <a:solidFill>
                  <a:schemeClr val="bg1"/>
                </a:solidFill>
                <a:latin typeface="Tw Cen MT" panose="020B0602020104020603" pitchFamily="34" charset="0"/>
                <a:cs typeface="Calibri" panose="020F0502020204030204" pitchFamily="34" charset="0"/>
              </a:rPr>
              <a:t>élèbre pour</a:t>
            </a:r>
            <a:r>
              <a:rPr lang="en-GB" altLang="en-US" sz="2000">
                <a:solidFill>
                  <a:schemeClr val="bg1"/>
                </a:solidFill>
                <a:latin typeface="Tw Cen MT" panose="020B0602020104020603" pitchFamily="34" charset="0"/>
              </a:rPr>
              <a:t> les pommes de terre , la plage et la danse  irlandaise.</a:t>
            </a:r>
          </a:p>
        </p:txBody>
      </p:sp>
      <p:sp>
        <p:nvSpPr>
          <p:cNvPr id="9227" name="Text Box 13"/>
          <p:cNvSpPr txBox="1">
            <a:spLocks noChangeArrowheads="1"/>
          </p:cNvSpPr>
          <p:nvPr/>
        </p:nvSpPr>
        <p:spPr bwMode="auto">
          <a:xfrm>
            <a:off x="0" y="1773238"/>
            <a:ext cx="9144000" cy="45720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a:solidFill>
                  <a:schemeClr val="bg1"/>
                </a:solidFill>
                <a:latin typeface="Tw Cen MT" panose="020B0602020104020603" pitchFamily="34" charset="0"/>
              </a:rPr>
              <a:t>2. La France est c</a:t>
            </a:r>
            <a:r>
              <a:rPr lang="en-GB" altLang="en-US" sz="2400">
                <a:solidFill>
                  <a:schemeClr val="bg1"/>
                </a:solidFill>
                <a:latin typeface="Tw Cen MT" panose="020B0602020104020603" pitchFamily="34" charset="0"/>
                <a:cs typeface="Calibri" panose="020F0502020204030204" pitchFamily="34" charset="0"/>
              </a:rPr>
              <a:t>élèbre pour </a:t>
            </a:r>
            <a:r>
              <a:rPr lang="en-GB" altLang="en-US" sz="2400">
                <a:latin typeface="Tw Cen MT" panose="020B0602020104020603" pitchFamily="34" charset="0"/>
                <a:cs typeface="Calibri" panose="020F0502020204030204" pitchFamily="34" charset="0"/>
              </a:rPr>
              <a:t> </a:t>
            </a:r>
            <a:r>
              <a:rPr lang="en-GB" altLang="en-US" sz="2400">
                <a:solidFill>
                  <a:schemeClr val="bg1"/>
                </a:solidFill>
                <a:latin typeface="Tw Cen MT" panose="020B0602020104020603" pitchFamily="34" charset="0"/>
                <a:cs typeface="Calibri" panose="020F0502020204030204" pitchFamily="34" charset="0"/>
              </a:rPr>
              <a:t>l</a:t>
            </a:r>
            <a:r>
              <a:rPr lang="en-GB" altLang="en-US" sz="2400">
                <a:solidFill>
                  <a:schemeClr val="bg1"/>
                </a:solidFill>
                <a:latin typeface="Tw Cen MT" panose="020B0602020104020603" pitchFamily="34" charset="0"/>
              </a:rPr>
              <a:t>a famille royale, le vin et le pain.</a:t>
            </a:r>
          </a:p>
        </p:txBody>
      </p:sp>
      <p:sp>
        <p:nvSpPr>
          <p:cNvPr id="9228" name="Text Box 14"/>
          <p:cNvSpPr txBox="1">
            <a:spLocks noChangeArrowheads="1"/>
          </p:cNvSpPr>
          <p:nvPr/>
        </p:nvSpPr>
        <p:spPr bwMode="auto">
          <a:xfrm>
            <a:off x="0" y="549275"/>
            <a:ext cx="9144000" cy="45720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dirty="0">
                <a:solidFill>
                  <a:schemeClr val="bg1"/>
                </a:solidFill>
                <a:latin typeface="Tw Cen MT" panose="020B0602020104020603" pitchFamily="34" charset="0"/>
              </a:rPr>
              <a:t>1. </a:t>
            </a:r>
            <a:r>
              <a:rPr lang="en-GB" altLang="en-US" sz="2400" dirty="0" err="1">
                <a:solidFill>
                  <a:schemeClr val="bg1"/>
                </a:solidFill>
                <a:latin typeface="Tw Cen MT" panose="020B0602020104020603" pitchFamily="34" charset="0"/>
              </a:rPr>
              <a:t>L’Allemagne</a:t>
            </a:r>
            <a:r>
              <a:rPr lang="en-GB" altLang="en-US" sz="2400" dirty="0">
                <a:solidFill>
                  <a:schemeClr val="bg1"/>
                </a:solidFill>
                <a:latin typeface="Tw Cen MT" panose="020B0602020104020603" pitchFamily="34" charset="0"/>
              </a:rPr>
              <a:t> </a:t>
            </a:r>
            <a:r>
              <a:rPr lang="en-GB" altLang="en-US" sz="2400" dirty="0" err="1">
                <a:solidFill>
                  <a:schemeClr val="bg1"/>
                </a:solidFill>
                <a:latin typeface="Tw Cen MT" panose="020B0602020104020603" pitchFamily="34" charset="0"/>
              </a:rPr>
              <a:t>est</a:t>
            </a:r>
            <a:r>
              <a:rPr lang="en-GB" altLang="en-US" sz="2400" dirty="0">
                <a:solidFill>
                  <a:schemeClr val="bg1"/>
                </a:solidFill>
                <a:latin typeface="Tw Cen MT" panose="020B0602020104020603" pitchFamily="34" charset="0"/>
              </a:rPr>
              <a:t> c</a:t>
            </a:r>
            <a:r>
              <a:rPr lang="en-GB" altLang="en-US" sz="2400" dirty="0">
                <a:solidFill>
                  <a:schemeClr val="bg1"/>
                </a:solidFill>
                <a:latin typeface="Tw Cen MT" panose="020B0602020104020603" pitchFamily="34" charset="0"/>
                <a:cs typeface="Calibri" panose="020F0502020204030204" pitchFamily="34" charset="0"/>
              </a:rPr>
              <a:t>élèbre</a:t>
            </a:r>
            <a:r>
              <a:rPr lang="en-GB" altLang="en-US" sz="2400" dirty="0">
                <a:solidFill>
                  <a:schemeClr val="bg1"/>
                </a:solidFill>
                <a:latin typeface="Tw Cen MT" panose="020B0602020104020603" pitchFamily="34" charset="0"/>
              </a:rPr>
              <a:t> pour la </a:t>
            </a:r>
            <a:r>
              <a:rPr lang="en-GB" altLang="en-US" sz="2400" dirty="0" err="1">
                <a:solidFill>
                  <a:schemeClr val="bg1"/>
                </a:solidFill>
                <a:latin typeface="Tw Cen MT" panose="020B0602020104020603" pitchFamily="34" charset="0"/>
              </a:rPr>
              <a:t>bi</a:t>
            </a:r>
            <a:r>
              <a:rPr lang="en-GB" altLang="en-US" sz="2400" dirty="0" err="1">
                <a:solidFill>
                  <a:schemeClr val="bg1"/>
                </a:solidFill>
                <a:latin typeface="Tw Cen MT" panose="020B0602020104020603" pitchFamily="34" charset="0"/>
                <a:cs typeface="Calibri" panose="020F0502020204030204" pitchFamily="34" charset="0"/>
              </a:rPr>
              <a:t>ère</a:t>
            </a:r>
            <a:r>
              <a:rPr lang="en-GB" altLang="en-US" sz="2400" dirty="0">
                <a:solidFill>
                  <a:schemeClr val="bg1"/>
                </a:solidFill>
                <a:latin typeface="Tw Cen MT" panose="020B0602020104020603" pitchFamily="34" charset="0"/>
              </a:rPr>
              <a:t>, la </a:t>
            </a:r>
            <a:r>
              <a:rPr lang="en-GB" altLang="en-US" sz="2400" dirty="0" err="1">
                <a:solidFill>
                  <a:schemeClr val="bg1"/>
                </a:solidFill>
                <a:latin typeface="Tw Cen MT" panose="020B0602020104020603" pitchFamily="34" charset="0"/>
              </a:rPr>
              <a:t>pluie</a:t>
            </a:r>
            <a:r>
              <a:rPr lang="en-GB" altLang="en-US" sz="2400" dirty="0">
                <a:solidFill>
                  <a:schemeClr val="bg1"/>
                </a:solidFill>
                <a:latin typeface="Tw Cen MT" panose="020B0602020104020603" pitchFamily="34" charset="0"/>
              </a:rPr>
              <a:t> et les </a:t>
            </a:r>
            <a:r>
              <a:rPr lang="en-GB" altLang="en-US" sz="2400" dirty="0" err="1">
                <a:solidFill>
                  <a:schemeClr val="bg1"/>
                </a:solidFill>
                <a:latin typeface="Tw Cen MT" panose="020B0602020104020603" pitchFamily="34" charset="0"/>
              </a:rPr>
              <a:t>voitures</a:t>
            </a:r>
            <a:r>
              <a:rPr lang="en-GB" altLang="en-US" sz="2400" dirty="0">
                <a:solidFill>
                  <a:schemeClr val="bg1"/>
                </a:solidFill>
                <a:latin typeface="Tw Cen MT" panose="020B0602020104020603" pitchFamily="34" charset="0"/>
              </a:rPr>
              <a:t>.</a:t>
            </a:r>
          </a:p>
        </p:txBody>
      </p:sp>
      <p:sp>
        <p:nvSpPr>
          <p:cNvPr id="71695" name="Line 15"/>
          <p:cNvSpPr>
            <a:spLocks noChangeShapeType="1"/>
          </p:cNvSpPr>
          <p:nvPr/>
        </p:nvSpPr>
        <p:spPr bwMode="auto">
          <a:xfrm>
            <a:off x="5162550" y="936625"/>
            <a:ext cx="1008063"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latin typeface="Tw Cen MT" panose="020B0602020104020603" pitchFamily="34" charset="0"/>
            </a:endParaRPr>
          </a:p>
        </p:txBody>
      </p:sp>
      <p:sp>
        <p:nvSpPr>
          <p:cNvPr id="71697" name="Line 17"/>
          <p:cNvSpPr>
            <a:spLocks noChangeShapeType="1"/>
          </p:cNvSpPr>
          <p:nvPr/>
        </p:nvSpPr>
        <p:spPr bwMode="auto">
          <a:xfrm>
            <a:off x="3783013" y="2189163"/>
            <a:ext cx="1993900" cy="142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latin typeface="Tw Cen MT" panose="020B0602020104020603" pitchFamily="34" charset="0"/>
            </a:endParaRPr>
          </a:p>
        </p:txBody>
      </p:sp>
      <p:sp>
        <p:nvSpPr>
          <p:cNvPr id="71698" name="Line 18"/>
          <p:cNvSpPr>
            <a:spLocks noChangeShapeType="1"/>
          </p:cNvSpPr>
          <p:nvPr/>
        </p:nvSpPr>
        <p:spPr bwMode="auto">
          <a:xfrm>
            <a:off x="6373813" y="3449638"/>
            <a:ext cx="900112" cy="142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latin typeface="Tw Cen MT" panose="020B0602020104020603" pitchFamily="34" charset="0"/>
            </a:endParaRPr>
          </a:p>
        </p:txBody>
      </p:sp>
      <p:sp>
        <p:nvSpPr>
          <p:cNvPr id="71700" name="Line 20"/>
          <p:cNvSpPr>
            <a:spLocks noChangeShapeType="1"/>
          </p:cNvSpPr>
          <p:nvPr/>
        </p:nvSpPr>
        <p:spPr bwMode="auto">
          <a:xfrm flipV="1">
            <a:off x="6788150" y="4738688"/>
            <a:ext cx="1371600"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latin typeface="Tw Cen MT" panose="020B0602020104020603" pitchFamily="34" charset="0"/>
            </a:endParaRPr>
          </a:p>
        </p:txBody>
      </p:sp>
      <p:sp>
        <p:nvSpPr>
          <p:cNvPr id="71702" name="Line 22"/>
          <p:cNvSpPr>
            <a:spLocks noChangeShapeType="1"/>
          </p:cNvSpPr>
          <p:nvPr/>
        </p:nvSpPr>
        <p:spPr bwMode="auto">
          <a:xfrm>
            <a:off x="7089775" y="6035675"/>
            <a:ext cx="1655763"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latin typeface="Tw Cen MT" panose="020B0602020104020603" pitchFamily="34" charset="0"/>
            </a:endParaRPr>
          </a:p>
        </p:txBody>
      </p:sp>
      <p:sp>
        <p:nvSpPr>
          <p:cNvPr id="9234" name="Text Box 23"/>
          <p:cNvSpPr txBox="1">
            <a:spLocks noChangeArrowheads="1"/>
          </p:cNvSpPr>
          <p:nvPr/>
        </p:nvSpPr>
        <p:spPr bwMode="auto">
          <a:xfrm>
            <a:off x="4643438" y="0"/>
            <a:ext cx="432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400" b="1" dirty="0">
                <a:latin typeface="Tw Cen MT" panose="020B0602020104020603" pitchFamily="34" charset="0"/>
              </a:rPr>
              <a:t>Et </a:t>
            </a:r>
            <a:r>
              <a:rPr lang="en-GB" altLang="en-US" sz="2400" b="1" dirty="0" err="1">
                <a:latin typeface="Tw Cen MT" panose="020B0602020104020603" pitchFamily="34" charset="0"/>
                <a:cs typeface="Calibri" panose="020F0502020204030204" pitchFamily="34" charset="0"/>
              </a:rPr>
              <a:t>é</a:t>
            </a:r>
            <a:r>
              <a:rPr lang="en-GB" altLang="en-US" sz="2400" b="1" dirty="0" err="1">
                <a:latin typeface="Tw Cen MT" panose="020B0602020104020603" pitchFamily="34" charset="0"/>
              </a:rPr>
              <a:t>crivez</a:t>
            </a:r>
            <a:r>
              <a:rPr lang="en-GB" altLang="en-US" sz="2400" b="1" dirty="0">
                <a:latin typeface="Tw Cen MT" panose="020B0602020104020603" pitchFamily="34" charset="0"/>
              </a:rPr>
              <a:t> la phrase </a:t>
            </a:r>
            <a:r>
              <a:rPr lang="en-GB" altLang="en-US" sz="2400" b="1" dirty="0" err="1">
                <a:latin typeface="Tw Cen MT" panose="020B0602020104020603" pitchFamily="34" charset="0"/>
              </a:rPr>
              <a:t>correcte</a:t>
            </a:r>
            <a:r>
              <a:rPr lang="en-GB" altLang="en-US" sz="2400" b="1" dirty="0">
                <a:latin typeface="Tw Cen MT" panose="020B0602020104020603" pitchFamily="34" charset="0"/>
              </a:rPr>
              <a:t>!</a:t>
            </a:r>
            <a:endParaRPr lang="en-GB" altLang="en-US" sz="2400"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9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9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0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0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8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68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68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68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6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p:bldP spid="71686" grpId="0"/>
      <p:bldP spid="71687" grpId="0"/>
      <p:bldP spid="71688" grpId="0"/>
      <p:bldP spid="71690" grpId="0"/>
      <p:bldP spid="71695" grpId="0" animBg="1"/>
      <p:bldP spid="71697" grpId="0" animBg="1"/>
      <p:bldP spid="71698" grpId="0" animBg="1"/>
      <p:bldP spid="71700" grpId="0" animBg="1"/>
      <p:bldP spid="7170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rain_umbrell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578948" flipH="1">
            <a:off x="2535238" y="687388"/>
            <a:ext cx="2181225"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6" descr="u1340793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513" y="3716338"/>
            <a:ext cx="295275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7" descr="45182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625" y="2924175"/>
            <a:ext cx="1749425"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8" descr="beach-chair-sailbo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620713"/>
            <a:ext cx="17589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9"/>
          <p:cNvSpPr txBox="1">
            <a:spLocks noChangeArrowheads="1"/>
          </p:cNvSpPr>
          <p:nvPr/>
        </p:nvSpPr>
        <p:spPr bwMode="auto">
          <a:xfrm>
            <a:off x="2555875" y="44450"/>
            <a:ext cx="41767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800" b="1" dirty="0" err="1">
                <a:latin typeface="Tw Cen MT" panose="020B0602020104020603" pitchFamily="34" charset="0"/>
              </a:rPr>
              <a:t>Tu</a:t>
            </a:r>
            <a:r>
              <a:rPr lang="en-GB" altLang="en-US" sz="2800" b="1" dirty="0">
                <a:latin typeface="Tw Cen MT" panose="020B0602020104020603" pitchFamily="34" charset="0"/>
              </a:rPr>
              <a:t> </a:t>
            </a:r>
            <a:r>
              <a:rPr lang="en-GB" altLang="en-US" sz="2800" b="1" dirty="0" err="1">
                <a:latin typeface="Tw Cen MT" panose="020B0602020104020603" pitchFamily="34" charset="0"/>
              </a:rPr>
              <a:t>aimes</a:t>
            </a:r>
            <a:r>
              <a:rPr lang="en-GB" altLang="en-US" sz="2800" b="1" dirty="0">
                <a:latin typeface="Tw Cen MT" panose="020B0602020104020603" pitchFamily="34" charset="0"/>
              </a:rPr>
              <a:t>…? </a:t>
            </a:r>
            <a:r>
              <a:rPr lang="en-GB" altLang="en-US" sz="2800" b="1" dirty="0" err="1">
                <a:latin typeface="Tw Cen MT" panose="020B0602020104020603" pitchFamily="34" charset="0"/>
              </a:rPr>
              <a:t>Pourquoi</a:t>
            </a:r>
            <a:r>
              <a:rPr lang="en-GB" altLang="en-US" sz="2800" b="1" dirty="0">
                <a:latin typeface="Tw Cen MT" panose="020B0602020104020603" pitchFamily="34" charset="0"/>
              </a:rPr>
              <a:t>?</a:t>
            </a:r>
          </a:p>
        </p:txBody>
      </p:sp>
      <p:sp>
        <p:nvSpPr>
          <p:cNvPr id="10247" name="Text Box 10"/>
          <p:cNvSpPr txBox="1">
            <a:spLocks noChangeArrowheads="1"/>
          </p:cNvSpPr>
          <p:nvPr/>
        </p:nvSpPr>
        <p:spPr bwMode="auto">
          <a:xfrm>
            <a:off x="4860925" y="6237288"/>
            <a:ext cx="1858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d</a:t>
            </a:r>
            <a:r>
              <a:rPr lang="en-GB" altLang="en-US" sz="2400" dirty="0" err="1" smtClean="0">
                <a:latin typeface="Tw Cen MT" panose="020B0602020104020603" pitchFamily="34" charset="0"/>
                <a:cs typeface="Calibri" panose="020F0502020204030204" pitchFamily="34" charset="0"/>
              </a:rPr>
              <a:t>é</a:t>
            </a:r>
            <a:r>
              <a:rPr lang="en-GB" altLang="en-US" sz="2400" dirty="0" err="1" smtClean="0">
                <a:latin typeface="Tw Cen MT" panose="020B0602020104020603" pitchFamily="34" charset="0"/>
              </a:rPr>
              <a:t>licieux</a:t>
            </a:r>
            <a:r>
              <a:rPr lang="en-GB" altLang="en-US" sz="2400" dirty="0" smtClean="0">
                <a:latin typeface="Tw Cen MT" panose="020B0602020104020603" pitchFamily="34" charset="0"/>
              </a:rPr>
              <a:t>/se</a:t>
            </a:r>
            <a:endParaRPr lang="en-GB" altLang="en-US" sz="2400" dirty="0">
              <a:latin typeface="Tw Cen MT" panose="020B0602020104020603" pitchFamily="34" charset="0"/>
            </a:endParaRPr>
          </a:p>
        </p:txBody>
      </p:sp>
      <p:sp>
        <p:nvSpPr>
          <p:cNvPr id="10248" name="Text Box 11"/>
          <p:cNvSpPr txBox="1">
            <a:spLocks noChangeArrowheads="1"/>
          </p:cNvSpPr>
          <p:nvPr/>
        </p:nvSpPr>
        <p:spPr bwMode="auto">
          <a:xfrm>
            <a:off x="2484438" y="6254750"/>
            <a:ext cx="1852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int</a:t>
            </a:r>
            <a:r>
              <a:rPr lang="en-GB" altLang="en-US" sz="2400" dirty="0" err="1" smtClean="0">
                <a:latin typeface="Tw Cen MT" panose="020B0602020104020603" pitchFamily="34" charset="0"/>
                <a:cs typeface="Calibri" panose="020F0502020204030204" pitchFamily="34" charset="0"/>
              </a:rPr>
              <a:t>éressant</a:t>
            </a:r>
            <a:r>
              <a:rPr lang="en-GB" altLang="en-US" sz="2400" dirty="0" smtClean="0">
                <a:latin typeface="Tw Cen MT" panose="020B0602020104020603" pitchFamily="34" charset="0"/>
                <a:cs typeface="Calibri" panose="020F0502020204030204" pitchFamily="34" charset="0"/>
              </a:rPr>
              <a:t>/e</a:t>
            </a:r>
            <a:endParaRPr lang="en-GB" altLang="en-US" sz="2400" dirty="0">
              <a:latin typeface="Tw Cen MT" panose="020B0602020104020603" pitchFamily="34" charset="0"/>
            </a:endParaRPr>
          </a:p>
        </p:txBody>
      </p:sp>
      <p:sp>
        <p:nvSpPr>
          <p:cNvPr id="10249" name="Text Box 12"/>
          <p:cNvSpPr txBox="1">
            <a:spLocks noChangeArrowheads="1"/>
          </p:cNvSpPr>
          <p:nvPr/>
        </p:nvSpPr>
        <p:spPr bwMode="auto">
          <a:xfrm>
            <a:off x="6877050" y="6237288"/>
            <a:ext cx="226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smtClean="0">
                <a:latin typeface="Tw Cen MT" panose="020B0602020104020603" pitchFamily="34" charset="0"/>
              </a:rPr>
              <a:t>horrible</a:t>
            </a:r>
            <a:endParaRPr lang="en-GB" altLang="en-US" sz="2400" dirty="0">
              <a:latin typeface="Tw Cen MT" panose="020B0602020104020603" pitchFamily="34" charset="0"/>
            </a:endParaRPr>
          </a:p>
        </p:txBody>
      </p:sp>
      <p:sp>
        <p:nvSpPr>
          <p:cNvPr id="10250" name="Line 14"/>
          <p:cNvSpPr>
            <a:spLocks noChangeShapeType="1"/>
          </p:cNvSpPr>
          <p:nvPr/>
        </p:nvSpPr>
        <p:spPr bwMode="auto">
          <a:xfrm>
            <a:off x="0" y="5589588"/>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latin typeface="Tw Cen MT" panose="020B0602020104020603" pitchFamily="34" charset="0"/>
            </a:endParaRPr>
          </a:p>
        </p:txBody>
      </p:sp>
      <p:sp>
        <p:nvSpPr>
          <p:cNvPr id="10251" name="Text Box 15"/>
          <p:cNvSpPr txBox="1">
            <a:spLocks noChangeArrowheads="1"/>
          </p:cNvSpPr>
          <p:nvPr/>
        </p:nvSpPr>
        <p:spPr bwMode="auto">
          <a:xfrm>
            <a:off x="5940425" y="765175"/>
            <a:ext cx="2879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err="1">
                <a:latin typeface="Tw Cen MT" panose="020B0602020104020603" pitchFamily="34" charset="0"/>
              </a:rPr>
              <a:t>J’aime</a:t>
            </a:r>
            <a:r>
              <a:rPr lang="en-GB" altLang="en-US" sz="2800" dirty="0">
                <a:latin typeface="Tw Cen MT" panose="020B0602020104020603" pitchFamily="34" charset="0"/>
              </a:rPr>
              <a:t>…</a:t>
            </a:r>
          </a:p>
        </p:txBody>
      </p:sp>
      <p:sp>
        <p:nvSpPr>
          <p:cNvPr id="10252" name="Text Box 16"/>
          <p:cNvSpPr txBox="1">
            <a:spLocks noChangeArrowheads="1"/>
          </p:cNvSpPr>
          <p:nvPr/>
        </p:nvSpPr>
        <p:spPr bwMode="auto">
          <a:xfrm>
            <a:off x="5940425" y="1325563"/>
            <a:ext cx="2879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Je </a:t>
            </a:r>
            <a:r>
              <a:rPr lang="en-GB" altLang="en-US" sz="2800" dirty="0" err="1">
                <a:latin typeface="Tw Cen MT" panose="020B0602020104020603" pitchFamily="34" charset="0"/>
              </a:rPr>
              <a:t>n’aime</a:t>
            </a:r>
            <a:r>
              <a:rPr lang="en-GB" altLang="en-US" sz="2800" dirty="0">
                <a:latin typeface="Tw Cen MT" panose="020B0602020104020603" pitchFamily="34" charset="0"/>
              </a:rPr>
              <a:t> pas…</a:t>
            </a:r>
          </a:p>
        </p:txBody>
      </p:sp>
      <p:sp>
        <p:nvSpPr>
          <p:cNvPr id="10253" name="Text Box 17"/>
          <p:cNvSpPr txBox="1">
            <a:spLocks noChangeArrowheads="1"/>
          </p:cNvSpPr>
          <p:nvPr/>
        </p:nvSpPr>
        <p:spPr bwMode="auto">
          <a:xfrm>
            <a:off x="5984875" y="1830388"/>
            <a:ext cx="2879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a:latin typeface="Tw Cen MT" panose="020B0602020104020603" pitchFamily="34" charset="0"/>
              </a:rPr>
              <a:t>J’adore…</a:t>
            </a:r>
          </a:p>
        </p:txBody>
      </p:sp>
      <p:sp>
        <p:nvSpPr>
          <p:cNvPr id="10254" name="Text Box 18"/>
          <p:cNvSpPr txBox="1">
            <a:spLocks noChangeArrowheads="1"/>
          </p:cNvSpPr>
          <p:nvPr/>
        </p:nvSpPr>
        <p:spPr bwMode="auto">
          <a:xfrm>
            <a:off x="5984875" y="2363788"/>
            <a:ext cx="2879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a:latin typeface="Tw Cen MT" panose="020B0602020104020603" pitchFamily="34" charset="0"/>
              </a:rPr>
              <a:t>Je </a:t>
            </a:r>
            <a:r>
              <a:rPr lang="en-GB" altLang="en-US" sz="2800" dirty="0" err="1">
                <a:latin typeface="Tw Cen MT" panose="020B0602020104020603" pitchFamily="34" charset="0"/>
              </a:rPr>
              <a:t>d</a:t>
            </a:r>
            <a:r>
              <a:rPr lang="en-GB" altLang="en-US" sz="2800" dirty="0" err="1">
                <a:latin typeface="Tw Cen MT" panose="020B0602020104020603" pitchFamily="34" charset="0"/>
                <a:cs typeface="Calibri" panose="020F0502020204030204" pitchFamily="34" charset="0"/>
              </a:rPr>
              <a:t>éteste</a:t>
            </a:r>
            <a:r>
              <a:rPr lang="en-GB" altLang="en-US" sz="2800" dirty="0">
                <a:latin typeface="Tw Cen MT" panose="020B0602020104020603" pitchFamily="34" charset="0"/>
              </a:rPr>
              <a:t>…</a:t>
            </a:r>
          </a:p>
        </p:txBody>
      </p:sp>
      <p:sp>
        <p:nvSpPr>
          <p:cNvPr id="10255" name="Text Box 20"/>
          <p:cNvSpPr txBox="1">
            <a:spLocks noChangeArrowheads="1"/>
          </p:cNvSpPr>
          <p:nvPr/>
        </p:nvSpPr>
        <p:spPr bwMode="auto">
          <a:xfrm>
            <a:off x="5940425" y="4230689"/>
            <a:ext cx="34559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50000"/>
              </a:spcBef>
            </a:pPr>
            <a:r>
              <a:rPr lang="en-GB" altLang="en-US" sz="2800" dirty="0" err="1">
                <a:latin typeface="Tw Cen MT" panose="020B0602020104020603" pitchFamily="34" charset="0"/>
              </a:rPr>
              <a:t>Parce</a:t>
            </a:r>
            <a:r>
              <a:rPr lang="en-GB" altLang="en-US" sz="2800" dirty="0">
                <a:latin typeface="Tw Cen MT" panose="020B0602020104020603" pitchFamily="34" charset="0"/>
              </a:rPr>
              <a:t> que je </a:t>
            </a:r>
            <a:r>
              <a:rPr lang="en-GB" altLang="en-US" sz="2800" dirty="0" err="1">
                <a:latin typeface="Tw Cen MT" panose="020B0602020104020603" pitchFamily="34" charset="0"/>
              </a:rPr>
              <a:t>pense</a:t>
            </a:r>
            <a:r>
              <a:rPr lang="en-GB" altLang="en-US" sz="2800" dirty="0">
                <a:latin typeface="Tw Cen MT" panose="020B0602020104020603" pitchFamily="34" charset="0"/>
              </a:rPr>
              <a:t> que </a:t>
            </a:r>
            <a:r>
              <a:rPr lang="en-GB" altLang="en-US" sz="2800" dirty="0" err="1">
                <a:latin typeface="Tw Cen MT" panose="020B0602020104020603" pitchFamily="34" charset="0"/>
              </a:rPr>
              <a:t>c’est</a:t>
            </a:r>
            <a:r>
              <a:rPr lang="en-GB" altLang="en-US" sz="2800" dirty="0">
                <a:latin typeface="Tw Cen MT" panose="020B0602020104020603" pitchFamily="34" charset="0"/>
              </a:rPr>
              <a:t>…</a:t>
            </a:r>
          </a:p>
        </p:txBody>
      </p:sp>
      <p:sp>
        <p:nvSpPr>
          <p:cNvPr id="10256" name="Text Box 21"/>
          <p:cNvSpPr txBox="1">
            <a:spLocks noChangeArrowheads="1"/>
          </p:cNvSpPr>
          <p:nvPr/>
        </p:nvSpPr>
        <p:spPr bwMode="auto">
          <a:xfrm>
            <a:off x="-36513" y="6237288"/>
            <a:ext cx="1871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cs typeface="Calibri" panose="020F0502020204030204" pitchFamily="34" charset="0"/>
              </a:rPr>
              <a:t>émouvant</a:t>
            </a:r>
            <a:r>
              <a:rPr lang="en-GB" altLang="en-US" sz="2400" dirty="0" smtClean="0">
                <a:latin typeface="Tw Cen MT" panose="020B0602020104020603" pitchFamily="34" charset="0"/>
                <a:cs typeface="Calibri" panose="020F0502020204030204" pitchFamily="34" charset="0"/>
              </a:rPr>
              <a:t>/e</a:t>
            </a:r>
            <a:endParaRPr lang="en-GB" altLang="en-US" sz="2400" dirty="0">
              <a:latin typeface="Tw Cen MT" panose="020B0602020104020603" pitchFamily="34" charset="0"/>
            </a:endParaRPr>
          </a:p>
        </p:txBody>
      </p:sp>
      <p:sp>
        <p:nvSpPr>
          <p:cNvPr id="10257" name="Text Box 22"/>
          <p:cNvSpPr txBox="1">
            <a:spLocks noChangeArrowheads="1"/>
          </p:cNvSpPr>
          <p:nvPr/>
        </p:nvSpPr>
        <p:spPr bwMode="auto">
          <a:xfrm>
            <a:off x="1116013" y="5734050"/>
            <a:ext cx="1871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amusant</a:t>
            </a:r>
            <a:r>
              <a:rPr lang="en-GB" altLang="en-US" sz="2400" dirty="0" smtClean="0">
                <a:latin typeface="Tw Cen MT" panose="020B0602020104020603" pitchFamily="34" charset="0"/>
              </a:rPr>
              <a:t>/e</a:t>
            </a:r>
            <a:endParaRPr lang="en-GB" altLang="en-US" sz="2400" dirty="0">
              <a:latin typeface="Tw Cen MT" panose="020B0602020104020603" pitchFamily="34" charset="0"/>
            </a:endParaRPr>
          </a:p>
        </p:txBody>
      </p:sp>
      <p:sp>
        <p:nvSpPr>
          <p:cNvPr id="10258" name="Text Box 23"/>
          <p:cNvSpPr txBox="1">
            <a:spLocks noChangeArrowheads="1"/>
          </p:cNvSpPr>
          <p:nvPr/>
        </p:nvSpPr>
        <p:spPr bwMode="auto">
          <a:xfrm>
            <a:off x="3636963" y="5734050"/>
            <a:ext cx="1871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ennuyeux</a:t>
            </a:r>
            <a:r>
              <a:rPr lang="en-GB" altLang="en-US" sz="2400" dirty="0" smtClean="0">
                <a:latin typeface="Tw Cen MT" panose="020B0602020104020603" pitchFamily="34" charset="0"/>
              </a:rPr>
              <a:t>/se</a:t>
            </a:r>
            <a:endParaRPr lang="en-GB" altLang="en-US" sz="2400" dirty="0">
              <a:latin typeface="Tw Cen MT" panose="020B0602020104020603" pitchFamily="34" charset="0"/>
            </a:endParaRPr>
          </a:p>
        </p:txBody>
      </p:sp>
      <p:sp>
        <p:nvSpPr>
          <p:cNvPr id="10259" name="Text Box 24"/>
          <p:cNvSpPr txBox="1">
            <a:spLocks noChangeArrowheads="1"/>
          </p:cNvSpPr>
          <p:nvPr/>
        </p:nvSpPr>
        <p:spPr bwMode="auto">
          <a:xfrm>
            <a:off x="6227763" y="5734050"/>
            <a:ext cx="2403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GB" altLang="en-US" sz="2400" dirty="0" err="1" smtClean="0">
                <a:latin typeface="Tw Cen MT" panose="020B0602020104020603" pitchFamily="34" charset="0"/>
              </a:rPr>
              <a:t>impressionnant</a:t>
            </a:r>
            <a:r>
              <a:rPr lang="en-GB" altLang="en-US" sz="2400" dirty="0" smtClean="0">
                <a:latin typeface="Tw Cen MT" panose="020B0602020104020603" pitchFamily="34" charset="0"/>
              </a:rPr>
              <a:t>/e</a:t>
            </a:r>
            <a:endParaRPr lang="en-GB" altLang="en-US" sz="2400" dirty="0">
              <a:latin typeface="Tw Cen MT" panose="020B0602020104020603"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951</Words>
  <Application>Microsoft Office PowerPoint</Application>
  <PresentationFormat>On-screen Show (4:3)</PresentationFormat>
  <Paragraphs>137</Paragraphs>
  <Slides>10</Slides>
  <Notes>9</Notes>
  <HiddenSlides>0</HiddenSlides>
  <MMClips>3</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Dotum</vt:lpstr>
      <vt:lpstr>Year supply of fairy cakes</vt:lpstr>
      <vt:lpstr>Arial</vt:lpstr>
      <vt:lpstr>Arial Rounded MT Bold</vt:lpstr>
      <vt:lpstr>Calibri</vt:lpstr>
      <vt:lpstr>Calibri Light</vt:lpstr>
      <vt:lpstr>Tw Cen MT</vt:lpstr>
      <vt:lpstr>Office Theme</vt:lpstr>
      <vt:lpstr>1_Office Theme</vt:lpstr>
      <vt:lpstr>PowerPoint Presentation</vt:lpstr>
      <vt:lpstr>Nous allons…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55WD</dc:creator>
  <cp:lastModifiedBy>Study</cp:lastModifiedBy>
  <cp:revision>16</cp:revision>
  <dcterms:created xsi:type="dcterms:W3CDTF">2014-08-25T17:34:54Z</dcterms:created>
  <dcterms:modified xsi:type="dcterms:W3CDTF">2018-10-24T12:05:01Z</dcterms:modified>
</cp:coreProperties>
</file>