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63" r:id="rId3"/>
    <p:sldId id="257" r:id="rId4"/>
    <p:sldId id="258" r:id="rId5"/>
    <p:sldId id="259" r:id="rId6"/>
    <p:sldId id="260" r:id="rId7"/>
    <p:sldId id="261"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62" autoAdjust="0"/>
  </p:normalViewPr>
  <p:slideViewPr>
    <p:cSldViewPr snapToGrid="0">
      <p:cViewPr varScale="1">
        <p:scale>
          <a:sx n="89" d="100"/>
          <a:sy n="89" d="100"/>
        </p:scale>
        <p:origin x="22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60654C-41E1-4633-97F1-8C81FB336595}" type="datetimeFigureOut">
              <a:rPr lang="en-GB"/>
              <a:pPr>
                <a:defRPr/>
              </a:pPr>
              <a:t>24/10/2018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119E51F-9D6A-40EC-B599-FA829BA6975B}" type="slidenum">
              <a:rPr lang="en-GB" altLang="en-US"/>
              <a:pPr/>
              <a:t>‹#›</a:t>
            </a:fld>
            <a:endParaRPr lang="en-GB" altLang="en-US"/>
          </a:p>
        </p:txBody>
      </p:sp>
    </p:spTree>
    <p:extLst>
      <p:ext uri="{BB962C8B-B14F-4D97-AF65-F5344CB8AC3E}">
        <p14:creationId xmlns:p14="http://schemas.microsoft.com/office/powerpoint/2010/main" val="1960154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40594A-78A2-4250-A661-782B559CF543}"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Geograf</a:t>
            </a:r>
            <a:r>
              <a:rPr lang="en-GB" altLang="en-US" smtClean="0">
                <a:cs typeface="Arial" panose="020B0604020202020204" pitchFamily="34" charset="0"/>
              </a:rPr>
              <a:t>ía española: Spanish geography</a:t>
            </a:r>
          </a:p>
          <a:p>
            <a:pPr eaLnBrk="1" hangingPunct="1">
              <a:spcBef>
                <a:spcPct val="0"/>
              </a:spcBef>
            </a:pPr>
            <a:r>
              <a:rPr lang="en-GB" altLang="en-US" smtClean="0">
                <a:cs typeface="Arial" panose="020B0604020202020204" pitchFamily="34" charset="0"/>
              </a:rPr>
              <a:t>In this lesson pupils will learn to understand and describe the locations of some of the key towns/cities in Spain, how to ask where something is.and what something is called.</a:t>
            </a:r>
          </a:p>
        </p:txBody>
      </p:sp>
    </p:spTree>
    <p:extLst>
      <p:ext uri="{BB962C8B-B14F-4D97-AF65-F5344CB8AC3E}">
        <p14:creationId xmlns:p14="http://schemas.microsoft.com/office/powerpoint/2010/main" val="95704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D8E196-1577-460A-A1DC-C2986C416B66}" type="slidenum">
              <a:rPr lang="en-GB" altLang="en-US">
                <a:latin typeface="Calibri" panose="020F0502020204030204" pitchFamily="34" charset="0"/>
              </a:rPr>
              <a:pPr eaLnBrk="1" hangingPunct="1"/>
              <a:t>3</a:t>
            </a:fld>
            <a:endParaRPr lang="en-GB" altLang="en-US">
              <a:latin typeface="Calibri" panose="020F0502020204030204" pitchFamily="34"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b="1" dirty="0" err="1" smtClean="0">
                <a:latin typeface="Calibri" panose="020F0502020204030204" pitchFamily="34" charset="0"/>
              </a:rPr>
              <a:t>C’est</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quel</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num</a:t>
            </a:r>
            <a:r>
              <a:rPr lang="en-GB" altLang="en-US" sz="1200" b="1" dirty="0" err="1" smtClean="0">
                <a:latin typeface="Calibri" panose="020F0502020204030204" pitchFamily="34" charset="0"/>
                <a:cs typeface="Calibri" panose="020F0502020204030204" pitchFamily="34" charset="0"/>
              </a:rPr>
              <a:t>éro</a:t>
            </a:r>
            <a:r>
              <a:rPr lang="en-GB" altLang="en-US" sz="1200" b="1" dirty="0" smtClean="0">
                <a:latin typeface="Calibri" panose="020F0502020204030204" pitchFamily="34" charset="0"/>
                <a:cs typeface="Calibri" panose="020F0502020204030204" pitchFamily="34" charset="0"/>
              </a:rPr>
              <a:t> le pays</a:t>
            </a:r>
            <a:r>
              <a:rPr lang="en-GB" altLang="en-US" sz="1200" b="1" dirty="0" smtClean="0">
                <a:latin typeface="Calibri" panose="020F0502020204030204" pitchFamily="34" charset="0"/>
              </a:rPr>
              <a:t>?</a:t>
            </a:r>
            <a:r>
              <a:rPr lang="en-GB" altLang="en-US" sz="1200" b="1" baseline="0" dirty="0" smtClean="0">
                <a:latin typeface="Calibri" panose="020F0502020204030204" pitchFamily="34" charset="0"/>
              </a:rPr>
              <a:t> </a:t>
            </a:r>
            <a:r>
              <a:rPr lang="en-GB" altLang="en-US" b="1" dirty="0" smtClean="0"/>
              <a:t>= </a:t>
            </a:r>
            <a:r>
              <a:rPr lang="en-GB" altLang="en-US" dirty="0" smtClean="0"/>
              <a:t>Which number is the country? </a:t>
            </a:r>
            <a:br>
              <a:rPr lang="en-GB" altLang="en-US" dirty="0" smtClean="0"/>
            </a:br>
            <a:r>
              <a:rPr lang="en-GB" altLang="en-US" dirty="0" smtClean="0">
                <a:cs typeface="Arial" panose="020B0604020202020204" pitchFamily="34" charset="0"/>
              </a:rPr>
              <a:t>Teachers should ask the question and give pupils time in pairs to look at the flags and the spelling (pronouncing the countries aloud) to work out which numbers matches each country. </a:t>
            </a:r>
            <a:br>
              <a:rPr lang="en-GB" altLang="en-US" dirty="0" smtClean="0">
                <a:cs typeface="Arial" panose="020B0604020202020204" pitchFamily="34" charset="0"/>
              </a:rPr>
            </a:br>
            <a:r>
              <a:rPr lang="en-GB" altLang="en-US" sz="1200" b="1" dirty="0" err="1" smtClean="0">
                <a:latin typeface="Calibri" panose="020F0502020204030204" pitchFamily="34" charset="0"/>
              </a:rPr>
              <a:t>L’Angleterre</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est</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num</a:t>
            </a:r>
            <a:r>
              <a:rPr lang="en-GB" altLang="en-US" sz="1200" b="1" dirty="0" err="1" smtClean="0">
                <a:latin typeface="Calibri" panose="020F0502020204030204" pitchFamily="34" charset="0"/>
                <a:cs typeface="Calibri" panose="020F0502020204030204" pitchFamily="34" charset="0"/>
              </a:rPr>
              <a:t>éro</a:t>
            </a:r>
            <a:r>
              <a:rPr lang="en-GB" altLang="en-US" sz="1200" b="1" dirty="0" smtClean="0">
                <a:latin typeface="Calibri" panose="020F0502020204030204" pitchFamily="34" charset="0"/>
              </a:rPr>
              <a:t>…</a:t>
            </a:r>
            <a:r>
              <a:rPr lang="en-GB" altLang="en-US" b="1" dirty="0" smtClean="0"/>
              <a:t>…</a:t>
            </a:r>
            <a:r>
              <a:rPr lang="en-GB" altLang="en-US" dirty="0" smtClean="0"/>
              <a:t> = England is number …</a:t>
            </a:r>
            <a:r>
              <a:rPr lang="en-GB" altLang="en-US" dirty="0" smtClean="0">
                <a:cs typeface="Arial" panose="020B0604020202020204" pitchFamily="34" charset="0"/>
              </a:rPr>
              <a:t/>
            </a:r>
            <a:br>
              <a:rPr lang="en-GB" altLang="en-US" dirty="0" smtClean="0">
                <a:cs typeface="Arial" panose="020B0604020202020204" pitchFamily="34" charset="0"/>
              </a:rPr>
            </a:br>
            <a:r>
              <a:rPr lang="en-GB" altLang="en-US" dirty="0" smtClean="0">
                <a:cs typeface="Arial" panose="020B0604020202020204" pitchFamily="34" charset="0"/>
              </a:rPr>
              <a:t>The answers are revealed on mouse clicks starting with England and working down to Ireland. Pupils should be able to answer with the French numbers, and hopefully full sentences ‘</a:t>
            </a:r>
            <a:r>
              <a:rPr lang="en-GB" altLang="en-US" dirty="0" err="1" smtClean="0">
                <a:cs typeface="Arial" panose="020B0604020202020204" pitchFamily="34" charset="0"/>
              </a:rPr>
              <a:t>L’Angleterre</a:t>
            </a:r>
            <a:r>
              <a:rPr lang="en-GB" altLang="en-US" dirty="0" smtClean="0">
                <a:cs typeface="Arial" panose="020B0604020202020204" pitchFamily="34" charset="0"/>
              </a:rPr>
              <a:t> </a:t>
            </a:r>
            <a:r>
              <a:rPr lang="en-GB" altLang="en-US" dirty="0" err="1" smtClean="0">
                <a:cs typeface="Arial" panose="020B0604020202020204" pitchFamily="34" charset="0"/>
              </a:rPr>
              <a:t>est</a:t>
            </a:r>
            <a:r>
              <a:rPr lang="en-GB" altLang="en-US" dirty="0" smtClean="0">
                <a:cs typeface="Arial" panose="020B0604020202020204" pitchFamily="34" charset="0"/>
              </a:rPr>
              <a:t> </a:t>
            </a:r>
            <a:r>
              <a:rPr lang="en-GB" altLang="en-US" dirty="0" err="1" smtClean="0">
                <a:cs typeface="Arial" panose="020B0604020202020204" pitchFamily="34" charset="0"/>
              </a:rPr>
              <a:t>numéro</a:t>
            </a:r>
            <a:r>
              <a:rPr lang="en-GB" altLang="en-US" baseline="0" dirty="0" smtClean="0">
                <a:cs typeface="Arial" panose="020B0604020202020204" pitchFamily="34" charset="0"/>
              </a:rPr>
              <a:t> </a:t>
            </a:r>
            <a:r>
              <a:rPr lang="en-GB" altLang="en-US" baseline="0" dirty="0" err="1" smtClean="0">
                <a:cs typeface="Arial" panose="020B0604020202020204" pitchFamily="34" charset="0"/>
              </a:rPr>
              <a:t>deux</a:t>
            </a:r>
            <a:r>
              <a:rPr lang="en-GB" altLang="en-US" dirty="0" smtClean="0">
                <a:cs typeface="Arial" panose="020B0604020202020204" pitchFamily="34" charset="0"/>
              </a:rPr>
              <a:t>’ etc.</a:t>
            </a:r>
          </a:p>
        </p:txBody>
      </p:sp>
    </p:spTree>
    <p:extLst>
      <p:ext uri="{BB962C8B-B14F-4D97-AF65-F5344CB8AC3E}">
        <p14:creationId xmlns:p14="http://schemas.microsoft.com/office/powerpoint/2010/main" val="257600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75ABF8-C6D0-42AE-94D2-CA8EEF7674D7}" type="slidenum">
              <a:rPr lang="en-GB" altLang="en-US">
                <a:latin typeface="Calibri" panose="020F0502020204030204" pitchFamily="34" charset="0"/>
              </a:rPr>
              <a:pPr eaLnBrk="1" hangingPunct="1"/>
              <a:t>4</a:t>
            </a:fld>
            <a:endParaRPr lang="en-GB" altLang="en-US">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err="1" smtClean="0"/>
              <a:t>Révision</a:t>
            </a:r>
            <a:r>
              <a:rPr lang="en-GB" altLang="en-US" baseline="0" dirty="0" smtClean="0"/>
              <a:t> des </a:t>
            </a:r>
            <a:r>
              <a:rPr lang="en-GB" altLang="en-US" baseline="0" dirty="0" err="1" smtClean="0"/>
              <a:t>couleurs</a:t>
            </a:r>
            <a:r>
              <a:rPr lang="en-GB" altLang="en-US" baseline="0" dirty="0" smtClean="0"/>
              <a:t> </a:t>
            </a:r>
            <a:r>
              <a:rPr lang="en-GB" altLang="en-US" dirty="0" smtClean="0"/>
              <a:t>= a revision of the colours; </a:t>
            </a:r>
            <a:r>
              <a:rPr lang="en-GB" altLang="en-US" sz="1200" b="1" dirty="0" smtClean="0">
                <a:latin typeface="Tw Cen MT" panose="020B0602020104020603" pitchFamily="34" charset="0"/>
              </a:rPr>
              <a:t>De </a:t>
            </a:r>
            <a:r>
              <a:rPr lang="en-GB" altLang="en-US" sz="1200" b="1" dirty="0" err="1" smtClean="0">
                <a:latin typeface="Tw Cen MT" panose="020B0602020104020603" pitchFamily="34" charset="0"/>
              </a:rPr>
              <a:t>quelle</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couleur</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est</a:t>
            </a:r>
            <a:r>
              <a:rPr lang="en-GB" altLang="en-US" sz="1200" b="1" dirty="0" smtClean="0">
                <a:latin typeface="Tw Cen MT" panose="020B0602020104020603" pitchFamily="34" charset="0"/>
              </a:rPr>
              <a:t> le bateau? </a:t>
            </a:r>
            <a:r>
              <a:rPr lang="en-GB" altLang="en-US" dirty="0" smtClean="0"/>
              <a:t>= What colour is the little boat?</a:t>
            </a:r>
          </a:p>
          <a:p>
            <a:pPr eaLnBrk="1" hangingPunct="1">
              <a:spcBef>
                <a:spcPct val="0"/>
              </a:spcBef>
            </a:pPr>
            <a:r>
              <a:rPr lang="en-GB" altLang="en-US" dirty="0" smtClean="0"/>
              <a:t>Boats will sail across the screen from left to right and pupils must volunteer in French what colour each one is. The answer then appears in written Spanish on the right hand side of the screen. We are using the masculine singular form of the adjective here but we will soon be using the feminine singular form and plural forms in later PowerPoints.</a:t>
            </a:r>
          </a:p>
        </p:txBody>
      </p:sp>
    </p:spTree>
    <p:extLst>
      <p:ext uri="{BB962C8B-B14F-4D97-AF65-F5344CB8AC3E}">
        <p14:creationId xmlns:p14="http://schemas.microsoft.com/office/powerpoint/2010/main" val="381755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3A8E70-D94E-47EC-ABE5-BB68FA5A4AD6}"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boat is … The leaf is … Here pupils are encouraged to think about what the feminine singular form of the adjective will be, and how it would change, if at all, from the masculine to the feminine form when you are describing different objects which may vary in gender in French. The answers appear one-by-one in red to the right hand side of the blue column. The rule (that they have seen before) is that the masculine form will add –e in the </a:t>
            </a:r>
            <a:r>
              <a:rPr lang="en-GB" altLang="en-US" dirty="0" err="1" smtClean="0"/>
              <a:t>the</a:t>
            </a:r>
            <a:r>
              <a:rPr lang="en-GB" altLang="en-US" dirty="0" smtClean="0"/>
              <a:t> feminine, if it doesn’t have one. If it ended in an –e</a:t>
            </a:r>
            <a:r>
              <a:rPr lang="en-GB" altLang="en-US" baseline="0" dirty="0" smtClean="0"/>
              <a:t> already </a:t>
            </a:r>
            <a:r>
              <a:rPr lang="en-GB" altLang="en-US" dirty="0" smtClean="0"/>
              <a:t>there is usually no change to the spelling or pronunciation. The exceptions are blanc, violet,</a:t>
            </a:r>
            <a:r>
              <a:rPr lang="en-GB" altLang="en-US" baseline="0" dirty="0" smtClean="0"/>
              <a:t> marron</a:t>
            </a:r>
            <a:endParaRPr lang="en-GB" altLang="en-US" dirty="0" smtClean="0"/>
          </a:p>
        </p:txBody>
      </p:sp>
    </p:spTree>
    <p:extLst>
      <p:ext uri="{BB962C8B-B14F-4D97-AF65-F5344CB8AC3E}">
        <p14:creationId xmlns:p14="http://schemas.microsoft.com/office/powerpoint/2010/main" val="314985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EFCEA8-0B2B-4CAC-A740-56E4E2BF3531}" type="slidenum">
              <a:rPr lang="en-GB" altLang="en-US">
                <a:latin typeface="Calibri" panose="020F0502020204030204" pitchFamily="34" charset="0"/>
              </a:rPr>
              <a:pPr eaLnBrk="1" hangingPunct="1"/>
              <a:t>6</a:t>
            </a:fld>
            <a:endParaRPr lang="en-GB" altLang="en-US">
              <a:latin typeface="Calibri" panose="020F050202020403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b="1" dirty="0" smtClean="0">
                <a:latin typeface="Calibri" panose="020F0502020204030204" pitchFamily="34" charset="0"/>
              </a:rPr>
              <a:t>De </a:t>
            </a:r>
            <a:r>
              <a:rPr lang="en-GB" altLang="en-US" sz="1200" b="1" dirty="0" err="1" smtClean="0">
                <a:latin typeface="Calibri" panose="020F0502020204030204" pitchFamily="34" charset="0"/>
              </a:rPr>
              <a:t>quelle</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couleur</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est</a:t>
            </a:r>
            <a:r>
              <a:rPr lang="en-GB" altLang="en-US" sz="1200" b="1" dirty="0" smtClean="0">
                <a:latin typeface="Calibri" panose="020F0502020204030204" pitchFamily="34" charset="0"/>
              </a:rPr>
              <a:t>…?</a:t>
            </a:r>
            <a:r>
              <a:rPr lang="en-GB" altLang="en-US" sz="1200" b="1" baseline="0" dirty="0" smtClean="0">
                <a:latin typeface="Calibri" panose="020F0502020204030204" pitchFamily="34" charset="0"/>
              </a:rPr>
              <a:t> </a:t>
            </a:r>
            <a:r>
              <a:rPr lang="en-GB" altLang="en-US" dirty="0" smtClean="0"/>
              <a:t>What colour is …?</a:t>
            </a:r>
          </a:p>
          <a:p>
            <a:pPr eaLnBrk="1" hangingPunct="1">
              <a:spcBef>
                <a:spcPct val="50000"/>
              </a:spcBef>
            </a:pPr>
            <a:r>
              <a:rPr lang="en-GB" altLang="en-US" dirty="0" smtClean="0"/>
              <a:t>Pupils get a chance to choose the colour and make it agree with the gender of the noun in question. </a:t>
            </a:r>
          </a:p>
          <a:p>
            <a:pPr eaLnBrk="1" hangingPunct="1">
              <a:spcBef>
                <a:spcPct val="50000"/>
              </a:spcBef>
            </a:pPr>
            <a:r>
              <a:rPr lang="en-GB" altLang="en-US" dirty="0" smtClean="0"/>
              <a:t>e.g. 1. Ly </a:t>
            </a:r>
            <a:r>
              <a:rPr lang="en-GB" altLang="en-US" dirty="0" err="1" smtClean="0"/>
              <a:t>cygne</a:t>
            </a:r>
            <a:r>
              <a:rPr lang="en-GB" altLang="en-US" dirty="0" smtClean="0"/>
              <a:t> </a:t>
            </a:r>
            <a:r>
              <a:rPr lang="en-GB" altLang="en-US" dirty="0" err="1" smtClean="0"/>
              <a:t>est</a:t>
            </a:r>
            <a:r>
              <a:rPr lang="en-GB" altLang="en-US" dirty="0" smtClean="0"/>
              <a:t> blanc. 3. La </a:t>
            </a:r>
            <a:r>
              <a:rPr lang="en-GB" altLang="en-US" dirty="0" err="1" smtClean="0"/>
              <a:t>araignée</a:t>
            </a:r>
            <a:r>
              <a:rPr lang="en-GB" altLang="en-US" dirty="0" smtClean="0"/>
              <a:t> </a:t>
            </a:r>
            <a:r>
              <a:rPr lang="en-GB" altLang="en-US" dirty="0" err="1" smtClean="0"/>
              <a:t>est</a:t>
            </a:r>
            <a:r>
              <a:rPr lang="en-GB" altLang="en-US" dirty="0" smtClean="0"/>
              <a:t> noire </a:t>
            </a:r>
            <a:r>
              <a:rPr lang="en-GB" altLang="en-US" dirty="0" smtClean="0">
                <a:cs typeface="Arial" panose="020B0604020202020204" pitchFamily="34" charset="0"/>
              </a:rPr>
              <a:t>3. Le </a:t>
            </a:r>
            <a:r>
              <a:rPr lang="en-GB" altLang="en-US" dirty="0" err="1" smtClean="0">
                <a:cs typeface="Arial" panose="020B0604020202020204" pitchFamily="34" charset="0"/>
              </a:rPr>
              <a:t>chocolat</a:t>
            </a:r>
            <a:r>
              <a:rPr lang="en-GB" altLang="en-US" dirty="0" smtClean="0">
                <a:cs typeface="Arial" panose="020B0604020202020204" pitchFamily="34" charset="0"/>
              </a:rPr>
              <a:t> </a:t>
            </a:r>
            <a:r>
              <a:rPr lang="en-GB" altLang="en-US" dirty="0" err="1" smtClean="0">
                <a:cs typeface="Arial" panose="020B0604020202020204" pitchFamily="34" charset="0"/>
              </a:rPr>
              <a:t>est</a:t>
            </a:r>
            <a:r>
              <a:rPr lang="en-GB" altLang="en-US" dirty="0" smtClean="0">
                <a:cs typeface="Arial" panose="020B0604020202020204" pitchFamily="34" charset="0"/>
              </a:rPr>
              <a:t> marron 4. Le </a:t>
            </a:r>
            <a:r>
              <a:rPr lang="en-GB" altLang="en-US" dirty="0" err="1" smtClean="0">
                <a:cs typeface="Arial" panose="020B0604020202020204" pitchFamily="34" charset="0"/>
              </a:rPr>
              <a:t>jouet</a:t>
            </a:r>
            <a:r>
              <a:rPr lang="en-GB" altLang="en-US" dirty="0" smtClean="0">
                <a:cs typeface="Arial" panose="020B0604020202020204" pitchFamily="34" charset="0"/>
              </a:rPr>
              <a:t> </a:t>
            </a:r>
            <a:r>
              <a:rPr lang="en-GB" altLang="en-US" dirty="0" err="1" smtClean="0">
                <a:cs typeface="Arial" panose="020B0604020202020204" pitchFamily="34" charset="0"/>
              </a:rPr>
              <a:t>est</a:t>
            </a:r>
            <a:r>
              <a:rPr lang="en-GB" altLang="en-US" dirty="0" smtClean="0">
                <a:cs typeface="Arial" panose="020B0604020202020204" pitchFamily="34" charset="0"/>
              </a:rPr>
              <a:t> orange. 5. La </a:t>
            </a:r>
            <a:r>
              <a:rPr lang="en-GB" altLang="en-US" dirty="0" err="1" smtClean="0">
                <a:cs typeface="Arial" panose="020B0604020202020204" pitchFamily="34" charset="0"/>
              </a:rPr>
              <a:t>vache</a:t>
            </a:r>
            <a:r>
              <a:rPr lang="en-GB" altLang="en-US" dirty="0" smtClean="0">
                <a:cs typeface="Arial" panose="020B0604020202020204" pitchFamily="34" charset="0"/>
              </a:rPr>
              <a:t> </a:t>
            </a:r>
            <a:r>
              <a:rPr lang="en-GB" altLang="en-US" dirty="0" err="1" smtClean="0">
                <a:cs typeface="Arial" panose="020B0604020202020204" pitchFamily="34" charset="0"/>
              </a:rPr>
              <a:t>est</a:t>
            </a:r>
            <a:r>
              <a:rPr lang="en-GB" altLang="en-US" dirty="0" smtClean="0">
                <a:cs typeface="Arial" panose="020B0604020202020204" pitchFamily="34" charset="0"/>
              </a:rPr>
              <a:t> blanche et noire. 6. Le </a:t>
            </a:r>
            <a:r>
              <a:rPr lang="en-GB" altLang="en-US" dirty="0" err="1" smtClean="0">
                <a:cs typeface="Arial" panose="020B0604020202020204" pitchFamily="34" charset="0"/>
              </a:rPr>
              <a:t>quatre</a:t>
            </a:r>
            <a:r>
              <a:rPr lang="en-GB" altLang="en-US" dirty="0" smtClean="0">
                <a:cs typeface="Arial" panose="020B0604020202020204" pitchFamily="34" charset="0"/>
              </a:rPr>
              <a:t> </a:t>
            </a:r>
            <a:r>
              <a:rPr lang="en-GB" altLang="en-US" dirty="0" err="1" smtClean="0">
                <a:cs typeface="Arial" panose="020B0604020202020204" pitchFamily="34" charset="0"/>
              </a:rPr>
              <a:t>est</a:t>
            </a:r>
            <a:r>
              <a:rPr lang="en-GB" altLang="en-US" dirty="0" smtClean="0">
                <a:cs typeface="Arial" panose="020B0604020202020204" pitchFamily="34" charset="0"/>
              </a:rPr>
              <a:t> bleu 7. Le </a:t>
            </a:r>
            <a:r>
              <a:rPr lang="en-GB" altLang="en-US" dirty="0" err="1" smtClean="0">
                <a:cs typeface="Arial" panose="020B0604020202020204" pitchFamily="34" charset="0"/>
              </a:rPr>
              <a:t>géant</a:t>
            </a:r>
            <a:r>
              <a:rPr lang="en-GB" altLang="en-US" dirty="0" smtClean="0">
                <a:cs typeface="Arial" panose="020B0604020202020204" pitchFamily="34" charset="0"/>
              </a:rPr>
              <a:t> </a:t>
            </a:r>
            <a:r>
              <a:rPr lang="en-GB" altLang="en-US" dirty="0" err="1" smtClean="0">
                <a:cs typeface="Arial" panose="020B0604020202020204" pitchFamily="34" charset="0"/>
              </a:rPr>
              <a:t>est</a:t>
            </a:r>
            <a:r>
              <a:rPr lang="en-GB" altLang="en-US" dirty="0" smtClean="0">
                <a:cs typeface="Arial" panose="020B0604020202020204" pitchFamily="34" charset="0"/>
              </a:rPr>
              <a:t> vert. 8. La </a:t>
            </a:r>
            <a:r>
              <a:rPr lang="en-GB" altLang="en-US" dirty="0" err="1" smtClean="0">
                <a:cs typeface="Arial" panose="020B0604020202020204" pitchFamily="34" charset="0"/>
              </a:rPr>
              <a:t>feuille</a:t>
            </a:r>
            <a:r>
              <a:rPr lang="en-GB" altLang="en-US" dirty="0" smtClean="0">
                <a:cs typeface="Arial" panose="020B0604020202020204" pitchFamily="34" charset="0"/>
              </a:rPr>
              <a:t> </a:t>
            </a:r>
            <a:r>
              <a:rPr lang="en-GB" altLang="en-US" dirty="0" err="1" smtClean="0">
                <a:cs typeface="Arial" panose="020B0604020202020204" pitchFamily="34" charset="0"/>
              </a:rPr>
              <a:t>est</a:t>
            </a:r>
            <a:r>
              <a:rPr lang="en-GB" altLang="en-US" dirty="0" smtClean="0">
                <a:cs typeface="Arial" panose="020B0604020202020204" pitchFamily="34" charset="0"/>
              </a:rPr>
              <a:t> rouge. </a:t>
            </a:r>
            <a:endParaRPr lang="en-GB" altLang="en-US" b="1" dirty="0" smtClean="0">
              <a:cs typeface="Arial" panose="020B0604020202020204" pitchFamily="34" charset="0"/>
            </a:endParaRPr>
          </a:p>
          <a:p>
            <a:pPr eaLnBrk="1" hangingPunct="1">
              <a:spcBef>
                <a:spcPct val="0"/>
              </a:spcBef>
            </a:pPr>
            <a:endParaRPr lang="en-GB" altLang="en-US" dirty="0" smtClean="0"/>
          </a:p>
        </p:txBody>
      </p:sp>
    </p:spTree>
    <p:extLst>
      <p:ext uri="{BB962C8B-B14F-4D97-AF65-F5344CB8AC3E}">
        <p14:creationId xmlns:p14="http://schemas.microsoft.com/office/powerpoint/2010/main" val="56598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8802BD-05D3-43A1-9715-0E15C05CCF0C}"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smtClean="0">
                <a:latin typeface="Calibri" panose="020F0502020204030204" pitchFamily="34" charset="0"/>
              </a:rPr>
              <a:t>De </a:t>
            </a:r>
            <a:r>
              <a:rPr lang="en-GB" altLang="en-US" sz="1200" b="1" dirty="0" err="1" smtClean="0">
                <a:latin typeface="Calibri" panose="020F0502020204030204" pitchFamily="34" charset="0"/>
              </a:rPr>
              <a:t>quelle</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couleurs</a:t>
            </a:r>
            <a:r>
              <a:rPr lang="en-GB" altLang="en-US" sz="1200" b="1" dirty="0" smtClean="0">
                <a:latin typeface="Calibri" panose="020F0502020204030204" pitchFamily="34" charset="0"/>
              </a:rPr>
              <a:t> </a:t>
            </a:r>
            <a:r>
              <a:rPr lang="en-GB" altLang="en-US" sz="1200" b="1" dirty="0" err="1" smtClean="0">
                <a:latin typeface="Calibri" panose="020F0502020204030204" pitchFamily="34" charset="0"/>
              </a:rPr>
              <a:t>sont</a:t>
            </a:r>
            <a:r>
              <a:rPr lang="en-GB" altLang="en-US" sz="1200" b="1" dirty="0" smtClean="0">
                <a:latin typeface="Calibri" panose="020F0502020204030204" pitchFamily="34" charset="0"/>
              </a:rPr>
              <a:t> les </a:t>
            </a:r>
            <a:r>
              <a:rPr lang="en-GB" altLang="en-US" sz="1200" b="1" dirty="0" err="1" smtClean="0">
                <a:latin typeface="Calibri" panose="020F0502020204030204" pitchFamily="34" charset="0"/>
              </a:rPr>
              <a:t>drapeaux</a:t>
            </a:r>
            <a:r>
              <a:rPr lang="en-GB" altLang="en-US" sz="1200" b="1" dirty="0" smtClean="0">
                <a:latin typeface="Calibri" panose="020F0502020204030204" pitchFamily="34" charset="0"/>
              </a:rPr>
              <a:t> de </a:t>
            </a:r>
            <a:r>
              <a:rPr lang="en-GB" altLang="en-US" sz="1200" b="1" dirty="0" err="1" smtClean="0">
                <a:latin typeface="Calibri" panose="020F0502020204030204" pitchFamily="34" charset="0"/>
              </a:rPr>
              <a:t>ces</a:t>
            </a:r>
            <a:r>
              <a:rPr lang="en-GB" altLang="en-US" sz="1200" b="1" dirty="0" smtClean="0">
                <a:latin typeface="Calibri" panose="020F0502020204030204" pitchFamily="34" charset="0"/>
              </a:rPr>
              <a:t> pays?</a:t>
            </a:r>
          </a:p>
          <a:p>
            <a:pPr eaLnBrk="1" hangingPunct="1">
              <a:spcBef>
                <a:spcPct val="0"/>
              </a:spcBef>
            </a:pPr>
            <a:r>
              <a:rPr lang="en-GB" altLang="en-US" dirty="0" smtClean="0"/>
              <a:t>= What colour are the flags of these countries? In pairs pupils can speak or write their answers,   All the colours</a:t>
            </a:r>
            <a:r>
              <a:rPr lang="en-GB" altLang="en-US" baseline="0" dirty="0" smtClean="0"/>
              <a:t> will be masculine because le </a:t>
            </a:r>
            <a:r>
              <a:rPr lang="en-GB" altLang="en-US" baseline="0" dirty="0" err="1" smtClean="0"/>
              <a:t>drapeau</a:t>
            </a:r>
            <a:r>
              <a:rPr lang="en-GB" altLang="en-US" baseline="0" dirty="0" smtClean="0"/>
              <a:t> is masculine. </a:t>
            </a:r>
            <a:r>
              <a:rPr lang="en-GB" altLang="en-US" dirty="0" smtClean="0"/>
              <a:t>Encourage the pupils to speak/write in full sentences so they can get used to verb forms etc. </a:t>
            </a:r>
          </a:p>
        </p:txBody>
      </p:sp>
    </p:spTree>
    <p:extLst>
      <p:ext uri="{BB962C8B-B14F-4D97-AF65-F5344CB8AC3E}">
        <p14:creationId xmlns:p14="http://schemas.microsoft.com/office/powerpoint/2010/main" val="286708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5D8B5B4-20DA-476E-AE64-839F594A2847}" type="datetimeFigureOut">
              <a:rPr lang="en-GB"/>
              <a:pPr>
                <a:defRPr/>
              </a:pPr>
              <a:t>24/10/2018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5BF266F-1BE1-4DFC-94D3-81D4543ADD9C}" type="slidenum">
              <a:rPr lang="en-GB" altLang="en-US"/>
              <a:pPr/>
              <a:t>‹#›</a:t>
            </a:fld>
            <a:endParaRPr lang="en-GB" altLang="en-US"/>
          </a:p>
        </p:txBody>
      </p:sp>
    </p:spTree>
    <p:extLst>
      <p:ext uri="{BB962C8B-B14F-4D97-AF65-F5344CB8AC3E}">
        <p14:creationId xmlns:p14="http://schemas.microsoft.com/office/powerpoint/2010/main" val="224398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BEBF937-7DD8-478E-8FE8-2331F4CA4343}" type="datetimeFigureOut">
              <a:rPr lang="en-GB"/>
              <a:pPr>
                <a:defRPr/>
              </a:pPr>
              <a:t>24/10/2018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266A3E9-649B-4174-ADC3-665A492492E5}" type="slidenum">
              <a:rPr lang="en-GB" altLang="en-US"/>
              <a:pPr/>
              <a:t>‹#›</a:t>
            </a:fld>
            <a:endParaRPr lang="en-GB" altLang="en-US"/>
          </a:p>
        </p:txBody>
      </p:sp>
    </p:spTree>
    <p:extLst>
      <p:ext uri="{BB962C8B-B14F-4D97-AF65-F5344CB8AC3E}">
        <p14:creationId xmlns:p14="http://schemas.microsoft.com/office/powerpoint/2010/main" val="32207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931F9B-0510-4CA5-98A9-2D3D391AA505}" type="datetimeFigureOut">
              <a:rPr lang="en-GB"/>
              <a:pPr>
                <a:defRPr/>
              </a:pPr>
              <a:t>24/10/2018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32F7F2E-3174-43BF-9A50-A3B5EB5FD19D}" type="slidenum">
              <a:rPr lang="en-GB" altLang="en-US"/>
              <a:pPr/>
              <a:t>‹#›</a:t>
            </a:fld>
            <a:endParaRPr lang="en-GB" altLang="en-US"/>
          </a:p>
        </p:txBody>
      </p:sp>
    </p:spTree>
    <p:extLst>
      <p:ext uri="{BB962C8B-B14F-4D97-AF65-F5344CB8AC3E}">
        <p14:creationId xmlns:p14="http://schemas.microsoft.com/office/powerpoint/2010/main" val="292334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B17DCA0-CE9E-47B4-90AD-5C8D639162AF}" type="datetimeFigureOut">
              <a:rPr lang="en-GB"/>
              <a:pPr>
                <a:defRPr/>
              </a:pPr>
              <a:t>24/10/2018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FE92AE8-A23C-4F53-B06F-73013D755AD7}" type="slidenum">
              <a:rPr lang="en-GB" altLang="en-US"/>
              <a:pPr/>
              <a:t>‹#›</a:t>
            </a:fld>
            <a:endParaRPr lang="en-GB" altLang="en-US"/>
          </a:p>
        </p:txBody>
      </p:sp>
    </p:spTree>
    <p:extLst>
      <p:ext uri="{BB962C8B-B14F-4D97-AF65-F5344CB8AC3E}">
        <p14:creationId xmlns:p14="http://schemas.microsoft.com/office/powerpoint/2010/main" val="193420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4B90AF-BCF2-4AFA-9011-A6378DDAEAAD}" type="datetimeFigureOut">
              <a:rPr lang="en-GB"/>
              <a:pPr>
                <a:defRPr/>
              </a:pPr>
              <a:t>24/10/2018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296A98A-E719-4D4D-8197-51CE26F160C3}" type="slidenum">
              <a:rPr lang="en-GB" altLang="en-US"/>
              <a:pPr/>
              <a:t>‹#›</a:t>
            </a:fld>
            <a:endParaRPr lang="en-GB" altLang="en-US"/>
          </a:p>
        </p:txBody>
      </p:sp>
    </p:spTree>
    <p:extLst>
      <p:ext uri="{BB962C8B-B14F-4D97-AF65-F5344CB8AC3E}">
        <p14:creationId xmlns:p14="http://schemas.microsoft.com/office/powerpoint/2010/main" val="378600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1A1C237-9D7C-424B-B9A2-F183A608B3EF}" type="datetimeFigureOut">
              <a:rPr lang="en-GB"/>
              <a:pPr>
                <a:defRPr/>
              </a:pPr>
              <a:t>24/10/2018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8116A2E-4745-4A7C-8521-110DD0E38947}" type="slidenum">
              <a:rPr lang="en-GB" altLang="en-US"/>
              <a:pPr/>
              <a:t>‹#›</a:t>
            </a:fld>
            <a:endParaRPr lang="en-GB" altLang="en-US"/>
          </a:p>
        </p:txBody>
      </p:sp>
    </p:spTree>
    <p:extLst>
      <p:ext uri="{BB962C8B-B14F-4D97-AF65-F5344CB8AC3E}">
        <p14:creationId xmlns:p14="http://schemas.microsoft.com/office/powerpoint/2010/main" val="260260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15CF3B9-955C-4581-BAC1-22F77F3714DB}" type="datetimeFigureOut">
              <a:rPr lang="en-GB"/>
              <a:pPr>
                <a:defRPr/>
              </a:pPr>
              <a:t>24/10/2018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D5D97F74-E2FE-49F8-B072-9F884623936C}" type="slidenum">
              <a:rPr lang="en-GB" altLang="en-US"/>
              <a:pPr/>
              <a:t>‹#›</a:t>
            </a:fld>
            <a:endParaRPr lang="en-GB" altLang="en-US"/>
          </a:p>
        </p:txBody>
      </p:sp>
    </p:spTree>
    <p:extLst>
      <p:ext uri="{BB962C8B-B14F-4D97-AF65-F5344CB8AC3E}">
        <p14:creationId xmlns:p14="http://schemas.microsoft.com/office/powerpoint/2010/main" val="134392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1FCF16F-6E97-4E8B-8CFC-18C357CA0DEC}" type="datetimeFigureOut">
              <a:rPr lang="en-GB"/>
              <a:pPr>
                <a:defRPr/>
              </a:pPr>
              <a:t>24/10/2018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943F045E-DAC8-4625-9952-06D32411118F}" type="slidenum">
              <a:rPr lang="en-GB" altLang="en-US"/>
              <a:pPr/>
              <a:t>‹#›</a:t>
            </a:fld>
            <a:endParaRPr lang="en-GB" altLang="en-US"/>
          </a:p>
        </p:txBody>
      </p:sp>
    </p:spTree>
    <p:extLst>
      <p:ext uri="{BB962C8B-B14F-4D97-AF65-F5344CB8AC3E}">
        <p14:creationId xmlns:p14="http://schemas.microsoft.com/office/powerpoint/2010/main" val="423441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671D2B-AA8B-4F29-A337-796846485226}" type="datetimeFigureOut">
              <a:rPr lang="en-GB"/>
              <a:pPr>
                <a:defRPr/>
              </a:pPr>
              <a:t>24/10/2018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0774F5E3-8ECC-49DB-A36A-771AFB28502E}" type="slidenum">
              <a:rPr lang="en-GB" altLang="en-US"/>
              <a:pPr/>
              <a:t>‹#›</a:t>
            </a:fld>
            <a:endParaRPr lang="en-GB" altLang="en-US"/>
          </a:p>
        </p:txBody>
      </p:sp>
    </p:spTree>
    <p:extLst>
      <p:ext uri="{BB962C8B-B14F-4D97-AF65-F5344CB8AC3E}">
        <p14:creationId xmlns:p14="http://schemas.microsoft.com/office/powerpoint/2010/main" val="372169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D9FB2C-6FBF-4E01-8475-B519876ADF53}" type="datetimeFigureOut">
              <a:rPr lang="en-GB"/>
              <a:pPr>
                <a:defRPr/>
              </a:pPr>
              <a:t>24/10/2018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DB7E146-5ED5-4D30-B34E-806C5DFBA317}" type="slidenum">
              <a:rPr lang="en-GB" altLang="en-US"/>
              <a:pPr/>
              <a:t>‹#›</a:t>
            </a:fld>
            <a:endParaRPr lang="en-GB" altLang="en-US"/>
          </a:p>
        </p:txBody>
      </p:sp>
    </p:spTree>
    <p:extLst>
      <p:ext uri="{BB962C8B-B14F-4D97-AF65-F5344CB8AC3E}">
        <p14:creationId xmlns:p14="http://schemas.microsoft.com/office/powerpoint/2010/main" val="197479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850729-9D50-420C-B33C-0FAB9F3859CC}" type="datetimeFigureOut">
              <a:rPr lang="en-GB"/>
              <a:pPr>
                <a:defRPr/>
              </a:pPr>
              <a:t>24/10/2018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B83A750-94B6-4DA2-997A-EC899509DC17}" type="slidenum">
              <a:rPr lang="en-GB" altLang="en-US"/>
              <a:pPr/>
              <a:t>‹#›</a:t>
            </a:fld>
            <a:endParaRPr lang="en-GB" altLang="en-US"/>
          </a:p>
        </p:txBody>
      </p:sp>
    </p:spTree>
    <p:extLst>
      <p:ext uri="{BB962C8B-B14F-4D97-AF65-F5344CB8AC3E}">
        <p14:creationId xmlns:p14="http://schemas.microsoft.com/office/powerpoint/2010/main" val="418313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084F4F-676A-4405-8C30-06D2940420B0}" type="datetimeFigureOut">
              <a:rPr lang="en-GB"/>
              <a:pPr>
                <a:defRPr/>
              </a:pPr>
              <a:t>24/10/2018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B3E136F-98A6-46D0-BCDD-F5E774B61F8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rot="-140881">
            <a:off x="4267200" y="5445125"/>
            <a:ext cx="4960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6000">
                <a:solidFill>
                  <a:schemeClr val="bg1"/>
                </a:solidFill>
                <a:latin typeface="Year supply of fairy cakes"/>
                <a:ea typeface="Dotum"/>
                <a:cs typeface="Dotum"/>
              </a:rPr>
              <a:t>Français</a:t>
            </a:r>
          </a:p>
        </p:txBody>
      </p:sp>
      <p:pic>
        <p:nvPicPr>
          <p:cNvPr id="2" name="Picture 1"/>
          <p:cNvPicPr>
            <a:picLocks noChangeAspect="1"/>
          </p:cNvPicPr>
          <p:nvPr/>
        </p:nvPicPr>
        <p:blipFill>
          <a:blip r:embed="rId3">
            <a:lum bright="70000" contrast="-70000"/>
          </a:blip>
          <a:stretch>
            <a:fillRect/>
          </a:stretch>
        </p:blipFill>
        <p:spPr>
          <a:xfrm>
            <a:off x="-406401" y="0"/>
            <a:ext cx="10287002" cy="68580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168" y="403438"/>
            <a:ext cx="4078889" cy="4058495"/>
          </a:xfrm>
          <a:prstGeom prst="rect">
            <a:avLst/>
          </a:prstGeom>
        </p:spPr>
      </p:pic>
      <p:sp>
        <p:nvSpPr>
          <p:cNvPr id="4" name="TextBox 3"/>
          <p:cNvSpPr txBox="1"/>
          <p:nvPr/>
        </p:nvSpPr>
        <p:spPr>
          <a:xfrm>
            <a:off x="1114968" y="4904050"/>
            <a:ext cx="3622132" cy="646331"/>
          </a:xfrm>
          <a:prstGeom prst="rect">
            <a:avLst/>
          </a:prstGeom>
          <a:noFill/>
        </p:spPr>
        <p:txBody>
          <a:bodyPr wrap="square" rtlCol="0">
            <a:spAutoFit/>
          </a:bodyPr>
          <a:lstStyle/>
          <a:p>
            <a:r>
              <a:rPr lang="en-GB" sz="3600" dirty="0" smtClean="0">
                <a:latin typeface="Tw Cen MT" panose="020B0602020104020603" pitchFamily="34" charset="0"/>
              </a:rPr>
              <a:t> - pays</a:t>
            </a:r>
            <a:endParaRPr lang="en-GB" sz="3600" dirty="0">
              <a:latin typeface="Tw Cen MT" panose="020B0602020104020603" pitchFamily="34" charset="0"/>
            </a:endParaRPr>
          </a:p>
        </p:txBody>
      </p:sp>
      <p:sp>
        <p:nvSpPr>
          <p:cNvPr id="7" name="TextBox 6"/>
          <p:cNvSpPr txBox="1"/>
          <p:nvPr/>
        </p:nvSpPr>
        <p:spPr>
          <a:xfrm>
            <a:off x="1114968" y="4299611"/>
            <a:ext cx="3622132" cy="646331"/>
          </a:xfrm>
          <a:prstGeom prst="rect">
            <a:avLst/>
          </a:prstGeom>
          <a:noFill/>
        </p:spPr>
        <p:txBody>
          <a:bodyPr wrap="square" rtlCol="0">
            <a:spAutoFit/>
          </a:bodyPr>
          <a:lstStyle/>
          <a:p>
            <a:r>
              <a:rPr lang="en-GB" sz="3600" dirty="0" smtClean="0">
                <a:latin typeface="Tw Cen MT" panose="020B0602020104020603" pitchFamily="34" charset="0"/>
              </a:rPr>
              <a:t> - </a:t>
            </a:r>
            <a:r>
              <a:rPr lang="en-GB" sz="3600" dirty="0" err="1" smtClean="0">
                <a:latin typeface="Tw Cen MT" panose="020B0602020104020603" pitchFamily="34" charset="0"/>
              </a:rPr>
              <a:t>couleurs</a:t>
            </a:r>
            <a:endParaRPr lang="en-GB" sz="3600" dirty="0">
              <a:latin typeface="Tw Cen MT" panose="020B0602020104020603" pitchFamily="34" charset="0"/>
            </a:endParaRPr>
          </a:p>
        </p:txBody>
      </p:sp>
      <p:sp>
        <p:nvSpPr>
          <p:cNvPr id="8" name="TextBox 7"/>
          <p:cNvSpPr txBox="1"/>
          <p:nvPr/>
        </p:nvSpPr>
        <p:spPr>
          <a:xfrm>
            <a:off x="1114968" y="5625196"/>
            <a:ext cx="3622132" cy="646331"/>
          </a:xfrm>
          <a:prstGeom prst="rect">
            <a:avLst/>
          </a:prstGeom>
          <a:noFill/>
        </p:spPr>
        <p:txBody>
          <a:bodyPr wrap="square" rtlCol="0">
            <a:spAutoFit/>
          </a:bodyPr>
          <a:lstStyle/>
          <a:p>
            <a:r>
              <a:rPr lang="en-GB" sz="3600" dirty="0" smtClean="0">
                <a:latin typeface="Tw Cen MT" panose="020B0602020104020603" pitchFamily="34" charset="0"/>
              </a:rPr>
              <a:t> - </a:t>
            </a:r>
            <a:r>
              <a:rPr lang="en-GB" sz="3600" dirty="0" err="1" smtClean="0">
                <a:latin typeface="Tw Cen MT" panose="020B0602020104020603" pitchFamily="34" charset="0"/>
              </a:rPr>
              <a:t>drapeaux</a:t>
            </a:r>
            <a:endParaRPr lang="en-GB" sz="3600" dirty="0">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b="1" dirty="0" smtClean="0">
                <a:latin typeface="Tw Cen MT" panose="020B0602020104020603" pitchFamily="34" charset="0"/>
              </a:rPr>
              <a:t>Nous </a:t>
            </a:r>
            <a:r>
              <a:rPr lang="en-GB" altLang="en-US" b="1" dirty="0" err="1" smtClean="0">
                <a:latin typeface="Tw Cen MT" panose="020B0602020104020603" pitchFamily="34" charset="0"/>
              </a:rPr>
              <a:t>allons</a:t>
            </a:r>
            <a:r>
              <a:rPr lang="en-GB" altLang="en-US" b="1" dirty="0" smtClean="0">
                <a:latin typeface="Tw Cen MT" panose="020B0602020104020603" pitchFamily="34" charset="0"/>
              </a:rPr>
              <a:t>…</a:t>
            </a:r>
          </a:p>
        </p:txBody>
      </p:sp>
      <p:sp>
        <p:nvSpPr>
          <p:cNvPr id="3075" name="Content Placeholder 2"/>
          <p:cNvSpPr>
            <a:spLocks noGrp="1"/>
          </p:cNvSpPr>
          <p:nvPr>
            <p:ph idx="1"/>
          </p:nvPr>
        </p:nvSpPr>
        <p:spPr/>
        <p:txBody>
          <a:bodyPr/>
          <a:lstStyle/>
          <a:p>
            <a:pPr eaLnBrk="1" hangingPunct="1"/>
            <a:r>
              <a:rPr lang="en-GB" altLang="en-US" sz="4000" dirty="0" err="1" smtClean="0">
                <a:latin typeface="Tw Cen MT" panose="020B0602020104020603" pitchFamily="34" charset="0"/>
              </a:rPr>
              <a:t>apprendre</a:t>
            </a:r>
            <a:r>
              <a:rPr lang="en-GB" altLang="en-US" sz="4000" dirty="0" smtClean="0">
                <a:latin typeface="Tw Cen MT" panose="020B0602020104020603" pitchFamily="34" charset="0"/>
              </a:rPr>
              <a:t> 5 </a:t>
            </a:r>
            <a:r>
              <a:rPr lang="en-GB" altLang="en-US" sz="4000" b="1" dirty="0" smtClean="0">
                <a:latin typeface="Tw Cen MT" panose="020B0602020104020603" pitchFamily="34" charset="0"/>
              </a:rPr>
              <a:t>pays</a:t>
            </a:r>
          </a:p>
          <a:p>
            <a:pPr eaLnBrk="1" hangingPunct="1"/>
            <a:endParaRPr lang="en-GB" altLang="en-US" sz="4000" dirty="0" smtClean="0">
              <a:latin typeface="Tw Cen MT" panose="020B0602020104020603" pitchFamily="34" charset="0"/>
            </a:endParaRPr>
          </a:p>
          <a:p>
            <a:pPr eaLnBrk="1" hangingPunct="1"/>
            <a:r>
              <a:rPr lang="en-GB" altLang="en-US" sz="4000" dirty="0" err="1" smtClean="0">
                <a:latin typeface="Tw Cen MT" panose="020B0602020104020603" pitchFamily="34" charset="0"/>
                <a:cs typeface="Calibri" panose="020F0502020204030204" pitchFamily="34" charset="0"/>
              </a:rPr>
              <a:t>réviser</a:t>
            </a:r>
            <a:r>
              <a:rPr lang="en-GB" altLang="en-US" sz="4000" dirty="0" smtClean="0">
                <a:latin typeface="Tw Cen MT" panose="020B0602020104020603" pitchFamily="34" charset="0"/>
                <a:cs typeface="Calibri" panose="020F0502020204030204" pitchFamily="34" charset="0"/>
              </a:rPr>
              <a:t> les </a:t>
            </a:r>
            <a:r>
              <a:rPr lang="en-GB" altLang="en-US" sz="4000" dirty="0" err="1" smtClean="0">
                <a:latin typeface="Tw Cen MT" panose="020B0602020104020603" pitchFamily="34" charset="0"/>
                <a:cs typeface="Calibri" panose="020F0502020204030204" pitchFamily="34" charset="0"/>
              </a:rPr>
              <a:t>couleurs</a:t>
            </a:r>
            <a:endParaRPr lang="en-GB" altLang="en-US" sz="4000" b="1" dirty="0" smtClean="0">
              <a:latin typeface="Tw Cen MT" panose="020B0602020104020603" pitchFamily="34" charset="0"/>
            </a:endParaRPr>
          </a:p>
          <a:p>
            <a:pPr eaLnBrk="1" hangingPunct="1"/>
            <a:endParaRPr lang="en-GB" altLang="en-US" sz="4000" b="1" dirty="0" smtClean="0">
              <a:latin typeface="Tw Cen MT" panose="020B0602020104020603" pitchFamily="34" charset="0"/>
            </a:endParaRPr>
          </a:p>
          <a:p>
            <a:pPr eaLnBrk="1" hangingPunct="1"/>
            <a:r>
              <a:rPr lang="en-GB" altLang="en-US" sz="4000" dirty="0" err="1">
                <a:latin typeface="Tw Cen MT" panose="020B0602020104020603" pitchFamily="34" charset="0"/>
              </a:rPr>
              <a:t>d</a:t>
            </a:r>
            <a:r>
              <a:rPr lang="en-GB" altLang="en-US" sz="4000" dirty="0" err="1" smtClean="0">
                <a:latin typeface="Tw Cen MT" panose="020B0602020104020603" pitchFamily="34" charset="0"/>
                <a:cs typeface="Calibri" panose="020F0502020204030204" pitchFamily="34" charset="0"/>
              </a:rPr>
              <a:t>écrire</a:t>
            </a:r>
            <a:r>
              <a:rPr lang="en-GB" altLang="en-US" sz="4000" dirty="0" smtClean="0">
                <a:latin typeface="Tw Cen MT" panose="020B0602020104020603" pitchFamily="34" charset="0"/>
                <a:cs typeface="Calibri" panose="020F0502020204030204" pitchFamily="34" charset="0"/>
              </a:rPr>
              <a:t> </a:t>
            </a:r>
            <a:r>
              <a:rPr lang="en-GB" altLang="en-US" sz="4000" dirty="0">
                <a:latin typeface="Tw Cen MT" panose="020B0602020104020603" pitchFamily="34" charset="0"/>
                <a:cs typeface="Calibri" panose="020F0502020204030204" pitchFamily="34" charset="0"/>
              </a:rPr>
              <a:t>d</a:t>
            </a:r>
            <a:r>
              <a:rPr lang="en-GB" altLang="en-US" sz="4000" dirty="0" smtClean="0">
                <a:latin typeface="Tw Cen MT" panose="020B0602020104020603" pitchFamily="34" charset="0"/>
                <a:cs typeface="Calibri" panose="020F0502020204030204" pitchFamily="34" charset="0"/>
              </a:rPr>
              <a:t>es </a:t>
            </a:r>
            <a:r>
              <a:rPr lang="en-GB" altLang="en-US" sz="4000" dirty="0" err="1" smtClean="0">
                <a:latin typeface="Tw Cen MT" panose="020B0602020104020603" pitchFamily="34" charset="0"/>
                <a:cs typeface="Calibri" panose="020F0502020204030204" pitchFamily="34" charset="0"/>
              </a:rPr>
              <a:t>drapeaux</a:t>
            </a:r>
            <a:endParaRPr lang="en-GB" altLang="en-US" sz="4000" b="1" dirty="0" smtClean="0">
              <a:latin typeface="Tw Cen MT" panose="020B0602020104020603" pitchFamily="34" charset="0"/>
            </a:endParaRPr>
          </a:p>
          <a:p>
            <a:pPr eaLnBrk="1" hangingPunct="1"/>
            <a:endParaRPr lang="en-GB" altLang="en-US" sz="4000" dirty="0" smtClean="0">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cationSpainIn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6988"/>
            <a:ext cx="67437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4"/>
          <p:cNvSpPr>
            <a:spLocks noChangeArrowheads="1" noChangeShapeType="1" noTextEdit="1"/>
          </p:cNvSpPr>
          <p:nvPr/>
        </p:nvSpPr>
        <p:spPr bwMode="auto">
          <a:xfrm>
            <a:off x="4316413" y="3475038"/>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1</a:t>
            </a:r>
          </a:p>
        </p:txBody>
      </p:sp>
      <p:sp>
        <p:nvSpPr>
          <p:cNvPr id="4100" name="WordArt 5"/>
          <p:cNvSpPr>
            <a:spLocks noChangeArrowheads="1" noChangeShapeType="1" noTextEdit="1"/>
          </p:cNvSpPr>
          <p:nvPr/>
        </p:nvSpPr>
        <p:spPr bwMode="auto">
          <a:xfrm>
            <a:off x="5148263" y="3644900"/>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2</a:t>
            </a:r>
          </a:p>
        </p:txBody>
      </p:sp>
      <p:sp>
        <p:nvSpPr>
          <p:cNvPr id="4101" name="WordArt 6"/>
          <p:cNvSpPr>
            <a:spLocks noChangeArrowheads="1" noChangeShapeType="1" noTextEdit="1"/>
          </p:cNvSpPr>
          <p:nvPr/>
        </p:nvSpPr>
        <p:spPr bwMode="auto">
          <a:xfrm>
            <a:off x="6416675" y="3789363"/>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3</a:t>
            </a:r>
          </a:p>
        </p:txBody>
      </p:sp>
      <p:sp>
        <p:nvSpPr>
          <p:cNvPr id="4102" name="WordArt 7"/>
          <p:cNvSpPr>
            <a:spLocks noChangeArrowheads="1" noChangeShapeType="1" noTextEdit="1"/>
          </p:cNvSpPr>
          <p:nvPr/>
        </p:nvSpPr>
        <p:spPr bwMode="auto">
          <a:xfrm>
            <a:off x="5624513" y="4652963"/>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4</a:t>
            </a:r>
          </a:p>
        </p:txBody>
      </p:sp>
      <p:sp>
        <p:nvSpPr>
          <p:cNvPr id="4103" name="WordArt 8"/>
          <p:cNvSpPr>
            <a:spLocks noChangeArrowheads="1" noChangeShapeType="1" noTextEdit="1"/>
          </p:cNvSpPr>
          <p:nvPr/>
        </p:nvSpPr>
        <p:spPr bwMode="auto">
          <a:xfrm>
            <a:off x="4832350" y="5949950"/>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5</a:t>
            </a:r>
          </a:p>
        </p:txBody>
      </p:sp>
      <p:sp>
        <p:nvSpPr>
          <p:cNvPr id="4104" name="Text Box 9"/>
          <p:cNvSpPr txBox="1">
            <a:spLocks noChangeArrowheads="1"/>
          </p:cNvSpPr>
          <p:nvPr/>
        </p:nvSpPr>
        <p:spPr bwMode="auto">
          <a:xfrm>
            <a:off x="1717675" y="2420938"/>
            <a:ext cx="21981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a:latin typeface="Tw Cen MT" panose="020B0602020104020603" pitchFamily="34" charset="0"/>
              </a:rPr>
              <a:t>L’Allemagne</a:t>
            </a:r>
          </a:p>
        </p:txBody>
      </p:sp>
      <p:sp>
        <p:nvSpPr>
          <p:cNvPr id="4105" name="Text Box 10"/>
          <p:cNvSpPr txBox="1">
            <a:spLocks noChangeArrowheads="1"/>
          </p:cNvSpPr>
          <p:nvPr/>
        </p:nvSpPr>
        <p:spPr bwMode="auto">
          <a:xfrm>
            <a:off x="1717675" y="3357563"/>
            <a:ext cx="1799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a:latin typeface="Tw Cen MT" panose="020B0602020104020603" pitchFamily="34" charset="0"/>
              </a:rPr>
              <a:t>La France</a:t>
            </a:r>
          </a:p>
        </p:txBody>
      </p:sp>
      <p:sp>
        <p:nvSpPr>
          <p:cNvPr id="4106" name="Text Box 11"/>
          <p:cNvSpPr txBox="1">
            <a:spLocks noChangeArrowheads="1"/>
          </p:cNvSpPr>
          <p:nvPr/>
        </p:nvSpPr>
        <p:spPr bwMode="auto">
          <a:xfrm>
            <a:off x="1703387" y="1450975"/>
            <a:ext cx="2305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err="1">
                <a:latin typeface="Tw Cen MT" panose="020B0602020104020603" pitchFamily="34" charset="0"/>
              </a:rPr>
              <a:t>L’Angleterre</a:t>
            </a:r>
            <a:endParaRPr lang="en-GB" altLang="en-US" sz="2800" b="1" dirty="0">
              <a:latin typeface="Tw Cen MT" panose="020B0602020104020603" pitchFamily="34" charset="0"/>
            </a:endParaRPr>
          </a:p>
        </p:txBody>
      </p:sp>
      <p:sp>
        <p:nvSpPr>
          <p:cNvPr id="4107" name="Text Box 12"/>
          <p:cNvSpPr txBox="1">
            <a:spLocks noChangeArrowheads="1"/>
          </p:cNvSpPr>
          <p:nvPr/>
        </p:nvSpPr>
        <p:spPr bwMode="auto">
          <a:xfrm>
            <a:off x="1717675" y="4292600"/>
            <a:ext cx="21083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err="1">
                <a:latin typeface="Tw Cen MT" panose="020B0602020104020603" pitchFamily="34" charset="0"/>
              </a:rPr>
              <a:t>L’Espagne</a:t>
            </a:r>
            <a:endParaRPr lang="en-GB" altLang="en-US" sz="2800" b="1" dirty="0">
              <a:latin typeface="Tw Cen MT" panose="020B0602020104020603" pitchFamily="34" charset="0"/>
            </a:endParaRPr>
          </a:p>
        </p:txBody>
      </p:sp>
      <p:sp>
        <p:nvSpPr>
          <p:cNvPr id="4108" name="Text Box 13"/>
          <p:cNvSpPr txBox="1">
            <a:spLocks noChangeArrowheads="1"/>
          </p:cNvSpPr>
          <p:nvPr/>
        </p:nvSpPr>
        <p:spPr bwMode="auto">
          <a:xfrm>
            <a:off x="1704974" y="5229225"/>
            <a:ext cx="1720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err="1">
                <a:latin typeface="Tw Cen MT" panose="020B0602020104020603" pitchFamily="34" charset="0"/>
              </a:rPr>
              <a:t>L’Irlande</a:t>
            </a:r>
            <a:endParaRPr lang="en-GB" altLang="en-US" sz="2800" b="1" dirty="0">
              <a:latin typeface="Tw Cen MT" panose="020B0602020104020603" pitchFamily="34" charset="0"/>
            </a:endParaRPr>
          </a:p>
        </p:txBody>
      </p:sp>
      <p:pic>
        <p:nvPicPr>
          <p:cNvPr id="4109" name="Picture 15" descr="Ireland_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788" y="5013325"/>
            <a:ext cx="11398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0" name="Picture 19" descr="[Flag of Eng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88" y="1268413"/>
            <a:ext cx="1138237"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1" name="Picture 23" descr="french_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88" y="3141663"/>
            <a:ext cx="1152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2" name="Picture 26" descr="German_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788" y="2205038"/>
            <a:ext cx="1152525" cy="874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3" name="Picture 30" descr="spanish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4076700"/>
            <a:ext cx="11525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03" name="WordArt 31"/>
          <p:cNvSpPr>
            <a:spLocks noChangeArrowheads="1" noChangeShapeType="1" noTextEdit="1"/>
          </p:cNvSpPr>
          <p:nvPr/>
        </p:nvSpPr>
        <p:spPr bwMode="auto">
          <a:xfrm>
            <a:off x="179388" y="1557338"/>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2</a:t>
            </a:r>
          </a:p>
        </p:txBody>
      </p:sp>
      <p:sp>
        <p:nvSpPr>
          <p:cNvPr id="3104" name="WordArt 32"/>
          <p:cNvSpPr>
            <a:spLocks noChangeArrowheads="1" noChangeShapeType="1" noTextEdit="1"/>
          </p:cNvSpPr>
          <p:nvPr/>
        </p:nvSpPr>
        <p:spPr bwMode="auto">
          <a:xfrm>
            <a:off x="179388" y="2420938"/>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3</a:t>
            </a:r>
          </a:p>
        </p:txBody>
      </p:sp>
      <p:sp>
        <p:nvSpPr>
          <p:cNvPr id="3105" name="WordArt 33"/>
          <p:cNvSpPr>
            <a:spLocks noChangeArrowheads="1" noChangeShapeType="1" noTextEdit="1"/>
          </p:cNvSpPr>
          <p:nvPr/>
        </p:nvSpPr>
        <p:spPr bwMode="auto">
          <a:xfrm>
            <a:off x="179388" y="3357563"/>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4</a:t>
            </a:r>
          </a:p>
        </p:txBody>
      </p:sp>
      <p:sp>
        <p:nvSpPr>
          <p:cNvPr id="3106" name="WordArt 34"/>
          <p:cNvSpPr>
            <a:spLocks noChangeArrowheads="1" noChangeShapeType="1" noTextEdit="1"/>
          </p:cNvSpPr>
          <p:nvPr/>
        </p:nvSpPr>
        <p:spPr bwMode="auto">
          <a:xfrm>
            <a:off x="179388" y="4292600"/>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5</a:t>
            </a:r>
          </a:p>
        </p:txBody>
      </p:sp>
      <p:sp>
        <p:nvSpPr>
          <p:cNvPr id="3107" name="WordArt 35"/>
          <p:cNvSpPr>
            <a:spLocks noChangeArrowheads="1" noChangeShapeType="1" noTextEdit="1"/>
          </p:cNvSpPr>
          <p:nvPr/>
        </p:nvSpPr>
        <p:spPr bwMode="auto">
          <a:xfrm>
            <a:off x="179388" y="5157788"/>
            <a:ext cx="171450" cy="361950"/>
          </a:xfrm>
          <a:prstGeom prst="rect">
            <a:avLst/>
          </a:prstGeom>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1</a:t>
            </a:r>
          </a:p>
        </p:txBody>
      </p:sp>
      <p:sp>
        <p:nvSpPr>
          <p:cNvPr id="4119" name="Text Box 36">
            <a:hlinkClick r:id="" action="ppaction://noaction">
              <a:snd r:embed="rId9" name="quenumbero.wav"/>
            </a:hlinkClick>
          </p:cNvPr>
          <p:cNvSpPr txBox="1">
            <a:spLocks noChangeArrowheads="1"/>
          </p:cNvSpPr>
          <p:nvPr/>
        </p:nvSpPr>
        <p:spPr bwMode="auto">
          <a:xfrm>
            <a:off x="71438" y="115889"/>
            <a:ext cx="4618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Tw Cen MT" panose="020B0602020104020603" pitchFamily="34" charset="0"/>
              </a:rPr>
              <a:t>C’est</a:t>
            </a:r>
            <a:r>
              <a:rPr lang="en-GB" altLang="en-US" sz="2800" b="1" dirty="0">
                <a:latin typeface="Tw Cen MT" panose="020B0602020104020603" pitchFamily="34" charset="0"/>
              </a:rPr>
              <a:t> </a:t>
            </a:r>
            <a:r>
              <a:rPr lang="en-GB" altLang="en-US" sz="2800" b="1" dirty="0" err="1">
                <a:latin typeface="Tw Cen MT" panose="020B0602020104020603" pitchFamily="34" charset="0"/>
              </a:rPr>
              <a:t>quel</a:t>
            </a:r>
            <a:r>
              <a:rPr lang="en-GB" altLang="en-US" sz="2800" b="1" dirty="0">
                <a:latin typeface="Tw Cen MT" panose="020B0602020104020603" pitchFamily="34" charset="0"/>
              </a:rPr>
              <a:t> </a:t>
            </a:r>
            <a:r>
              <a:rPr lang="en-GB" altLang="en-US" sz="2800" b="1" dirty="0" err="1">
                <a:latin typeface="Tw Cen MT" panose="020B0602020104020603" pitchFamily="34" charset="0"/>
              </a:rPr>
              <a:t>num</a:t>
            </a:r>
            <a:r>
              <a:rPr lang="en-GB" altLang="en-US" sz="2800" b="1" dirty="0" err="1">
                <a:latin typeface="Tw Cen MT" panose="020B0602020104020603" pitchFamily="34" charset="0"/>
                <a:cs typeface="Calibri" panose="020F0502020204030204" pitchFamily="34" charset="0"/>
              </a:rPr>
              <a:t>éro</a:t>
            </a:r>
            <a:r>
              <a:rPr lang="en-GB" altLang="en-US" sz="2800" b="1" dirty="0">
                <a:latin typeface="Tw Cen MT" panose="020B0602020104020603" pitchFamily="34" charset="0"/>
                <a:cs typeface="Calibri" panose="020F0502020204030204" pitchFamily="34" charset="0"/>
              </a:rPr>
              <a:t> le pays</a:t>
            </a:r>
            <a:r>
              <a:rPr lang="en-GB" altLang="en-US" sz="2800" b="1" dirty="0">
                <a:latin typeface="Tw Cen MT" panose="020B0602020104020603" pitchFamily="34" charset="0"/>
              </a:rPr>
              <a:t>?</a:t>
            </a:r>
          </a:p>
        </p:txBody>
      </p:sp>
      <p:sp>
        <p:nvSpPr>
          <p:cNvPr id="4120" name="Text Box 37"/>
          <p:cNvSpPr txBox="1">
            <a:spLocks noChangeArrowheads="1"/>
          </p:cNvSpPr>
          <p:nvPr/>
        </p:nvSpPr>
        <p:spPr bwMode="auto">
          <a:xfrm>
            <a:off x="71438" y="620714"/>
            <a:ext cx="4618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b="1" dirty="0" err="1">
                <a:latin typeface="Tw Cen MT" panose="020B0602020104020603" pitchFamily="34" charset="0"/>
              </a:rPr>
              <a:t>L’Angleterre</a:t>
            </a:r>
            <a:r>
              <a:rPr lang="en-GB" altLang="en-US" sz="2800" b="1" dirty="0">
                <a:latin typeface="Tw Cen MT" panose="020B0602020104020603" pitchFamily="34" charset="0"/>
              </a:rPr>
              <a:t> </a:t>
            </a:r>
            <a:r>
              <a:rPr lang="en-GB" altLang="en-US" sz="2800" b="1" dirty="0" err="1">
                <a:latin typeface="Tw Cen MT" panose="020B0602020104020603" pitchFamily="34" charset="0"/>
              </a:rPr>
              <a:t>est</a:t>
            </a:r>
            <a:r>
              <a:rPr lang="en-GB" altLang="en-US" sz="2800" b="1" dirty="0">
                <a:latin typeface="Tw Cen MT" panose="020B0602020104020603" pitchFamily="34" charset="0"/>
              </a:rPr>
              <a:t> </a:t>
            </a:r>
            <a:r>
              <a:rPr lang="en-GB" altLang="en-US" sz="2800" b="1" dirty="0" err="1">
                <a:latin typeface="Tw Cen MT" panose="020B0602020104020603" pitchFamily="34" charset="0"/>
              </a:rPr>
              <a:t>num</a:t>
            </a:r>
            <a:r>
              <a:rPr lang="en-GB" altLang="en-US" sz="2800" b="1" dirty="0" err="1">
                <a:latin typeface="Tw Cen MT" panose="020B0602020104020603" pitchFamily="34" charset="0"/>
                <a:cs typeface="Calibri" panose="020F0502020204030204" pitchFamily="34" charset="0"/>
              </a:rPr>
              <a:t>éro</a:t>
            </a:r>
            <a:r>
              <a:rPr lang="en-GB" altLang="en-US" sz="2800" b="1" dirty="0">
                <a:latin typeface="Tw Cen MT" panose="020B06020201040206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3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3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0" fill="hold" grpId="0" nodeType="clickEffect">
                                  <p:stCondLst>
                                    <p:cond delay="0"/>
                                  </p:stCondLst>
                                  <p:childTnLst>
                                    <p:set>
                                      <p:cBhvr>
                                        <p:cTn id="14" dur="1" fill="hold">
                                          <p:stCondLst>
                                            <p:cond delay="0"/>
                                          </p:stCondLst>
                                        </p:cTn>
                                        <p:tgtEl>
                                          <p:spTgt spid="31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0"/>
                                          </p:stCondLst>
                                        </p:cTn>
                                        <p:tgtEl>
                                          <p:spTgt spid="3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3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animBg="1"/>
      <p:bldP spid="3104" grpId="0" animBg="1"/>
      <p:bldP spid="3105" grpId="0" animBg="1"/>
      <p:bldP spid="3106" grpId="0" animBg="1"/>
      <p:bldP spid="3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97" name="Picture 2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525" y="4724400"/>
            <a:ext cx="35655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4741863"/>
            <a:ext cx="306228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9638" y="4827588"/>
            <a:ext cx="314801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4405313"/>
            <a:ext cx="31242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4"/>
          <p:cNvSpPr txBox="1">
            <a:spLocks noChangeArrowheads="1"/>
          </p:cNvSpPr>
          <p:nvPr/>
        </p:nvSpPr>
        <p:spPr bwMode="auto">
          <a:xfrm>
            <a:off x="250825" y="44450"/>
            <a:ext cx="4537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err="1">
                <a:latin typeface="Tw Cen MT" panose="020B0602020104020603" pitchFamily="34" charset="0"/>
              </a:rPr>
              <a:t>R</a:t>
            </a:r>
            <a:r>
              <a:rPr lang="en-GB" altLang="en-US" sz="2800" b="1" dirty="0" err="1">
                <a:latin typeface="Tw Cen MT" panose="020B0602020104020603" pitchFamily="34" charset="0"/>
                <a:cs typeface="Calibri" panose="020F0502020204030204" pitchFamily="34" charset="0"/>
              </a:rPr>
              <a:t>évision</a:t>
            </a:r>
            <a:r>
              <a:rPr lang="en-GB" altLang="en-US" sz="2800" b="1" dirty="0">
                <a:latin typeface="Tw Cen MT" panose="020B0602020104020603" pitchFamily="34" charset="0"/>
                <a:cs typeface="Calibri" panose="020F0502020204030204" pitchFamily="34" charset="0"/>
              </a:rPr>
              <a:t> des </a:t>
            </a:r>
            <a:r>
              <a:rPr lang="en-GB" altLang="en-US" sz="2800" b="1" dirty="0" err="1">
                <a:latin typeface="Tw Cen MT" panose="020B0602020104020603" pitchFamily="34" charset="0"/>
                <a:cs typeface="Calibri" panose="020F0502020204030204" pitchFamily="34" charset="0"/>
              </a:rPr>
              <a:t>couleurs</a:t>
            </a:r>
            <a:r>
              <a:rPr lang="en-GB" altLang="en-US" sz="2800" b="1" dirty="0">
                <a:latin typeface="Tw Cen MT" panose="020B0602020104020603" pitchFamily="34" charset="0"/>
              </a:rPr>
              <a:t>…</a:t>
            </a:r>
          </a:p>
        </p:txBody>
      </p:sp>
      <p:sp>
        <p:nvSpPr>
          <p:cNvPr id="5127" name="Text Box 16"/>
          <p:cNvSpPr txBox="1">
            <a:spLocks noChangeArrowheads="1"/>
          </p:cNvSpPr>
          <p:nvPr/>
        </p:nvSpPr>
        <p:spPr bwMode="auto">
          <a:xfrm>
            <a:off x="250825" y="749300"/>
            <a:ext cx="5135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a:latin typeface="Tw Cen MT" panose="020B0602020104020603" pitchFamily="34" charset="0"/>
              </a:rPr>
              <a:t>De </a:t>
            </a:r>
            <a:r>
              <a:rPr lang="en-GB" altLang="en-US" sz="2800" b="1" dirty="0" err="1">
                <a:latin typeface="Tw Cen MT" panose="020B0602020104020603" pitchFamily="34" charset="0"/>
              </a:rPr>
              <a:t>quelle</a:t>
            </a:r>
            <a:r>
              <a:rPr lang="en-GB" altLang="en-US" sz="2800" b="1" dirty="0">
                <a:latin typeface="Tw Cen MT" panose="020B0602020104020603" pitchFamily="34" charset="0"/>
              </a:rPr>
              <a:t> </a:t>
            </a:r>
            <a:r>
              <a:rPr lang="en-GB" altLang="en-US" sz="2800" b="1" dirty="0" err="1">
                <a:latin typeface="Tw Cen MT" panose="020B0602020104020603" pitchFamily="34" charset="0"/>
              </a:rPr>
              <a:t>couleur</a:t>
            </a:r>
            <a:r>
              <a:rPr lang="en-GB" altLang="en-US" sz="2800" b="1" dirty="0">
                <a:latin typeface="Tw Cen MT" panose="020B0602020104020603" pitchFamily="34" charset="0"/>
              </a:rPr>
              <a:t> </a:t>
            </a:r>
            <a:r>
              <a:rPr lang="en-GB" altLang="en-US" sz="2800" b="1" dirty="0" err="1">
                <a:latin typeface="Tw Cen MT" panose="020B0602020104020603" pitchFamily="34" charset="0"/>
              </a:rPr>
              <a:t>est</a:t>
            </a:r>
            <a:r>
              <a:rPr lang="en-GB" altLang="en-US" sz="2800" b="1" dirty="0">
                <a:latin typeface="Tw Cen MT" panose="020B0602020104020603" pitchFamily="34" charset="0"/>
              </a:rPr>
              <a:t> le bateau?</a:t>
            </a:r>
          </a:p>
        </p:txBody>
      </p:sp>
      <p:pic>
        <p:nvPicPr>
          <p:cNvPr id="32776"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1713" y="3929063"/>
            <a:ext cx="3289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3662363"/>
            <a:ext cx="30527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3252788"/>
            <a:ext cx="31019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2838450"/>
            <a:ext cx="3124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9163" y="2336800"/>
            <a:ext cx="31559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8688" y="2028825"/>
            <a:ext cx="31940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9163" y="1741488"/>
            <a:ext cx="31559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9625" y="1484313"/>
            <a:ext cx="31083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Text Box 18"/>
          <p:cNvSpPr txBox="1">
            <a:spLocks noChangeArrowheads="1"/>
          </p:cNvSpPr>
          <p:nvPr/>
        </p:nvSpPr>
        <p:spPr bwMode="auto">
          <a:xfrm>
            <a:off x="6804025" y="188913"/>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rouge.</a:t>
            </a:r>
          </a:p>
        </p:txBody>
      </p:sp>
      <p:sp>
        <p:nvSpPr>
          <p:cNvPr id="32787" name="Text Box 19"/>
          <p:cNvSpPr txBox="1">
            <a:spLocks noChangeArrowheads="1"/>
          </p:cNvSpPr>
          <p:nvPr/>
        </p:nvSpPr>
        <p:spPr bwMode="auto">
          <a:xfrm>
            <a:off x="6804025" y="750888"/>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noir.</a:t>
            </a:r>
          </a:p>
        </p:txBody>
      </p:sp>
      <p:sp>
        <p:nvSpPr>
          <p:cNvPr id="32788" name="Text Box 20"/>
          <p:cNvSpPr txBox="1">
            <a:spLocks noChangeArrowheads="1"/>
          </p:cNvSpPr>
          <p:nvPr/>
        </p:nvSpPr>
        <p:spPr bwMode="auto">
          <a:xfrm>
            <a:off x="6804025" y="1312863"/>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blanc.</a:t>
            </a:r>
          </a:p>
        </p:txBody>
      </p:sp>
      <p:sp>
        <p:nvSpPr>
          <p:cNvPr id="32789" name="Text Box 21"/>
          <p:cNvSpPr txBox="1">
            <a:spLocks noChangeArrowheads="1"/>
          </p:cNvSpPr>
          <p:nvPr/>
        </p:nvSpPr>
        <p:spPr bwMode="auto">
          <a:xfrm>
            <a:off x="6804025" y="1844675"/>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vert.</a:t>
            </a:r>
          </a:p>
        </p:txBody>
      </p:sp>
      <p:sp>
        <p:nvSpPr>
          <p:cNvPr id="32790" name="Text Box 22"/>
          <p:cNvSpPr txBox="1">
            <a:spLocks noChangeArrowheads="1"/>
          </p:cNvSpPr>
          <p:nvPr/>
        </p:nvSpPr>
        <p:spPr bwMode="auto">
          <a:xfrm>
            <a:off x="6804025" y="2392363"/>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orange.</a:t>
            </a:r>
          </a:p>
        </p:txBody>
      </p:sp>
      <p:sp>
        <p:nvSpPr>
          <p:cNvPr id="32791" name="Text Box 23"/>
          <p:cNvSpPr txBox="1">
            <a:spLocks noChangeArrowheads="1"/>
          </p:cNvSpPr>
          <p:nvPr/>
        </p:nvSpPr>
        <p:spPr bwMode="auto">
          <a:xfrm>
            <a:off x="6804025" y="2954338"/>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bleu.</a:t>
            </a:r>
          </a:p>
        </p:txBody>
      </p:sp>
      <p:sp>
        <p:nvSpPr>
          <p:cNvPr id="32792" name="Text Box 24"/>
          <p:cNvSpPr txBox="1">
            <a:spLocks noChangeArrowheads="1"/>
          </p:cNvSpPr>
          <p:nvPr/>
        </p:nvSpPr>
        <p:spPr bwMode="auto">
          <a:xfrm>
            <a:off x="6804025" y="3500438"/>
            <a:ext cx="2160588" cy="523220"/>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dirty="0">
                <a:latin typeface="Tw Cen MT" panose="020B0602020104020603" pitchFamily="34" charset="0"/>
              </a:rPr>
              <a:t>Il </a:t>
            </a:r>
            <a:r>
              <a:rPr lang="en-GB" altLang="en-US" sz="2800" dirty="0" err="1">
                <a:latin typeface="Tw Cen MT" panose="020B0602020104020603" pitchFamily="34" charset="0"/>
              </a:rPr>
              <a:t>est</a:t>
            </a:r>
            <a:r>
              <a:rPr lang="en-GB" altLang="en-US" sz="2800" dirty="0">
                <a:latin typeface="Tw Cen MT" panose="020B0602020104020603" pitchFamily="34" charset="0"/>
              </a:rPr>
              <a:t> </a:t>
            </a:r>
            <a:r>
              <a:rPr lang="en-GB" altLang="en-US" sz="2800" dirty="0" smtClean="0">
                <a:latin typeface="Tw Cen MT" panose="020B0602020104020603" pitchFamily="34" charset="0"/>
              </a:rPr>
              <a:t>violet.</a:t>
            </a:r>
            <a:endParaRPr lang="en-GB" altLang="en-US" sz="2800" dirty="0">
              <a:latin typeface="Tw Cen MT" panose="020B0602020104020603" pitchFamily="34" charset="0"/>
            </a:endParaRPr>
          </a:p>
        </p:txBody>
      </p:sp>
      <p:sp>
        <p:nvSpPr>
          <p:cNvPr id="32793" name="Text Box 25"/>
          <p:cNvSpPr txBox="1">
            <a:spLocks noChangeArrowheads="1"/>
          </p:cNvSpPr>
          <p:nvPr/>
        </p:nvSpPr>
        <p:spPr bwMode="auto">
          <a:xfrm>
            <a:off x="6804025" y="4048125"/>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rose.</a:t>
            </a:r>
          </a:p>
        </p:txBody>
      </p:sp>
      <p:sp>
        <p:nvSpPr>
          <p:cNvPr id="32794" name="Text Box 26"/>
          <p:cNvSpPr txBox="1">
            <a:spLocks noChangeArrowheads="1"/>
          </p:cNvSpPr>
          <p:nvPr/>
        </p:nvSpPr>
        <p:spPr bwMode="auto">
          <a:xfrm>
            <a:off x="6804025" y="4600575"/>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gris.</a:t>
            </a:r>
          </a:p>
        </p:txBody>
      </p:sp>
      <p:sp>
        <p:nvSpPr>
          <p:cNvPr id="32795" name="Text Box 27"/>
          <p:cNvSpPr txBox="1">
            <a:spLocks noChangeArrowheads="1"/>
          </p:cNvSpPr>
          <p:nvPr/>
        </p:nvSpPr>
        <p:spPr bwMode="auto">
          <a:xfrm>
            <a:off x="6804025" y="5148263"/>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marron.</a:t>
            </a:r>
          </a:p>
        </p:txBody>
      </p:sp>
      <p:sp>
        <p:nvSpPr>
          <p:cNvPr id="32798" name="Text Box 30"/>
          <p:cNvSpPr txBox="1">
            <a:spLocks noChangeArrowheads="1"/>
          </p:cNvSpPr>
          <p:nvPr/>
        </p:nvSpPr>
        <p:spPr bwMode="auto">
          <a:xfrm>
            <a:off x="6804025" y="5705475"/>
            <a:ext cx="2160588" cy="523875"/>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latin typeface="Tw Cen MT" panose="020B0602020104020603" pitchFamily="34" charset="0"/>
              </a:rPr>
              <a:t>Il est jaune.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9635 0.00209 L 1.46024 0.00209 " pathEditMode="relative" ptsTypes="AA">
                                      <p:cBhvr>
                                        <p:cTn id="6" dur="3000" fill="hold"/>
                                        <p:tgtEl>
                                          <p:spTgt spid="3277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278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20573 0.02732 L 1.46181 0.02732 " pathEditMode="relative" ptsTypes="AA">
                                      <p:cBhvr>
                                        <p:cTn id="18" dur="3000" fill="hold"/>
                                        <p:tgtEl>
                                          <p:spTgt spid="3278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278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0.20469 0.04977 L 1.44497 0.04977 " pathEditMode="relative" ptsTypes="AA">
                                      <p:cBhvr>
                                        <p:cTn id="30" dur="3000" fill="hold"/>
                                        <p:tgtEl>
                                          <p:spTgt spid="32781"/>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8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278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0.20573 0.05556 L 1.43802 0.05556 " pathEditMode="relative" ptsTypes="AA">
                                      <p:cBhvr>
                                        <p:cTn id="42" dur="3000" fill="hold"/>
                                        <p:tgtEl>
                                          <p:spTgt spid="32772"/>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78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78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0.2033 0.05046 L 1.44358 0.05046 " pathEditMode="relative" rAng="0" ptsTypes="AA">
                                      <p:cBhvr>
                                        <p:cTn id="54" dur="3000" fill="hold"/>
                                        <p:tgtEl>
                                          <p:spTgt spid="32773"/>
                                        </p:tgtEl>
                                        <p:attrNameLst>
                                          <p:attrName>ppt_x</p:attrName>
                                          <p:attrName>ppt_y</p:attrName>
                                        </p:attrNameLst>
                                      </p:cBhvr>
                                      <p:rCtr x="6201400" y="0"/>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79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279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20451 0.02546 L 1.44479 0.02546 " pathEditMode="relative" ptsTypes="AA">
                                      <p:cBhvr>
                                        <p:cTn id="66" dur="2000" fill="hold"/>
                                        <p:tgtEl>
                                          <p:spTgt spid="32777"/>
                                        </p:tgtEl>
                                        <p:attrNameLst>
                                          <p:attrName>ppt_x</p:attrName>
                                          <p:attrName>ppt_y</p:attrName>
                                        </p:attrNameLst>
                                      </p:cBhvr>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79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2791"/>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0.17153 0.01667 L 1.42361 0.01667 " pathEditMode="relative" ptsTypes="AA">
                                      <p:cBhvr>
                                        <p:cTn id="78" dur="3000" fill="hold"/>
                                        <p:tgtEl>
                                          <p:spTgt spid="32779"/>
                                        </p:tgtEl>
                                        <p:attrNameLst>
                                          <p:attrName>ppt_x</p:attrName>
                                          <p:attrName>ppt_y</p:attrName>
                                        </p:attrNameLst>
                                      </p:cBhvr>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792"/>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3279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0" presetClass="path" presetSubtype="0" accel="50000" decel="50000" fill="hold" nodeType="clickEffect">
                                  <p:stCondLst>
                                    <p:cond delay="0"/>
                                  </p:stCondLst>
                                  <p:childTnLst>
                                    <p:animMotion origin="layout" path="M 0.20747 0.05509 L 1.41615 0.05509 " pathEditMode="relative" ptsTypes="AA">
                                      <p:cBhvr>
                                        <p:cTn id="90" dur="3000" fill="hold"/>
                                        <p:tgtEl>
                                          <p:spTgt spid="32776"/>
                                        </p:tgtEl>
                                        <p:attrNameLst>
                                          <p:attrName>ppt_x</p:attrName>
                                          <p:attrName>ppt_y</p:attrName>
                                        </p:attrNameLst>
                                      </p:cBhvr>
                                    </p:animMotion>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79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32793"/>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nodeType="clickEffect">
                                  <p:stCondLst>
                                    <p:cond delay="0"/>
                                  </p:stCondLst>
                                  <p:childTnLst>
                                    <p:animMotion origin="layout" path="M 0.2033 0.06064 L 1.41198 0.06064 " pathEditMode="relative" ptsTypes="AA">
                                      <p:cBhvr>
                                        <p:cTn id="102" dur="3000" fill="hold"/>
                                        <p:tgtEl>
                                          <p:spTgt spid="32778"/>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2794"/>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3279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nodeType="clickEffect">
                                  <p:stCondLst>
                                    <p:cond delay="0"/>
                                  </p:stCondLst>
                                  <p:childTnLst>
                                    <p:animMotion origin="layout" path="M 0.20503 0.08078 L 1.4217 0.08078 " pathEditMode="relative" ptsTypes="AA">
                                      <p:cBhvr>
                                        <p:cTn id="114" dur="3000" fill="hold"/>
                                        <p:tgtEl>
                                          <p:spTgt spid="32774"/>
                                        </p:tgtEl>
                                        <p:attrNameLst>
                                          <p:attrName>ppt_x</p:attrName>
                                          <p:attrName>ppt_y</p:attrName>
                                        </p:attrNameLst>
                                      </p:cBhvr>
                                    </p:animMotion>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2795"/>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32795"/>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0" presetClass="path" presetSubtype="0" accel="50000" decel="50000" fill="hold" nodeType="clickEffect">
                                  <p:stCondLst>
                                    <p:cond delay="0"/>
                                  </p:stCondLst>
                                  <p:childTnLst>
                                    <p:animMotion origin="layout" path="M -4.72222E-6 -8.09249E-7 L 1.39584 -0.00231 " pathEditMode="relative" rAng="0" ptsTypes="AA">
                                      <p:cBhvr>
                                        <p:cTn id="126" dur="3000" fill="hold"/>
                                        <p:tgtEl>
                                          <p:spTgt spid="32797"/>
                                        </p:tgtEl>
                                        <p:attrNameLst>
                                          <p:attrName>ppt_x</p:attrName>
                                          <p:attrName>ppt_y</p:attrName>
                                        </p:attrNameLst>
                                      </p:cBhvr>
                                      <p:rCtr x="6979200" y="-116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2798"/>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327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animBg="1"/>
      <p:bldP spid="32786" grpId="1" animBg="1"/>
      <p:bldP spid="32787" grpId="0" animBg="1"/>
      <p:bldP spid="32787" grpId="1" animBg="1"/>
      <p:bldP spid="32788" grpId="0" animBg="1"/>
      <p:bldP spid="32788" grpId="1" animBg="1"/>
      <p:bldP spid="32789" grpId="0" animBg="1"/>
      <p:bldP spid="32789" grpId="1" animBg="1"/>
      <p:bldP spid="32790" grpId="0" animBg="1"/>
      <p:bldP spid="32790" grpId="1" animBg="1"/>
      <p:bldP spid="32791" grpId="0" animBg="1"/>
      <p:bldP spid="32791" grpId="1" animBg="1"/>
      <p:bldP spid="32792" grpId="0" animBg="1"/>
      <p:bldP spid="32792" grpId="1" animBg="1"/>
      <p:bldP spid="32793" grpId="0" animBg="1"/>
      <p:bldP spid="32793" grpId="1" animBg="1"/>
      <p:bldP spid="32794" grpId="0" animBg="1"/>
      <p:bldP spid="32794" grpId="1" animBg="1"/>
      <p:bldP spid="32795" grpId="0" animBg="1"/>
      <p:bldP spid="32795" grpId="1" animBg="1"/>
      <p:bldP spid="32798" grpId="0" animBg="1"/>
      <p:bldP spid="3279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322512" y="2757780"/>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rouge.</a:t>
            </a:r>
          </a:p>
        </p:txBody>
      </p:sp>
      <p:sp>
        <p:nvSpPr>
          <p:cNvPr id="6147" name="Text Box 5"/>
          <p:cNvSpPr txBox="1">
            <a:spLocks noChangeArrowheads="1"/>
          </p:cNvSpPr>
          <p:nvPr/>
        </p:nvSpPr>
        <p:spPr bwMode="auto">
          <a:xfrm>
            <a:off x="2322512" y="1687451"/>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dirty="0">
                <a:solidFill>
                  <a:schemeClr val="bg1"/>
                </a:solidFill>
                <a:latin typeface="Tw Cen MT" panose="020B0602020104020603" pitchFamily="34" charset="0"/>
              </a:rPr>
              <a:t>Il </a:t>
            </a:r>
            <a:r>
              <a:rPr lang="en-GB" altLang="en-US" sz="2800" dirty="0" err="1">
                <a:solidFill>
                  <a:schemeClr val="bg1"/>
                </a:solidFill>
                <a:latin typeface="Tw Cen MT" panose="020B0602020104020603" pitchFamily="34" charset="0"/>
              </a:rPr>
              <a:t>est</a:t>
            </a:r>
            <a:r>
              <a:rPr lang="en-GB" altLang="en-US" sz="2800" dirty="0">
                <a:solidFill>
                  <a:schemeClr val="bg1"/>
                </a:solidFill>
                <a:latin typeface="Tw Cen MT" panose="020B0602020104020603" pitchFamily="34" charset="0"/>
              </a:rPr>
              <a:t> noir.</a:t>
            </a:r>
          </a:p>
        </p:txBody>
      </p:sp>
      <p:sp>
        <p:nvSpPr>
          <p:cNvPr id="6148" name="Text Box 6"/>
          <p:cNvSpPr txBox="1">
            <a:spLocks noChangeArrowheads="1"/>
          </p:cNvSpPr>
          <p:nvPr/>
        </p:nvSpPr>
        <p:spPr bwMode="auto">
          <a:xfrm>
            <a:off x="2322512" y="5459765"/>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blanc.</a:t>
            </a:r>
          </a:p>
        </p:txBody>
      </p:sp>
      <p:sp>
        <p:nvSpPr>
          <p:cNvPr id="6149" name="Text Box 7"/>
          <p:cNvSpPr txBox="1">
            <a:spLocks noChangeArrowheads="1"/>
          </p:cNvSpPr>
          <p:nvPr/>
        </p:nvSpPr>
        <p:spPr bwMode="auto">
          <a:xfrm>
            <a:off x="2322512" y="1168703"/>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vert.</a:t>
            </a:r>
          </a:p>
        </p:txBody>
      </p:sp>
      <p:sp>
        <p:nvSpPr>
          <p:cNvPr id="6150" name="Text Box 8"/>
          <p:cNvSpPr txBox="1">
            <a:spLocks noChangeArrowheads="1"/>
          </p:cNvSpPr>
          <p:nvPr/>
        </p:nvSpPr>
        <p:spPr bwMode="auto">
          <a:xfrm>
            <a:off x="2322512" y="3304234"/>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orange.</a:t>
            </a:r>
          </a:p>
        </p:txBody>
      </p:sp>
      <p:sp>
        <p:nvSpPr>
          <p:cNvPr id="6151" name="Text Box 9"/>
          <p:cNvSpPr txBox="1">
            <a:spLocks noChangeArrowheads="1"/>
          </p:cNvSpPr>
          <p:nvPr/>
        </p:nvSpPr>
        <p:spPr bwMode="auto">
          <a:xfrm>
            <a:off x="2322513" y="621016"/>
            <a:ext cx="2160587"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bleu.</a:t>
            </a:r>
          </a:p>
        </p:txBody>
      </p:sp>
      <p:sp>
        <p:nvSpPr>
          <p:cNvPr id="6152" name="Text Box 10"/>
          <p:cNvSpPr txBox="1">
            <a:spLocks noChangeArrowheads="1"/>
          </p:cNvSpPr>
          <p:nvPr/>
        </p:nvSpPr>
        <p:spPr bwMode="auto">
          <a:xfrm>
            <a:off x="2322512" y="6001927"/>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solidFill>
                  <a:schemeClr val="bg1"/>
                </a:solidFill>
                <a:latin typeface="Tw Cen MT" panose="020B0602020104020603" pitchFamily="34" charset="0"/>
              </a:rPr>
              <a:t>Il </a:t>
            </a:r>
            <a:r>
              <a:rPr lang="en-GB" altLang="en-US" sz="2400" dirty="0" err="1">
                <a:solidFill>
                  <a:schemeClr val="bg1"/>
                </a:solidFill>
                <a:latin typeface="Tw Cen MT" panose="020B0602020104020603" pitchFamily="34" charset="0"/>
              </a:rPr>
              <a:t>est</a:t>
            </a:r>
            <a:r>
              <a:rPr lang="en-GB" altLang="en-US" sz="2400" dirty="0">
                <a:solidFill>
                  <a:schemeClr val="bg1"/>
                </a:solidFill>
                <a:latin typeface="Tw Cen MT" panose="020B0602020104020603" pitchFamily="34" charset="0"/>
              </a:rPr>
              <a:t> </a:t>
            </a:r>
            <a:r>
              <a:rPr lang="en-GB" altLang="en-US" sz="2400" dirty="0" smtClean="0">
                <a:solidFill>
                  <a:schemeClr val="bg1"/>
                </a:solidFill>
                <a:latin typeface="Tw Cen MT" panose="020B0602020104020603" pitchFamily="34" charset="0"/>
              </a:rPr>
              <a:t>violet</a:t>
            </a:r>
            <a:r>
              <a:rPr lang="en-GB" altLang="en-US" sz="2800" dirty="0" smtClean="0">
                <a:solidFill>
                  <a:schemeClr val="bg1"/>
                </a:solidFill>
                <a:latin typeface="Tw Cen MT" panose="020B0602020104020603" pitchFamily="34" charset="0"/>
              </a:rPr>
              <a:t>.</a:t>
            </a:r>
            <a:endParaRPr lang="en-GB" altLang="en-US" sz="2800" dirty="0">
              <a:solidFill>
                <a:schemeClr val="bg1"/>
              </a:solidFill>
              <a:latin typeface="Tw Cen MT" panose="020B0602020104020603" pitchFamily="34" charset="0"/>
            </a:endParaRPr>
          </a:p>
        </p:txBody>
      </p:sp>
      <p:sp>
        <p:nvSpPr>
          <p:cNvPr id="6153" name="Text Box 11"/>
          <p:cNvSpPr txBox="1">
            <a:spLocks noChangeArrowheads="1"/>
          </p:cNvSpPr>
          <p:nvPr/>
        </p:nvSpPr>
        <p:spPr bwMode="auto">
          <a:xfrm>
            <a:off x="2322512" y="3845832"/>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rose</a:t>
            </a:r>
          </a:p>
        </p:txBody>
      </p:sp>
      <p:sp>
        <p:nvSpPr>
          <p:cNvPr id="6154" name="Text Box 12"/>
          <p:cNvSpPr txBox="1">
            <a:spLocks noChangeArrowheads="1"/>
          </p:cNvSpPr>
          <p:nvPr/>
        </p:nvSpPr>
        <p:spPr bwMode="auto">
          <a:xfrm>
            <a:off x="2322512" y="2211326"/>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gris.</a:t>
            </a:r>
          </a:p>
        </p:txBody>
      </p:sp>
      <p:sp>
        <p:nvSpPr>
          <p:cNvPr id="6155" name="Text Box 13"/>
          <p:cNvSpPr txBox="1">
            <a:spLocks noChangeArrowheads="1"/>
          </p:cNvSpPr>
          <p:nvPr/>
        </p:nvSpPr>
        <p:spPr bwMode="auto">
          <a:xfrm>
            <a:off x="2322512" y="4917603"/>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marron.</a:t>
            </a:r>
          </a:p>
        </p:txBody>
      </p:sp>
      <p:sp>
        <p:nvSpPr>
          <p:cNvPr id="6156" name="Text Box 14"/>
          <p:cNvSpPr txBox="1">
            <a:spLocks noChangeArrowheads="1"/>
          </p:cNvSpPr>
          <p:nvPr/>
        </p:nvSpPr>
        <p:spPr bwMode="auto">
          <a:xfrm>
            <a:off x="2322512" y="4375441"/>
            <a:ext cx="2160588" cy="523875"/>
          </a:xfrm>
          <a:prstGeom prst="rect">
            <a:avLst/>
          </a:prstGeom>
          <a:solidFill>
            <a:srgbClr val="3333FF"/>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Il est jaune.</a:t>
            </a:r>
          </a:p>
        </p:txBody>
      </p:sp>
      <p:sp>
        <p:nvSpPr>
          <p:cNvPr id="35855" name="Text Box 15"/>
          <p:cNvSpPr txBox="1">
            <a:spLocks noChangeArrowheads="1"/>
          </p:cNvSpPr>
          <p:nvPr/>
        </p:nvSpPr>
        <p:spPr bwMode="auto">
          <a:xfrm>
            <a:off x="4523390" y="2757549"/>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solidFill>
                  <a:schemeClr val="bg1"/>
                </a:solidFill>
                <a:latin typeface="Tw Cen MT" panose="020B0602020104020603" pitchFamily="34" charset="0"/>
              </a:rPr>
              <a:t>Elle est </a:t>
            </a:r>
            <a:r>
              <a:rPr lang="en-GB" altLang="en-US" sz="2800">
                <a:solidFill>
                  <a:schemeClr val="bg1"/>
                </a:solidFill>
                <a:latin typeface="Tw Cen MT" panose="020B0602020104020603" pitchFamily="34" charset="0"/>
              </a:rPr>
              <a:t>rouge.</a:t>
            </a:r>
          </a:p>
        </p:txBody>
      </p:sp>
      <p:sp>
        <p:nvSpPr>
          <p:cNvPr id="35856" name="Text Box 16"/>
          <p:cNvSpPr txBox="1">
            <a:spLocks noChangeArrowheads="1"/>
          </p:cNvSpPr>
          <p:nvPr/>
        </p:nvSpPr>
        <p:spPr bwMode="auto">
          <a:xfrm>
            <a:off x="4523390" y="1687451"/>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Elle est noire.</a:t>
            </a:r>
          </a:p>
        </p:txBody>
      </p:sp>
      <p:sp>
        <p:nvSpPr>
          <p:cNvPr id="35857" name="Text Box 17"/>
          <p:cNvSpPr txBox="1">
            <a:spLocks noChangeArrowheads="1"/>
          </p:cNvSpPr>
          <p:nvPr/>
        </p:nvSpPr>
        <p:spPr bwMode="auto">
          <a:xfrm>
            <a:off x="4523385" y="5464224"/>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000">
                <a:solidFill>
                  <a:schemeClr val="bg1"/>
                </a:solidFill>
                <a:latin typeface="Tw Cen MT" panose="020B0602020104020603" pitchFamily="34" charset="0"/>
              </a:rPr>
              <a:t>Elle est </a:t>
            </a:r>
            <a:r>
              <a:rPr lang="en-GB" altLang="en-US" sz="2400">
                <a:solidFill>
                  <a:schemeClr val="bg1"/>
                </a:solidFill>
                <a:latin typeface="Tw Cen MT" panose="020B0602020104020603" pitchFamily="34" charset="0"/>
              </a:rPr>
              <a:t>blanche</a:t>
            </a:r>
            <a:r>
              <a:rPr lang="en-GB" altLang="en-US" sz="2800">
                <a:solidFill>
                  <a:schemeClr val="bg1"/>
                </a:solidFill>
                <a:latin typeface="Tw Cen MT" panose="020B0602020104020603" pitchFamily="34" charset="0"/>
              </a:rPr>
              <a:t>.</a:t>
            </a:r>
          </a:p>
        </p:txBody>
      </p:sp>
      <p:sp>
        <p:nvSpPr>
          <p:cNvPr id="35858" name="Text Box 18"/>
          <p:cNvSpPr txBox="1">
            <a:spLocks noChangeArrowheads="1"/>
          </p:cNvSpPr>
          <p:nvPr/>
        </p:nvSpPr>
        <p:spPr bwMode="auto">
          <a:xfrm>
            <a:off x="4523390" y="1162051"/>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Elle est verte.</a:t>
            </a:r>
          </a:p>
        </p:txBody>
      </p:sp>
      <p:sp>
        <p:nvSpPr>
          <p:cNvPr id="35859" name="Text Box 19"/>
          <p:cNvSpPr txBox="1">
            <a:spLocks noChangeArrowheads="1"/>
          </p:cNvSpPr>
          <p:nvPr/>
        </p:nvSpPr>
        <p:spPr bwMode="auto">
          <a:xfrm>
            <a:off x="4523389" y="3304234"/>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000" dirty="0">
                <a:solidFill>
                  <a:schemeClr val="bg1"/>
                </a:solidFill>
                <a:latin typeface="Tw Cen MT" panose="020B0602020104020603" pitchFamily="34" charset="0"/>
              </a:rPr>
              <a:t>Elle </a:t>
            </a:r>
            <a:r>
              <a:rPr lang="en-GB" altLang="en-US" sz="2000" dirty="0" err="1">
                <a:solidFill>
                  <a:schemeClr val="bg1"/>
                </a:solidFill>
                <a:latin typeface="Tw Cen MT" panose="020B0602020104020603" pitchFamily="34" charset="0"/>
              </a:rPr>
              <a:t>est</a:t>
            </a:r>
            <a:r>
              <a:rPr lang="en-GB" altLang="en-US" sz="2000" dirty="0">
                <a:solidFill>
                  <a:schemeClr val="bg1"/>
                </a:solidFill>
                <a:latin typeface="Tw Cen MT" panose="020B0602020104020603" pitchFamily="34" charset="0"/>
              </a:rPr>
              <a:t> </a:t>
            </a:r>
            <a:r>
              <a:rPr lang="en-GB" altLang="en-US" sz="2800" dirty="0">
                <a:solidFill>
                  <a:schemeClr val="bg1"/>
                </a:solidFill>
                <a:latin typeface="Tw Cen MT" panose="020B0602020104020603" pitchFamily="34" charset="0"/>
              </a:rPr>
              <a:t>orange.</a:t>
            </a:r>
          </a:p>
        </p:txBody>
      </p:sp>
      <p:sp>
        <p:nvSpPr>
          <p:cNvPr id="35860" name="Text Box 20"/>
          <p:cNvSpPr txBox="1">
            <a:spLocks noChangeArrowheads="1"/>
          </p:cNvSpPr>
          <p:nvPr/>
        </p:nvSpPr>
        <p:spPr bwMode="auto">
          <a:xfrm>
            <a:off x="4524245" y="621016"/>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000">
                <a:solidFill>
                  <a:schemeClr val="bg1"/>
                </a:solidFill>
                <a:latin typeface="Tw Cen MT" panose="020B0602020104020603" pitchFamily="34" charset="0"/>
              </a:rPr>
              <a:t>Elle est </a:t>
            </a:r>
            <a:r>
              <a:rPr lang="en-GB" altLang="en-US" sz="2800">
                <a:solidFill>
                  <a:schemeClr val="bg1"/>
                </a:solidFill>
                <a:latin typeface="Tw Cen MT" panose="020B0602020104020603" pitchFamily="34" charset="0"/>
              </a:rPr>
              <a:t>bleue.</a:t>
            </a:r>
          </a:p>
        </p:txBody>
      </p:sp>
      <p:sp>
        <p:nvSpPr>
          <p:cNvPr id="35861" name="Text Box 21"/>
          <p:cNvSpPr txBox="1">
            <a:spLocks noChangeArrowheads="1"/>
          </p:cNvSpPr>
          <p:nvPr/>
        </p:nvSpPr>
        <p:spPr bwMode="auto">
          <a:xfrm>
            <a:off x="4523385" y="6016041"/>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000" dirty="0">
                <a:solidFill>
                  <a:schemeClr val="bg1"/>
                </a:solidFill>
                <a:latin typeface="Tw Cen MT" panose="020B0602020104020603" pitchFamily="34" charset="0"/>
              </a:rPr>
              <a:t>Elle </a:t>
            </a:r>
            <a:r>
              <a:rPr lang="en-GB" altLang="en-US" sz="2000" dirty="0" err="1">
                <a:solidFill>
                  <a:schemeClr val="bg1"/>
                </a:solidFill>
                <a:latin typeface="Tw Cen MT" panose="020B0602020104020603" pitchFamily="34" charset="0"/>
              </a:rPr>
              <a:t>est</a:t>
            </a:r>
            <a:r>
              <a:rPr lang="en-GB" altLang="en-US" sz="2000" dirty="0">
                <a:solidFill>
                  <a:schemeClr val="bg1"/>
                </a:solidFill>
                <a:latin typeface="Tw Cen MT" panose="020B0602020104020603" pitchFamily="34" charset="0"/>
              </a:rPr>
              <a:t> </a:t>
            </a:r>
            <a:r>
              <a:rPr lang="en-GB" altLang="en-US" sz="2400" dirty="0" err="1" smtClean="0">
                <a:solidFill>
                  <a:schemeClr val="bg1"/>
                </a:solidFill>
                <a:latin typeface="Tw Cen MT" panose="020B0602020104020603" pitchFamily="34" charset="0"/>
              </a:rPr>
              <a:t>violette</a:t>
            </a:r>
            <a:r>
              <a:rPr lang="en-GB" altLang="en-US" sz="2800" dirty="0" smtClean="0">
                <a:solidFill>
                  <a:schemeClr val="bg1"/>
                </a:solidFill>
                <a:latin typeface="Tw Cen MT" panose="020B0602020104020603" pitchFamily="34" charset="0"/>
              </a:rPr>
              <a:t>.</a:t>
            </a:r>
            <a:endParaRPr lang="en-GB" altLang="en-US" sz="2800" dirty="0">
              <a:solidFill>
                <a:schemeClr val="bg1"/>
              </a:solidFill>
              <a:latin typeface="Tw Cen MT" panose="020B0602020104020603" pitchFamily="34" charset="0"/>
            </a:endParaRPr>
          </a:p>
        </p:txBody>
      </p:sp>
      <p:sp>
        <p:nvSpPr>
          <p:cNvPr id="35862" name="Text Box 22"/>
          <p:cNvSpPr txBox="1">
            <a:spLocks noChangeArrowheads="1"/>
          </p:cNvSpPr>
          <p:nvPr/>
        </p:nvSpPr>
        <p:spPr bwMode="auto">
          <a:xfrm>
            <a:off x="4523388" y="3840808"/>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Elle est rose.</a:t>
            </a:r>
          </a:p>
        </p:txBody>
      </p:sp>
      <p:sp>
        <p:nvSpPr>
          <p:cNvPr id="35863" name="Text Box 23"/>
          <p:cNvSpPr txBox="1">
            <a:spLocks noChangeArrowheads="1"/>
          </p:cNvSpPr>
          <p:nvPr/>
        </p:nvSpPr>
        <p:spPr bwMode="auto">
          <a:xfrm>
            <a:off x="4523390" y="2222500"/>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a:solidFill>
                  <a:schemeClr val="bg1"/>
                </a:solidFill>
                <a:latin typeface="Tw Cen MT" panose="020B0602020104020603" pitchFamily="34" charset="0"/>
              </a:rPr>
              <a:t>Elle est grise.</a:t>
            </a:r>
          </a:p>
        </p:txBody>
      </p:sp>
      <p:sp>
        <p:nvSpPr>
          <p:cNvPr id="35864" name="Text Box 24"/>
          <p:cNvSpPr txBox="1">
            <a:spLocks noChangeArrowheads="1"/>
          </p:cNvSpPr>
          <p:nvPr/>
        </p:nvSpPr>
        <p:spPr bwMode="auto">
          <a:xfrm>
            <a:off x="4523386" y="4928540"/>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000">
                <a:solidFill>
                  <a:schemeClr val="bg1"/>
                </a:solidFill>
                <a:latin typeface="Tw Cen MT" panose="020B0602020104020603" pitchFamily="34" charset="0"/>
              </a:rPr>
              <a:t>Elle est </a:t>
            </a:r>
            <a:r>
              <a:rPr lang="en-GB" altLang="en-US" sz="2800">
                <a:solidFill>
                  <a:schemeClr val="bg1"/>
                </a:solidFill>
                <a:latin typeface="Tw Cen MT" panose="020B0602020104020603" pitchFamily="34" charset="0"/>
              </a:rPr>
              <a:t>marron.</a:t>
            </a:r>
          </a:p>
        </p:txBody>
      </p:sp>
      <p:sp>
        <p:nvSpPr>
          <p:cNvPr id="35865" name="Text Box 25"/>
          <p:cNvSpPr txBox="1">
            <a:spLocks noChangeArrowheads="1"/>
          </p:cNvSpPr>
          <p:nvPr/>
        </p:nvSpPr>
        <p:spPr bwMode="auto">
          <a:xfrm>
            <a:off x="4523387" y="4391966"/>
            <a:ext cx="2160587" cy="523875"/>
          </a:xfrm>
          <a:prstGeom prst="rect">
            <a:avLst/>
          </a:prstGeom>
          <a:solidFill>
            <a:srgbClr val="FF0000"/>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solidFill>
                  <a:schemeClr val="bg1"/>
                </a:solidFill>
                <a:latin typeface="Tw Cen MT" panose="020B0602020104020603" pitchFamily="34" charset="0"/>
              </a:rPr>
              <a:t>Elle est </a:t>
            </a:r>
            <a:r>
              <a:rPr lang="en-GB" altLang="en-US" sz="2800">
                <a:solidFill>
                  <a:schemeClr val="bg1"/>
                </a:solidFill>
                <a:latin typeface="Tw Cen MT" panose="020B0602020104020603" pitchFamily="34" charset="0"/>
              </a:rPr>
              <a:t>jaune.</a:t>
            </a:r>
          </a:p>
        </p:txBody>
      </p:sp>
      <p:sp>
        <p:nvSpPr>
          <p:cNvPr id="6168" name="Text Box 26"/>
          <p:cNvSpPr txBox="1">
            <a:spLocks noChangeArrowheads="1"/>
          </p:cNvSpPr>
          <p:nvPr/>
        </p:nvSpPr>
        <p:spPr bwMode="auto">
          <a:xfrm>
            <a:off x="2266950" y="30163"/>
            <a:ext cx="2233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a:solidFill>
                  <a:srgbClr val="3333FF"/>
                </a:solidFill>
                <a:latin typeface="Tw Cen MT" panose="020B0602020104020603" pitchFamily="34" charset="0"/>
              </a:rPr>
              <a:t>Le bateau…</a:t>
            </a:r>
          </a:p>
        </p:txBody>
      </p:sp>
      <p:sp>
        <p:nvSpPr>
          <p:cNvPr id="6169" name="Text Box 27"/>
          <p:cNvSpPr txBox="1">
            <a:spLocks noChangeArrowheads="1"/>
          </p:cNvSpPr>
          <p:nvPr/>
        </p:nvSpPr>
        <p:spPr bwMode="auto">
          <a:xfrm>
            <a:off x="4572000" y="30163"/>
            <a:ext cx="2592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a:solidFill>
                  <a:srgbClr val="FF0000"/>
                </a:solidFill>
                <a:latin typeface="Tw Cen MT" panose="020B0602020104020603" pitchFamily="34" charset="0"/>
              </a:rPr>
              <a:t>La </a:t>
            </a:r>
            <a:r>
              <a:rPr lang="en-GB" altLang="en-US" sz="2800" dirty="0" err="1">
                <a:solidFill>
                  <a:srgbClr val="FF0000"/>
                </a:solidFill>
                <a:latin typeface="Tw Cen MT" panose="020B0602020104020603" pitchFamily="34" charset="0"/>
              </a:rPr>
              <a:t>feuille</a:t>
            </a:r>
            <a:r>
              <a:rPr lang="en-GB" altLang="en-US" sz="2800" dirty="0">
                <a:solidFill>
                  <a:srgbClr val="FF0000"/>
                </a:solidFill>
                <a:latin typeface="Tw Cen MT" panose="020B0602020104020603" pitchFamily="34" charset="0"/>
              </a:rPr>
              <a:t> …</a:t>
            </a:r>
          </a:p>
        </p:txBody>
      </p:sp>
      <p:pic>
        <p:nvPicPr>
          <p:cNvPr id="6170" name="Picture 31" descr="Barco_de_vela_1_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097" b="13463"/>
          <a:stretch>
            <a:fillRect/>
          </a:stretch>
        </p:blipFill>
        <p:spPr bwMode="auto">
          <a:xfrm>
            <a:off x="-36513" y="1098550"/>
            <a:ext cx="234156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34"/>
          <p:cNvSpPr>
            <a:spLocks noChangeArrowheads="1"/>
          </p:cNvSpPr>
          <p:nvPr/>
        </p:nvSpPr>
        <p:spPr bwMode="auto">
          <a:xfrm>
            <a:off x="73025" y="1268413"/>
            <a:ext cx="2195513" cy="2232025"/>
          </a:xfrm>
          <a:prstGeom prst="rect">
            <a:avLst/>
          </a:prstGeom>
          <a:noFill/>
          <a:ln w="635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172" name="Rectangle 35"/>
          <p:cNvSpPr>
            <a:spLocks noChangeArrowheads="1"/>
          </p:cNvSpPr>
          <p:nvPr/>
        </p:nvSpPr>
        <p:spPr bwMode="auto">
          <a:xfrm>
            <a:off x="6761163" y="1268413"/>
            <a:ext cx="2195512" cy="2232025"/>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pic>
        <p:nvPicPr>
          <p:cNvPr id="6173" name="Picture 26" descr="maple-le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725" y="1403350"/>
            <a:ext cx="17160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56" grpId="0" animBg="1"/>
      <p:bldP spid="35857" grpId="0" animBg="1"/>
      <p:bldP spid="35858" grpId="0" animBg="1"/>
      <p:bldP spid="35859" grpId="0" animBg="1"/>
      <p:bldP spid="35860" grpId="0" animBg="1"/>
      <p:bldP spid="35861" grpId="0" animBg="1"/>
      <p:bldP spid="35862" grpId="0" animBg="1"/>
      <p:bldP spid="35863" grpId="0" animBg="1"/>
      <p:bldP spid="35864" grpId="0" animBg="1"/>
      <p:bldP spid="358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arg_spider_bw_ur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031" b="5006"/>
          <a:stretch>
            <a:fillRect/>
          </a:stretch>
        </p:blipFill>
        <p:spPr bwMode="auto">
          <a:xfrm>
            <a:off x="2627313" y="836613"/>
            <a:ext cx="17176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Chocolate"/>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60925" y="1009650"/>
            <a:ext cx="19446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tn_12_to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388" y="549275"/>
            <a:ext cx="19446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1" descr="clipart_swa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052513"/>
            <a:ext cx="219551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3" descr="Number%204%20-%20Blu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118" r="14038"/>
          <a:stretch>
            <a:fillRect/>
          </a:stretch>
        </p:blipFill>
        <p:spPr bwMode="auto">
          <a:xfrm>
            <a:off x="2798763" y="3716338"/>
            <a:ext cx="15573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4" descr="ggl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889" r="70866" b="3149"/>
          <a:stretch>
            <a:fillRect/>
          </a:stretch>
        </p:blipFill>
        <p:spPr bwMode="auto">
          <a:xfrm>
            <a:off x="4902200" y="3429000"/>
            <a:ext cx="12541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6"/>
          <p:cNvSpPr txBox="1">
            <a:spLocks noChangeArrowheads="1"/>
          </p:cNvSpPr>
          <p:nvPr/>
        </p:nvSpPr>
        <p:spPr bwMode="auto">
          <a:xfrm>
            <a:off x="93663" y="101600"/>
            <a:ext cx="399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a:latin typeface="Tw Cen MT" panose="020B0602020104020603" pitchFamily="34" charset="0"/>
              </a:rPr>
              <a:t>De </a:t>
            </a:r>
            <a:r>
              <a:rPr lang="en-GB" altLang="en-US" sz="2800" b="1" dirty="0" err="1">
                <a:latin typeface="Tw Cen MT" panose="020B0602020104020603" pitchFamily="34" charset="0"/>
              </a:rPr>
              <a:t>quelle</a:t>
            </a:r>
            <a:r>
              <a:rPr lang="en-GB" altLang="en-US" sz="2800" b="1" dirty="0">
                <a:latin typeface="Tw Cen MT" panose="020B0602020104020603" pitchFamily="34" charset="0"/>
              </a:rPr>
              <a:t> </a:t>
            </a:r>
            <a:r>
              <a:rPr lang="en-GB" altLang="en-US" sz="2800" b="1" dirty="0" err="1">
                <a:latin typeface="Tw Cen MT" panose="020B0602020104020603" pitchFamily="34" charset="0"/>
              </a:rPr>
              <a:t>couleur</a:t>
            </a:r>
            <a:r>
              <a:rPr lang="en-GB" altLang="en-US" sz="2800" b="1" dirty="0">
                <a:latin typeface="Tw Cen MT" panose="020B0602020104020603" pitchFamily="34" charset="0"/>
              </a:rPr>
              <a:t> </a:t>
            </a:r>
            <a:r>
              <a:rPr lang="en-GB" altLang="en-US" sz="2800" b="1" dirty="0" err="1">
                <a:latin typeface="Tw Cen MT" panose="020B0602020104020603" pitchFamily="34" charset="0"/>
              </a:rPr>
              <a:t>est</a:t>
            </a:r>
            <a:r>
              <a:rPr lang="en-GB" altLang="en-US" sz="2800" b="1" dirty="0">
                <a:latin typeface="Tw Cen MT" panose="020B0602020104020603" pitchFamily="34" charset="0"/>
              </a:rPr>
              <a:t>…?</a:t>
            </a:r>
          </a:p>
        </p:txBody>
      </p:sp>
      <p:sp>
        <p:nvSpPr>
          <p:cNvPr id="7177" name="Text Box 17"/>
          <p:cNvSpPr txBox="1">
            <a:spLocks noChangeArrowheads="1"/>
          </p:cNvSpPr>
          <p:nvPr/>
        </p:nvSpPr>
        <p:spPr bwMode="auto">
          <a:xfrm>
            <a:off x="179388" y="83661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1.</a:t>
            </a:r>
          </a:p>
        </p:txBody>
      </p:sp>
      <p:sp>
        <p:nvSpPr>
          <p:cNvPr id="7178" name="Text Box 18"/>
          <p:cNvSpPr txBox="1">
            <a:spLocks noChangeArrowheads="1"/>
          </p:cNvSpPr>
          <p:nvPr/>
        </p:nvSpPr>
        <p:spPr bwMode="auto">
          <a:xfrm>
            <a:off x="2555875" y="83661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2.</a:t>
            </a:r>
          </a:p>
        </p:txBody>
      </p:sp>
      <p:sp>
        <p:nvSpPr>
          <p:cNvPr id="7179" name="Text Box 19"/>
          <p:cNvSpPr txBox="1">
            <a:spLocks noChangeArrowheads="1"/>
          </p:cNvSpPr>
          <p:nvPr/>
        </p:nvSpPr>
        <p:spPr bwMode="auto">
          <a:xfrm>
            <a:off x="4572000" y="83661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3.</a:t>
            </a:r>
          </a:p>
        </p:txBody>
      </p:sp>
      <p:sp>
        <p:nvSpPr>
          <p:cNvPr id="7180" name="Text Box 20"/>
          <p:cNvSpPr txBox="1">
            <a:spLocks noChangeArrowheads="1"/>
          </p:cNvSpPr>
          <p:nvPr/>
        </p:nvSpPr>
        <p:spPr bwMode="auto">
          <a:xfrm>
            <a:off x="6948488" y="83661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4.</a:t>
            </a:r>
          </a:p>
        </p:txBody>
      </p:sp>
      <p:sp>
        <p:nvSpPr>
          <p:cNvPr id="7181" name="Text Box 21"/>
          <p:cNvSpPr txBox="1">
            <a:spLocks noChangeArrowheads="1"/>
          </p:cNvSpPr>
          <p:nvPr/>
        </p:nvSpPr>
        <p:spPr bwMode="auto">
          <a:xfrm>
            <a:off x="179388" y="36925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5.</a:t>
            </a:r>
          </a:p>
        </p:txBody>
      </p:sp>
      <p:sp>
        <p:nvSpPr>
          <p:cNvPr id="7182" name="Text Box 22"/>
          <p:cNvSpPr txBox="1">
            <a:spLocks noChangeArrowheads="1"/>
          </p:cNvSpPr>
          <p:nvPr/>
        </p:nvSpPr>
        <p:spPr bwMode="auto">
          <a:xfrm>
            <a:off x="2555875" y="36925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6.</a:t>
            </a:r>
          </a:p>
        </p:txBody>
      </p:sp>
      <p:sp>
        <p:nvSpPr>
          <p:cNvPr id="7183" name="Text Box 23"/>
          <p:cNvSpPr txBox="1">
            <a:spLocks noChangeArrowheads="1"/>
          </p:cNvSpPr>
          <p:nvPr/>
        </p:nvSpPr>
        <p:spPr bwMode="auto">
          <a:xfrm>
            <a:off x="4572000" y="36925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7.</a:t>
            </a:r>
          </a:p>
        </p:txBody>
      </p:sp>
      <p:sp>
        <p:nvSpPr>
          <p:cNvPr id="7184" name="Text Box 24"/>
          <p:cNvSpPr txBox="1">
            <a:spLocks noChangeArrowheads="1"/>
          </p:cNvSpPr>
          <p:nvPr/>
        </p:nvSpPr>
        <p:spPr bwMode="auto">
          <a:xfrm>
            <a:off x="6948488" y="36925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8.</a:t>
            </a:r>
          </a:p>
        </p:txBody>
      </p:sp>
      <p:pic>
        <p:nvPicPr>
          <p:cNvPr id="7185" name="Picture 25" descr="cow_cartoon"/>
          <p:cNvPicPr>
            <a:picLocks noChangeAspect="1" noChangeArrowheads="1"/>
          </p:cNvPicPr>
          <p:nvPr/>
        </p:nvPicPr>
        <p:blipFill>
          <a:blip r:embed="rId9">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250825" y="3644900"/>
            <a:ext cx="2125663"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26" descr="maple-lea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4076700"/>
            <a:ext cx="17160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Text Box 27"/>
          <p:cNvSpPr txBox="1">
            <a:spLocks noChangeArrowheads="1"/>
          </p:cNvSpPr>
          <p:nvPr/>
        </p:nvSpPr>
        <p:spPr bwMode="auto">
          <a:xfrm>
            <a:off x="682625" y="2611438"/>
            <a:ext cx="1441450" cy="461962"/>
          </a:xfrm>
          <a:prstGeom prst="rect">
            <a:avLst/>
          </a:prstGeom>
          <a:noFill/>
          <a:ln w="635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latin typeface="Tw Cen MT" panose="020B0602020104020603" pitchFamily="34" charset="0"/>
              </a:rPr>
              <a:t>l</a:t>
            </a:r>
            <a:r>
              <a:rPr lang="en-GB" altLang="en-US" sz="2400" dirty="0" smtClean="0">
                <a:latin typeface="Tw Cen MT" panose="020B0602020104020603" pitchFamily="34" charset="0"/>
              </a:rPr>
              <a:t>e cygnet</a:t>
            </a:r>
            <a:endParaRPr lang="en-GB" altLang="en-US" sz="2400" dirty="0">
              <a:latin typeface="Tw Cen MT" panose="020B0602020104020603" pitchFamily="34" charset="0"/>
            </a:endParaRPr>
          </a:p>
        </p:txBody>
      </p:sp>
      <p:sp>
        <p:nvSpPr>
          <p:cNvPr id="7188" name="Text Box 28"/>
          <p:cNvSpPr txBox="1">
            <a:spLocks noChangeArrowheads="1"/>
          </p:cNvSpPr>
          <p:nvPr/>
        </p:nvSpPr>
        <p:spPr bwMode="auto">
          <a:xfrm>
            <a:off x="2843212" y="2622550"/>
            <a:ext cx="1512887" cy="461665"/>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err="1" smtClean="0">
                <a:latin typeface="Tw Cen MT" panose="020B0602020104020603" pitchFamily="34" charset="0"/>
              </a:rPr>
              <a:t>l’araign</a:t>
            </a:r>
            <a:r>
              <a:rPr lang="en-GB" altLang="en-US" sz="2400" dirty="0" err="1" smtClean="0">
                <a:latin typeface="Tw Cen MT" panose="020B0602020104020603" pitchFamily="34" charset="0"/>
                <a:cs typeface="Calibri" panose="020F0502020204030204" pitchFamily="34" charset="0"/>
              </a:rPr>
              <a:t>ée</a:t>
            </a:r>
            <a:endParaRPr lang="en-GB" altLang="en-US" sz="2400" dirty="0">
              <a:latin typeface="Tw Cen MT" panose="020B0602020104020603" pitchFamily="34" charset="0"/>
            </a:endParaRPr>
          </a:p>
        </p:txBody>
      </p:sp>
      <p:sp>
        <p:nvSpPr>
          <p:cNvPr id="7189" name="Text Box 29"/>
          <p:cNvSpPr txBox="1">
            <a:spLocks noChangeArrowheads="1"/>
          </p:cNvSpPr>
          <p:nvPr/>
        </p:nvSpPr>
        <p:spPr bwMode="auto">
          <a:xfrm>
            <a:off x="5075238" y="2622550"/>
            <a:ext cx="1944687" cy="461963"/>
          </a:xfrm>
          <a:prstGeom prst="rect">
            <a:avLst/>
          </a:prstGeom>
          <a:noFill/>
          <a:ln w="635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latin typeface="Tw Cen MT" panose="020B0602020104020603" pitchFamily="34" charset="0"/>
              </a:rPr>
              <a:t>le chocolat</a:t>
            </a:r>
          </a:p>
        </p:txBody>
      </p:sp>
      <p:sp>
        <p:nvSpPr>
          <p:cNvPr id="7190" name="Text Box 30"/>
          <p:cNvSpPr txBox="1">
            <a:spLocks noChangeArrowheads="1"/>
          </p:cNvSpPr>
          <p:nvPr/>
        </p:nvSpPr>
        <p:spPr bwMode="auto">
          <a:xfrm>
            <a:off x="7380288" y="2636838"/>
            <a:ext cx="1584325" cy="461962"/>
          </a:xfrm>
          <a:prstGeom prst="rect">
            <a:avLst/>
          </a:prstGeom>
          <a:noFill/>
          <a:ln w="635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latin typeface="Tw Cen MT" panose="020B0602020104020603" pitchFamily="34" charset="0"/>
              </a:rPr>
              <a:t>Le jouet</a:t>
            </a:r>
          </a:p>
        </p:txBody>
      </p:sp>
      <p:sp>
        <p:nvSpPr>
          <p:cNvPr id="7191" name="Text Box 31"/>
          <p:cNvSpPr txBox="1">
            <a:spLocks noChangeArrowheads="1"/>
          </p:cNvSpPr>
          <p:nvPr/>
        </p:nvSpPr>
        <p:spPr bwMode="auto">
          <a:xfrm>
            <a:off x="684213" y="6186488"/>
            <a:ext cx="1441450" cy="461962"/>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latin typeface="Tw Cen MT" panose="020B0602020104020603" pitchFamily="34" charset="0"/>
              </a:rPr>
              <a:t>la vache</a:t>
            </a:r>
          </a:p>
        </p:txBody>
      </p:sp>
      <p:sp>
        <p:nvSpPr>
          <p:cNvPr id="7192" name="Text Box 32"/>
          <p:cNvSpPr txBox="1">
            <a:spLocks noChangeArrowheads="1"/>
          </p:cNvSpPr>
          <p:nvPr/>
        </p:nvSpPr>
        <p:spPr bwMode="auto">
          <a:xfrm>
            <a:off x="2844800" y="6197600"/>
            <a:ext cx="1441450" cy="461963"/>
          </a:xfrm>
          <a:prstGeom prst="rect">
            <a:avLst/>
          </a:prstGeom>
          <a:noFill/>
          <a:ln w="635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latin typeface="Tw Cen MT" panose="020B0602020104020603" pitchFamily="34" charset="0"/>
              </a:rPr>
              <a:t>le quatre</a:t>
            </a:r>
          </a:p>
        </p:txBody>
      </p:sp>
      <p:sp>
        <p:nvSpPr>
          <p:cNvPr id="7193" name="Text Box 33"/>
          <p:cNvSpPr txBox="1">
            <a:spLocks noChangeArrowheads="1"/>
          </p:cNvSpPr>
          <p:nvPr/>
        </p:nvSpPr>
        <p:spPr bwMode="auto">
          <a:xfrm>
            <a:off x="4787900" y="6197600"/>
            <a:ext cx="1728788" cy="461963"/>
          </a:xfrm>
          <a:prstGeom prst="rect">
            <a:avLst/>
          </a:prstGeom>
          <a:noFill/>
          <a:ln w="635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latin typeface="Tw Cen MT" panose="020B0602020104020603" pitchFamily="34" charset="0"/>
              </a:rPr>
              <a:t>l</a:t>
            </a:r>
            <a:r>
              <a:rPr lang="en-GB" altLang="en-US" sz="2400" dirty="0" smtClean="0">
                <a:latin typeface="Tw Cen MT" panose="020B0602020104020603" pitchFamily="34" charset="0"/>
              </a:rPr>
              <a:t>e </a:t>
            </a:r>
            <a:r>
              <a:rPr lang="en-GB" altLang="en-US" sz="2400" dirty="0" err="1">
                <a:latin typeface="Tw Cen MT" panose="020B0602020104020603" pitchFamily="34" charset="0"/>
              </a:rPr>
              <a:t>g</a:t>
            </a:r>
            <a:r>
              <a:rPr lang="en-GB" altLang="en-US" sz="2400" dirty="0" err="1">
                <a:latin typeface="Tw Cen MT" panose="020B0602020104020603" pitchFamily="34" charset="0"/>
                <a:cs typeface="Calibri" panose="020F0502020204030204" pitchFamily="34" charset="0"/>
              </a:rPr>
              <a:t>éant</a:t>
            </a:r>
            <a:endParaRPr lang="en-GB" altLang="en-US" sz="2400" dirty="0">
              <a:latin typeface="Tw Cen MT" panose="020B0602020104020603" pitchFamily="34" charset="0"/>
            </a:endParaRPr>
          </a:p>
        </p:txBody>
      </p:sp>
      <p:sp>
        <p:nvSpPr>
          <p:cNvPr id="7194" name="Text Box 34"/>
          <p:cNvSpPr txBox="1">
            <a:spLocks noChangeArrowheads="1"/>
          </p:cNvSpPr>
          <p:nvPr/>
        </p:nvSpPr>
        <p:spPr bwMode="auto">
          <a:xfrm>
            <a:off x="7019925" y="6194425"/>
            <a:ext cx="1728788" cy="461963"/>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latin typeface="Tw Cen MT" panose="020B0602020104020603" pitchFamily="34" charset="0"/>
              </a:rPr>
              <a:t>l</a:t>
            </a:r>
            <a:r>
              <a:rPr lang="en-GB" altLang="en-US" sz="2400" dirty="0" smtClean="0">
                <a:latin typeface="Tw Cen MT" panose="020B0602020104020603" pitchFamily="34" charset="0"/>
              </a:rPr>
              <a:t>a </a:t>
            </a:r>
            <a:r>
              <a:rPr lang="en-GB" altLang="en-US" sz="2400" dirty="0" err="1">
                <a:latin typeface="Tw Cen MT" panose="020B0602020104020603" pitchFamily="34" charset="0"/>
              </a:rPr>
              <a:t>feuille</a:t>
            </a:r>
            <a:endParaRPr lang="en-GB" altLang="en-US" sz="2400" dirty="0">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1717674" y="2420938"/>
            <a:ext cx="444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70C0"/>
                </a:solidFill>
                <a:latin typeface="Tw Cen MT" panose="020B0602020104020603" pitchFamily="34" charset="0"/>
              </a:rPr>
              <a:t>Le </a:t>
            </a:r>
            <a:r>
              <a:rPr lang="en-GB" altLang="en-US" sz="2400" dirty="0" err="1">
                <a:solidFill>
                  <a:srgbClr val="0070C0"/>
                </a:solidFill>
                <a:latin typeface="Tw Cen MT" panose="020B0602020104020603" pitchFamily="34" charset="0"/>
              </a:rPr>
              <a:t>drapeau</a:t>
            </a:r>
            <a:r>
              <a:rPr lang="en-GB" altLang="en-US" sz="2400" dirty="0">
                <a:solidFill>
                  <a:srgbClr val="0070C0"/>
                </a:solidFill>
                <a:latin typeface="Tw Cen MT" panose="020B0602020104020603" pitchFamily="34" charset="0"/>
              </a:rPr>
              <a:t> </a:t>
            </a:r>
            <a:r>
              <a:rPr lang="en-GB" altLang="en-US" sz="2400" dirty="0" err="1">
                <a:latin typeface="Tw Cen MT" panose="020B0602020104020603" pitchFamily="34" charset="0"/>
              </a:rPr>
              <a:t>d’Allemagne</a:t>
            </a:r>
            <a:r>
              <a:rPr lang="en-GB" altLang="en-US" sz="2400" dirty="0">
                <a:latin typeface="Tw Cen MT" panose="020B0602020104020603" pitchFamily="34" charset="0"/>
              </a:rPr>
              <a:t> </a:t>
            </a:r>
            <a:r>
              <a:rPr lang="en-GB" altLang="en-US" sz="2400" dirty="0" err="1">
                <a:latin typeface="Tw Cen MT" panose="020B0602020104020603" pitchFamily="34" charset="0"/>
              </a:rPr>
              <a:t>est</a:t>
            </a:r>
            <a:r>
              <a:rPr lang="en-GB" altLang="en-US" sz="2400" dirty="0">
                <a:latin typeface="Tw Cen MT" panose="020B0602020104020603" pitchFamily="34" charset="0"/>
              </a:rPr>
              <a:t> …</a:t>
            </a:r>
          </a:p>
        </p:txBody>
      </p:sp>
      <p:sp>
        <p:nvSpPr>
          <p:cNvPr id="8195" name="Text Box 9"/>
          <p:cNvSpPr txBox="1">
            <a:spLocks noChangeArrowheads="1"/>
          </p:cNvSpPr>
          <p:nvPr/>
        </p:nvSpPr>
        <p:spPr bwMode="auto">
          <a:xfrm>
            <a:off x="1717674" y="3357563"/>
            <a:ext cx="3940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70C0"/>
                </a:solidFill>
                <a:latin typeface="Tw Cen MT" panose="020B0602020104020603" pitchFamily="34" charset="0"/>
              </a:rPr>
              <a:t>Le </a:t>
            </a:r>
            <a:r>
              <a:rPr lang="en-GB" altLang="en-US" sz="2400" dirty="0" err="1">
                <a:solidFill>
                  <a:srgbClr val="0070C0"/>
                </a:solidFill>
                <a:latin typeface="Tw Cen MT" panose="020B0602020104020603" pitchFamily="34" charset="0"/>
              </a:rPr>
              <a:t>drapeau</a:t>
            </a:r>
            <a:r>
              <a:rPr lang="en-GB" altLang="en-US" sz="2400" dirty="0">
                <a:solidFill>
                  <a:srgbClr val="0070C0"/>
                </a:solidFill>
                <a:latin typeface="Tw Cen MT" panose="020B0602020104020603" pitchFamily="34" charset="0"/>
              </a:rPr>
              <a:t> </a:t>
            </a:r>
            <a:r>
              <a:rPr lang="en-GB" altLang="en-US" sz="2400" dirty="0">
                <a:latin typeface="Tw Cen MT" panose="020B0602020104020603" pitchFamily="34" charset="0"/>
              </a:rPr>
              <a:t>de France </a:t>
            </a:r>
            <a:r>
              <a:rPr lang="en-GB" altLang="en-US" sz="2400" dirty="0" err="1">
                <a:latin typeface="Tw Cen MT" panose="020B0602020104020603" pitchFamily="34" charset="0"/>
              </a:rPr>
              <a:t>est</a:t>
            </a:r>
            <a:r>
              <a:rPr lang="en-GB" altLang="en-US" sz="2400" dirty="0">
                <a:latin typeface="Tw Cen MT" panose="020B0602020104020603" pitchFamily="34" charset="0"/>
              </a:rPr>
              <a:t> …</a:t>
            </a:r>
          </a:p>
        </p:txBody>
      </p:sp>
      <p:sp>
        <p:nvSpPr>
          <p:cNvPr id="8196" name="Text Box 10"/>
          <p:cNvSpPr txBox="1">
            <a:spLocks noChangeArrowheads="1"/>
          </p:cNvSpPr>
          <p:nvPr/>
        </p:nvSpPr>
        <p:spPr bwMode="auto">
          <a:xfrm>
            <a:off x="1703388" y="1450975"/>
            <a:ext cx="4164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70C0"/>
                </a:solidFill>
                <a:latin typeface="Tw Cen MT" panose="020B0602020104020603" pitchFamily="34" charset="0"/>
              </a:rPr>
              <a:t>Le </a:t>
            </a:r>
            <a:r>
              <a:rPr lang="en-GB" altLang="en-US" sz="2400" dirty="0" err="1">
                <a:solidFill>
                  <a:srgbClr val="0070C0"/>
                </a:solidFill>
                <a:latin typeface="Tw Cen MT" panose="020B0602020104020603" pitchFamily="34" charset="0"/>
              </a:rPr>
              <a:t>drapeau</a:t>
            </a:r>
            <a:r>
              <a:rPr lang="en-GB" altLang="en-US" sz="2400" dirty="0">
                <a:solidFill>
                  <a:srgbClr val="0070C0"/>
                </a:solidFill>
                <a:latin typeface="Tw Cen MT" panose="020B0602020104020603" pitchFamily="34" charset="0"/>
              </a:rPr>
              <a:t> </a:t>
            </a:r>
            <a:r>
              <a:rPr lang="en-GB" altLang="en-US" sz="2400" dirty="0" err="1">
                <a:latin typeface="Tw Cen MT" panose="020B0602020104020603" pitchFamily="34" charset="0"/>
              </a:rPr>
              <a:t>d’Angleterre</a:t>
            </a:r>
            <a:r>
              <a:rPr lang="en-GB" altLang="en-US" sz="2400" dirty="0">
                <a:latin typeface="Tw Cen MT" panose="020B0602020104020603" pitchFamily="34" charset="0"/>
              </a:rPr>
              <a:t> </a:t>
            </a:r>
            <a:r>
              <a:rPr lang="en-GB" altLang="en-US" sz="2400" dirty="0" err="1">
                <a:latin typeface="Tw Cen MT" panose="020B0602020104020603" pitchFamily="34" charset="0"/>
              </a:rPr>
              <a:t>est</a:t>
            </a:r>
            <a:r>
              <a:rPr lang="en-GB" altLang="en-US" sz="2400" dirty="0">
                <a:latin typeface="Tw Cen MT" panose="020B0602020104020603" pitchFamily="34" charset="0"/>
              </a:rPr>
              <a:t>…</a:t>
            </a:r>
          </a:p>
        </p:txBody>
      </p:sp>
      <p:sp>
        <p:nvSpPr>
          <p:cNvPr id="8197" name="Text Box 11"/>
          <p:cNvSpPr txBox="1">
            <a:spLocks noChangeArrowheads="1"/>
          </p:cNvSpPr>
          <p:nvPr/>
        </p:nvSpPr>
        <p:spPr bwMode="auto">
          <a:xfrm>
            <a:off x="1717674" y="4292600"/>
            <a:ext cx="4026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70C0"/>
                </a:solidFill>
                <a:latin typeface="Tw Cen MT" panose="020B0602020104020603" pitchFamily="34" charset="0"/>
              </a:rPr>
              <a:t>Le </a:t>
            </a:r>
            <a:r>
              <a:rPr lang="en-GB" altLang="en-US" sz="2400" dirty="0" err="1">
                <a:solidFill>
                  <a:srgbClr val="0070C0"/>
                </a:solidFill>
                <a:latin typeface="Tw Cen MT" panose="020B0602020104020603" pitchFamily="34" charset="0"/>
              </a:rPr>
              <a:t>drapeau</a:t>
            </a:r>
            <a:r>
              <a:rPr lang="en-GB" altLang="en-US" sz="2400" dirty="0">
                <a:solidFill>
                  <a:srgbClr val="0070C0"/>
                </a:solidFill>
                <a:latin typeface="Tw Cen MT" panose="020B0602020104020603" pitchFamily="34" charset="0"/>
              </a:rPr>
              <a:t> </a:t>
            </a:r>
            <a:r>
              <a:rPr lang="en-GB" altLang="en-US" sz="2400" dirty="0" err="1">
                <a:latin typeface="Tw Cen MT" panose="020B0602020104020603" pitchFamily="34" charset="0"/>
              </a:rPr>
              <a:t>d’Espagne</a:t>
            </a:r>
            <a:r>
              <a:rPr lang="en-GB" altLang="en-US" sz="2400" dirty="0">
                <a:latin typeface="Tw Cen MT" panose="020B0602020104020603" pitchFamily="34" charset="0"/>
              </a:rPr>
              <a:t> </a:t>
            </a:r>
            <a:r>
              <a:rPr lang="en-GB" altLang="en-US" sz="2400" dirty="0" err="1">
                <a:latin typeface="Tw Cen MT" panose="020B0602020104020603" pitchFamily="34" charset="0"/>
              </a:rPr>
              <a:t>est</a:t>
            </a:r>
            <a:r>
              <a:rPr lang="en-GB" altLang="en-US" sz="2400" dirty="0">
                <a:latin typeface="Tw Cen MT" panose="020B0602020104020603" pitchFamily="34" charset="0"/>
              </a:rPr>
              <a:t>…</a:t>
            </a:r>
          </a:p>
        </p:txBody>
      </p:sp>
      <p:sp>
        <p:nvSpPr>
          <p:cNvPr id="8198" name="Text Box 12"/>
          <p:cNvSpPr txBox="1">
            <a:spLocks noChangeArrowheads="1"/>
          </p:cNvSpPr>
          <p:nvPr/>
        </p:nvSpPr>
        <p:spPr bwMode="auto">
          <a:xfrm>
            <a:off x="1704975" y="5229225"/>
            <a:ext cx="358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70C0"/>
                </a:solidFill>
                <a:latin typeface="Tw Cen MT" panose="020B0602020104020603" pitchFamily="34" charset="0"/>
              </a:rPr>
              <a:t>Le </a:t>
            </a:r>
            <a:r>
              <a:rPr lang="en-GB" altLang="en-US" sz="2400" dirty="0" err="1">
                <a:solidFill>
                  <a:srgbClr val="0070C0"/>
                </a:solidFill>
                <a:latin typeface="Tw Cen MT" panose="020B0602020104020603" pitchFamily="34" charset="0"/>
              </a:rPr>
              <a:t>drapeau</a:t>
            </a:r>
            <a:r>
              <a:rPr lang="en-GB" altLang="en-US" sz="2400" dirty="0">
                <a:solidFill>
                  <a:srgbClr val="0070C0"/>
                </a:solidFill>
                <a:latin typeface="Tw Cen MT" panose="020B0602020104020603" pitchFamily="34" charset="0"/>
              </a:rPr>
              <a:t> </a:t>
            </a:r>
            <a:r>
              <a:rPr lang="en-GB" altLang="en-US" sz="2400" dirty="0" err="1">
                <a:latin typeface="Tw Cen MT" panose="020B0602020104020603" pitchFamily="34" charset="0"/>
              </a:rPr>
              <a:t>d’Irlande</a:t>
            </a:r>
            <a:r>
              <a:rPr lang="en-GB" altLang="en-US" sz="2400" dirty="0">
                <a:latin typeface="Tw Cen MT" panose="020B0602020104020603" pitchFamily="34" charset="0"/>
              </a:rPr>
              <a:t> </a:t>
            </a:r>
            <a:r>
              <a:rPr lang="en-GB" altLang="en-US" sz="2400" dirty="0" err="1">
                <a:latin typeface="Tw Cen MT" panose="020B0602020104020603" pitchFamily="34" charset="0"/>
              </a:rPr>
              <a:t>est</a:t>
            </a:r>
            <a:r>
              <a:rPr lang="en-GB" altLang="en-US" sz="2400" dirty="0">
                <a:latin typeface="Tw Cen MT" panose="020B0602020104020603" pitchFamily="34" charset="0"/>
              </a:rPr>
              <a:t> …</a:t>
            </a:r>
          </a:p>
        </p:txBody>
      </p:sp>
      <p:pic>
        <p:nvPicPr>
          <p:cNvPr id="8199" name="Picture 13" descr="Ireland_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88" y="5013325"/>
            <a:ext cx="11398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0" name="Picture 14" descr="[Flag of Eng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788" y="1268413"/>
            <a:ext cx="1138237"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15" descr="french_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3141663"/>
            <a:ext cx="1152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16" descr="German_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88" y="2205038"/>
            <a:ext cx="1152525" cy="874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3" name="Picture 17" descr="spanish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788" y="4076700"/>
            <a:ext cx="11525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4" name="Text Box 24"/>
          <p:cNvSpPr txBox="1">
            <a:spLocks noChangeArrowheads="1"/>
          </p:cNvSpPr>
          <p:nvPr/>
        </p:nvSpPr>
        <p:spPr bwMode="auto">
          <a:xfrm>
            <a:off x="468313" y="333375"/>
            <a:ext cx="7843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dirty="0">
                <a:latin typeface="Tw Cen MT" panose="020B0602020104020603" pitchFamily="34" charset="0"/>
              </a:rPr>
              <a:t>De </a:t>
            </a:r>
            <a:r>
              <a:rPr lang="en-GB" altLang="en-US" sz="2800" b="1" dirty="0" err="1">
                <a:latin typeface="Tw Cen MT" panose="020B0602020104020603" pitchFamily="34" charset="0"/>
              </a:rPr>
              <a:t>quelle</a:t>
            </a:r>
            <a:r>
              <a:rPr lang="en-GB" altLang="en-US" sz="2800" b="1" dirty="0">
                <a:latin typeface="Tw Cen MT" panose="020B0602020104020603" pitchFamily="34" charset="0"/>
              </a:rPr>
              <a:t> </a:t>
            </a:r>
            <a:r>
              <a:rPr lang="en-GB" altLang="en-US" sz="2800" b="1" dirty="0" err="1">
                <a:latin typeface="Tw Cen MT" panose="020B0602020104020603" pitchFamily="34" charset="0"/>
              </a:rPr>
              <a:t>couleurs</a:t>
            </a:r>
            <a:r>
              <a:rPr lang="en-GB" altLang="en-US" sz="2800" b="1" dirty="0">
                <a:latin typeface="Tw Cen MT" panose="020B0602020104020603" pitchFamily="34" charset="0"/>
              </a:rPr>
              <a:t> </a:t>
            </a:r>
            <a:r>
              <a:rPr lang="en-GB" altLang="en-US" sz="2800" b="1" dirty="0" err="1">
                <a:latin typeface="Tw Cen MT" panose="020B0602020104020603" pitchFamily="34" charset="0"/>
              </a:rPr>
              <a:t>sont</a:t>
            </a:r>
            <a:r>
              <a:rPr lang="en-GB" altLang="en-US" sz="2800" b="1" dirty="0">
                <a:latin typeface="Tw Cen MT" panose="020B0602020104020603" pitchFamily="34" charset="0"/>
              </a:rPr>
              <a:t> les </a:t>
            </a:r>
            <a:r>
              <a:rPr lang="en-GB" altLang="en-US" sz="2800" b="1" dirty="0" err="1">
                <a:latin typeface="Tw Cen MT" panose="020B0602020104020603" pitchFamily="34" charset="0"/>
              </a:rPr>
              <a:t>drapeaux</a:t>
            </a:r>
            <a:r>
              <a:rPr lang="en-GB" altLang="en-US" sz="2800" b="1" dirty="0">
                <a:latin typeface="Tw Cen MT" panose="020B0602020104020603" pitchFamily="34" charset="0"/>
              </a:rPr>
              <a:t> de </a:t>
            </a:r>
            <a:r>
              <a:rPr lang="en-GB" altLang="en-US" sz="2800" b="1" dirty="0" err="1">
                <a:latin typeface="Tw Cen MT" panose="020B0602020104020603" pitchFamily="34" charset="0"/>
              </a:rPr>
              <a:t>ces</a:t>
            </a:r>
            <a:r>
              <a:rPr lang="en-GB" altLang="en-US" sz="2800" b="1" dirty="0">
                <a:latin typeface="Tw Cen MT" panose="020B0602020104020603" pitchFamily="34" charset="0"/>
              </a:rPr>
              <a:t> pays?</a:t>
            </a:r>
          </a:p>
        </p:txBody>
      </p:sp>
      <p:sp>
        <p:nvSpPr>
          <p:cNvPr id="30745" name="Text Box 25"/>
          <p:cNvSpPr txBox="1">
            <a:spLocks noChangeArrowheads="1"/>
          </p:cNvSpPr>
          <p:nvPr/>
        </p:nvSpPr>
        <p:spPr bwMode="auto">
          <a:xfrm>
            <a:off x="5867400" y="1427163"/>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Tw Cen MT" panose="020B0602020104020603" pitchFamily="34" charset="0"/>
              </a:rPr>
              <a:t>rouge et blanc.</a:t>
            </a:r>
          </a:p>
        </p:txBody>
      </p:sp>
      <p:sp>
        <p:nvSpPr>
          <p:cNvPr id="30746" name="Text Box 26"/>
          <p:cNvSpPr txBox="1">
            <a:spLocks noChangeArrowheads="1"/>
          </p:cNvSpPr>
          <p:nvPr/>
        </p:nvSpPr>
        <p:spPr bwMode="auto">
          <a:xfrm>
            <a:off x="5868988" y="2395538"/>
            <a:ext cx="302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Tw Cen MT" panose="020B0602020104020603" pitchFamily="34" charset="0"/>
              </a:rPr>
              <a:t>noir, rouge et </a:t>
            </a:r>
            <a:r>
              <a:rPr lang="en-GB" altLang="en-US" sz="2400" dirty="0" err="1">
                <a:latin typeface="Tw Cen MT" panose="020B0602020104020603" pitchFamily="34" charset="0"/>
              </a:rPr>
              <a:t>jaune</a:t>
            </a:r>
            <a:r>
              <a:rPr lang="en-GB" altLang="en-US" sz="2400" dirty="0">
                <a:latin typeface="Tw Cen MT" panose="020B0602020104020603" pitchFamily="34" charset="0"/>
              </a:rPr>
              <a:t>.</a:t>
            </a:r>
          </a:p>
        </p:txBody>
      </p:sp>
      <p:sp>
        <p:nvSpPr>
          <p:cNvPr id="30747" name="Text Box 27"/>
          <p:cNvSpPr txBox="1">
            <a:spLocks noChangeArrowheads="1"/>
          </p:cNvSpPr>
          <p:nvPr/>
        </p:nvSpPr>
        <p:spPr bwMode="auto">
          <a:xfrm>
            <a:off x="5868988" y="333216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smtClean="0">
                <a:latin typeface="Tw Cen MT" panose="020B0602020104020603" pitchFamily="34" charset="0"/>
              </a:rPr>
              <a:t>bleu</a:t>
            </a:r>
            <a:r>
              <a:rPr lang="en-GB" altLang="en-US" sz="2400" dirty="0">
                <a:latin typeface="Tw Cen MT" panose="020B0602020104020603" pitchFamily="34" charset="0"/>
              </a:rPr>
              <a:t>, blanc et rouge.</a:t>
            </a:r>
          </a:p>
        </p:txBody>
      </p:sp>
      <p:sp>
        <p:nvSpPr>
          <p:cNvPr id="30748" name="Text Box 28"/>
          <p:cNvSpPr txBox="1">
            <a:spLocks noChangeArrowheads="1"/>
          </p:cNvSpPr>
          <p:nvPr/>
        </p:nvSpPr>
        <p:spPr bwMode="auto">
          <a:xfrm>
            <a:off x="5868988" y="426720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Tw Cen MT" panose="020B0602020104020603" pitchFamily="34" charset="0"/>
              </a:rPr>
              <a:t>rouge et </a:t>
            </a:r>
            <a:r>
              <a:rPr lang="en-GB" altLang="en-US" sz="2400" dirty="0" err="1">
                <a:latin typeface="Tw Cen MT" panose="020B0602020104020603" pitchFamily="34" charset="0"/>
              </a:rPr>
              <a:t>jaune</a:t>
            </a:r>
            <a:r>
              <a:rPr lang="en-GB" altLang="en-US" sz="2400" dirty="0">
                <a:latin typeface="Tw Cen MT" panose="020B0602020104020603" pitchFamily="34" charset="0"/>
              </a:rPr>
              <a:t>.</a:t>
            </a:r>
          </a:p>
        </p:txBody>
      </p:sp>
      <p:sp>
        <p:nvSpPr>
          <p:cNvPr id="30749" name="Text Box 29"/>
          <p:cNvSpPr txBox="1">
            <a:spLocks noChangeArrowheads="1"/>
          </p:cNvSpPr>
          <p:nvPr/>
        </p:nvSpPr>
        <p:spPr bwMode="auto">
          <a:xfrm>
            <a:off x="5867400" y="5229225"/>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Tw Cen MT" panose="020B0602020104020603" pitchFamily="34" charset="0"/>
              </a:rPr>
              <a:t>vert, blanc et orange.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5" grpId="0"/>
      <p:bldP spid="30746" grpId="0"/>
      <p:bldP spid="30747" grpId="0"/>
      <p:bldP spid="30748" grpId="0"/>
      <p:bldP spid="3074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TotalTime>
  <Words>717</Words>
  <Application>Microsoft Office PowerPoint</Application>
  <PresentationFormat>On-screen Show (4:3)</PresentationFormat>
  <Paragraphs>109</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Dotum</vt:lpstr>
      <vt:lpstr>Year supply of fairy cakes</vt:lpstr>
      <vt:lpstr>Arial</vt:lpstr>
      <vt:lpstr>Arial Rounded MT Bold</vt:lpstr>
      <vt:lpstr>Calibri</vt:lpstr>
      <vt:lpstr>Calibri Light</vt:lpstr>
      <vt:lpstr>Tw Cen MT</vt:lpstr>
      <vt:lpstr>Office Theme</vt:lpstr>
      <vt:lpstr>PowerPoint Presentation</vt:lpstr>
      <vt:lpstr>Nous allons…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17</cp:revision>
  <dcterms:created xsi:type="dcterms:W3CDTF">2014-08-25T17:33:09Z</dcterms:created>
  <dcterms:modified xsi:type="dcterms:W3CDTF">2018-10-24T11:54:45Z</dcterms:modified>
</cp:coreProperties>
</file>