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8" r:id="rId2"/>
    <p:sldId id="270" r:id="rId3"/>
    <p:sldId id="279" r:id="rId4"/>
    <p:sldId id="281" r:id="rId5"/>
    <p:sldId id="282" r:id="rId6"/>
    <p:sldId id="257" r:id="rId7"/>
    <p:sldId id="258" r:id="rId8"/>
    <p:sldId id="280" r:id="rId9"/>
    <p:sldId id="274" r:id="rId10"/>
    <p:sldId id="277" r:id="rId11"/>
    <p:sldId id="273" r:id="rId12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33CCFF"/>
    <a:srgbClr val="FF0000"/>
    <a:srgbClr val="008080"/>
    <a:srgbClr val="009900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5938" autoAdjust="0"/>
  </p:normalViewPr>
  <p:slideViewPr>
    <p:cSldViewPr>
      <p:cViewPr varScale="1">
        <p:scale>
          <a:sx n="73" d="100"/>
          <a:sy n="73" d="100"/>
        </p:scale>
        <p:origin x="26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EF933F8-1ADC-434A-9235-77A08FB44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8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C3BC04F-0B29-48E2-A00E-186BD811CAEB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997FB18-FFCC-41A7-9DE5-CC3621CB1E38}" type="slidenum">
              <a:rPr lang="en-GB" altLang="en-US" sz="1200"/>
              <a:pPr algn="r" eaLnBrk="1" hangingPunct="1"/>
              <a:t>2</a:t>
            </a:fld>
            <a:endParaRPr lang="en-GB" altLang="en-US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4124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EF80517-7200-415B-9629-592438244A56}" type="slidenum">
              <a:rPr lang="en-GB" altLang="en-US"/>
              <a:pPr eaLnBrk="1" hangingPunct="1"/>
              <a:t>4</a:t>
            </a:fld>
            <a:endParaRPr lang="en-GB" alt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0443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Ask questions about where these cities are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Pupils pick 6 places and say where they are Brest est au nord-ouest de la France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F8BEA0E-6F62-4819-9FAD-B08FD87607BD}" type="slidenum">
              <a:rPr lang="en-GB" altLang="en-US"/>
              <a:pPr eaLnBrk="1" hangingPunct="1"/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604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</a:t>
            </a:r>
            <a:r>
              <a:rPr lang="en-GB" baseline="0" dirty="0" smtClean="0"/>
              <a:t> try to put in the cities, rivers, mountain ranges and seas in their booklets.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33F8-1ADC-434A-9235-77A08FB4491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Clues for the cities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F933F8-1ADC-434A-9235-77A08FB4491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0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790FA-9DE3-43EF-BE5D-7852D2DC4A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69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0794-34C6-40E5-BD23-55B6F8A7A4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03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9FA0-9DD0-4923-BE59-5EDD109C42A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591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3988-26D6-45FC-BBD9-06A9C9B3DA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442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A91F-7C6F-4592-8AB3-28C5E9CB62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55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10E75-129B-4E24-A533-8E4F9DD95DA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38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59613-A614-4184-9E33-3AD9A8655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4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A9465-C73A-4226-B850-8EC4A7C041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420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8662-2A95-42AF-8430-68FCC29348C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29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E780-48E5-4F43-8246-DC7A5C3D83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840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ACA66-A152-4E08-9CD9-2032DB6D07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489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smtClean="0"/>
              <a:t>Click to edit Master text styles</a:t>
            </a:r>
          </a:p>
          <a:p>
            <a:pPr lvl="1"/>
            <a:r>
              <a:rPr lang="fr-FR" altLang="en-US" smtClean="0"/>
              <a:t>Second level</a:t>
            </a:r>
          </a:p>
          <a:p>
            <a:pPr lvl="2"/>
            <a:r>
              <a:rPr lang="fr-FR" altLang="en-US" smtClean="0"/>
              <a:t>Third level</a:t>
            </a:r>
          </a:p>
          <a:p>
            <a:pPr lvl="3"/>
            <a:r>
              <a:rPr lang="fr-FR" altLang="en-US" smtClean="0"/>
              <a:t>Fourth level</a:t>
            </a:r>
          </a:p>
          <a:p>
            <a:pPr lvl="4"/>
            <a:r>
              <a:rPr lang="fr-FR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5C9A69-676C-4CE2-ACCE-AE5564213CB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st.hist-geo.co.uk/img/france/France-Fleuves-1.p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96195"/>
            <a:ext cx="5452638" cy="653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60350"/>
            <a:ext cx="72009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aelle\Documents\cartes\france4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90525"/>
            <a:ext cx="6457950" cy="594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969962" y="823913"/>
            <a:ext cx="143986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La Manche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22712" y="5503863"/>
            <a:ext cx="19431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La mer Méditerranée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2262" y="3763963"/>
            <a:ext cx="14176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latin typeface="Tw Cen MT" panose="020B0602020104020603" pitchFamily="34" charset="0"/>
              </a:rPr>
              <a:t>L’Océan  Atlantique </a:t>
            </a:r>
          </a:p>
        </p:txBody>
      </p:sp>
      <p:sp>
        <p:nvSpPr>
          <p:cNvPr id="15" name="Freeform 14"/>
          <p:cNvSpPr/>
          <p:nvPr/>
        </p:nvSpPr>
        <p:spPr>
          <a:xfrm>
            <a:off x="2651751" y="2090050"/>
            <a:ext cx="1728193" cy="2304256"/>
          </a:xfrm>
          <a:custGeom>
            <a:avLst/>
            <a:gdLst>
              <a:gd name="connsiteX0" fmla="*/ 1070472 w 2021595"/>
              <a:gd name="connsiteY0" fmla="*/ 161581 h 2289672"/>
              <a:gd name="connsiteX1" fmla="*/ 541662 w 2021595"/>
              <a:gd name="connsiteY1" fmla="*/ 227682 h 2289672"/>
              <a:gd name="connsiteX2" fmla="*/ 145055 w 2021595"/>
              <a:gd name="connsiteY2" fmla="*/ 1527672 h 2289672"/>
              <a:gd name="connsiteX3" fmla="*/ 1411995 w 2021595"/>
              <a:gd name="connsiteY3" fmla="*/ 2287836 h 2289672"/>
              <a:gd name="connsiteX4" fmla="*/ 1896737 w 2021595"/>
              <a:gd name="connsiteY4" fmla="*/ 1516656 h 2289672"/>
              <a:gd name="connsiteX5" fmla="*/ 1995889 w 2021595"/>
              <a:gd name="connsiteY5" fmla="*/ 811576 h 2289672"/>
              <a:gd name="connsiteX6" fmla="*/ 1742501 w 2021595"/>
              <a:gd name="connsiteY6" fmla="*/ 249716 h 2289672"/>
              <a:gd name="connsiteX7" fmla="*/ 1070472 w 2021595"/>
              <a:gd name="connsiteY7" fmla="*/ 161581 h 2289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21595" h="2289672">
                <a:moveTo>
                  <a:pt x="1070472" y="161581"/>
                </a:moveTo>
                <a:cubicBezTo>
                  <a:pt x="870332" y="157909"/>
                  <a:pt x="695898" y="0"/>
                  <a:pt x="541662" y="227682"/>
                </a:cubicBezTo>
                <a:cubicBezTo>
                  <a:pt x="387426" y="455364"/>
                  <a:pt x="0" y="1184313"/>
                  <a:pt x="145055" y="1527672"/>
                </a:cubicBezTo>
                <a:cubicBezTo>
                  <a:pt x="290111" y="1871031"/>
                  <a:pt x="1120048" y="2289672"/>
                  <a:pt x="1411995" y="2287836"/>
                </a:cubicBezTo>
                <a:cubicBezTo>
                  <a:pt x="1703942" y="2286000"/>
                  <a:pt x="1799421" y="1762699"/>
                  <a:pt x="1896737" y="1516656"/>
                </a:cubicBezTo>
                <a:cubicBezTo>
                  <a:pt x="1994053" y="1270613"/>
                  <a:pt x="2021595" y="1022733"/>
                  <a:pt x="1995889" y="811576"/>
                </a:cubicBezTo>
                <a:cubicBezTo>
                  <a:pt x="1970183" y="600419"/>
                  <a:pt x="1900409" y="359885"/>
                  <a:pt x="1742501" y="249716"/>
                </a:cubicBezTo>
                <a:cubicBezTo>
                  <a:pt x="1584593" y="139547"/>
                  <a:pt x="1270612" y="165253"/>
                  <a:pt x="1070472" y="161581"/>
                </a:cubicBezTo>
                <a:close/>
              </a:path>
            </a:pathLst>
          </a:custGeom>
          <a:solidFill>
            <a:srgbClr val="996633">
              <a:alpha val="7059"/>
            </a:srgbClr>
          </a:solidFill>
          <a:ln>
            <a:solidFill>
              <a:srgbClr val="385D8A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dirty="0">
                <a:ln>
                  <a:solidFill>
                    <a:srgbClr val="996633"/>
                  </a:solidFill>
                </a:ln>
                <a:solidFill>
                  <a:srgbClr val="92D050"/>
                </a:solidFill>
                <a:latin typeface="Tw Cen MT" panose="020B0602020104020603" pitchFamily="34" charset="0"/>
              </a:rPr>
              <a:t>Le Massif Central </a:t>
            </a:r>
          </a:p>
        </p:txBody>
      </p:sp>
      <p:sp>
        <p:nvSpPr>
          <p:cNvPr id="16" name="Freeform 15"/>
          <p:cNvSpPr/>
          <p:nvPr/>
        </p:nvSpPr>
        <p:spPr>
          <a:xfrm>
            <a:off x="4392305" y="3248407"/>
            <a:ext cx="1281630" cy="1909591"/>
          </a:xfrm>
          <a:custGeom>
            <a:avLst/>
            <a:gdLst>
              <a:gd name="connsiteX0" fmla="*/ 541664 w 1281630"/>
              <a:gd name="connsiteY0" fmla="*/ 178107 h 1909591"/>
              <a:gd name="connsiteX1" fmla="*/ 288276 w 1281630"/>
              <a:gd name="connsiteY1" fmla="*/ 817085 h 1909591"/>
              <a:gd name="connsiteX2" fmla="*/ 56921 w 1281630"/>
              <a:gd name="connsiteY2" fmla="*/ 1445046 h 1909591"/>
              <a:gd name="connsiteX3" fmla="*/ 629799 w 1281630"/>
              <a:gd name="connsiteY3" fmla="*/ 1907755 h 1909591"/>
              <a:gd name="connsiteX4" fmla="*/ 1180642 w 1281630"/>
              <a:gd name="connsiteY4" fmla="*/ 1456063 h 1909591"/>
              <a:gd name="connsiteX5" fmla="*/ 1235726 w 1281630"/>
              <a:gd name="connsiteY5" fmla="*/ 850135 h 1909591"/>
              <a:gd name="connsiteX6" fmla="*/ 971321 w 1281630"/>
              <a:gd name="connsiteY6" fmla="*/ 123022 h 1909591"/>
              <a:gd name="connsiteX7" fmla="*/ 607765 w 1281630"/>
              <a:gd name="connsiteY7" fmla="*/ 112005 h 1909591"/>
              <a:gd name="connsiteX8" fmla="*/ 607765 w 1281630"/>
              <a:gd name="connsiteY8" fmla="*/ 112005 h 1909591"/>
              <a:gd name="connsiteX9" fmla="*/ 541664 w 1281630"/>
              <a:gd name="connsiteY9" fmla="*/ 178107 h 190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81630" h="1909591">
                <a:moveTo>
                  <a:pt x="541664" y="178107"/>
                </a:moveTo>
                <a:cubicBezTo>
                  <a:pt x="455365" y="392018"/>
                  <a:pt x="369066" y="605929"/>
                  <a:pt x="288276" y="817085"/>
                </a:cubicBezTo>
                <a:cubicBezTo>
                  <a:pt x="207486" y="1028241"/>
                  <a:pt x="0" y="1263268"/>
                  <a:pt x="56921" y="1445046"/>
                </a:cubicBezTo>
                <a:cubicBezTo>
                  <a:pt x="113842" y="1626824"/>
                  <a:pt x="442512" y="1905919"/>
                  <a:pt x="629799" y="1907755"/>
                </a:cubicBezTo>
                <a:cubicBezTo>
                  <a:pt x="817086" y="1909591"/>
                  <a:pt x="1079654" y="1632333"/>
                  <a:pt x="1180642" y="1456063"/>
                </a:cubicBezTo>
                <a:cubicBezTo>
                  <a:pt x="1281630" y="1279793"/>
                  <a:pt x="1270613" y="1072309"/>
                  <a:pt x="1235726" y="850135"/>
                </a:cubicBezTo>
                <a:cubicBezTo>
                  <a:pt x="1200839" y="627962"/>
                  <a:pt x="1075981" y="246044"/>
                  <a:pt x="971321" y="123022"/>
                </a:cubicBezTo>
                <a:cubicBezTo>
                  <a:pt x="866661" y="0"/>
                  <a:pt x="607765" y="112005"/>
                  <a:pt x="607765" y="112005"/>
                </a:cubicBezTo>
                <a:lnTo>
                  <a:pt x="607765" y="112005"/>
                </a:lnTo>
                <a:lnTo>
                  <a:pt x="541664" y="178107"/>
                </a:lnTo>
                <a:close/>
              </a:path>
            </a:pathLst>
          </a:custGeom>
          <a:solidFill>
            <a:srgbClr val="996633">
              <a:alpha val="1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Les </a:t>
            </a:r>
            <a:r>
              <a:rPr lang="en-GB" b="1" dirty="0" err="1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Alpes</a:t>
            </a:r>
            <a:r>
              <a:rPr lang="en-GB" b="1" dirty="0">
                <a:ln w="12700">
                  <a:solidFill>
                    <a:srgbClr val="385D8A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17" name="Freeform 16"/>
          <p:cNvSpPr/>
          <p:nvPr/>
        </p:nvSpPr>
        <p:spPr>
          <a:xfrm>
            <a:off x="1371849" y="5097405"/>
            <a:ext cx="2467777" cy="951123"/>
          </a:xfrm>
          <a:custGeom>
            <a:avLst/>
            <a:gdLst>
              <a:gd name="connsiteX0" fmla="*/ 2173994 w 2467777"/>
              <a:gd name="connsiteY0" fmla="*/ 543499 h 951123"/>
              <a:gd name="connsiteX1" fmla="*/ 323161 w 2467777"/>
              <a:gd name="connsiteY1" fmla="*/ 80790 h 951123"/>
              <a:gd name="connsiteX2" fmla="*/ 235026 w 2467777"/>
              <a:gd name="connsiteY2" fmla="*/ 58757 h 951123"/>
              <a:gd name="connsiteX3" fmla="*/ 212992 w 2467777"/>
              <a:gd name="connsiteY3" fmla="*/ 168925 h 951123"/>
              <a:gd name="connsiteX4" fmla="*/ 510447 w 2467777"/>
              <a:gd name="connsiteY4" fmla="*/ 400280 h 951123"/>
              <a:gd name="connsiteX5" fmla="*/ 2085859 w 2467777"/>
              <a:gd name="connsiteY5" fmla="*/ 929089 h 951123"/>
              <a:gd name="connsiteX6" fmla="*/ 2173994 w 2467777"/>
              <a:gd name="connsiteY6" fmla="*/ 543499 h 951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67777" h="951123">
                <a:moveTo>
                  <a:pt x="2173994" y="543499"/>
                </a:moveTo>
                <a:cubicBezTo>
                  <a:pt x="1880211" y="402116"/>
                  <a:pt x="323161" y="80790"/>
                  <a:pt x="323161" y="80790"/>
                </a:cubicBezTo>
                <a:cubicBezTo>
                  <a:pt x="0" y="0"/>
                  <a:pt x="253387" y="44068"/>
                  <a:pt x="235026" y="58757"/>
                </a:cubicBezTo>
                <a:cubicBezTo>
                  <a:pt x="216665" y="73446"/>
                  <a:pt x="167089" y="112005"/>
                  <a:pt x="212992" y="168925"/>
                </a:cubicBezTo>
                <a:cubicBezTo>
                  <a:pt x="258896" y="225846"/>
                  <a:pt x="198303" y="273586"/>
                  <a:pt x="510447" y="400280"/>
                </a:cubicBezTo>
                <a:cubicBezTo>
                  <a:pt x="822592" y="526974"/>
                  <a:pt x="1803093" y="907055"/>
                  <a:pt x="2085859" y="929089"/>
                </a:cubicBezTo>
                <a:cubicBezTo>
                  <a:pt x="2368625" y="951123"/>
                  <a:pt x="2467777" y="684882"/>
                  <a:pt x="2173994" y="543499"/>
                </a:cubicBezTo>
                <a:close/>
              </a:path>
            </a:pathLst>
          </a:custGeom>
          <a:solidFill>
            <a:srgbClr val="996633">
              <a:alpha val="14902"/>
            </a:srgbClr>
          </a:solidFill>
          <a:ln>
            <a:solidFill>
              <a:srgbClr val="385D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rgbClr val="99663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Les </a:t>
            </a:r>
            <a:r>
              <a:rPr lang="en-GB" b="1" dirty="0" err="1">
                <a:ln w="12700">
                  <a:solidFill>
                    <a:srgbClr val="996633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Pyrénées</a:t>
            </a:r>
            <a:endParaRPr lang="en-GB" b="1" dirty="0">
              <a:ln w="12700">
                <a:solidFill>
                  <a:srgbClr val="996633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4449226" y="2449685"/>
            <a:ext cx="769345" cy="1028240"/>
          </a:xfrm>
          <a:custGeom>
            <a:avLst/>
            <a:gdLst>
              <a:gd name="connsiteX0" fmla="*/ 616945 w 769345"/>
              <a:gd name="connsiteY0" fmla="*/ 106496 h 1028240"/>
              <a:gd name="connsiteX1" fmla="*/ 33051 w 769345"/>
              <a:gd name="connsiteY1" fmla="*/ 844626 h 1028240"/>
              <a:gd name="connsiteX2" fmla="*/ 418641 w 769345"/>
              <a:gd name="connsiteY2" fmla="*/ 921744 h 1028240"/>
              <a:gd name="connsiteX3" fmla="*/ 738131 w 769345"/>
              <a:gd name="connsiteY3" fmla="*/ 205648 h 1028240"/>
              <a:gd name="connsiteX4" fmla="*/ 616945 w 769345"/>
              <a:gd name="connsiteY4" fmla="*/ 106496 h 1028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9345" h="1028240">
                <a:moveTo>
                  <a:pt x="616945" y="106496"/>
                </a:moveTo>
                <a:cubicBezTo>
                  <a:pt x="499432" y="212992"/>
                  <a:pt x="66102" y="708751"/>
                  <a:pt x="33051" y="844626"/>
                </a:cubicBezTo>
                <a:cubicBezTo>
                  <a:pt x="0" y="980501"/>
                  <a:pt x="301128" y="1028240"/>
                  <a:pt x="418641" y="921744"/>
                </a:cubicBezTo>
                <a:cubicBezTo>
                  <a:pt x="536154" y="815248"/>
                  <a:pt x="706917" y="339686"/>
                  <a:pt x="738131" y="205648"/>
                </a:cubicBezTo>
                <a:cubicBezTo>
                  <a:pt x="769345" y="71610"/>
                  <a:pt x="734458" y="0"/>
                  <a:pt x="616945" y="106496"/>
                </a:cubicBezTo>
                <a:close/>
              </a:path>
            </a:pathLst>
          </a:custGeom>
          <a:solidFill>
            <a:srgbClr val="996633">
              <a:alpha val="1294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Le </a:t>
            </a:r>
            <a:r>
              <a:rPr lang="en-GB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w Cen MT" panose="020B0602020104020603" pitchFamily="34" charset="0"/>
              </a:rPr>
              <a:t>jura</a:t>
            </a: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5146675" y="1758950"/>
            <a:ext cx="287337" cy="819150"/>
          </a:xfrm>
          <a:custGeom>
            <a:avLst/>
            <a:gdLst>
              <a:gd name="connsiteX0" fmla="*/ 86300 w 315817"/>
              <a:gd name="connsiteY0" fmla="*/ 78954 h 901547"/>
              <a:gd name="connsiteX1" fmla="*/ 9181 w 315817"/>
              <a:gd name="connsiteY1" fmla="*/ 574713 h 901547"/>
              <a:gd name="connsiteX2" fmla="*/ 141384 w 315817"/>
              <a:gd name="connsiteY2" fmla="*/ 894203 h 901547"/>
              <a:gd name="connsiteX3" fmla="*/ 295620 w 315817"/>
              <a:gd name="connsiteY3" fmla="*/ 530646 h 901547"/>
              <a:gd name="connsiteX4" fmla="*/ 262569 w 315817"/>
              <a:gd name="connsiteY4" fmla="*/ 100988 h 901547"/>
              <a:gd name="connsiteX5" fmla="*/ 86300 w 315817"/>
              <a:gd name="connsiteY5" fmla="*/ 78954 h 901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5817" h="901547">
                <a:moveTo>
                  <a:pt x="86300" y="78954"/>
                </a:moveTo>
                <a:cubicBezTo>
                  <a:pt x="44069" y="157908"/>
                  <a:pt x="0" y="438838"/>
                  <a:pt x="9181" y="574713"/>
                </a:cubicBezTo>
                <a:cubicBezTo>
                  <a:pt x="18362" y="710588"/>
                  <a:pt x="93644" y="901547"/>
                  <a:pt x="141384" y="894203"/>
                </a:cubicBezTo>
                <a:cubicBezTo>
                  <a:pt x="189124" y="886859"/>
                  <a:pt x="275423" y="662848"/>
                  <a:pt x="295620" y="530646"/>
                </a:cubicBezTo>
                <a:cubicBezTo>
                  <a:pt x="315817" y="398444"/>
                  <a:pt x="293784" y="174434"/>
                  <a:pt x="262569" y="100988"/>
                </a:cubicBezTo>
                <a:cubicBezTo>
                  <a:pt x="231355" y="27542"/>
                  <a:pt x="128531" y="0"/>
                  <a:pt x="86300" y="78954"/>
                </a:cubicBezTo>
                <a:close/>
              </a:path>
            </a:pathLst>
          </a:custGeom>
          <a:solidFill>
            <a:srgbClr val="996633">
              <a:alpha val="1607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4512" y="1903413"/>
            <a:ext cx="1079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Les </a:t>
            </a:r>
            <a:r>
              <a:rPr lang="en-GB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vosges</a:t>
            </a:r>
            <a:endParaRPr lang="en-GB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2811462" y="1582738"/>
            <a:ext cx="288925" cy="2889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1978025" y="2263775"/>
            <a:ext cx="144462" cy="431800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122487" y="3848100"/>
            <a:ext cx="144463" cy="503238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65587" y="4135438"/>
            <a:ext cx="288925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498975" y="1543050"/>
            <a:ext cx="287337" cy="504825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6" name="TextBox 33"/>
          <p:cNvSpPr txBox="1">
            <a:spLocks noChangeArrowheads="1"/>
          </p:cNvSpPr>
          <p:nvPr/>
        </p:nvSpPr>
        <p:spPr bwMode="auto">
          <a:xfrm>
            <a:off x="1546225" y="1903413"/>
            <a:ext cx="10795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>
                <a:solidFill>
                  <a:srgbClr val="00B0F0"/>
                </a:solidFill>
                <a:latin typeface="Tw Cen MT" panose="020B0602020104020603" pitchFamily="34" charset="0"/>
              </a:rPr>
              <a:t>La Loire </a:t>
            </a:r>
          </a:p>
        </p:txBody>
      </p:sp>
      <p:sp>
        <p:nvSpPr>
          <p:cNvPr id="7187" name="TextBox 35"/>
          <p:cNvSpPr txBox="1">
            <a:spLocks noChangeArrowheads="1"/>
          </p:cNvSpPr>
          <p:nvPr/>
        </p:nvSpPr>
        <p:spPr bwMode="auto">
          <a:xfrm>
            <a:off x="2686578" y="1004359"/>
            <a:ext cx="15843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La seine </a:t>
            </a:r>
          </a:p>
        </p:txBody>
      </p:sp>
      <p:sp>
        <p:nvSpPr>
          <p:cNvPr id="7188" name="TextBox 36"/>
          <p:cNvSpPr txBox="1">
            <a:spLocks noChangeArrowheads="1"/>
          </p:cNvSpPr>
          <p:nvPr/>
        </p:nvSpPr>
        <p:spPr bwMode="auto">
          <a:xfrm>
            <a:off x="1257300" y="3271838"/>
            <a:ext cx="1554162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La Garonne </a:t>
            </a:r>
          </a:p>
        </p:txBody>
      </p:sp>
      <p:sp>
        <p:nvSpPr>
          <p:cNvPr id="7189" name="TextBox 37"/>
          <p:cNvSpPr txBox="1">
            <a:spLocks noChangeArrowheads="1"/>
          </p:cNvSpPr>
          <p:nvPr/>
        </p:nvSpPr>
        <p:spPr bwMode="auto">
          <a:xfrm>
            <a:off x="3633787" y="1398588"/>
            <a:ext cx="151288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Le </a:t>
            </a:r>
            <a:r>
              <a:rPr lang="en-GB" altLang="en-US" sz="1800" b="1" dirty="0" err="1">
                <a:solidFill>
                  <a:srgbClr val="00B0F0"/>
                </a:solidFill>
                <a:latin typeface="Tw Cen MT" panose="020B0602020104020603" pitchFamily="34" charset="0"/>
              </a:rPr>
              <a:t>Rhin</a:t>
            </a: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 </a:t>
            </a:r>
          </a:p>
        </p:txBody>
      </p:sp>
      <p:sp>
        <p:nvSpPr>
          <p:cNvPr id="7190" name="TextBox 38"/>
          <p:cNvSpPr txBox="1">
            <a:spLocks noChangeArrowheads="1"/>
          </p:cNvSpPr>
          <p:nvPr/>
        </p:nvSpPr>
        <p:spPr bwMode="auto">
          <a:xfrm>
            <a:off x="3706812" y="4567238"/>
            <a:ext cx="1297236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l</a:t>
            </a:r>
            <a:r>
              <a:rPr lang="en-GB" altLang="en-US" sz="18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e </a:t>
            </a:r>
            <a:r>
              <a:rPr lang="en-GB" altLang="en-US" sz="1800" b="1" dirty="0">
                <a:solidFill>
                  <a:srgbClr val="00B0F0"/>
                </a:solidFill>
                <a:latin typeface="Tw Cen MT" panose="020B0602020104020603" pitchFamily="34" charset="0"/>
              </a:rPr>
              <a:t>Rhône </a:t>
            </a:r>
          </a:p>
        </p:txBody>
      </p:sp>
      <p:pic>
        <p:nvPicPr>
          <p:cNvPr id="7191" name="Picture 4" descr="C:\Users\Gaelle\Downloads\Brosen_windrose-fr.resized-8f49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946" y="2571750"/>
            <a:ext cx="179951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2" name="TextBox 43"/>
          <p:cNvSpPr txBox="1">
            <a:spLocks noChangeArrowheads="1"/>
          </p:cNvSpPr>
          <p:nvPr/>
        </p:nvSpPr>
        <p:spPr bwMode="auto">
          <a:xfrm>
            <a:off x="7308850" y="2060575"/>
            <a:ext cx="11486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" panose="020B0602020104020603" pitchFamily="34" charset="0"/>
              </a:rPr>
              <a:t>le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nord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3" name="TextBox 44"/>
          <p:cNvSpPr txBox="1">
            <a:spLocks noChangeArrowheads="1"/>
          </p:cNvSpPr>
          <p:nvPr/>
        </p:nvSpPr>
        <p:spPr bwMode="auto">
          <a:xfrm>
            <a:off x="7308850" y="4437063"/>
            <a:ext cx="10654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Tw Cen MT" panose="020B0602020104020603" pitchFamily="34" charset="0"/>
              </a:rPr>
              <a:t>le </a:t>
            </a:r>
            <a:r>
              <a:rPr lang="en-GB" altLang="en-US" sz="2400" dirty="0" err="1" smtClean="0">
                <a:latin typeface="Tw Cen MT" panose="020B0602020104020603" pitchFamily="34" charset="0"/>
              </a:rPr>
              <a:t>sud</a:t>
            </a:r>
            <a:r>
              <a:rPr lang="en-GB" altLang="en-US" sz="2400" dirty="0" smtClean="0">
                <a:latin typeface="Tw Cen MT" panose="020B0602020104020603" pitchFamily="34" charset="0"/>
              </a:rPr>
              <a:t> 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4" name="TextBox 45"/>
          <p:cNvSpPr txBox="1">
            <a:spLocks noChangeArrowheads="1"/>
          </p:cNvSpPr>
          <p:nvPr/>
        </p:nvSpPr>
        <p:spPr bwMode="auto">
          <a:xfrm>
            <a:off x="8366125" y="2924175"/>
            <a:ext cx="8863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Tw Cen MT" panose="020B0602020104020603" pitchFamily="34" charset="0"/>
              </a:rPr>
              <a:t>l’est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  <p:sp>
        <p:nvSpPr>
          <p:cNvPr id="7195" name="TextBox 46"/>
          <p:cNvSpPr txBox="1">
            <a:spLocks noChangeArrowheads="1"/>
          </p:cNvSpPr>
          <p:nvPr/>
        </p:nvSpPr>
        <p:spPr bwMode="auto">
          <a:xfrm>
            <a:off x="6588125" y="2997200"/>
            <a:ext cx="10672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err="1" smtClean="0">
                <a:latin typeface="Tw Cen MT" panose="020B0602020104020603" pitchFamily="34" charset="0"/>
              </a:rPr>
              <a:t>l’ouest</a:t>
            </a:r>
            <a:endParaRPr lang="en-GB" altLang="en-US" sz="24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" t="3030" r="2948" b="3030"/>
          <a:stretch>
            <a:fillRect/>
          </a:stretch>
        </p:blipFill>
        <p:spPr bwMode="auto">
          <a:xfrm>
            <a:off x="1422400" y="1219200"/>
            <a:ext cx="533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74636" y="138966"/>
            <a:ext cx="27590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800" b="1" dirty="0" err="1" smtClean="0">
                <a:latin typeface="Tw Cen MT" panose="020B0602020104020603" pitchFamily="34" charset="0"/>
              </a:rPr>
              <a:t>Où</a:t>
            </a:r>
            <a:r>
              <a:rPr lang="en-GB" altLang="en-US" sz="48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4800" b="1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4800" b="1" dirty="0" smtClean="0">
                <a:latin typeface="Tw Cen MT" panose="020B0602020104020603" pitchFamily="34" charset="0"/>
              </a:rPr>
              <a:t>…?</a:t>
            </a:r>
            <a:endParaRPr lang="en-GB" altLang="en-US" sz="4800" b="1" dirty="0">
              <a:latin typeface="Tw Cen MT" panose="020B0602020104020603" pitchFamily="34" charset="0"/>
            </a:endParaRPr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505200" y="2133600"/>
            <a:ext cx="2895600" cy="2895600"/>
            <a:chOff x="1920" y="1632"/>
            <a:chExt cx="1872" cy="1824"/>
          </a:xfrm>
        </p:grpSpPr>
        <p:sp>
          <p:nvSpPr>
            <p:cNvPr id="10251" name="Oval 5"/>
            <p:cNvSpPr>
              <a:spLocks noChangeArrowheads="1"/>
            </p:cNvSpPr>
            <p:nvPr/>
          </p:nvSpPr>
          <p:spPr bwMode="auto">
            <a:xfrm>
              <a:off x="2496" y="2208"/>
              <a:ext cx="624" cy="624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2" name="Line 6"/>
            <p:cNvSpPr>
              <a:spLocks noChangeShapeType="1"/>
            </p:cNvSpPr>
            <p:nvPr/>
          </p:nvSpPr>
          <p:spPr bwMode="auto">
            <a:xfrm>
              <a:off x="3120" y="2544"/>
              <a:ext cx="672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3" name="Line 7"/>
            <p:cNvSpPr>
              <a:spLocks noChangeShapeType="1"/>
            </p:cNvSpPr>
            <p:nvPr/>
          </p:nvSpPr>
          <p:spPr bwMode="auto">
            <a:xfrm flipH="1">
              <a:off x="1920" y="2544"/>
              <a:ext cx="57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4" name="Line 8"/>
            <p:cNvSpPr>
              <a:spLocks noChangeShapeType="1"/>
            </p:cNvSpPr>
            <p:nvPr/>
          </p:nvSpPr>
          <p:spPr bwMode="auto">
            <a:xfrm>
              <a:off x="2832" y="2832"/>
              <a:ext cx="0" cy="62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 flipV="1">
              <a:off x="2784" y="1632"/>
              <a:ext cx="0" cy="57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724400" y="1533525"/>
            <a:ext cx="13805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 Cen MT" panose="020B0602020104020603" pitchFamily="34" charset="0"/>
              </a:rPr>
              <a:t>l</a:t>
            </a:r>
            <a:r>
              <a:rPr lang="en-GB" altLang="en-US" b="1" dirty="0" smtClean="0">
                <a:latin typeface="Tw Cen MT" panose="020B0602020104020603" pitchFamily="34" charset="0"/>
              </a:rPr>
              <a:t>e </a:t>
            </a:r>
            <a:r>
              <a:rPr lang="en-GB" altLang="en-US" b="1" dirty="0" err="1">
                <a:latin typeface="Tw Cen MT" panose="020B0602020104020603" pitchFamily="34" charset="0"/>
              </a:rPr>
              <a:t>nord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343400" y="5114925"/>
            <a:ext cx="12089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>
                <a:latin typeface="Tw Cen MT" panose="020B0602020104020603" pitchFamily="34" charset="0"/>
              </a:rPr>
              <a:t>l</a:t>
            </a:r>
            <a:r>
              <a:rPr lang="en-GB" altLang="en-US" b="1" dirty="0" smtClean="0">
                <a:latin typeface="Tw Cen MT" panose="020B0602020104020603" pitchFamily="34" charset="0"/>
              </a:rPr>
              <a:t>e </a:t>
            </a:r>
            <a:r>
              <a:rPr lang="en-GB" altLang="en-US" b="1" dirty="0" err="1">
                <a:latin typeface="Tw Cen MT" panose="020B0602020104020603" pitchFamily="34" charset="0"/>
              </a:rPr>
              <a:t>sud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2461115" y="2539426"/>
            <a:ext cx="13147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Tw Cen MT" panose="020B0602020104020603" pitchFamily="34" charset="0"/>
              </a:rPr>
              <a:t>l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’ouest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5638800" y="3667125"/>
            <a:ext cx="8787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b="1" dirty="0" err="1">
                <a:latin typeface="Tw Cen MT" panose="020B0602020104020603" pitchFamily="34" charset="0"/>
              </a:rPr>
              <a:t>l</a:t>
            </a:r>
            <a:r>
              <a:rPr lang="en-GB" altLang="en-US" b="1" dirty="0" err="1" smtClean="0">
                <a:latin typeface="Tw Cen MT" panose="020B0602020104020603" pitchFamily="34" charset="0"/>
              </a:rPr>
              <a:t>’est</a:t>
            </a:r>
            <a:endParaRPr lang="en-GB" altLang="en-US" b="1" dirty="0">
              <a:latin typeface="Tw Cen MT" panose="020B0602020104020603" pitchFamily="34" charset="0"/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4396154" y="3032700"/>
            <a:ext cx="9506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latin typeface="Tw Cen MT" panose="020B0602020104020603" pitchFamily="34" charset="0"/>
              </a:rPr>
              <a:t>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4" grpId="0"/>
      <p:bldP spid="6155" grpId="0"/>
      <p:bldP spid="6156" grpId="0"/>
      <p:bldP spid="6157" grpId="0"/>
      <p:bldP spid="615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48680"/>
            <a:ext cx="8706371" cy="55187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19872" y="548680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40917" y="5394685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32240" y="2924944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79512" y="2924944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084168" y="1340768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05868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55576" y="4496163"/>
            <a:ext cx="2088232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827584" y="1412776"/>
            <a:ext cx="2160240" cy="6480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74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>
            <a:hlinkClick r:id="" action="ppaction://noaction">
              <a:snd r:embed="rId3" name="donde_esta.wav"/>
            </a:hlinkClick>
          </p:cNvPr>
          <p:cNvSpPr txBox="1">
            <a:spLocks noChangeArrowheads="1"/>
          </p:cNvSpPr>
          <p:nvPr/>
        </p:nvSpPr>
        <p:spPr bwMode="auto">
          <a:xfrm>
            <a:off x="-180528" y="116632"/>
            <a:ext cx="29527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400" b="1" dirty="0" err="1">
                <a:latin typeface="Tw Cen MT" panose="020B0602020104020603" pitchFamily="34" charset="0"/>
              </a:rPr>
              <a:t>Où</a:t>
            </a:r>
            <a:r>
              <a:rPr lang="en-GB" altLang="en-US" sz="4400" b="1" dirty="0">
                <a:latin typeface="Tw Cen MT" panose="020B0602020104020603" pitchFamily="34" charset="0"/>
              </a:rPr>
              <a:t> </a:t>
            </a:r>
            <a:r>
              <a:rPr lang="en-GB" altLang="en-US" sz="4400" b="1" dirty="0" err="1">
                <a:latin typeface="Tw Cen MT" panose="020B0602020104020603" pitchFamily="34" charset="0"/>
              </a:rPr>
              <a:t>est</a:t>
            </a:r>
            <a:r>
              <a:rPr lang="en-GB" altLang="en-US" sz="4400" b="1" dirty="0">
                <a:latin typeface="Tw Cen MT" panose="020B0602020104020603" pitchFamily="34" charset="0"/>
              </a:rPr>
              <a:t>…?</a:t>
            </a:r>
          </a:p>
        </p:txBody>
      </p:sp>
      <p:sp>
        <p:nvSpPr>
          <p:cNvPr id="5123" name="Text Box 4">
            <a:hlinkClick r:id="" action="ppaction://noaction">
              <a:snd r:embed="rId4" name="estaenel.wav"/>
            </a:hlinkClick>
          </p:cNvPr>
          <p:cNvSpPr txBox="1">
            <a:spLocks noChangeArrowheads="1"/>
          </p:cNvSpPr>
          <p:nvPr/>
        </p:nvSpPr>
        <p:spPr bwMode="auto">
          <a:xfrm>
            <a:off x="-396552" y="850244"/>
            <a:ext cx="4067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dirty="0" err="1">
                <a:latin typeface="Tw Cen MT" panose="020B0602020104020603" pitchFamily="34" charset="0"/>
              </a:rPr>
              <a:t>C’est</a:t>
            </a:r>
            <a:r>
              <a:rPr lang="en-GB" altLang="en-US" sz="3600" b="1" dirty="0">
                <a:latin typeface="Tw Cen MT" panose="020B0602020104020603" pitchFamily="34" charset="0"/>
              </a:rPr>
              <a:t> </a:t>
            </a:r>
            <a:r>
              <a:rPr lang="en-GB" altLang="en-US" sz="3600" b="1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600" b="1" dirty="0" smtClean="0">
                <a:latin typeface="Tw Cen MT" panose="020B0602020104020603" pitchFamily="34" charset="0"/>
              </a:rPr>
              <a:t> le…</a:t>
            </a:r>
            <a:endParaRPr lang="en-GB" altLang="en-US" sz="3600" b="1" dirty="0">
              <a:latin typeface="Tw Cen MT" panose="020B0602020104020603" pitchFamily="34" charset="0"/>
            </a:endParaRPr>
          </a:p>
        </p:txBody>
      </p:sp>
      <p:sp>
        <p:nvSpPr>
          <p:cNvPr id="5125" name="Text Box 6">
            <a:hlinkClick r:id="" action="ppaction://noaction">
              <a:snd r:embed="rId5" name="sureste.wav"/>
            </a:hlinkClick>
          </p:cNvPr>
          <p:cNvSpPr txBox="1">
            <a:spLocks noChangeArrowheads="1"/>
          </p:cNvSpPr>
          <p:nvPr/>
        </p:nvSpPr>
        <p:spPr bwMode="auto">
          <a:xfrm>
            <a:off x="1657800" y="5813505"/>
            <a:ext cx="61055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Paris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est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dans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le </a:t>
            </a:r>
            <a:r>
              <a:rPr lang="en-GB" altLang="en-US" sz="3200" b="1" dirty="0" err="1" smtClean="0">
                <a:latin typeface="Tw Cen MT" panose="020B0602020104020603" pitchFamily="34" charset="0"/>
              </a:rPr>
              <a:t>nord</a:t>
            </a:r>
            <a:r>
              <a:rPr lang="en-GB" altLang="en-US" sz="3200" b="1" dirty="0" smtClean="0">
                <a:latin typeface="Tw Cen MT" panose="020B0602020104020603" pitchFamily="34" charset="0"/>
              </a:rPr>
              <a:t> de la France.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 flipV="1">
            <a:off x="3924300" y="3141663"/>
            <a:ext cx="2447925" cy="50323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2411413" y="3429000"/>
            <a:ext cx="1655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600" b="1" dirty="0" smtClean="0">
                <a:latin typeface="Tw Cen MT" panose="020B0602020104020603" pitchFamily="34" charset="0"/>
              </a:rPr>
              <a:t>centre</a:t>
            </a:r>
            <a:endParaRPr lang="en-GB" altLang="en-US" sz="3600" b="1" dirty="0">
              <a:latin typeface="Tw Cen MT" panose="020B0602020104020603" pitchFamily="34" charset="0"/>
            </a:endParaRPr>
          </a:p>
        </p:txBody>
      </p:sp>
      <p:pic>
        <p:nvPicPr>
          <p:cNvPr id="5128" name="Picture 10" descr="u179661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565400"/>
            <a:ext cx="2160588" cy="214788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Text Box 11">
            <a:hlinkClick r:id="" action="ppaction://noaction">
              <a:snd r:embed="rId7" name="costa.wav"/>
            </a:hlinkClick>
          </p:cNvPr>
          <p:cNvSpPr txBox="1">
            <a:spLocks noChangeArrowheads="1"/>
          </p:cNvSpPr>
          <p:nvPr/>
        </p:nvSpPr>
        <p:spPr bwMode="auto">
          <a:xfrm>
            <a:off x="141288" y="4650318"/>
            <a:ext cx="20510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3200" b="1" dirty="0" smtClean="0">
                <a:latin typeface="Tw Cen MT" panose="020B0602020104020603" pitchFamily="34" charset="0"/>
              </a:rPr>
              <a:t>sur </a:t>
            </a:r>
            <a:r>
              <a:rPr lang="en-GB" altLang="en-US" sz="3200" b="1" dirty="0">
                <a:latin typeface="Tw Cen MT" panose="020B0602020104020603" pitchFamily="34" charset="0"/>
              </a:rPr>
              <a:t>la </a:t>
            </a:r>
            <a:r>
              <a:rPr lang="en-GB" altLang="en-US" sz="3200" b="1" dirty="0" err="1">
                <a:latin typeface="Tw Cen MT" panose="020B0602020104020603" pitchFamily="34" charset="0"/>
              </a:rPr>
              <a:t>côte</a:t>
            </a:r>
            <a:endParaRPr lang="en-GB" altLang="en-US" sz="3200" b="1" dirty="0">
              <a:latin typeface="Tw Cen MT" panose="020B0602020104020603" pitchFamily="34" charset="0"/>
            </a:endParaRPr>
          </a:p>
        </p:txBody>
      </p:sp>
      <p:grpSp>
        <p:nvGrpSpPr>
          <p:cNvPr id="5130" name="Group 5"/>
          <p:cNvGrpSpPr>
            <a:grpSpLocks/>
          </p:cNvGrpSpPr>
          <p:nvPr/>
        </p:nvGrpSpPr>
        <p:grpSpPr bwMode="auto">
          <a:xfrm>
            <a:off x="4643438" y="1844675"/>
            <a:ext cx="3829050" cy="2520950"/>
            <a:chOff x="3154" y="300"/>
            <a:chExt cx="2674" cy="1761"/>
          </a:xfrm>
        </p:grpSpPr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4195" y="981"/>
              <a:ext cx="863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centre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32" name="Line 7"/>
            <p:cNvSpPr>
              <a:spLocks noChangeShapeType="1"/>
            </p:cNvSpPr>
            <p:nvPr/>
          </p:nvSpPr>
          <p:spPr bwMode="auto">
            <a:xfrm>
              <a:off x="4649" y="1298"/>
              <a:ext cx="0" cy="45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3" name="Line 8"/>
            <p:cNvSpPr>
              <a:spLocks noChangeShapeType="1"/>
            </p:cNvSpPr>
            <p:nvPr/>
          </p:nvSpPr>
          <p:spPr bwMode="auto">
            <a:xfrm>
              <a:off x="4649" y="572"/>
              <a:ext cx="0" cy="45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4" name="Line 9"/>
            <p:cNvSpPr>
              <a:spLocks noChangeShapeType="1"/>
            </p:cNvSpPr>
            <p:nvPr/>
          </p:nvSpPr>
          <p:spPr bwMode="auto">
            <a:xfrm>
              <a:off x="4967" y="116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135" name="Line 10"/>
            <p:cNvSpPr>
              <a:spLocks noChangeShapeType="1"/>
            </p:cNvSpPr>
            <p:nvPr/>
          </p:nvSpPr>
          <p:spPr bwMode="auto">
            <a:xfrm>
              <a:off x="4014" y="1162"/>
              <a:ext cx="226" cy="0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4061" y="300"/>
              <a:ext cx="1132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4105" y="1663"/>
              <a:ext cx="1136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5148" y="981"/>
              <a:ext cx="61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3154" y="981"/>
              <a:ext cx="1132" cy="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ouest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0" name="Line 15"/>
            <p:cNvSpPr>
              <a:spLocks noChangeShapeType="1"/>
            </p:cNvSpPr>
            <p:nvPr/>
          </p:nvSpPr>
          <p:spPr bwMode="auto">
            <a:xfrm flipH="1">
              <a:off x="4740" y="754"/>
              <a:ext cx="363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95" y="472"/>
              <a:ext cx="1133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nord-est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2" name="Line 17"/>
            <p:cNvSpPr>
              <a:spLocks noChangeShapeType="1"/>
            </p:cNvSpPr>
            <p:nvPr/>
          </p:nvSpPr>
          <p:spPr bwMode="auto">
            <a:xfrm flipH="1">
              <a:off x="4105" y="1299"/>
              <a:ext cx="363" cy="317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3332" y="1526"/>
              <a:ext cx="1137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sud-ouest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4" name="Line 19"/>
            <p:cNvSpPr>
              <a:spLocks noChangeShapeType="1"/>
            </p:cNvSpPr>
            <p:nvPr/>
          </p:nvSpPr>
          <p:spPr bwMode="auto">
            <a:xfrm flipH="1" flipV="1">
              <a:off x="4694" y="1298"/>
              <a:ext cx="409" cy="3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4695" y="1526"/>
              <a:ext cx="1133" cy="3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sud-est</a:t>
              </a:r>
              <a:endPara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  <p:sp>
          <p:nvSpPr>
            <p:cNvPr id="5146" name="Line 21"/>
            <p:cNvSpPr>
              <a:spLocks noChangeShapeType="1"/>
            </p:cNvSpPr>
            <p:nvPr/>
          </p:nvSpPr>
          <p:spPr bwMode="auto">
            <a:xfrm flipH="1" flipV="1">
              <a:off x="4105" y="753"/>
              <a:ext cx="409" cy="318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175" y="442"/>
              <a:ext cx="1180" cy="3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 Rounded MT Bold" pitchFamily="34" charset="0"/>
                  <a:cs typeface="+mn-cs"/>
                </a:rPr>
                <a:t>nord-ouest</a:t>
              </a:r>
              <a:endPara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itchFamily="34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29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2628800" y="0"/>
            <a:ext cx="7777163" cy="836613"/>
          </a:xfrm>
          <a:ln>
            <a:noFill/>
          </a:ln>
        </p:spPr>
        <p:txBody>
          <a:bodyPr/>
          <a:lstStyle/>
          <a:p>
            <a:pPr eaLnBrk="1" hangingPunct="1"/>
            <a:r>
              <a:rPr lang="en-GB" altLang="en-US" b="1" dirty="0" err="1" smtClean="0">
                <a:latin typeface="Tw Cen MT" panose="020B0602020104020603" pitchFamily="34" charset="0"/>
              </a:rPr>
              <a:t>Où</a:t>
            </a:r>
            <a:r>
              <a:rPr lang="en-GB" altLang="en-US" b="1" dirty="0" smtClean="0">
                <a:latin typeface="Tw Cen MT" panose="020B0602020104020603" pitchFamily="34" charset="0"/>
              </a:rPr>
              <a:t> est...?</a:t>
            </a:r>
          </a:p>
        </p:txBody>
      </p:sp>
      <p:pic>
        <p:nvPicPr>
          <p:cNvPr id="6147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775" y="874713"/>
            <a:ext cx="7145338" cy="5983287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31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20650" y="-79218"/>
            <a:ext cx="8229600" cy="1143000"/>
          </a:xfrm>
        </p:spPr>
        <p:txBody>
          <a:bodyPr/>
          <a:lstStyle/>
          <a:p>
            <a:pPr algn="l" eaLnBrk="1" hangingPunct="1"/>
            <a:r>
              <a:rPr lang="fr-FR" altLang="en-US" b="1" dirty="0" smtClean="0">
                <a:latin typeface="Tw Cen MT" panose="020B0602020104020603" pitchFamily="34" charset="0"/>
              </a:rPr>
              <a:t>Relie les mots avec les images.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4969" y="1453356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es Alpes		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a Seine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 smtClean="0">
                <a:latin typeface="Tw Cen MT" panose="020B0602020104020603" pitchFamily="34" charset="0"/>
              </a:rPr>
              <a:t>Marseille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r>
              <a:rPr lang="fr-FR" altLang="en-US" sz="3600" dirty="0">
                <a:latin typeface="Tw Cen MT" panose="020B0602020104020603" pitchFamily="34" charset="0"/>
              </a:rPr>
              <a:t>l</a:t>
            </a:r>
            <a:r>
              <a:rPr lang="fr-FR" altLang="en-US" sz="3600" dirty="0" smtClean="0">
                <a:latin typeface="Tw Cen MT" panose="020B0602020104020603" pitchFamily="34" charset="0"/>
              </a:rPr>
              <a:t>a Méditerranée</a:t>
            </a: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  <a:p>
            <a:pPr eaLnBrk="1" hangingPunct="1">
              <a:buFontTx/>
              <a:buNone/>
            </a:pPr>
            <a:endParaRPr lang="fr-FR" altLang="en-US" sz="3600" dirty="0" smtClean="0">
              <a:latin typeface="Tw Cen MT" panose="020B0602020104020603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36096" y="3804322"/>
            <a:ext cx="2072259" cy="1255472"/>
            <a:chOff x="6948264" y="3068960"/>
            <a:chExt cx="1872208" cy="1050924"/>
          </a:xfrm>
        </p:grpSpPr>
        <p:pic>
          <p:nvPicPr>
            <p:cNvPr id="3077" name="Picture 10" descr="alp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3068960"/>
              <a:ext cx="1679575" cy="1030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6948264" y="3658219"/>
              <a:ext cx="1872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 err="1" smtClean="0">
                  <a:solidFill>
                    <a:schemeClr val="accent3"/>
                  </a:solidFill>
                </a:rPr>
                <a:t>montagnes</a:t>
              </a:r>
              <a:endParaRPr lang="en-GB" sz="24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32327" y="5182068"/>
            <a:ext cx="1774749" cy="1230818"/>
            <a:chOff x="7081838" y="5086349"/>
            <a:chExt cx="1604962" cy="1055690"/>
          </a:xfrm>
        </p:grpSpPr>
        <p:pic>
          <p:nvPicPr>
            <p:cNvPr id="3078" name="Picture 12" descr="LaSeine_1024x7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1838" y="5086349"/>
              <a:ext cx="1604962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7084156" y="5618819"/>
              <a:ext cx="1594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rivière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17856" y="2401905"/>
            <a:ext cx="1738536" cy="1280143"/>
            <a:chOff x="2411413" y="3716338"/>
            <a:chExt cx="1584325" cy="1151519"/>
          </a:xfrm>
        </p:grpSpPr>
        <p:pic>
          <p:nvPicPr>
            <p:cNvPr id="3079" name="Picture 14" descr="Marseill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413" y="3716338"/>
              <a:ext cx="1584325" cy="1117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411413" y="4344637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ville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527604" y="1023041"/>
            <a:ext cx="1728788" cy="1227604"/>
            <a:chOff x="3635375" y="5013325"/>
            <a:chExt cx="1728788" cy="1227604"/>
          </a:xfrm>
        </p:grpSpPr>
        <p:pic>
          <p:nvPicPr>
            <p:cNvPr id="3080" name="Picture 16" descr="2784311623_39ce74a12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5013325"/>
              <a:ext cx="1728788" cy="1154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815693" y="5717709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b="1" dirty="0" err="1" smtClean="0">
                  <a:solidFill>
                    <a:schemeClr val="accent3"/>
                  </a:solidFill>
                </a:rPr>
                <a:t>mer</a:t>
              </a:r>
              <a:endParaRPr lang="en-GB" sz="2800" b="1" dirty="0">
                <a:solidFill>
                  <a:schemeClr val="accent3"/>
                </a:solidFill>
              </a:endParaRPr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2195736" y="1727425"/>
            <a:ext cx="3240360" cy="27096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64793" y="3023122"/>
            <a:ext cx="3240360" cy="27096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20208" y="3023122"/>
            <a:ext cx="3215888" cy="112519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419872" y="1632699"/>
            <a:ext cx="1969809" cy="359937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59216" cy="1143000"/>
          </a:xfrm>
          <a:solidFill>
            <a:srgbClr val="0000FF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fr-FR" altLang="en-US" dirty="0" smtClean="0">
                <a:solidFill>
                  <a:schemeClr val="bg1"/>
                </a:solidFill>
              </a:rPr>
              <a:t>La géographie de la France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CC0099"/>
                </a:solidFill>
              </a:rPr>
              <a:t>VILLES: Paris, Lyon, Marseille, Lille, Bordeaux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CC0099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0000FF"/>
                </a:solidFill>
              </a:rPr>
              <a:t>RIVIÈRES: La Seine, Le Rhône, La Loire, La Garonne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990000"/>
                </a:solidFill>
              </a:rPr>
              <a:t>MONTAGNES: Les Alpes, Les Pyrénées, Le Massif Central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fr-FR" altLang="en-US" dirty="0" smtClean="0">
                <a:solidFill>
                  <a:srgbClr val="009900"/>
                </a:solidFill>
              </a:rPr>
              <a:t>MERS:  Mer Méditerranée, Océan Atlantique, Mer Manche</a:t>
            </a: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99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altLang="en-US" dirty="0" smtClean="0">
              <a:solidFill>
                <a:srgbClr val="0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8" descr="That black and white geography school map of France displays main french rivers and may be used for education or personal us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8815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3956149" y="3731866"/>
            <a:ext cx="800100" cy="571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5"/>
          <p:cNvSpPr>
            <a:spLocks noChangeArrowheads="1"/>
          </p:cNvSpPr>
          <p:nvPr/>
        </p:nvSpPr>
        <p:spPr bwMode="auto">
          <a:xfrm>
            <a:off x="3194149" y="507647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3384649" y="516220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3"/>
          <p:cNvSpPr>
            <a:spLocks noChangeArrowheads="1"/>
          </p:cNvSpPr>
          <p:nvPr/>
        </p:nvSpPr>
        <p:spPr bwMode="auto">
          <a:xfrm>
            <a:off x="3632299" y="52860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2"/>
          <p:cNvSpPr>
            <a:spLocks noChangeArrowheads="1"/>
          </p:cNvSpPr>
          <p:nvPr/>
        </p:nvSpPr>
        <p:spPr bwMode="auto">
          <a:xfrm>
            <a:off x="3841849" y="530507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4089499" y="53479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40"/>
          <p:cNvSpPr>
            <a:spLocks noChangeArrowheads="1"/>
          </p:cNvSpPr>
          <p:nvPr/>
        </p:nvSpPr>
        <p:spPr bwMode="auto">
          <a:xfrm>
            <a:off x="4327624" y="54622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39"/>
          <p:cNvSpPr>
            <a:spLocks noChangeArrowheads="1"/>
          </p:cNvSpPr>
          <p:nvPr/>
        </p:nvSpPr>
        <p:spPr bwMode="auto">
          <a:xfrm>
            <a:off x="3327499" y="49812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38"/>
          <p:cNvSpPr>
            <a:spLocks noChangeArrowheads="1"/>
          </p:cNvSpPr>
          <p:nvPr/>
        </p:nvSpPr>
        <p:spPr bwMode="auto">
          <a:xfrm>
            <a:off x="3479899" y="51336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37"/>
          <p:cNvSpPr>
            <a:spLocks noChangeArrowheads="1"/>
          </p:cNvSpPr>
          <p:nvPr/>
        </p:nvSpPr>
        <p:spPr bwMode="auto">
          <a:xfrm>
            <a:off x="3632299" y="5286028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36"/>
          <p:cNvSpPr>
            <a:spLocks noChangeArrowheads="1"/>
          </p:cNvSpPr>
          <p:nvPr/>
        </p:nvSpPr>
        <p:spPr bwMode="auto">
          <a:xfrm>
            <a:off x="3784699" y="54241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5"/>
          <p:cNvSpPr>
            <a:spLocks noChangeArrowheads="1"/>
          </p:cNvSpPr>
          <p:nvPr/>
        </p:nvSpPr>
        <p:spPr bwMode="auto">
          <a:xfrm>
            <a:off x="3956149" y="53574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4"/>
          <p:cNvSpPr>
            <a:spLocks noChangeArrowheads="1"/>
          </p:cNvSpPr>
          <p:nvPr/>
        </p:nvSpPr>
        <p:spPr bwMode="auto">
          <a:xfrm>
            <a:off x="4575274" y="54908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33"/>
          <p:cNvSpPr>
            <a:spLocks noChangeArrowheads="1"/>
          </p:cNvSpPr>
          <p:nvPr/>
        </p:nvSpPr>
        <p:spPr bwMode="auto">
          <a:xfrm>
            <a:off x="4127599" y="54527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AutoShape 32"/>
          <p:cNvSpPr>
            <a:spLocks noChangeArrowheads="1"/>
          </p:cNvSpPr>
          <p:nvPr/>
        </p:nvSpPr>
        <p:spPr bwMode="auto">
          <a:xfrm>
            <a:off x="4737199" y="54717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1"/>
          <p:cNvSpPr>
            <a:spLocks noChangeArrowheads="1"/>
          </p:cNvSpPr>
          <p:nvPr/>
        </p:nvSpPr>
        <p:spPr bwMode="auto">
          <a:xfrm>
            <a:off x="6175474" y="38937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30"/>
          <p:cNvSpPr>
            <a:spLocks noChangeArrowheads="1"/>
          </p:cNvSpPr>
          <p:nvPr/>
        </p:nvSpPr>
        <p:spPr bwMode="auto">
          <a:xfrm>
            <a:off x="6232624" y="370805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29"/>
          <p:cNvSpPr>
            <a:spLocks noChangeArrowheads="1"/>
          </p:cNvSpPr>
          <p:nvPr/>
        </p:nvSpPr>
        <p:spPr bwMode="auto">
          <a:xfrm>
            <a:off x="6232624" y="42208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6299299" y="43827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7"/>
          <p:cNvSpPr>
            <a:spLocks noChangeArrowheads="1"/>
          </p:cNvSpPr>
          <p:nvPr/>
        </p:nvSpPr>
        <p:spPr bwMode="auto">
          <a:xfrm>
            <a:off x="6442174" y="44970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6137374" y="40557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6" name="AutoShape 25"/>
          <p:cNvSpPr>
            <a:spLocks noChangeArrowheads="1"/>
          </p:cNvSpPr>
          <p:nvPr/>
        </p:nvSpPr>
        <p:spPr bwMode="auto">
          <a:xfrm>
            <a:off x="6318349" y="38461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6213574" y="43255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>
            <a:off x="6385024" y="38461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>
            <a:off x="4670524" y="403666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AutoShape 21"/>
          <p:cNvSpPr>
            <a:spLocks noChangeArrowheads="1"/>
          </p:cNvSpPr>
          <p:nvPr/>
        </p:nvSpPr>
        <p:spPr bwMode="auto">
          <a:xfrm>
            <a:off x="4765774" y="41350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AutoShape 20"/>
          <p:cNvSpPr>
            <a:spLocks noChangeArrowheads="1"/>
          </p:cNvSpPr>
          <p:nvPr/>
        </p:nvSpPr>
        <p:spPr bwMode="auto">
          <a:xfrm>
            <a:off x="4746724" y="4258916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AutoShape 19"/>
          <p:cNvSpPr>
            <a:spLocks noChangeArrowheads="1"/>
          </p:cNvSpPr>
          <p:nvPr/>
        </p:nvSpPr>
        <p:spPr bwMode="auto">
          <a:xfrm>
            <a:off x="4899124" y="426844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6527899" y="459705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AutoShape 17"/>
          <p:cNvSpPr>
            <a:spLocks noChangeArrowheads="1"/>
          </p:cNvSpPr>
          <p:nvPr/>
        </p:nvSpPr>
        <p:spPr bwMode="auto">
          <a:xfrm>
            <a:off x="6270724" y="40461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auto">
          <a:xfrm>
            <a:off x="4594324" y="39318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AutoShape 15"/>
          <p:cNvSpPr>
            <a:spLocks noChangeArrowheads="1"/>
          </p:cNvSpPr>
          <p:nvPr/>
        </p:nvSpPr>
        <p:spPr bwMode="auto">
          <a:xfrm>
            <a:off x="6280249" y="4477991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AutoShape 14"/>
          <p:cNvSpPr>
            <a:spLocks noChangeArrowheads="1"/>
          </p:cNvSpPr>
          <p:nvPr/>
        </p:nvSpPr>
        <p:spPr bwMode="auto">
          <a:xfrm>
            <a:off x="6670774" y="4616103"/>
            <a:ext cx="190500" cy="1905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Oval 13"/>
          <p:cNvSpPr>
            <a:spLocks noChangeArrowheads="1"/>
          </p:cNvSpPr>
          <p:nvPr/>
        </p:nvSpPr>
        <p:spPr bwMode="auto">
          <a:xfrm>
            <a:off x="4651474" y="220151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12"/>
          <p:cNvSpPr>
            <a:spLocks noChangeArrowheads="1"/>
          </p:cNvSpPr>
          <p:nvPr/>
        </p:nvSpPr>
        <p:spPr bwMode="auto">
          <a:xfrm>
            <a:off x="5518249" y="3708053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11"/>
          <p:cNvSpPr>
            <a:spLocks noChangeArrowheads="1"/>
          </p:cNvSpPr>
          <p:nvPr/>
        </p:nvSpPr>
        <p:spPr bwMode="auto">
          <a:xfrm>
            <a:off x="6432649" y="237296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4803874" y="1247428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9"/>
          <p:cNvSpPr>
            <a:spLocks noChangeArrowheads="1"/>
          </p:cNvSpPr>
          <p:nvPr/>
        </p:nvSpPr>
        <p:spPr bwMode="auto">
          <a:xfrm>
            <a:off x="3489424" y="4182716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Oval 8"/>
          <p:cNvSpPr>
            <a:spLocks noChangeArrowheads="1"/>
          </p:cNvSpPr>
          <p:nvPr/>
        </p:nvSpPr>
        <p:spPr bwMode="auto">
          <a:xfrm>
            <a:off x="5765899" y="4981228"/>
            <a:ext cx="133350" cy="1238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4937224" y="5452716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2508349" y="1380778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AutoShape 5"/>
          <p:cNvSpPr>
            <a:spLocks noChangeArrowheads="1"/>
          </p:cNvSpPr>
          <p:nvPr/>
        </p:nvSpPr>
        <p:spPr bwMode="auto">
          <a:xfrm>
            <a:off x="1784449" y="4035152"/>
            <a:ext cx="1409700" cy="304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TextBox 46"/>
          <p:cNvSpPr txBox="1"/>
          <p:nvPr/>
        </p:nvSpPr>
        <p:spPr>
          <a:xfrm>
            <a:off x="6718399" y="116632"/>
            <a:ext cx="2425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Cahier </a:t>
            </a:r>
            <a:r>
              <a:rPr lang="en-GB" dirty="0" err="1" smtClean="0"/>
              <a:t>d’exercices</a:t>
            </a:r>
            <a:r>
              <a:rPr lang="en-GB" dirty="0" smtClean="0"/>
              <a:t> p.19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8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elle\Documents\cartes\france4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91" y="404664"/>
            <a:ext cx="6492875" cy="598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Gaelle\Downloads\Brosen_windrose-fr.resized-8f4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292600"/>
            <a:ext cx="18573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6"/>
          <p:cNvSpPr txBox="1">
            <a:spLocks noChangeArrowheads="1"/>
          </p:cNvSpPr>
          <p:nvPr/>
        </p:nvSpPr>
        <p:spPr bwMode="auto">
          <a:xfrm>
            <a:off x="1917741" y="4325789"/>
            <a:ext cx="1439863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B..............</a:t>
            </a:r>
          </a:p>
        </p:txBody>
      </p:sp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2494004" y="1804839"/>
            <a:ext cx="1079500" cy="3698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P..............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4438691" y="4829027"/>
            <a:ext cx="1295400" cy="369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M..............</a:t>
            </a:r>
          </a:p>
        </p:txBody>
      </p:sp>
      <p:sp>
        <p:nvSpPr>
          <p:cNvPr id="5128" name="TextBox 9"/>
          <p:cNvSpPr txBox="1">
            <a:spLocks noChangeArrowheads="1"/>
          </p:cNvSpPr>
          <p:nvPr/>
        </p:nvSpPr>
        <p:spPr bwMode="auto">
          <a:xfrm>
            <a:off x="2925804" y="869802"/>
            <a:ext cx="1152525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/>
              <a:t>L..............</a:t>
            </a:r>
          </a:p>
        </p:txBody>
      </p:sp>
      <p:sp>
        <p:nvSpPr>
          <p:cNvPr id="5129" name="TextBox 10"/>
          <p:cNvSpPr txBox="1">
            <a:spLocks noChangeArrowheads="1"/>
          </p:cNvSpPr>
          <p:nvPr/>
        </p:nvSpPr>
        <p:spPr bwMode="auto">
          <a:xfrm>
            <a:off x="4438691" y="3452664"/>
            <a:ext cx="12954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/>
              <a:t>L..............</a:t>
            </a: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5014383" y="2020441"/>
            <a:ext cx="1295400" cy="368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/>
              <a:t>S..............</a:t>
            </a:r>
            <a:endParaRPr lang="en-GB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1358</TotalTime>
  <Words>206</Words>
  <Application>Microsoft Office PowerPoint</Application>
  <PresentationFormat>On-screen Show (4:3)</PresentationFormat>
  <Paragraphs>76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Rounded MT Bold</vt:lpstr>
      <vt:lpstr>Tw Cen MT</vt:lpstr>
      <vt:lpstr>Default Design</vt:lpstr>
      <vt:lpstr>PowerPoint Presentation</vt:lpstr>
      <vt:lpstr>PowerPoint Presentation</vt:lpstr>
      <vt:lpstr>PowerPoint Presentation</vt:lpstr>
      <vt:lpstr>PowerPoint Presentation</vt:lpstr>
      <vt:lpstr>Où est...?</vt:lpstr>
      <vt:lpstr>Relie les mots avec les images.</vt:lpstr>
      <vt:lpstr>La géographie de la France</vt:lpstr>
      <vt:lpstr>PowerPoint Presentation</vt:lpstr>
      <vt:lpstr>PowerPoint Presentation</vt:lpstr>
      <vt:lpstr>PowerPoint Presentation</vt:lpstr>
      <vt:lpstr>PowerPoint Presentation</vt:lpstr>
    </vt:vector>
  </TitlesOfParts>
  <Company>Ilkley Grammar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link?</dc:title>
  <dc:creator>Sophie.Beaumont</dc:creator>
  <cp:lastModifiedBy>Study</cp:lastModifiedBy>
  <cp:revision>28</cp:revision>
  <dcterms:created xsi:type="dcterms:W3CDTF">2009-06-18T21:06:37Z</dcterms:created>
  <dcterms:modified xsi:type="dcterms:W3CDTF">2018-08-03T16:39:29Z</dcterms:modified>
</cp:coreProperties>
</file>