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1" autoAdjust="0"/>
    <p:restoredTop sz="76410" autoAdjust="0"/>
  </p:normalViewPr>
  <p:slideViewPr>
    <p:cSldViewPr snapToGrid="0">
      <p:cViewPr varScale="1">
        <p:scale>
          <a:sx n="85" d="100"/>
          <a:sy n="85" d="100"/>
        </p:scale>
        <p:origin x="22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298B3-0A9D-46B1-9E02-127C6507BFA9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255CF-A4AA-47CC-BA7E-4A3D685577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96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8KNtyZb4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FF481-6F46-4B9C-AB7A-B9974260F852}" type="slidenum">
              <a:rPr lang="en-GB" altLang="en-US">
                <a:solidFill>
                  <a:srgbClr val="000000"/>
                </a:solidFill>
              </a:rPr>
              <a:pPr/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6247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69932-E62F-44B1-9DF2-198CE81A1C5E}" type="slidenum">
              <a:rPr lang="en-GB" altLang="en-US">
                <a:solidFill>
                  <a:srgbClr val="000000"/>
                </a:solidFill>
              </a:rPr>
              <a:pPr/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Match up activity.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319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5CF75-26CF-4E96-948B-C9ABD0D36A0F}" type="slidenum">
              <a:rPr lang="en-GB" altLang="en-US">
                <a:solidFill>
                  <a:srgbClr val="000000"/>
                </a:solidFill>
              </a:rPr>
              <a:pPr/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US" altLang="en-US" dirty="0" smtClean="0"/>
              <a:t>Click on each picture to hear the weather phrase, as follows: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1.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fait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chaud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Il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fais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froid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fait du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soleil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fait du vent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fait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frais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fait beau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fait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mauvais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pleut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neige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Il y a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une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tempète</a:t>
            </a:r>
            <a:endParaRPr lang="en-GB" sz="1200" b="0" i="0" u="none" strike="noStrike" dirty="0" smtClean="0">
              <a:effectLst/>
              <a:latin typeface="Arial" panose="020B0604020202020204" pitchFamily="34" charset="0"/>
            </a:endParaRPr>
          </a:p>
          <a:p>
            <a:pPr marL="228600" indent="-228600" rtl="0" eaLnBrk="1" fontAlgn="base" latinLnBrk="0" hangingPunct="1">
              <a:buFont typeface="+mj-lt"/>
              <a:buAutoNum type="arabicPeriod"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Il y a du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brouillard</a:t>
            </a:r>
            <a:r>
              <a:rPr lang="en-US" altLang="en-US" baseline="0" dirty="0" smtClean="0"/>
              <a:t/>
            </a:r>
            <a:br>
              <a:rPr lang="en-US" altLang="en-US" baseline="0" dirty="0" smtClean="0"/>
            </a:br>
            <a:r>
              <a:rPr lang="en-US" altLang="en-US" baseline="0" dirty="0" smtClean="0"/>
              <a:t/>
            </a:r>
            <a:br>
              <a:rPr lang="en-US" altLang="en-US" baseline="0" dirty="0" smtClean="0"/>
            </a:br>
            <a:r>
              <a:rPr lang="en-US" altLang="en-US" baseline="0" dirty="0" smtClean="0"/>
              <a:t>Ask pupils to repeat the phrases, building them up through repetition i.e. 1 – 1 – 2 – 2 – 2  - 1 – 2 – 3 – 3- 2 – 3 etc…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8933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24906-1F4E-4F62-AA07-0680A7CD14F7}" type="slidenum">
              <a:rPr lang="en-GB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22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3F2065-AC0E-4537-8EE2-1AE16CC3D64E}" type="slidenum">
              <a:rPr lang="en-GB" altLang="en-US">
                <a:solidFill>
                  <a:srgbClr val="000000"/>
                </a:solidFill>
              </a:rPr>
              <a:pPr eaLnBrk="1" hangingPunct="1"/>
              <a:t>7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https://www.youtube.com/watch?v=5I8KNtyZb4g</a:t>
            </a:r>
            <a:endParaRPr lang="en-GB" dirty="0" smtClean="0"/>
          </a:p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An alternative song, if you prefer.</a:t>
            </a:r>
          </a:p>
        </p:txBody>
      </p:sp>
    </p:spTree>
    <p:extLst>
      <p:ext uri="{BB962C8B-B14F-4D97-AF65-F5344CB8AC3E}">
        <p14:creationId xmlns:p14="http://schemas.microsoft.com/office/powerpoint/2010/main" val="188049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6B785-8685-481B-88B1-439D8FEE7EB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3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8FF83-7581-441E-894E-64B4CBA22AD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7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AF876-407B-400F-B016-B227D6D5CB4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48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E84E4-CBCC-496B-9868-021559F0F96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58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FECF5-0FCC-4722-BAD8-B9F168BD204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43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D26DA-92CA-4632-8783-F684CE21792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62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E3B-566B-4544-A7B7-6B5B7C2B4D2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22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DE853-2A83-4134-BCD7-6AE37D3EBDE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79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E2A3E-C555-4FFF-94FC-C9840C6897A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3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B853A-7B1F-4C4F-876C-E99B8A833C4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27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899E2-0CBD-426D-85D3-678B01AC756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89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20E6-C5FB-4C5D-9838-57FF340D0E2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22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9EE68-E79B-4711-84AB-4B222099141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56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BBB02-9E28-46D3-8DE9-EF86CD3D5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51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8EB70-0C01-44FC-9410-1D8E65E4B24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414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BC38F-4269-4269-BA8E-1B591C2F8F9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54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74B54-F2FD-410B-84E4-DA0FFC85616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3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DBE7-A467-40AE-B14C-94101C93E22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73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7B0F5-0541-4C21-985A-1C94DA310AB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3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CD63D-10DC-45D5-8C61-4823A50FCEE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8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A9565-983A-470C-8A18-BE4B1F19898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741F0-FBA3-491E-897A-D2D55E6E306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8BE5-6456-40F7-8FC9-C2D721C5ADC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5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993F1-D8E3-4A02-B72C-0731A702F04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0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682E0-582E-47B2-BD88-2E98194B1C9A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3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151ED-CF73-4B26-A98A-F4566107268F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65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audio" Target="../media/audio7.wav"/><Relationship Id="rId18" Type="http://schemas.openxmlformats.org/officeDocument/2006/relationships/image" Target="../media/image11.jpeg"/><Relationship Id="rId3" Type="http://schemas.openxmlformats.org/officeDocument/2006/relationships/audio" Target="../media/audio2.wav"/><Relationship Id="rId21" Type="http://schemas.openxmlformats.org/officeDocument/2006/relationships/audio" Target="../media/audio11.wav"/><Relationship Id="rId7" Type="http://schemas.openxmlformats.org/officeDocument/2006/relationships/audio" Target="../media/audio4.wav"/><Relationship Id="rId12" Type="http://schemas.openxmlformats.org/officeDocument/2006/relationships/image" Target="../media/image8.jpeg"/><Relationship Id="rId17" Type="http://schemas.openxmlformats.org/officeDocument/2006/relationships/audio" Target="../media/audio9.wav"/><Relationship Id="rId25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audio" Target="../media/audio6.wav"/><Relationship Id="rId24" Type="http://schemas.openxmlformats.org/officeDocument/2006/relationships/image" Target="../media/image14.jpeg"/><Relationship Id="rId5" Type="http://schemas.openxmlformats.org/officeDocument/2006/relationships/audio" Target="../media/audio3.wav"/><Relationship Id="rId15" Type="http://schemas.openxmlformats.org/officeDocument/2006/relationships/audio" Target="../media/audio8.wav"/><Relationship Id="rId23" Type="http://schemas.openxmlformats.org/officeDocument/2006/relationships/audio" Target="../media/audio12.wav"/><Relationship Id="rId10" Type="http://schemas.openxmlformats.org/officeDocument/2006/relationships/image" Target="../media/image7.jpeg"/><Relationship Id="rId19" Type="http://schemas.openxmlformats.org/officeDocument/2006/relationships/audio" Target="../media/audio10.wav"/><Relationship Id="rId4" Type="http://schemas.openxmlformats.org/officeDocument/2006/relationships/image" Target="../media/image4.jpeg"/><Relationship Id="rId9" Type="http://schemas.openxmlformats.org/officeDocument/2006/relationships/audio" Target="../media/audio5.wav"/><Relationship Id="rId14" Type="http://schemas.openxmlformats.org/officeDocument/2006/relationships/image" Target="../media/image9.jpeg"/><Relationship Id="rId2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5" Type="http://schemas.openxmlformats.org/officeDocument/2006/relationships/image" Target="../media/image34.png"/><Relationship Id="rId10" Type="http://schemas.openxmlformats.org/officeDocument/2006/relationships/image" Target="../media/image29.w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8.wmf"/><Relationship Id="rId1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wmf"/><Relationship Id="rId11" Type="http://schemas.openxmlformats.org/officeDocument/2006/relationships/image" Target="../media/image32.png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27156" y="1268760"/>
            <a:ext cx="5257502" cy="4524315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9600" dirty="0" err="1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Quel</a:t>
            </a:r>
            <a:r>
              <a:rPr lang="en-US" altLang="en-US" sz="9600" dirty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temps fait-</a:t>
            </a:r>
            <a:r>
              <a:rPr lang="en-US" altLang="en-US" sz="9600" dirty="0" err="1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il</a:t>
            </a:r>
            <a:r>
              <a:rPr lang="en-US" altLang="en-US" sz="9600" dirty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9412"/>
            <a:ext cx="2771378" cy="391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1" dirty="0" err="1" smtClean="0">
                <a:latin typeface="Tw Cen MT" panose="020B0602020104020603" pitchFamily="34" charset="0"/>
              </a:rPr>
              <a:t>Aujourd’hui</a:t>
            </a:r>
            <a:r>
              <a:rPr lang="en-GB" sz="5400" b="1" dirty="0" smtClean="0">
                <a:latin typeface="Tw Cen MT" panose="020B0602020104020603" pitchFamily="34" charset="0"/>
              </a:rPr>
              <a:t> on </a:t>
            </a:r>
            <a:r>
              <a:rPr lang="en-GB" sz="5400" b="1" dirty="0" err="1" smtClean="0">
                <a:latin typeface="Tw Cen MT" panose="020B0602020104020603" pitchFamily="34" charset="0"/>
              </a:rPr>
              <a:t>va</a:t>
            </a:r>
            <a:r>
              <a:rPr lang="en-GB" sz="5400" b="1" dirty="0" smtClean="0">
                <a:latin typeface="Tw Cen MT" panose="020B0602020104020603" pitchFamily="34" charset="0"/>
              </a:rPr>
              <a:t>…</a:t>
            </a:r>
            <a:endParaRPr lang="en-GB" sz="5400" b="1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dirty="0" err="1">
                <a:latin typeface="Tw Cen MT" panose="020B0602020104020603" pitchFamily="34" charset="0"/>
              </a:rPr>
              <a:t>a</a:t>
            </a:r>
            <a:r>
              <a:rPr lang="en-GB" sz="3600" dirty="0" err="1" smtClean="0">
                <a:latin typeface="Tw Cen MT" panose="020B0602020104020603" pitchFamily="34" charset="0"/>
              </a:rPr>
              <a:t>pprendre</a:t>
            </a:r>
            <a:r>
              <a:rPr lang="en-GB" sz="3600" dirty="0" smtClean="0">
                <a:latin typeface="Tw Cen MT" panose="020B0602020104020603" pitchFamily="34" charset="0"/>
              </a:rPr>
              <a:t> comment </a:t>
            </a:r>
            <a:r>
              <a:rPr lang="en-GB" sz="3600" dirty="0" err="1" smtClean="0">
                <a:latin typeface="Tw Cen MT" panose="020B0602020104020603" pitchFamily="34" charset="0"/>
              </a:rPr>
              <a:t>décrire</a:t>
            </a:r>
            <a:r>
              <a:rPr lang="en-GB" sz="3600" dirty="0" smtClean="0">
                <a:latin typeface="Tw Cen MT" panose="020B0602020104020603" pitchFamily="34" charset="0"/>
              </a:rPr>
              <a:t> le temps</a:t>
            </a:r>
            <a:endParaRPr lang="en-GB" sz="3600" b="1" dirty="0" smtClean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GB" sz="36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GB" sz="3600" dirty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311" y="2393604"/>
            <a:ext cx="2771378" cy="391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7" y="3491167"/>
            <a:ext cx="84391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opy of book-vt">
            <a:hlinkClick r:id="" action="ppaction://noaction">
              <a:snd r:embed="rId4" name="Countdownclock[1]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15888"/>
            <a:ext cx="792163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5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793098"/>
              </p:ext>
            </p:extLst>
          </p:nvPr>
        </p:nvGraphicFramePr>
        <p:xfrm>
          <a:off x="159010" y="626499"/>
          <a:ext cx="8713788" cy="2215900"/>
        </p:xfrm>
        <a:graphic>
          <a:graphicData uri="http://schemas.openxmlformats.org/drawingml/2006/table">
            <a:tbl>
              <a:tblPr/>
              <a:tblGrid>
                <a:gridCol w="31486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20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2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a. Il fait </a:t>
                      </a: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frais</a:t>
                      </a: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b. Il fait </a:t>
                      </a: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chaud</a:t>
                      </a:r>
                      <a:endParaRPr kumimoji="0" lang="en-GB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c. Il </a:t>
                      </a: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pleut</a:t>
                      </a: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d. Il fait du vent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e.  Il fait </a:t>
                      </a: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froid</a:t>
                      </a: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f. Il fait </a:t>
                      </a: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mauvais</a:t>
                      </a:r>
                      <a:endParaRPr kumimoji="0" lang="en-GB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62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g.  Il fait beau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h. Il y a </a:t>
                      </a:r>
                      <a:r>
                        <a:rPr kumimoji="0" lang="en-GB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Arial" pitchFamily="34" charset="0"/>
                        </a:rPr>
                        <a:t>un </a:t>
                      </a:r>
                      <a:r>
                        <a:rPr kumimoji="0" lang="en-GB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  <a:cs typeface="Arial" pitchFamily="34" charset="0"/>
                        </a:rPr>
                        <a:t>orage</a:t>
                      </a:r>
                      <a:endParaRPr kumimoji="0" lang="en-GB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i</a:t>
                      </a: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. Il </a:t>
                      </a: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neige</a:t>
                      </a:r>
                      <a:endParaRPr kumimoji="0" lang="en-GB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j.  Il y a du </a:t>
                      </a: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brouillard</a:t>
                      </a:r>
                      <a:endParaRPr kumimoji="0" lang="en-GB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k. Il fait du </a:t>
                      </a:r>
                      <a:r>
                        <a:rPr kumimoji="0" lang="en-GB" alt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soleil</a:t>
                      </a:r>
                      <a:endParaRPr kumimoji="0" lang="en-GB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0" y="2999"/>
            <a:ext cx="8027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Liez</a:t>
            </a:r>
            <a:r>
              <a:rPr lang="en-GB" alt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 les images avec les phrases.</a:t>
            </a:r>
          </a:p>
        </p:txBody>
      </p:sp>
    </p:spTree>
    <p:extLst>
      <p:ext uri="{BB962C8B-B14F-4D97-AF65-F5344CB8AC3E}">
        <p14:creationId xmlns:p14="http://schemas.microsoft.com/office/powerpoint/2010/main" val="13010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1">
            <a:hlinkClick r:id="" action="ppaction://noaction">
              <a:snd r:embed="rId3" name="3.3.1_il_fait_chaud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13811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2">
            <a:hlinkClick r:id="" action="ppaction://noaction">
              <a:snd r:embed="rId5" name="3.3.2_il_fait_froid.wav"/>
            </a:hlinkClick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6975"/>
            <a:ext cx="13906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3">
            <a:hlinkClick r:id="" action="ppaction://noaction">
              <a:snd r:embed="rId7" name="3.3.3_il_fait_du_soleil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13811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4">
            <a:hlinkClick r:id="" action="ppaction://noaction">
              <a:snd r:embed="rId9" name="3.3.4_il_fait_du_vent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196975"/>
            <a:ext cx="15144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5">
            <a:hlinkClick r:id="" action="ppaction://noaction">
              <a:snd r:embed="rId11" name="3.3.5_il_fait_frais.wav"/>
            </a:hlinkClick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141663"/>
            <a:ext cx="13811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6">
            <a:hlinkClick r:id="" action="ppaction://noaction">
              <a:snd r:embed="rId13" name="3.3.6_il_fait_beau.wav"/>
            </a:hlinkClick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141663"/>
            <a:ext cx="16859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7">
            <a:hlinkClick r:id="" action="ppaction://noaction">
              <a:snd r:embed="rId15" name="3.3.7_il_fait_mauvais.wav"/>
            </a:hlinkClick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141663"/>
            <a:ext cx="18573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8">
            <a:hlinkClick r:id="" action="ppaction://noaction">
              <a:snd r:embed="rId17" name="3.3.8_il_pleut.wav"/>
            </a:hlinkClick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868863"/>
            <a:ext cx="16859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9">
            <a:hlinkClick r:id="" action="ppaction://noaction">
              <a:snd r:embed="rId19" name="3.3.9_il_neige.wav"/>
            </a:hlinkClick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652963"/>
            <a:ext cx="14859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10">
            <a:hlinkClick r:id="" action="ppaction://noaction">
              <a:snd r:embed="rId21" name="3.3.10_il_y_a_un_orage.wav"/>
            </a:hlinkClick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24400"/>
            <a:ext cx="16478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11">
            <a:hlinkClick r:id="" action="ppaction://noaction">
              <a:snd r:embed="rId23" name="3.3.11_il_y_a_du_brouillard.wav"/>
            </a:hlinkClick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652963"/>
            <a:ext cx="162877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14840" y="75871"/>
            <a:ext cx="291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dirty="0" err="1">
                <a:solidFill>
                  <a:srgbClr val="000000"/>
                </a:solidFill>
              </a:rPr>
              <a:t>Écoutez</a:t>
            </a:r>
            <a:r>
              <a:rPr lang="en-GB" altLang="en-US" sz="2400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-18174"/>
            <a:ext cx="1378112" cy="11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3752" y="612140"/>
            <a:ext cx="3200736" cy="4525963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sz="2000" dirty="0" smtClean="0">
                <a:latin typeface="Tw Cen MT" panose="020B0602020104020603" pitchFamily="34" charset="0"/>
              </a:rPr>
              <a:t>Il fait du </a:t>
            </a:r>
            <a:r>
              <a:rPr lang="en-GB" sz="2000" dirty="0" err="1" smtClean="0">
                <a:latin typeface="Tw Cen MT" panose="020B0602020104020603" pitchFamily="34" charset="0"/>
              </a:rPr>
              <a:t>soleil</a:t>
            </a:r>
            <a:r>
              <a:rPr lang="en-GB" sz="2000" dirty="0" smtClean="0">
                <a:latin typeface="Tw Cen MT" panose="020B0602020104020603" pitchFamily="34" charset="0"/>
              </a:rPr>
              <a:t> à </a:t>
            </a:r>
            <a:r>
              <a:rPr lang="en-GB" sz="2000" dirty="0" err="1" smtClean="0">
                <a:latin typeface="Tw Cen MT" panose="020B0602020104020603" pitchFamily="34" charset="0"/>
              </a:rPr>
              <a:t>Pais</a:t>
            </a:r>
            <a:r>
              <a:rPr lang="en-GB" sz="2000" dirty="0" smtClean="0">
                <a:latin typeface="Tw Cen MT" panose="020B0602020104020603" pitchFamily="34" charset="0"/>
              </a:rPr>
              <a:t> et </a:t>
            </a:r>
            <a:r>
              <a:rPr lang="en-GB" sz="2000" dirty="0" err="1" smtClean="0">
                <a:latin typeface="Tw Cen MT" panose="020B0602020104020603" pitchFamily="34" charset="0"/>
              </a:rPr>
              <a:t>il</a:t>
            </a:r>
            <a:r>
              <a:rPr lang="en-GB" sz="2000" dirty="0" smtClean="0">
                <a:latin typeface="Tw Cen MT" panose="020B0602020104020603" pitchFamily="34" charset="0"/>
              </a:rPr>
              <a:t> fait beau.</a:t>
            </a:r>
          </a:p>
          <a:p>
            <a:pPr>
              <a:buFont typeface="+mj-lt"/>
              <a:buAutoNum type="arabicPeriod"/>
            </a:pPr>
            <a:endParaRPr lang="en-GB" sz="2000" dirty="0">
              <a:latin typeface="Tw Cen MT" panose="020B0602020104020603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2000" dirty="0" smtClean="0">
                <a:latin typeface="Tw Cen MT" panose="020B0602020104020603" pitchFamily="34" charset="0"/>
              </a:rPr>
              <a:t>Il </a:t>
            </a:r>
            <a:r>
              <a:rPr lang="en-GB" sz="2000" dirty="0" err="1" smtClean="0">
                <a:latin typeface="Tw Cen MT" panose="020B0602020104020603" pitchFamily="34" charset="0"/>
              </a:rPr>
              <a:t>neige</a:t>
            </a:r>
            <a:r>
              <a:rPr lang="en-GB" sz="2000" dirty="0" smtClean="0">
                <a:latin typeface="Tw Cen MT" panose="020B0602020104020603" pitchFamily="34" charset="0"/>
              </a:rPr>
              <a:t> à Brest.</a:t>
            </a:r>
          </a:p>
          <a:p>
            <a:pPr>
              <a:buFont typeface="+mj-lt"/>
              <a:buAutoNum type="arabicPeriod"/>
            </a:pPr>
            <a:endParaRPr lang="en-GB" sz="2000" dirty="0">
              <a:latin typeface="Tw Cen MT" panose="020B0602020104020603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2000" dirty="0" smtClean="0">
                <a:latin typeface="Tw Cen MT" panose="020B0602020104020603" pitchFamily="34" charset="0"/>
              </a:rPr>
              <a:t>Il fait du vent fort à Bordeaux</a:t>
            </a:r>
          </a:p>
          <a:p>
            <a:pPr>
              <a:buFont typeface="+mj-lt"/>
              <a:buAutoNum type="arabicPeriod"/>
            </a:pPr>
            <a:endParaRPr lang="en-GB" sz="2000" dirty="0">
              <a:latin typeface="Tw Cen MT" panose="020B0602020104020603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2000" dirty="0" smtClean="0">
                <a:latin typeface="Tw Cen MT" panose="020B0602020104020603" pitchFamily="34" charset="0"/>
              </a:rPr>
              <a:t>À Toulouse </a:t>
            </a:r>
            <a:r>
              <a:rPr lang="en-GB" sz="2000" dirty="0" err="1" smtClean="0">
                <a:latin typeface="Tw Cen MT" panose="020B0602020104020603" pitchFamily="34" charset="0"/>
              </a:rPr>
              <a:t>il</a:t>
            </a:r>
            <a:r>
              <a:rPr lang="en-GB" sz="2000" dirty="0" smtClean="0">
                <a:latin typeface="Tw Cen MT" panose="020B0602020104020603" pitchFamily="34" charset="0"/>
              </a:rPr>
              <a:t> fait </a:t>
            </a:r>
            <a:r>
              <a:rPr lang="en-GB" sz="2000" dirty="0" err="1" smtClean="0">
                <a:latin typeface="Tw Cen MT" panose="020B0602020104020603" pitchFamily="34" charset="0"/>
              </a:rPr>
              <a:t>mauvais</a:t>
            </a:r>
            <a:r>
              <a:rPr lang="en-GB" sz="2000" dirty="0" smtClean="0">
                <a:latin typeface="Tw Cen MT" panose="020B0602020104020603" pitchFamily="34" charset="0"/>
              </a:rPr>
              <a:t> temps et </a:t>
            </a:r>
            <a:r>
              <a:rPr lang="en-GB" sz="2000" dirty="0" err="1" smtClean="0">
                <a:latin typeface="Tw Cen MT" panose="020B0602020104020603" pitchFamily="34" charset="0"/>
              </a:rPr>
              <a:t>il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en-GB" sz="2000" dirty="0" err="1" smtClean="0">
                <a:latin typeface="Tw Cen MT" panose="020B0602020104020603" pitchFamily="34" charset="0"/>
              </a:rPr>
              <a:t>pleut</a:t>
            </a:r>
            <a:r>
              <a:rPr lang="en-GB" sz="2000" dirty="0" smtClean="0">
                <a:latin typeface="Tw Cen MT" panose="020B0602020104020603" pitchFamily="34" charset="0"/>
              </a:rPr>
              <a:t> beaucoup.</a:t>
            </a:r>
          </a:p>
          <a:p>
            <a:pPr>
              <a:buFont typeface="+mj-lt"/>
              <a:buAutoNum type="arabicPeriod"/>
            </a:pPr>
            <a:endParaRPr lang="en-GB" sz="2000" dirty="0">
              <a:latin typeface="Tw Cen MT" panose="020B0602020104020603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2000" dirty="0" smtClean="0">
                <a:latin typeface="Tw Cen MT" panose="020B0602020104020603" pitchFamily="34" charset="0"/>
              </a:rPr>
              <a:t>À Marseilles </a:t>
            </a:r>
            <a:r>
              <a:rPr lang="en-GB" sz="2000" dirty="0" err="1" smtClean="0">
                <a:latin typeface="Tw Cen MT" panose="020B0602020104020603" pitchFamily="34" charset="0"/>
              </a:rPr>
              <a:t>il</a:t>
            </a:r>
            <a:r>
              <a:rPr lang="en-GB" sz="2000" dirty="0" smtClean="0">
                <a:latin typeface="Tw Cen MT" panose="020B0602020104020603" pitchFamily="34" charset="0"/>
              </a:rPr>
              <a:t> fait </a:t>
            </a:r>
            <a:r>
              <a:rPr lang="en-GB" sz="2000" dirty="0" err="1" smtClean="0">
                <a:latin typeface="Tw Cen MT" panose="020B0602020104020603" pitchFamily="34" charset="0"/>
              </a:rPr>
              <a:t>froid</a:t>
            </a:r>
            <a:r>
              <a:rPr lang="en-GB" sz="2000" dirty="0" smtClean="0">
                <a:latin typeface="Tw Cen MT" panose="020B0602020104020603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en-GB" sz="2000" dirty="0">
              <a:latin typeface="Tw Cen MT" panose="020B0602020104020603" pitchFamily="34" charset="0"/>
            </a:endParaRPr>
          </a:p>
          <a:p>
            <a:pPr>
              <a:buFont typeface="+mj-lt"/>
              <a:buAutoNum type="arabicPeriod"/>
            </a:pPr>
            <a:r>
              <a:rPr lang="en-GB" sz="2000" dirty="0" smtClean="0">
                <a:latin typeface="Tw Cen MT" panose="020B0602020104020603" pitchFamily="34" charset="0"/>
              </a:rPr>
              <a:t>A Lyon </a:t>
            </a:r>
            <a:r>
              <a:rPr lang="en-GB" sz="2000" dirty="0" err="1" smtClean="0">
                <a:latin typeface="Tw Cen MT" panose="020B0602020104020603" pitchFamily="34" charset="0"/>
              </a:rPr>
              <a:t>il</a:t>
            </a:r>
            <a:r>
              <a:rPr lang="en-GB" sz="2000" dirty="0" smtClean="0">
                <a:latin typeface="Tw Cen MT" panose="020B0602020104020603" pitchFamily="34" charset="0"/>
              </a:rPr>
              <a:t> y a </a:t>
            </a:r>
            <a:r>
              <a:rPr lang="en-GB" sz="2000" dirty="0" err="1" smtClean="0">
                <a:latin typeface="Tw Cen MT" panose="020B0602020104020603" pitchFamily="34" charset="0"/>
              </a:rPr>
              <a:t>une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en-GB" sz="2000" dirty="0" err="1" smtClean="0">
                <a:latin typeface="Tw Cen MT" panose="020B0602020104020603" pitchFamily="34" charset="0"/>
              </a:rPr>
              <a:t>grosse</a:t>
            </a:r>
            <a:r>
              <a:rPr lang="en-GB" sz="2000" dirty="0" smtClean="0">
                <a:latin typeface="Tw Cen MT" panose="020B0602020104020603" pitchFamily="34" charset="0"/>
              </a:rPr>
              <a:t> </a:t>
            </a:r>
            <a:r>
              <a:rPr lang="en-GB" sz="2000" dirty="0" err="1" smtClean="0">
                <a:latin typeface="Tw Cen MT" panose="020B0602020104020603" pitchFamily="34" charset="0"/>
              </a:rPr>
              <a:t>tempête</a:t>
            </a:r>
            <a:r>
              <a:rPr lang="en-GB" sz="1600" dirty="0" smtClean="0">
                <a:latin typeface="Tw Cen MT" panose="020B0602020104020603" pitchFamily="34" charset="0"/>
              </a:rPr>
              <a:t>.</a:t>
            </a:r>
            <a:endParaRPr lang="en-GB" sz="1600" dirty="0">
              <a:latin typeface="Tw Cen MT" panose="020B0602020104020603" pitchFamily="34" charset="0"/>
            </a:endParaRPr>
          </a:p>
        </p:txBody>
      </p:sp>
      <p:sp>
        <p:nvSpPr>
          <p:cNvPr id="4" name="Rectangle 79"/>
          <p:cNvSpPr>
            <a:spLocks noChangeArrowheads="1"/>
          </p:cNvSpPr>
          <p:nvPr/>
        </p:nvSpPr>
        <p:spPr bwMode="auto">
          <a:xfrm>
            <a:off x="0" y="-8076"/>
            <a:ext cx="668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Quel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temps fait-</a:t>
            </a:r>
            <a:r>
              <a:rPr lang="en-GB" sz="2800" b="1" dirty="0" err="1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il</a:t>
            </a:r>
            <a:r>
              <a:rPr lang="en-GB" sz="2800" b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? </a:t>
            </a:r>
            <a:r>
              <a:rPr lang="en-GB" sz="2800" i="1" dirty="0" smtClean="0">
                <a:solidFill>
                  <a:prstClr val="black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(What’s the weather like?)</a:t>
            </a:r>
            <a:endParaRPr lang="en-GB" sz="2800" i="1" dirty="0">
              <a:solidFill>
                <a:prstClr val="black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22" y="438056"/>
            <a:ext cx="6402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defRPr/>
            </a:pPr>
            <a:r>
              <a:rPr lang="en-GB" sz="2000" kern="0" dirty="0" err="1">
                <a:solidFill>
                  <a:prstClr val="black"/>
                </a:solidFill>
                <a:latin typeface="Tw Cen MT" panose="020B0602020104020603" pitchFamily="34" charset="0"/>
              </a:rPr>
              <a:t>Vrai</a:t>
            </a:r>
            <a:r>
              <a:rPr lang="en-GB" sz="2000" kern="0" dirty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en-GB" sz="2000" kern="0" dirty="0" err="1">
                <a:solidFill>
                  <a:prstClr val="black"/>
                </a:solidFill>
                <a:latin typeface="Tw Cen MT" panose="020B0602020104020603" pitchFamily="34" charset="0"/>
              </a:rPr>
              <a:t>ou</a:t>
            </a:r>
            <a:r>
              <a:rPr lang="en-GB" sz="2000" kern="0" dirty="0">
                <a:solidFill>
                  <a:prstClr val="black"/>
                </a:solidFill>
                <a:latin typeface="Tw Cen MT" panose="020B0602020104020603" pitchFamily="34" charset="0"/>
              </a:rPr>
              <a:t> faux?</a:t>
            </a:r>
          </a:p>
        </p:txBody>
      </p:sp>
      <p:sp>
        <p:nvSpPr>
          <p:cNvPr id="28" name="WordArt 14"/>
          <p:cNvSpPr>
            <a:spLocks noChangeArrowheads="1" noChangeShapeType="1" noTextEdit="1"/>
          </p:cNvSpPr>
          <p:nvPr/>
        </p:nvSpPr>
        <p:spPr bwMode="auto">
          <a:xfrm>
            <a:off x="8028384" y="5988025"/>
            <a:ext cx="608012" cy="611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29" name="WordArt 14"/>
          <p:cNvSpPr>
            <a:spLocks noChangeArrowheads="1" noChangeShapeType="1" noTextEdit="1"/>
          </p:cNvSpPr>
          <p:nvPr/>
        </p:nvSpPr>
        <p:spPr bwMode="auto">
          <a:xfrm>
            <a:off x="8495402" y="5108269"/>
            <a:ext cx="608012" cy="611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30" name="WordArt 14"/>
          <p:cNvSpPr>
            <a:spLocks noChangeArrowheads="1" noChangeShapeType="1" noTextEdit="1"/>
          </p:cNvSpPr>
          <p:nvPr/>
        </p:nvSpPr>
        <p:spPr bwMode="auto">
          <a:xfrm>
            <a:off x="8028384" y="1604695"/>
            <a:ext cx="608012" cy="611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31" name="WordArt 14"/>
          <p:cNvSpPr>
            <a:spLocks noChangeArrowheads="1" noChangeShapeType="1" noTextEdit="1"/>
          </p:cNvSpPr>
          <p:nvPr/>
        </p:nvSpPr>
        <p:spPr bwMode="auto">
          <a:xfrm>
            <a:off x="8463804" y="3801476"/>
            <a:ext cx="608012" cy="611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32" name="WordArt 14"/>
          <p:cNvSpPr>
            <a:spLocks noChangeArrowheads="1" noChangeShapeType="1" noTextEdit="1"/>
          </p:cNvSpPr>
          <p:nvPr/>
        </p:nvSpPr>
        <p:spPr bwMode="auto">
          <a:xfrm>
            <a:off x="8380706" y="2544897"/>
            <a:ext cx="608012" cy="611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V</a:t>
            </a:r>
          </a:p>
        </p:txBody>
      </p:sp>
      <p:sp>
        <p:nvSpPr>
          <p:cNvPr id="33" name="WordArt 14"/>
          <p:cNvSpPr>
            <a:spLocks noChangeArrowheads="1" noChangeShapeType="1" noTextEdit="1"/>
          </p:cNvSpPr>
          <p:nvPr/>
        </p:nvSpPr>
        <p:spPr bwMode="auto">
          <a:xfrm>
            <a:off x="7396142" y="1008722"/>
            <a:ext cx="608012" cy="611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latin typeface="Arial Black" panose="020B0A04020102020204" pitchFamily="34" charset="0"/>
              </a:rPr>
              <a:t>V</a:t>
            </a:r>
          </a:p>
        </p:txBody>
      </p:sp>
      <p:pic>
        <p:nvPicPr>
          <p:cNvPr id="25" name="Picture 2" descr="Résultat de recherche d'images pour &quot;carte france vierge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2" t="1801" r="1097" b="486"/>
          <a:stretch/>
        </p:blipFill>
        <p:spPr bwMode="auto">
          <a:xfrm>
            <a:off x="674941" y="1008722"/>
            <a:ext cx="4806709" cy="458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166487" y="2975861"/>
            <a:ext cx="1186357" cy="95358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eaLnBrk="0" hangingPunct="0">
              <a:defRPr/>
            </a:pPr>
            <a:r>
              <a:rPr lang="en-GB" sz="1600" kern="0" dirty="0">
                <a:solidFill>
                  <a:prstClr val="black"/>
                </a:solidFill>
                <a:latin typeface="Calibri"/>
              </a:rPr>
              <a:t>Bordeaux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99429" y="2975861"/>
            <a:ext cx="1008112" cy="84605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eaLnBrk="0" hangingPunct="0">
              <a:defRPr/>
            </a:pPr>
            <a:r>
              <a:rPr lang="en-GB" sz="1600" kern="0" dirty="0">
                <a:solidFill>
                  <a:prstClr val="black"/>
                </a:solidFill>
                <a:latin typeface="Calibri"/>
              </a:rPr>
              <a:t>Lyon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49278" y="4107070"/>
            <a:ext cx="1152127" cy="7920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eaLnBrk="0" hangingPunct="0">
              <a:defRPr/>
            </a:pPr>
            <a:r>
              <a:rPr lang="en-GB" sz="1600" kern="0" dirty="0">
                <a:solidFill>
                  <a:prstClr val="black"/>
                </a:solidFill>
                <a:latin typeface="Calibri"/>
              </a:rPr>
              <a:t>Marseille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047459" y="4067706"/>
            <a:ext cx="1224136" cy="7920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eaLnBrk="0" hangingPunct="0">
              <a:defRPr/>
            </a:pPr>
            <a:r>
              <a:rPr lang="en-GB" sz="1600" kern="0" dirty="0">
                <a:solidFill>
                  <a:prstClr val="black"/>
                </a:solidFill>
                <a:latin typeface="Calibri"/>
              </a:rPr>
              <a:t>Toulouse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35372" y="1620148"/>
            <a:ext cx="1008112" cy="7920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eaLnBrk="0" hangingPunct="0">
              <a:defRPr/>
            </a:pPr>
            <a:r>
              <a:rPr lang="en-GB" sz="1600" kern="0" dirty="0">
                <a:solidFill>
                  <a:prstClr val="black"/>
                </a:solidFill>
                <a:latin typeface="Calibri"/>
              </a:rPr>
              <a:t>Brest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522604" y="1223866"/>
            <a:ext cx="1008112" cy="79208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t"/>
          <a:lstStyle/>
          <a:p>
            <a:pPr algn="ctr" eaLnBrk="0" hangingPunct="0">
              <a:defRPr/>
            </a:pPr>
            <a:r>
              <a:rPr lang="en-GB" sz="1600" kern="0" dirty="0">
                <a:solidFill>
                  <a:prstClr val="black"/>
                </a:solidFill>
                <a:latin typeface="Calibri"/>
              </a:rPr>
              <a:t>Paris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338" y="4368492"/>
            <a:ext cx="441346" cy="5306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24" y="1883036"/>
            <a:ext cx="368463" cy="4057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611" y="3298883"/>
            <a:ext cx="723492" cy="62860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9190" y="1532065"/>
            <a:ext cx="471925" cy="46668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069" y="1930095"/>
            <a:ext cx="472695" cy="3656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4574" y="4316056"/>
            <a:ext cx="836673" cy="52292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1376" y="3229690"/>
            <a:ext cx="636844" cy="55980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2277394" y="4301288"/>
            <a:ext cx="150899" cy="11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427611" y="3499825"/>
            <a:ext cx="150899" cy="11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flipV="1">
            <a:off x="2234575" y="4368492"/>
            <a:ext cx="193718" cy="152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flipV="1">
            <a:off x="1299557" y="3299815"/>
            <a:ext cx="193718" cy="152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flipV="1">
            <a:off x="3614517" y="3237105"/>
            <a:ext cx="193718" cy="152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flipV="1">
            <a:off x="2680216" y="1474487"/>
            <a:ext cx="193718" cy="1528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 animBg="1"/>
      <p:bldP spid="32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-36513" y="260350"/>
            <a:ext cx="610870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>
                <a:solidFill>
                  <a:srgbClr val="000000"/>
                </a:solidFill>
                <a:latin typeface="Andy" pitchFamily="66" charset="0"/>
                <a:cs typeface="Times New Roman" panose="02020603050405020304" pitchFamily="18" charset="0"/>
              </a:rPr>
              <a:t>Weather Song</a:t>
            </a:r>
            <a:endParaRPr lang="en-GB" altLang="en-US" sz="4000" b="1">
              <a:solidFill>
                <a:srgbClr val="000000"/>
              </a:solidFill>
              <a:latin typeface="Andy" pitchFamily="66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1000" y="9144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chaud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1000" y="14478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mauvais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81000" y="202565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froid (clap clap) 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81000" y="25908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vent  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81000" y="309245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pleut    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81000" y="36576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soleil  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81000" y="41910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neige  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81000" y="46482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des nuages 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81000" y="522605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un orage  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381000" y="568325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brouillard 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4953000" y="2743200"/>
            <a:ext cx="1752600" cy="698500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Encore!</a:t>
            </a:r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6397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5000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016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63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6207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488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8778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6858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9064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l fait chaud - weather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23654" y="260350"/>
            <a:ext cx="609600" cy="6096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639611" y="4236003"/>
            <a:ext cx="203062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</a:rPr>
              <a:t>This is me singing.  Click the sound icon.</a:t>
            </a:r>
          </a:p>
        </p:txBody>
      </p:sp>
    </p:spTree>
    <p:extLst>
      <p:ext uri="{BB962C8B-B14F-4D97-AF65-F5344CB8AC3E}">
        <p14:creationId xmlns:p14="http://schemas.microsoft.com/office/powerpoint/2010/main" val="12639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9144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…….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1000" y="14478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………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1000" y="202565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……. (clap clap) 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1000" y="25908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……   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81000" y="309245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…….   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" y="36576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……  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81000" y="41910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……..  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81000" y="46482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des ……. 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81000" y="522605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un ………  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81000" y="568325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…………. 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953000" y="2743200"/>
            <a:ext cx="1752600" cy="698500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……!</a:t>
            </a:r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6397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5000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016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63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6207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488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8778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6858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9064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-36513" y="260350"/>
            <a:ext cx="6894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>
                <a:solidFill>
                  <a:srgbClr val="000000"/>
                </a:solidFill>
                <a:latin typeface="Andy" pitchFamily="66" charset="0"/>
                <a:cs typeface="Times New Roman" panose="02020603050405020304" pitchFamily="18" charset="0"/>
              </a:rPr>
              <a:t>Weather Song</a:t>
            </a:r>
            <a:endParaRPr lang="en-GB" altLang="en-US" sz="4000" b="1">
              <a:solidFill>
                <a:srgbClr val="000000"/>
              </a:solidFill>
              <a:latin typeface="And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3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285</Words>
  <Application>Microsoft Office PowerPoint</Application>
  <PresentationFormat>On-screen Show (4:3)</PresentationFormat>
  <Paragraphs>86</Paragraphs>
  <Slides>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Andy</vt:lpstr>
      <vt:lpstr>Arial</vt:lpstr>
      <vt:lpstr>Arial Black</vt:lpstr>
      <vt:lpstr>Calibri</vt:lpstr>
      <vt:lpstr>Times New Roman</vt:lpstr>
      <vt:lpstr>Tw Cen MT</vt:lpstr>
      <vt:lpstr>Default Design</vt:lpstr>
      <vt:lpstr>1_Default Design</vt:lpstr>
      <vt:lpstr>PowerPoint Presentation</vt:lpstr>
      <vt:lpstr>Aujourd’hui on va…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Study</dc:creator>
  <cp:lastModifiedBy>Study</cp:lastModifiedBy>
  <cp:revision>3</cp:revision>
  <dcterms:created xsi:type="dcterms:W3CDTF">2018-08-02T16:00:30Z</dcterms:created>
  <dcterms:modified xsi:type="dcterms:W3CDTF">2018-10-24T09:01:51Z</dcterms:modified>
</cp:coreProperties>
</file>