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60" r:id="rId3"/>
    <p:sldId id="259" r:id="rId4"/>
    <p:sldId id="257" r:id="rId5"/>
    <p:sldId id="258" r:id="rId6"/>
    <p:sldId id="261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FFFFCC"/>
    <a:srgbClr val="FF3399"/>
    <a:srgbClr val="FFFFEB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6053" autoAdjust="0"/>
  </p:normalViewPr>
  <p:slideViewPr>
    <p:cSldViewPr snapToGrid="0">
      <p:cViewPr varScale="1">
        <p:scale>
          <a:sx n="73" d="100"/>
          <a:sy n="73" d="100"/>
        </p:scale>
        <p:origin x="15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BB332-FC54-4952-AD4A-B99841D6F580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82C13-6534-492A-A02E-E93677155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5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937167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https://pxhere.com/fr/photo/937167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Creative Common – no attribution required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82C13-6534-492A-A02E-E936771551B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3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voudrais une glace à la vanille.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voudrais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boule au café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voudrais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boule à la menthe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voudrais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boules au chocolate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voudrais trois boules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la fraise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voudrais une boule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la fraise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82C13-6534-492A-A02E-E936771551B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42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voudrais une glace à la vanille.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voudrais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boule au café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voudrais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boule à la menthe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voudrais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boules au chocolate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voudrais trois boules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la fraise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voudrais une boule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la fraise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82C13-6534-492A-A02E-E936771551B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95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Possible answers:</a:t>
            </a:r>
          </a:p>
          <a:p>
            <a:endParaRPr lang="en-GB" dirty="0" smtClean="0"/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voudrais une boule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banane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voudrais une boule à la vanille en pot et une boule  à la fraise en pot.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voudrais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trois boules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la menthe,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café et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cassis.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voudrais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trois boules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chocolat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la fraise et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la vanille.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voudrais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trois boules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cornet,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l’abricot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la fraise, et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chocolat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voudrais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boules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framboise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chocolat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cassis, et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82C13-6534-492A-A02E-E936771551B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32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7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17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6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53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848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52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039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79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41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173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7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30FC5-EAC9-4328-836A-E413E7BBC0EA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9BC64-F28F-4C34-9823-749E1F0ED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29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10" Type="http://schemas.openxmlformats.org/officeDocument/2006/relationships/audio" Target="../media/audio7.wav"/><Relationship Id="rId4" Type="http://schemas.openxmlformats.org/officeDocument/2006/relationships/image" Target="../media/image1.jpeg"/><Relationship Id="rId9" Type="http://schemas.openxmlformats.org/officeDocument/2006/relationships/audio" Target="../media/audio6.wav"/><Relationship Id="rId1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9.wav"/><Relationship Id="rId7" Type="http://schemas.openxmlformats.org/officeDocument/2006/relationships/image" Target="../media/image4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10" Type="http://schemas.openxmlformats.org/officeDocument/2006/relationships/image" Target="../media/image7.png"/><Relationship Id="rId4" Type="http://schemas.openxmlformats.org/officeDocument/2006/relationships/audio" Target="../media/audio20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12.png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11" Type="http://schemas.openxmlformats.org/officeDocument/2006/relationships/image" Target="../media/image10.png"/><Relationship Id="rId5" Type="http://schemas.openxmlformats.org/officeDocument/2006/relationships/audio" Target="../media/audio25.wav"/><Relationship Id="rId10" Type="http://schemas.openxmlformats.org/officeDocument/2006/relationships/image" Target="../media/image9.png"/><Relationship Id="rId4" Type="http://schemas.openxmlformats.org/officeDocument/2006/relationships/audio" Target="../media/audio24.wav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18.png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2.wav"/><Relationship Id="rId11" Type="http://schemas.openxmlformats.org/officeDocument/2006/relationships/image" Target="../media/image16.png"/><Relationship Id="rId5" Type="http://schemas.openxmlformats.org/officeDocument/2006/relationships/audio" Target="../media/audio31.wav"/><Relationship Id="rId10" Type="http://schemas.openxmlformats.org/officeDocument/2006/relationships/image" Target="../media/image15.png"/><Relationship Id="rId4" Type="http://schemas.openxmlformats.org/officeDocument/2006/relationships/audio" Target="../media/audio30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3" Type="http://schemas.openxmlformats.org/officeDocument/2006/relationships/audio" Target="../media/audio23.wav"/><Relationship Id="rId7" Type="http://schemas.openxmlformats.org/officeDocument/2006/relationships/audio" Target="../media/audio39.wav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8.wav"/><Relationship Id="rId11" Type="http://schemas.openxmlformats.org/officeDocument/2006/relationships/image" Target="../media/image22.png"/><Relationship Id="rId5" Type="http://schemas.openxmlformats.org/officeDocument/2006/relationships/audio" Target="../media/audio37.wav"/><Relationship Id="rId10" Type="http://schemas.openxmlformats.org/officeDocument/2006/relationships/image" Target="../media/image21.png"/><Relationship Id="rId4" Type="http://schemas.openxmlformats.org/officeDocument/2006/relationships/audio" Target="../media/audio36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460" y="151702"/>
            <a:ext cx="344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entury Gothic" panose="020B0502020202020204" pitchFamily="34" charset="0"/>
              </a:rPr>
              <a:t>Les </a:t>
            </a:r>
            <a:r>
              <a:rPr lang="en-GB" sz="2400" b="1" dirty="0" err="1" smtClean="0">
                <a:latin typeface="Century Gothic" panose="020B0502020202020204" pitchFamily="34" charset="0"/>
              </a:rPr>
              <a:t>glaces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9"/>
          <a:stretch/>
        </p:blipFill>
        <p:spPr>
          <a:xfrm>
            <a:off x="0" y="812800"/>
            <a:ext cx="9144000" cy="5342467"/>
          </a:xfrm>
          <a:prstGeom prst="rect">
            <a:avLst/>
          </a:prstGeom>
        </p:spPr>
      </p:pic>
      <p:sp>
        <p:nvSpPr>
          <p:cNvPr id="8" name="TextBox 7">
            <a:hlinkClick r:id="" action="ppaction://noaction">
              <a:snd r:embed="rId5" name="fraise.wav"/>
            </a:hlinkClick>
          </p:cNvPr>
          <p:cNvSpPr txBox="1"/>
          <p:nvPr/>
        </p:nvSpPr>
        <p:spPr>
          <a:xfrm>
            <a:off x="3458424" y="1319712"/>
            <a:ext cx="13942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9999"/>
                </a:solidFill>
                <a:latin typeface="Century Gothic" panose="020B0502020202020204" pitchFamily="34" charset="0"/>
              </a:rPr>
              <a:t>à la fraise</a:t>
            </a:r>
            <a:endParaRPr lang="en-GB" sz="2000" b="1" dirty="0">
              <a:solidFill>
                <a:srgbClr val="FF999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6" name="framboise.wav"/>
            </a:hlinkClick>
          </p:cNvPr>
          <p:cNvSpPr txBox="1"/>
          <p:nvPr/>
        </p:nvSpPr>
        <p:spPr>
          <a:xfrm>
            <a:off x="4988460" y="1165824"/>
            <a:ext cx="14213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3399"/>
                </a:solidFill>
                <a:latin typeface="Century Gothic" panose="020B0502020202020204" pitchFamily="34" charset="0"/>
              </a:rPr>
              <a:t>à la </a:t>
            </a:r>
            <a:r>
              <a:rPr lang="en-GB" sz="2000" b="1" dirty="0" err="1" smtClean="0">
                <a:solidFill>
                  <a:srgbClr val="FF3399"/>
                </a:solidFill>
                <a:latin typeface="Century Gothic" panose="020B0502020202020204" pitchFamily="34" charset="0"/>
              </a:rPr>
              <a:t>framboise</a:t>
            </a:r>
            <a:endParaRPr lang="en-GB" sz="2000" b="1" dirty="0">
              <a:solidFill>
                <a:srgbClr val="FF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hlinkClick r:id="" action="ppaction://noaction">
              <a:snd r:embed="rId7" name="cafe.wav"/>
            </a:hlinkClick>
          </p:cNvPr>
          <p:cNvSpPr txBox="1"/>
          <p:nvPr/>
        </p:nvSpPr>
        <p:spPr>
          <a:xfrm>
            <a:off x="6667469" y="1383474"/>
            <a:ext cx="1321806" cy="400110"/>
          </a:xfrm>
          <a:prstGeom prst="rect">
            <a:avLst/>
          </a:prstGeom>
          <a:solidFill>
            <a:srgbClr val="FFFF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au café</a:t>
            </a:r>
            <a:endParaRPr lang="en-GB" sz="2000" b="1" dirty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hlinkClick r:id="" action="ppaction://noaction">
              <a:snd r:embed="rId8" name="vanille.wav"/>
            </a:hlinkClick>
          </p:cNvPr>
          <p:cNvSpPr txBox="1"/>
          <p:nvPr/>
        </p:nvSpPr>
        <p:spPr>
          <a:xfrm>
            <a:off x="7527956" y="1870251"/>
            <a:ext cx="1548142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à la </a:t>
            </a:r>
            <a:r>
              <a:rPr lang="en-GB" sz="2000" b="1" dirty="0" err="1" smtClean="0">
                <a:solidFill>
                  <a:srgbClr val="FFFFCC"/>
                </a:solidFill>
                <a:latin typeface="Century Gothic" panose="020B0502020202020204" pitchFamily="34" charset="0"/>
              </a:rPr>
              <a:t>vanille</a:t>
            </a:r>
            <a:endParaRPr lang="en-GB" sz="2000" b="1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>
              <a:snd r:embed="rId9" name="abricot.wav"/>
            </a:hlinkClick>
          </p:cNvPr>
          <p:cNvSpPr txBox="1"/>
          <p:nvPr/>
        </p:nvSpPr>
        <p:spPr>
          <a:xfrm>
            <a:off x="1955549" y="1319712"/>
            <a:ext cx="14325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à </a:t>
            </a:r>
            <a:r>
              <a:rPr lang="en-GB" sz="2000" b="1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l’abricot</a:t>
            </a:r>
            <a:endParaRPr lang="en-GB" sz="2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10" name="banane.wav"/>
            </a:hlinkClick>
          </p:cNvPr>
          <p:cNvSpPr txBox="1"/>
          <p:nvPr/>
        </p:nvSpPr>
        <p:spPr>
          <a:xfrm>
            <a:off x="364808" y="1859600"/>
            <a:ext cx="17329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à la </a:t>
            </a:r>
            <a:r>
              <a:rPr lang="en-GB" sz="2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banane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11" name="cassis.wav"/>
            </a:hlinkClick>
          </p:cNvPr>
          <p:cNvSpPr txBox="1"/>
          <p:nvPr/>
        </p:nvSpPr>
        <p:spPr>
          <a:xfrm>
            <a:off x="-135802" y="2370410"/>
            <a:ext cx="13530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au cassis</a:t>
            </a:r>
            <a:endParaRPr lang="en-GB" sz="2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>
              <a:snd r:embed="rId12" name="menthe.wav"/>
            </a:hlinkClick>
          </p:cNvPr>
          <p:cNvSpPr txBox="1"/>
          <p:nvPr/>
        </p:nvSpPr>
        <p:spPr>
          <a:xfrm>
            <a:off x="-36620" y="3617265"/>
            <a:ext cx="16748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à la menthe</a:t>
            </a:r>
            <a:endParaRPr lang="en-GB" sz="20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>
              <a:snd r:embed="rId13" name="chocolat.wav"/>
            </a:hlinkClick>
          </p:cNvPr>
          <p:cNvSpPr txBox="1"/>
          <p:nvPr/>
        </p:nvSpPr>
        <p:spPr>
          <a:xfrm>
            <a:off x="4769321" y="5647670"/>
            <a:ext cx="1711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au </a:t>
            </a:r>
            <a:r>
              <a:rPr lang="en-GB" sz="2000" b="1" dirty="0" err="1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chocolat</a:t>
            </a:r>
            <a:endParaRPr lang="en-GB" sz="2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>
              <a:snd r:embed="rId14" name="noix.wav"/>
            </a:hlinkClick>
          </p:cNvPr>
          <p:cNvSpPr txBox="1"/>
          <p:nvPr/>
        </p:nvSpPr>
        <p:spPr>
          <a:xfrm>
            <a:off x="6803679" y="5731657"/>
            <a:ext cx="12720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aux </a:t>
            </a:r>
            <a:r>
              <a:rPr lang="en-GB" sz="2000" b="1" dirty="0" err="1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noix</a:t>
            </a:r>
            <a:endParaRPr lang="en-GB" sz="2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hlinkClick r:id="" action="ppaction://noaction">
              <a:snd r:embed="rId15" name="caramel beurre sale.wav"/>
            </a:hlinkClick>
          </p:cNvPr>
          <p:cNvSpPr txBox="1"/>
          <p:nvPr/>
        </p:nvSpPr>
        <p:spPr>
          <a:xfrm>
            <a:off x="2580238" y="5632517"/>
            <a:ext cx="1974469" cy="70788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au caramel </a:t>
            </a:r>
            <a:r>
              <a:rPr lang="en-GB" sz="2000" b="1" dirty="0" err="1" smtClean="0">
                <a:solidFill>
                  <a:srgbClr val="FFFFCC"/>
                </a:solidFill>
                <a:latin typeface="Century Gothic" panose="020B0502020202020204" pitchFamily="34" charset="0"/>
              </a:rPr>
              <a:t>beurre</a:t>
            </a:r>
            <a:r>
              <a:rPr lang="en-GB" sz="2000" b="1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 smtClean="0">
                <a:solidFill>
                  <a:srgbClr val="FFFFCC"/>
                </a:solidFill>
                <a:latin typeface="Century Gothic" panose="020B0502020202020204" pitchFamily="34" charset="0"/>
              </a:rPr>
              <a:t>salé</a:t>
            </a:r>
            <a:endParaRPr lang="en-GB" sz="2000" b="1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hlinkClick r:id="" action="ppaction://noaction">
              <a:snd r:embed="rId16" name="cintron.wav"/>
            </a:hlinkClick>
          </p:cNvPr>
          <p:cNvSpPr txBox="1"/>
          <p:nvPr/>
        </p:nvSpPr>
        <p:spPr>
          <a:xfrm>
            <a:off x="7749766" y="5179025"/>
            <a:ext cx="1394234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au citron</a:t>
            </a:r>
            <a:endParaRPr lang="en-GB" sz="20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17" name="praline.wav"/>
            </a:hlinkClick>
          </p:cNvPr>
          <p:cNvSpPr txBox="1"/>
          <p:nvPr/>
        </p:nvSpPr>
        <p:spPr>
          <a:xfrm>
            <a:off x="731475" y="5758044"/>
            <a:ext cx="1457608" cy="400110"/>
          </a:xfrm>
          <a:prstGeom prst="rect">
            <a:avLst/>
          </a:prstGeom>
          <a:solidFill>
            <a:srgbClr val="FFFF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au </a:t>
            </a:r>
            <a:r>
              <a:rPr lang="en-GB" sz="2000" b="1" dirty="0" err="1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praliné</a:t>
            </a:r>
            <a:endParaRPr lang="en-GB" sz="2000" b="1" dirty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3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la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4" y="1358537"/>
            <a:ext cx="1221377" cy="2442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6366" y="2455817"/>
            <a:ext cx="719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 smtClean="0">
                <a:latin typeface="Century Gothic" panose="020B0502020202020204" pitchFamily="34" charset="0"/>
              </a:rPr>
              <a:t>…</a:t>
            </a:r>
            <a:r>
              <a:rPr lang="en-GB" sz="3600" b="1" u="sng" dirty="0" err="1" smtClean="0">
                <a:latin typeface="Century Gothic" panose="020B0502020202020204" pitchFamily="34" charset="0"/>
              </a:rPr>
              <a:t>en</a:t>
            </a:r>
            <a:r>
              <a:rPr lang="en-GB" sz="3600" b="1" u="sng" dirty="0" smtClean="0">
                <a:latin typeface="Century Gothic" panose="020B0502020202020204" pitchFamily="34" charset="0"/>
              </a:rPr>
              <a:t> </a:t>
            </a:r>
            <a:r>
              <a:rPr lang="en-GB" sz="3600" b="1" u="sng" dirty="0" smtClean="0">
                <a:latin typeface="Century Gothic" panose="020B0502020202020204" pitchFamily="34" charset="0"/>
              </a:rPr>
              <a:t>cornet</a:t>
            </a:r>
            <a:endParaRPr lang="en-GB" sz="3600" b="1" u="sng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0057" y="5011783"/>
            <a:ext cx="719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 smtClean="0">
                <a:latin typeface="Century Gothic" panose="020B0502020202020204" pitchFamily="34" charset="0"/>
              </a:rPr>
              <a:t>…</a:t>
            </a:r>
            <a:r>
              <a:rPr lang="en-GB" sz="3600" b="1" u="sng" dirty="0" err="1" smtClean="0">
                <a:latin typeface="Century Gothic" panose="020B0502020202020204" pitchFamily="34" charset="0"/>
              </a:rPr>
              <a:t>en</a:t>
            </a:r>
            <a:r>
              <a:rPr lang="en-GB" sz="3600" b="1" u="sng" dirty="0" smtClean="0">
                <a:latin typeface="Century Gothic" panose="020B0502020202020204" pitchFamily="34" charset="0"/>
              </a:rPr>
              <a:t> </a:t>
            </a:r>
            <a:r>
              <a:rPr lang="en-GB" sz="3600" b="1" u="sng" dirty="0" smtClean="0">
                <a:latin typeface="Century Gothic" panose="020B0502020202020204" pitchFamily="34" charset="0"/>
              </a:rPr>
              <a:t>pot</a:t>
            </a:r>
            <a:endParaRPr lang="en-GB" sz="3600" b="1" u="sng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3" y="4180113"/>
            <a:ext cx="1990997" cy="19909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9875"/>
            <a:ext cx="6576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Century Gothic" panose="020B0502020202020204" pitchFamily="34" charset="0"/>
              </a:rPr>
              <a:t>Je </a:t>
            </a:r>
            <a:r>
              <a:rPr lang="en-GB" sz="3600" b="1" dirty="0" err="1" smtClean="0">
                <a:latin typeface="Century Gothic" panose="020B0502020202020204" pitchFamily="34" charset="0"/>
              </a:rPr>
              <a:t>voudrais</a:t>
            </a:r>
            <a:r>
              <a:rPr lang="en-GB" sz="3600" b="1" dirty="0" smtClean="0"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latin typeface="Century Gothic" panose="020B0502020202020204" pitchFamily="34" charset="0"/>
              </a:rPr>
              <a:t>une</a:t>
            </a:r>
            <a:r>
              <a:rPr lang="en-GB" sz="3600" dirty="0">
                <a:latin typeface="Century Gothic" panose="020B0502020202020204" pitchFamily="34" charset="0"/>
              </a:rPr>
              <a:t> glace </a:t>
            </a:r>
            <a:r>
              <a:rPr lang="en-GB" sz="3600" b="1" dirty="0" smtClean="0">
                <a:latin typeface="Century Gothic" panose="020B0502020202020204" pitchFamily="34" charset="0"/>
              </a:rPr>
              <a:t>…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5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 voudrais une gl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n cor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 p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0" y="1711061"/>
            <a:ext cx="1641825" cy="3069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90" y="822960"/>
            <a:ext cx="1978800" cy="39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37" y="182434"/>
            <a:ext cx="2299063" cy="4598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7804" y="1116398"/>
            <a:ext cx="1906787" cy="36641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937314"/>
            <a:ext cx="2081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latin typeface="Century Gothic" panose="020B0502020202020204" pitchFamily="34" charset="0"/>
              </a:rPr>
              <a:t>une</a:t>
            </a:r>
            <a:r>
              <a:rPr lang="en-GB" sz="2400" b="1" dirty="0" smtClean="0">
                <a:latin typeface="Century Gothic" panose="020B0502020202020204" pitchFamily="34" charset="0"/>
              </a:rPr>
              <a:t> boule </a:t>
            </a:r>
            <a:r>
              <a:rPr lang="en-GB" sz="2400" b="1" dirty="0" err="1" smtClean="0">
                <a:latin typeface="Century Gothic" panose="020B0502020202020204" pitchFamily="34" charset="0"/>
              </a:rPr>
              <a:t>en</a:t>
            </a:r>
            <a:r>
              <a:rPr lang="en-GB" sz="2400" b="1" dirty="0" smtClean="0">
                <a:latin typeface="Century Gothic" panose="020B0502020202020204" pitchFamily="34" charset="0"/>
              </a:rPr>
              <a:t> cornet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7804" y="4936864"/>
            <a:ext cx="2081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latin typeface="Century Gothic" panose="020B0502020202020204" pitchFamily="34" charset="0"/>
              </a:rPr>
              <a:t>deux</a:t>
            </a:r>
            <a:r>
              <a:rPr lang="en-GB" sz="2400" b="1" dirty="0" smtClean="0">
                <a:latin typeface="Century Gothic" panose="020B0502020202020204" pitchFamily="34" charset="0"/>
              </a:rPr>
              <a:t> boules </a:t>
            </a:r>
            <a:r>
              <a:rPr lang="en-GB" sz="2400" b="1" dirty="0" err="1" smtClean="0">
                <a:latin typeface="Century Gothic" panose="020B0502020202020204" pitchFamily="34" charset="0"/>
              </a:rPr>
              <a:t>en</a:t>
            </a:r>
            <a:r>
              <a:rPr lang="en-GB" sz="2400" b="1" dirty="0" smtClean="0">
                <a:latin typeface="Century Gothic" panose="020B0502020202020204" pitchFamily="34" charset="0"/>
              </a:rPr>
              <a:t> cornet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0674" y="4937312"/>
            <a:ext cx="2081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entury Gothic" panose="020B0502020202020204" pitchFamily="34" charset="0"/>
              </a:rPr>
              <a:t>trois boules </a:t>
            </a:r>
            <a:r>
              <a:rPr lang="en-GB" sz="2400" b="1" dirty="0" err="1" smtClean="0">
                <a:latin typeface="Century Gothic" panose="020B0502020202020204" pitchFamily="34" charset="0"/>
              </a:rPr>
              <a:t>en</a:t>
            </a:r>
            <a:r>
              <a:rPr lang="en-GB" sz="2400" b="1" dirty="0" smtClean="0">
                <a:latin typeface="Century Gothic" panose="020B0502020202020204" pitchFamily="34" charset="0"/>
              </a:rPr>
              <a:t> cornet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1720" y="4986602"/>
            <a:ext cx="236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latin typeface="Century Gothic" panose="020B0502020202020204" pitchFamily="34" charset="0"/>
              </a:rPr>
              <a:t>quatre</a:t>
            </a:r>
            <a:r>
              <a:rPr lang="en-GB" sz="2400" b="1" dirty="0" smtClean="0">
                <a:latin typeface="Century Gothic" panose="020B0502020202020204" pitchFamily="34" charset="0"/>
              </a:rPr>
              <a:t> boules </a:t>
            </a:r>
            <a:r>
              <a:rPr lang="en-GB" sz="2400" b="1" dirty="0" err="1" smtClean="0">
                <a:latin typeface="Century Gothic" panose="020B0502020202020204" pitchFamily="34" charset="0"/>
              </a:rPr>
              <a:t>en</a:t>
            </a:r>
            <a:r>
              <a:rPr lang="en-GB" sz="2400" b="1" dirty="0" smtClean="0">
                <a:latin typeface="Century Gothic" panose="020B0502020202020204" pitchFamily="34" charset="0"/>
              </a:rPr>
              <a:t> cornet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9875"/>
            <a:ext cx="6576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Century Gothic" panose="020B0502020202020204" pitchFamily="34" charset="0"/>
              </a:rPr>
              <a:t>Je </a:t>
            </a:r>
            <a:r>
              <a:rPr lang="en-GB" sz="3600" b="1" dirty="0" err="1" smtClean="0">
                <a:latin typeface="Century Gothic" panose="020B0502020202020204" pitchFamily="34" charset="0"/>
              </a:rPr>
              <a:t>voudrais</a:t>
            </a:r>
            <a:r>
              <a:rPr lang="en-GB" sz="3600" b="1" dirty="0" smtClean="0">
                <a:latin typeface="Century Gothic" panose="020B0502020202020204" pitchFamily="34" charset="0"/>
              </a:rPr>
              <a:t>…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86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_voudr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e boule en cor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ux boules en cor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is boules en cor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quatre boules en cor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711" y="262550"/>
            <a:ext cx="717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Century Gothic" panose="020B0502020202020204" pitchFamily="34" charset="0"/>
              </a:rPr>
              <a:t>Écoute</a:t>
            </a:r>
            <a:r>
              <a:rPr lang="en-GB" sz="2400" b="1" dirty="0" smtClean="0">
                <a:latin typeface="Century Gothic" panose="020B0502020202020204" pitchFamily="34" charset="0"/>
              </a:rPr>
              <a:t>. </a:t>
            </a:r>
            <a:r>
              <a:rPr lang="en-GB" sz="2400" b="1" dirty="0" err="1" smtClean="0">
                <a:latin typeface="Century Gothic" panose="020B0502020202020204" pitchFamily="34" charset="0"/>
              </a:rPr>
              <a:t>C’est</a:t>
            </a:r>
            <a:r>
              <a:rPr lang="en-GB" sz="2400" b="1" dirty="0" smtClean="0">
                <a:latin typeface="Century Gothic" panose="020B0502020202020204" pitchFamily="34" charset="0"/>
              </a:rPr>
              <a:t> </a:t>
            </a:r>
            <a:r>
              <a:rPr lang="en-GB" sz="2400" b="1" dirty="0" err="1" smtClean="0">
                <a:latin typeface="Century Gothic" panose="020B0502020202020204" pitchFamily="34" charset="0"/>
              </a:rPr>
              <a:t>quelle</a:t>
            </a:r>
            <a:r>
              <a:rPr lang="en-GB" sz="2400" b="1" dirty="0" smtClean="0">
                <a:latin typeface="Century Gothic" panose="020B0502020202020204" pitchFamily="34" charset="0"/>
              </a:rPr>
              <a:t> glace?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5" name="Action Button: Custom 4">
            <a:hlinkClick r:id="" action="ppaction://noaction" highlightClick="1">
              <a:snd r:embed="rId3" name="3.1.wav"/>
            </a:hlinkClick>
          </p:cNvPr>
          <p:cNvSpPr/>
          <p:nvPr/>
        </p:nvSpPr>
        <p:spPr>
          <a:xfrm>
            <a:off x="525101" y="1213165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1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6" name="Action Button: Custom 5">
            <a:hlinkClick r:id="" action="ppaction://noaction" highlightClick="1">
              <a:snd r:embed="rId4" name="3.2.wav"/>
            </a:hlinkClick>
          </p:cNvPr>
          <p:cNvSpPr/>
          <p:nvPr/>
        </p:nvSpPr>
        <p:spPr>
          <a:xfrm>
            <a:off x="525101" y="2035521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2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" name="Action Button: Custom 6">
            <a:hlinkClick r:id="" action="ppaction://noaction" highlightClick="1">
              <a:snd r:embed="rId5" name="3.3.wav"/>
            </a:hlinkClick>
          </p:cNvPr>
          <p:cNvSpPr/>
          <p:nvPr/>
        </p:nvSpPr>
        <p:spPr>
          <a:xfrm>
            <a:off x="525101" y="2899185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3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8" name="Action Button: Custom 7">
            <a:hlinkClick r:id="" action="ppaction://noaction" highlightClick="1">
              <a:snd r:embed="rId6" name="3.4.wav"/>
            </a:hlinkClick>
          </p:cNvPr>
          <p:cNvSpPr/>
          <p:nvPr/>
        </p:nvSpPr>
        <p:spPr>
          <a:xfrm>
            <a:off x="534154" y="3836595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4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9" name="Action Button: Custom 8">
            <a:hlinkClick r:id="" action="ppaction://noaction" highlightClick="1">
              <a:snd r:embed="rId7" name="3.5.wav"/>
            </a:hlinkClick>
          </p:cNvPr>
          <p:cNvSpPr/>
          <p:nvPr/>
        </p:nvSpPr>
        <p:spPr>
          <a:xfrm>
            <a:off x="525101" y="4811541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5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10" name="Action Button: Custom 9">
            <a:hlinkClick r:id="" action="ppaction://noaction" highlightClick="1">
              <a:snd r:embed="rId8" name="3.6.wav"/>
            </a:hlinkClick>
          </p:cNvPr>
          <p:cNvSpPr/>
          <p:nvPr/>
        </p:nvSpPr>
        <p:spPr>
          <a:xfrm>
            <a:off x="534154" y="5743857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6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503647"/>
              </p:ext>
            </p:extLst>
          </p:nvPr>
        </p:nvGraphicFramePr>
        <p:xfrm>
          <a:off x="4490517" y="1213165"/>
          <a:ext cx="4089150" cy="46145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4575"/>
                <a:gridCol w="2044575"/>
              </a:tblGrid>
              <a:tr h="1538167"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R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U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538167"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V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X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538167"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Y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Q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890">
            <a:off x="5244956" y="2808650"/>
            <a:ext cx="740666" cy="1384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176">
            <a:off x="5362858" y="4307375"/>
            <a:ext cx="760146" cy="1520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630">
            <a:off x="7129719" y="1307265"/>
            <a:ext cx="730894" cy="14617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1">
            <a:off x="7333307" y="4307375"/>
            <a:ext cx="724278" cy="1448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895">
            <a:off x="7315373" y="2787084"/>
            <a:ext cx="760146" cy="15202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47" y="1323174"/>
            <a:ext cx="1338365" cy="133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711" y="262550"/>
            <a:ext cx="717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Century Gothic" panose="020B0502020202020204" pitchFamily="34" charset="0"/>
              </a:rPr>
              <a:t>Écoute</a:t>
            </a:r>
            <a:r>
              <a:rPr lang="en-GB" sz="2400" b="1" dirty="0" smtClean="0">
                <a:latin typeface="Century Gothic" panose="020B0502020202020204" pitchFamily="34" charset="0"/>
              </a:rPr>
              <a:t>. </a:t>
            </a:r>
            <a:r>
              <a:rPr lang="en-GB" sz="2400" b="1" dirty="0" err="1" smtClean="0">
                <a:latin typeface="Century Gothic" panose="020B0502020202020204" pitchFamily="34" charset="0"/>
              </a:rPr>
              <a:t>C’est</a:t>
            </a:r>
            <a:r>
              <a:rPr lang="en-GB" sz="2400" b="1" dirty="0" smtClean="0">
                <a:latin typeface="Century Gothic" panose="020B0502020202020204" pitchFamily="34" charset="0"/>
              </a:rPr>
              <a:t> </a:t>
            </a:r>
            <a:r>
              <a:rPr lang="en-GB" sz="2400" b="1" dirty="0" err="1" smtClean="0">
                <a:latin typeface="Century Gothic" panose="020B0502020202020204" pitchFamily="34" charset="0"/>
              </a:rPr>
              <a:t>quelle</a:t>
            </a:r>
            <a:r>
              <a:rPr lang="en-GB" sz="2400" b="1" dirty="0" smtClean="0">
                <a:latin typeface="Century Gothic" panose="020B0502020202020204" pitchFamily="34" charset="0"/>
              </a:rPr>
              <a:t> glace?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5" name="Action Button: Custom 4">
            <a:hlinkClick r:id="" action="ppaction://noaction" highlightClick="1"/>
          </p:cNvPr>
          <p:cNvSpPr/>
          <p:nvPr/>
        </p:nvSpPr>
        <p:spPr>
          <a:xfrm>
            <a:off x="525101" y="1213165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1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525101" y="2035521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2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>
            <a:off x="525101" y="2899185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3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534154" y="3836595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4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9" name="Action Button: Custom 8">
            <a:hlinkClick r:id="" action="ppaction://noaction" highlightClick="1"/>
          </p:cNvPr>
          <p:cNvSpPr/>
          <p:nvPr/>
        </p:nvSpPr>
        <p:spPr>
          <a:xfrm>
            <a:off x="525101" y="4811541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5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10" name="Action Button: Custom 9">
            <a:hlinkClick r:id="" action="ppaction://noaction" highlightClick="1"/>
          </p:cNvPr>
          <p:cNvSpPr/>
          <p:nvPr/>
        </p:nvSpPr>
        <p:spPr>
          <a:xfrm>
            <a:off x="534154" y="5743857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6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503647"/>
              </p:ext>
            </p:extLst>
          </p:nvPr>
        </p:nvGraphicFramePr>
        <p:xfrm>
          <a:off x="4490517" y="1213165"/>
          <a:ext cx="4089150" cy="46145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4575"/>
                <a:gridCol w="2044575"/>
              </a:tblGrid>
              <a:tr h="1538167"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R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U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538167"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V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X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538167"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Y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latin typeface="Century Gothic" panose="020B0502020202020204" pitchFamily="34" charset="0"/>
                        </a:rPr>
                        <a:t>Q</a:t>
                      </a:r>
                      <a:endParaRPr lang="en-GB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890">
            <a:off x="5244956" y="2808650"/>
            <a:ext cx="740666" cy="1384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176">
            <a:off x="5362858" y="4307375"/>
            <a:ext cx="760146" cy="1520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630">
            <a:off x="7129719" y="1307265"/>
            <a:ext cx="730894" cy="14617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1">
            <a:off x="7333307" y="4307375"/>
            <a:ext cx="724278" cy="1448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895">
            <a:off x="7315373" y="2787084"/>
            <a:ext cx="760146" cy="15202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47" y="1323174"/>
            <a:ext cx="1338365" cy="13383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3140" y="1125389"/>
            <a:ext cx="7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Y</a:t>
            </a:r>
            <a:endParaRPr lang="en-GB" sz="36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3139" y="1947745"/>
            <a:ext cx="7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endParaRPr lang="en-GB" sz="36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3139" y="2811409"/>
            <a:ext cx="7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Q</a:t>
            </a:r>
            <a:endParaRPr lang="en-GB" sz="36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3071" y="3750356"/>
            <a:ext cx="7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endParaRPr lang="en-GB" sz="36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33071" y="4744354"/>
            <a:ext cx="7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X</a:t>
            </a:r>
            <a:endParaRPr lang="en-GB" sz="36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93139" y="5728360"/>
            <a:ext cx="7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endParaRPr lang="en-GB" sz="36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1" y="262550"/>
            <a:ext cx="717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Century Gothic" panose="020B0502020202020204" pitchFamily="34" charset="0"/>
              </a:rPr>
              <a:t>Décris</a:t>
            </a:r>
            <a:r>
              <a:rPr lang="en-GB" sz="2400" b="1" dirty="0" smtClean="0">
                <a:latin typeface="Century Gothic" panose="020B0502020202020204" pitchFamily="34" charset="0"/>
              </a:rPr>
              <a:t> les </a:t>
            </a:r>
            <a:r>
              <a:rPr lang="en-GB" sz="2400" b="1" dirty="0" err="1" smtClean="0">
                <a:latin typeface="Century Gothic" panose="020B0502020202020204" pitchFamily="34" charset="0"/>
              </a:rPr>
              <a:t>glaces</a:t>
            </a:r>
            <a:r>
              <a:rPr lang="en-GB" sz="2400" b="1" dirty="0" smtClean="0">
                <a:latin typeface="Century Gothic" panose="020B0502020202020204" pitchFamily="34" charset="0"/>
              </a:rPr>
              <a:t>.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3" name="Action Button: Custom 2">
            <a:hlinkClick r:id="" action="ppaction://noaction" highlightClick="1">
              <a:snd r:embed="rId3" name="6.1.wav"/>
            </a:hlinkClick>
          </p:cNvPr>
          <p:cNvSpPr/>
          <p:nvPr/>
        </p:nvSpPr>
        <p:spPr>
          <a:xfrm>
            <a:off x="525101" y="1213165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1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4" name="6.2.wav"/>
            </a:hlinkClick>
          </p:cNvPr>
          <p:cNvSpPr/>
          <p:nvPr/>
        </p:nvSpPr>
        <p:spPr>
          <a:xfrm>
            <a:off x="525101" y="2035521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2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5" name="Action Button: Custom 4">
            <a:hlinkClick r:id="" action="ppaction://noaction" highlightClick="1">
              <a:snd r:embed="rId5" name="6.3.wav"/>
            </a:hlinkClick>
          </p:cNvPr>
          <p:cNvSpPr/>
          <p:nvPr/>
        </p:nvSpPr>
        <p:spPr>
          <a:xfrm>
            <a:off x="525101" y="2899185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3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6" name="Action Button: Custom 5">
            <a:hlinkClick r:id="" action="ppaction://noaction" highlightClick="1">
              <a:snd r:embed="rId6" name="6.4.wav"/>
            </a:hlinkClick>
          </p:cNvPr>
          <p:cNvSpPr/>
          <p:nvPr/>
        </p:nvSpPr>
        <p:spPr>
          <a:xfrm>
            <a:off x="534154" y="3836595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4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" name="Action Button: Custom 6">
            <a:hlinkClick r:id="" action="ppaction://noaction" highlightClick="1">
              <a:snd r:embed="rId7" name="6.5.wav"/>
            </a:hlinkClick>
          </p:cNvPr>
          <p:cNvSpPr/>
          <p:nvPr/>
        </p:nvSpPr>
        <p:spPr>
          <a:xfrm>
            <a:off x="525101" y="4811541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5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8" name="Action Button: Custom 7">
            <a:hlinkClick r:id="" action="ppaction://noaction" highlightClick="1">
              <a:snd r:embed="rId8" name="6.6.wav"/>
            </a:hlinkClick>
          </p:cNvPr>
          <p:cNvSpPr/>
          <p:nvPr/>
        </p:nvSpPr>
        <p:spPr>
          <a:xfrm>
            <a:off x="534154" y="5743857"/>
            <a:ext cx="552261" cy="470780"/>
          </a:xfrm>
          <a:prstGeom prst="actionButtonBlank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6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7097" y="1213165"/>
            <a:ext cx="5826034" cy="470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267097" y="2035521"/>
            <a:ext cx="5826034" cy="470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267097" y="2899185"/>
            <a:ext cx="5826034" cy="470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267097" y="3836595"/>
            <a:ext cx="5826034" cy="470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267097" y="4811771"/>
            <a:ext cx="5826034" cy="470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267097" y="5743857"/>
            <a:ext cx="5826034" cy="470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0937">
            <a:off x="7477445" y="4228997"/>
            <a:ext cx="539418" cy="13809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15" y="1804640"/>
            <a:ext cx="1524003" cy="8595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4978">
            <a:off x="7085194" y="2439612"/>
            <a:ext cx="1161287" cy="13935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74" y="493382"/>
            <a:ext cx="1017537" cy="1170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12" y="5767154"/>
            <a:ext cx="983429" cy="737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65" y="3579000"/>
            <a:ext cx="859725" cy="85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4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63" y="305429"/>
            <a:ext cx="1332537" cy="125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3579222" y="1094350"/>
            <a:ext cx="3552131" cy="874848"/>
          </a:xfrm>
          <a:prstGeom prst="wedgeRoundRectCallout">
            <a:avLst>
              <a:gd name="adj1" fmla="val 60060"/>
              <a:gd name="adj2" fmla="val 29796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Je </a:t>
            </a:r>
            <a:r>
              <a:rPr lang="en-US" altLang="en-US" sz="24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voudrais</a:t>
            </a:r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une</a:t>
            </a:r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glace </a:t>
            </a:r>
            <a:r>
              <a:rPr lang="en-GB" sz="2400" dirty="0" smtClean="0">
                <a:latin typeface="Century Gothic" panose="020B0502020202020204" pitchFamily="34" charset="0"/>
              </a:rPr>
              <a:t>à </a:t>
            </a:r>
            <a:r>
              <a:rPr lang="en-GB" sz="2400" dirty="0">
                <a:latin typeface="Century Gothic" panose="020B0502020202020204" pitchFamily="34" charset="0"/>
              </a:rPr>
              <a:t>la </a:t>
            </a:r>
            <a:r>
              <a:rPr lang="en-GB" sz="2400" dirty="0" err="1" smtClean="0">
                <a:latin typeface="Century Gothic" panose="020B0502020202020204" pitchFamily="34" charset="0"/>
              </a:rPr>
              <a:t>vanille</a:t>
            </a:r>
            <a:r>
              <a:rPr lang="en-GB" sz="2400" dirty="0" smtClean="0">
                <a:latin typeface="Century Gothic" panose="020B0502020202020204" pitchFamily="34" charset="0"/>
              </a:rPr>
              <a:t>.</a:t>
            </a:r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endParaRPr lang="en-US" alt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067" y="1094350"/>
            <a:ext cx="1103793" cy="96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2345719" y="414052"/>
            <a:ext cx="3849598" cy="520754"/>
          </a:xfrm>
          <a:prstGeom prst="wedgeRoundRectCallout">
            <a:avLst>
              <a:gd name="adj1" fmla="val -56016"/>
              <a:gd name="adj2" fmla="val 22572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Bonjour. </a:t>
            </a:r>
            <a:r>
              <a:rPr lang="en-US" altLang="en-US" sz="24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Vous</a:t>
            </a:r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désirez</a:t>
            </a:r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?</a:t>
            </a:r>
            <a:endParaRPr lang="en-US" alt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67" y="2273106"/>
            <a:ext cx="1332537" cy="125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610381" y="2324898"/>
            <a:ext cx="2078305" cy="520754"/>
          </a:xfrm>
          <a:prstGeom prst="wedgeRoundRectCallout">
            <a:avLst>
              <a:gd name="adj1" fmla="val -56016"/>
              <a:gd name="adj2" fmla="val 22572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Et voilà.</a:t>
            </a:r>
            <a:endParaRPr lang="en-US" alt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4310258" y="3177216"/>
            <a:ext cx="2833673" cy="709289"/>
          </a:xfrm>
          <a:prstGeom prst="wedgeRoundRectCallout">
            <a:avLst>
              <a:gd name="adj1" fmla="val 60060"/>
              <a:gd name="adj2" fmla="val 29796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C’est</a:t>
            </a:r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combien</a:t>
            </a:r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?</a:t>
            </a:r>
            <a:endParaRPr lang="en-US" alt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455" y="3177216"/>
            <a:ext cx="805152" cy="7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67" y="4044027"/>
            <a:ext cx="1332537" cy="125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2610381" y="4186847"/>
            <a:ext cx="3058900" cy="646451"/>
          </a:xfrm>
          <a:prstGeom prst="wedgeRoundRectCallout">
            <a:avLst>
              <a:gd name="adj1" fmla="val -56016"/>
              <a:gd name="adj2" fmla="val 22572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Cinq euros.</a:t>
            </a:r>
            <a:endParaRPr lang="en-US" alt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3591800" y="5086484"/>
            <a:ext cx="3552131" cy="629364"/>
          </a:xfrm>
          <a:prstGeom prst="wedgeRoundRectCallout">
            <a:avLst>
              <a:gd name="adj1" fmla="val 60060"/>
              <a:gd name="adj2" fmla="val 29796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Merci </a:t>
            </a:r>
            <a:r>
              <a:rPr lang="en-US" altLang="en-US" sz="24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bien</a:t>
            </a:r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, au revoir.</a:t>
            </a:r>
            <a:endParaRPr lang="en-US" alt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134" y="5227790"/>
            <a:ext cx="1103793" cy="96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67" y="5379476"/>
            <a:ext cx="1332537" cy="125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2414700" y="5881488"/>
            <a:ext cx="1752614" cy="586010"/>
          </a:xfrm>
          <a:prstGeom prst="wedgeRoundRectCallout">
            <a:avLst>
              <a:gd name="adj1" fmla="val -56016"/>
              <a:gd name="adj2" fmla="val 22572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Au revoir.</a:t>
            </a:r>
            <a:endParaRPr lang="en-US" alt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jour vous desir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t voi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'est com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 eur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rci bien au revo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 revo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3" grpId="0" animBg="1"/>
      <p:bldP spid="14" grpId="0" animBg="1"/>
      <p:bldP spid="17" grpId="0" animBg="1"/>
      <p:bldP spid="18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</TotalTime>
  <Words>385</Words>
  <Application>Microsoft Office PowerPoint</Application>
  <PresentationFormat>On-screen Show (4:3)</PresentationFormat>
  <Paragraphs>93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Study</cp:lastModifiedBy>
  <cp:revision>16</cp:revision>
  <dcterms:created xsi:type="dcterms:W3CDTF">2019-04-19T03:57:01Z</dcterms:created>
  <dcterms:modified xsi:type="dcterms:W3CDTF">2019-06-01T06:05:47Z</dcterms:modified>
</cp:coreProperties>
</file>