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2"/>
  </p:notesMasterIdLst>
  <p:sldIdLst>
    <p:sldId id="266" r:id="rId4"/>
    <p:sldId id="259" r:id="rId5"/>
    <p:sldId id="260" r:id="rId6"/>
    <p:sldId id="261" r:id="rId7"/>
    <p:sldId id="262" r:id="rId8"/>
    <p:sldId id="258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632" autoAdjust="0"/>
  </p:normalViewPr>
  <p:slideViewPr>
    <p:cSldViewPr snapToGrid="0">
      <p:cViewPr varScale="1">
        <p:scale>
          <a:sx n="89" d="100"/>
          <a:sy n="89" d="100"/>
        </p:scale>
        <p:origin x="15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5B41B-2190-4F41-B7E0-E82BCA856A36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C21E1-4116-4958-B559-DD24F4DF8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1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1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Revision</a:t>
            </a:r>
            <a:r>
              <a:rPr lang="en-GB" baseline="0" dirty="0" smtClean="0"/>
              <a:t> of key language from last lesson.  The audio is attached to the text boxes which appear on each click.  Try to elicit the language first, seeing what they can recall.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6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Revision</a:t>
            </a:r>
            <a:r>
              <a:rPr lang="en-GB" baseline="0" dirty="0" smtClean="0"/>
              <a:t> of key language from last lesson.  The audio is attached to the text boxes which appear on each click.  Try to elicit the language first, seeing what they can recall.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Revision</a:t>
            </a:r>
            <a:r>
              <a:rPr lang="en-GB" baseline="0" dirty="0" smtClean="0"/>
              <a:t> of key language from last lesson.  The audio is attached to the text boxes which appear on each click.  Try to elicit the language first, seeing what they can recall.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0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Booklet p.32</a:t>
            </a:r>
            <a:br>
              <a:rPr lang="en-GB" dirty="0" smtClean="0"/>
            </a:br>
            <a:r>
              <a:rPr lang="en-GB" dirty="0" smtClean="0"/>
              <a:t>Click on</a:t>
            </a:r>
            <a:r>
              <a:rPr lang="en-GB" baseline="0" dirty="0" smtClean="0"/>
              <a:t> the first word of each pair to hear each question – i.e. la </a:t>
            </a:r>
            <a:r>
              <a:rPr lang="en-GB" baseline="0" dirty="0" err="1" smtClean="0"/>
              <a:t>plage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l’été</a:t>
            </a:r>
            <a:r>
              <a:rPr lang="en-GB" baseline="0" dirty="0" smtClean="0"/>
              <a:t> / un hotel / bronzer</a:t>
            </a:r>
            <a:br>
              <a:rPr lang="en-GB" baseline="0" dirty="0" smtClean="0"/>
            </a:br>
            <a:r>
              <a:rPr lang="en-GB" baseline="0" dirty="0" smtClean="0"/>
              <a:t>Elicit the meaning of the word ‘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’ so that pupils notice it explicitly.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143D9-C430-40C3-9C2D-01F27AE1EF1B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9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Booklet </a:t>
            </a:r>
            <a:r>
              <a:rPr lang="en-GB" dirty="0" smtClean="0"/>
              <a:t>p.33</a:t>
            </a:r>
            <a:br>
              <a:rPr lang="en-GB" dirty="0" smtClean="0"/>
            </a:br>
            <a:r>
              <a:rPr lang="en-GB" dirty="0" smtClean="0"/>
              <a:t>Click on the text box</a:t>
            </a:r>
            <a:r>
              <a:rPr lang="en-GB" baseline="0" dirty="0" smtClean="0"/>
              <a:t> to hear the full paragraph.</a:t>
            </a:r>
            <a:br>
              <a:rPr lang="en-GB" baseline="0" dirty="0" smtClean="0"/>
            </a:br>
            <a:r>
              <a:rPr lang="en-GB" baseline="0" dirty="0" smtClean="0"/>
              <a:t>Depending on the needs of the class, this could be done first as a reading, then listen and check or first as a listening/gap-fill and then meanings elicited with the class.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21E1-4116-4958-B559-DD24F4DF83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56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Booklet p.34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21E1-4116-4958-B559-DD24F4DF83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9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on the name to hear the audio.</a:t>
            </a:r>
            <a:br>
              <a:rPr lang="en-GB" dirty="0" smtClean="0"/>
            </a:br>
            <a:r>
              <a:rPr lang="en-GB" dirty="0" smtClean="0"/>
              <a:t>Pupils</a:t>
            </a:r>
            <a:r>
              <a:rPr lang="en-GB" baseline="0" dirty="0" smtClean="0"/>
              <a:t> should read along with the text.  It is in their booklets, p.43.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21E1-4116-4958-B559-DD24F4DF83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4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32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B072-CCB7-4C0F-B6F1-78E441725A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723BB-77D6-4BAC-A011-B773465E4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8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2F9F-DA44-4ABD-A398-C5B0994122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4725-9A09-493D-83AD-F586765C4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98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D146F-BA8F-43F1-BC15-80AC4582A9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6C611-BCBD-4FAB-A01C-29840189B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75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0B32-9084-44A9-9082-40575ED3AA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72EE-692B-4130-B23A-CBBF2804E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866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B7AD-9903-4C80-B7E7-E9B509324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9CCB-A0B8-41A3-ADDB-D602EA2B1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2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031D-CF37-4D5F-BA63-5BC1DA8860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63C75-3DD2-4478-B20F-AE41629B86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13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5A80-F9D4-4E7F-BB65-69DE18BCD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47F1E-E32E-4AFB-A179-431CF75E9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99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E6149-6A9E-4708-BC40-6DD1BF8B2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286E2-DB69-46DC-AC8E-F74D0594D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56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9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B07F-E379-43B3-B35A-47DBF4B75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EF1F5-CDC8-4DAB-9A8A-A341E7147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95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4347-78C3-45E7-B4BB-64E2A252C3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FF557-BF5B-4C7D-84C7-AF04DF41E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07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5E2D-06EC-4387-9FEE-865A885195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B0702-9454-4B20-91C6-02E2A2538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3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B072-CCB7-4C0F-B6F1-78E441725A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723BB-77D6-4BAC-A011-B773465E4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791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2F9F-DA44-4ABD-A398-C5B0994122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B4725-9A09-493D-83AD-F586765C4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355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D146F-BA8F-43F1-BC15-80AC4582A9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6C611-BCBD-4FAB-A01C-29840189B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14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0B32-9084-44A9-9082-40575ED3AA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72EE-692B-4130-B23A-CBBF2804E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47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B7AD-9903-4C80-B7E7-E9B509324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9CCB-A0B8-41A3-ADDB-D602EA2B1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298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031D-CF37-4D5F-BA63-5BC1DA8860E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63C75-3DD2-4478-B20F-AE41629B86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465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5A80-F9D4-4E7F-BB65-69DE18BCD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47F1E-E32E-4AFB-A179-431CF75E9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5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148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E6149-6A9E-4708-BC40-6DD1BF8B2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286E2-DB69-46DC-AC8E-F74D0594D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411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B07F-E379-43B3-B35A-47DBF4B75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EF1F5-CDC8-4DAB-9A8A-A341E7147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51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4347-78C3-45E7-B4BB-64E2A252C3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FF557-BF5B-4C7D-84C7-AF04DF41E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38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D5E2D-06EC-4387-9FEE-865A885195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B0702-9454-4B20-91C6-02E2A2538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5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5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9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6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43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9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7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FDA49-2198-4381-AA5A-E244AAD83103}" type="datetimeFigureOut">
              <a:rPr lang="en-GB" smtClean="0"/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DE1AD-86FC-4995-AB85-3B9EC42CC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18FCF0-932F-4F5B-BE8D-9366980F5E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1668B7-1B67-48B3-8EC3-8A5A814F66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45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18FCF0-932F-4F5B-BE8D-9366980F5E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1668B7-1B67-48B3-8EC3-8A5A814F66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9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5.jpeg"/><Relationship Id="rId5" Type="http://schemas.openxmlformats.org/officeDocument/2006/relationships/audio" Target="../media/audio4.wav"/><Relationship Id="rId10" Type="http://schemas.openxmlformats.org/officeDocument/2006/relationships/image" Target="../media/image4.jpeg"/><Relationship Id="rId4" Type="http://schemas.openxmlformats.org/officeDocument/2006/relationships/audio" Target="../media/audio3.wav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9.wav"/><Relationship Id="rId11" Type="http://schemas.openxmlformats.org/officeDocument/2006/relationships/image" Target="../media/image9.png"/><Relationship Id="rId5" Type="http://schemas.openxmlformats.org/officeDocument/2006/relationships/audio" Target="../media/audio8.wav"/><Relationship Id="rId10" Type="http://schemas.openxmlformats.org/officeDocument/2006/relationships/image" Target="../media/image8.png"/><Relationship Id="rId4" Type="http://schemas.openxmlformats.org/officeDocument/2006/relationships/audio" Target="../media/audio7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4.wav"/><Relationship Id="rId11" Type="http://schemas.openxmlformats.org/officeDocument/2006/relationships/image" Target="../media/image13.png"/><Relationship Id="rId5" Type="http://schemas.openxmlformats.org/officeDocument/2006/relationships/audio" Target="../media/audio13.wav"/><Relationship Id="rId10" Type="http://schemas.openxmlformats.org/officeDocument/2006/relationships/image" Target="../media/image12.jpeg"/><Relationship Id="rId4" Type="http://schemas.openxmlformats.org/officeDocument/2006/relationships/audio" Target="../media/audio12.wav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9.wav"/><Relationship Id="rId18" Type="http://schemas.openxmlformats.org/officeDocument/2006/relationships/audio" Target="../media/audio21.wav"/><Relationship Id="rId3" Type="http://schemas.openxmlformats.org/officeDocument/2006/relationships/audio" Target="../media/audio16.wav"/><Relationship Id="rId7" Type="http://schemas.openxmlformats.org/officeDocument/2006/relationships/audio" Target="../media/audio17.wav"/><Relationship Id="rId12" Type="http://schemas.openxmlformats.org/officeDocument/2006/relationships/image" Target="../media/image20.png"/><Relationship Id="rId17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audio" Target="../media/audio18.wav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8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8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8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8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endParaRPr lang="en-GB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5373134" cy="39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s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2792" y="1806622"/>
            <a:ext cx="3030409" cy="2043632"/>
          </a:xfrm>
          <a:prstGeom prst="rect">
            <a:avLst/>
          </a:prstGeom>
        </p:spPr>
      </p:pic>
      <p:pic>
        <p:nvPicPr>
          <p:cNvPr id="14" name="Picture 5" descr="MPj04000250000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916" y="1806622"/>
            <a:ext cx="3024187" cy="2014538"/>
          </a:xfrm>
          <a:prstGeom prst="rect">
            <a:avLst/>
          </a:prstGeom>
          <a:noFill/>
        </p:spPr>
      </p:pic>
      <p:pic>
        <p:nvPicPr>
          <p:cNvPr id="15" name="Picture 7" descr="MPj0386233000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916" y="4391885"/>
            <a:ext cx="3025775" cy="2017713"/>
          </a:xfrm>
          <a:prstGeom prst="rect">
            <a:avLst/>
          </a:prstGeom>
          <a:noFill/>
        </p:spPr>
      </p:pic>
      <p:pic>
        <p:nvPicPr>
          <p:cNvPr id="16" name="Picture 10" descr="MPPH01390J0000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10" y="4434748"/>
            <a:ext cx="30241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O_   v__ - t_  e_  v_______?</a:t>
            </a:r>
            <a:endParaRPr lang="en-GB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>
            <a:hlinkClick r:id="" action="ppaction://noaction">
              <a:snd r:embed="rId3" name="ou_vas_tu_en_vacances.wav"/>
            </a:hlinkClick>
          </p:cNvPr>
          <p:cNvSpPr/>
          <p:nvPr/>
        </p:nvSpPr>
        <p:spPr>
          <a:xfrm>
            <a:off x="107504" y="19689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099877">
            <a:off x="936035" y="277361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/>
              <a:t>en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ville</a:t>
            </a:r>
            <a:endParaRPr lang="en-GB" sz="3200" b="1" dirty="0"/>
          </a:p>
        </p:txBody>
      </p:sp>
      <p:sp>
        <p:nvSpPr>
          <p:cNvPr id="20" name="TextBox 19"/>
          <p:cNvSpPr txBox="1"/>
          <p:nvPr/>
        </p:nvSpPr>
        <p:spPr>
          <a:xfrm rot="20099877">
            <a:off x="4595387" y="2565515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la </a:t>
            </a:r>
            <a:r>
              <a:rPr lang="en-GB" sz="3200" b="1" dirty="0" err="1"/>
              <a:t>montagne</a:t>
            </a:r>
            <a:endParaRPr lang="en-GB" sz="3200" b="1" dirty="0"/>
          </a:p>
        </p:txBody>
      </p:sp>
      <p:sp>
        <p:nvSpPr>
          <p:cNvPr id="21" name="TextBox 20"/>
          <p:cNvSpPr txBox="1"/>
          <p:nvPr/>
        </p:nvSpPr>
        <p:spPr>
          <a:xfrm rot="20099877">
            <a:off x="965542" y="5222520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la </a:t>
            </a:r>
            <a:r>
              <a:rPr lang="en-GB" sz="3200" b="1" dirty="0" err="1"/>
              <a:t>campagne</a:t>
            </a:r>
            <a:endParaRPr lang="en-GB" sz="3200" b="1" dirty="0"/>
          </a:p>
        </p:txBody>
      </p:sp>
      <p:sp>
        <p:nvSpPr>
          <p:cNvPr id="22" name="TextBox 21"/>
          <p:cNvSpPr txBox="1"/>
          <p:nvPr/>
        </p:nvSpPr>
        <p:spPr>
          <a:xfrm rot="20099877">
            <a:off x="4566617" y="5072604"/>
            <a:ext cx="373580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au </a:t>
            </a:r>
            <a:r>
              <a:rPr lang="en-GB" sz="3200" b="1" dirty="0" err="1" smtClean="0"/>
              <a:t>bord</a:t>
            </a:r>
            <a:r>
              <a:rPr lang="en-GB" sz="3200" b="1" dirty="0" smtClean="0"/>
              <a:t> de la </a:t>
            </a:r>
            <a:r>
              <a:rPr lang="en-GB" sz="3200" b="1" dirty="0" err="1" smtClean="0"/>
              <a:t>mer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5463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_vas_tu_en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 v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la mont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la camp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 bord de la 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ttp://lh4.ggpht.com/_emMjNbut6to/Su90Iwqp1OI/AAAAAAAACIU/-SDxO7N85jc/P10202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62" y="1685087"/>
            <a:ext cx="28813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4454512"/>
            <a:ext cx="2818284" cy="1879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1913" y="1900815"/>
            <a:ext cx="3083074" cy="1761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1762" y="4313019"/>
            <a:ext cx="2997282" cy="1994555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O_   v__ - t_  e_  v_______?</a:t>
            </a:r>
            <a:endParaRPr lang="en-GB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>
            <a:hlinkClick r:id="" action="ppaction://noaction">
              <a:snd r:embed="rId3" name="ou_vas_tu_en_vacances.wav"/>
            </a:hlinkClick>
          </p:cNvPr>
          <p:cNvSpPr/>
          <p:nvPr/>
        </p:nvSpPr>
        <p:spPr>
          <a:xfrm>
            <a:off x="107504" y="17580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099877">
            <a:off x="1046921" y="2311713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centre de </a:t>
            </a:r>
            <a:r>
              <a:rPr lang="en-GB" sz="3200" b="1" dirty="0" err="1"/>
              <a:t>vacances</a:t>
            </a:r>
            <a:endParaRPr lang="en-GB" sz="3200" b="1" dirty="0"/>
          </a:p>
        </p:txBody>
      </p:sp>
      <p:sp>
        <p:nvSpPr>
          <p:cNvPr id="17" name="TextBox 16"/>
          <p:cNvSpPr txBox="1"/>
          <p:nvPr/>
        </p:nvSpPr>
        <p:spPr>
          <a:xfrm rot="20099877">
            <a:off x="4608573" y="5044127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camping</a:t>
            </a:r>
          </a:p>
        </p:txBody>
      </p:sp>
      <p:sp>
        <p:nvSpPr>
          <p:cNvPr id="19" name="TextBox 18"/>
          <p:cNvSpPr txBox="1"/>
          <p:nvPr/>
        </p:nvSpPr>
        <p:spPr>
          <a:xfrm rot="20099877">
            <a:off x="4508570" y="2372908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</a:t>
            </a:r>
            <a:r>
              <a:rPr lang="en-GB" sz="3200" b="1" dirty="0" err="1"/>
              <a:t>une</a:t>
            </a:r>
            <a:r>
              <a:rPr lang="en-GB" sz="3200" b="1" dirty="0"/>
              <a:t> villa</a:t>
            </a:r>
          </a:p>
        </p:txBody>
      </p:sp>
      <p:sp>
        <p:nvSpPr>
          <p:cNvPr id="20" name="TextBox 19"/>
          <p:cNvSpPr txBox="1"/>
          <p:nvPr/>
        </p:nvSpPr>
        <p:spPr>
          <a:xfrm rot="20099877">
            <a:off x="932819" y="5044642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à un </a:t>
            </a:r>
            <a:r>
              <a:rPr lang="en-GB" sz="3200" b="1" dirty="0" err="1"/>
              <a:t>hôtel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5948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_vas_tu_en_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un centre de 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une vi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 un ho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 un cam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99592" y="1484784"/>
          <a:ext cx="7200800" cy="518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  <a:gridCol w="3600400"/>
              </a:tblGrid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8" descr="Parents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769325"/>
            <a:ext cx="2812587" cy="1872791"/>
          </a:xfrm>
          <a:prstGeom prst="rect">
            <a:avLst/>
          </a:prstGeom>
          <a:noFill/>
        </p:spPr>
      </p:pic>
      <p:pic>
        <p:nvPicPr>
          <p:cNvPr id="18" name="Picture 22" descr="family-photo-2005-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754768"/>
            <a:ext cx="2831022" cy="1887348"/>
          </a:xfrm>
          <a:prstGeom prst="rect">
            <a:avLst/>
          </a:prstGeom>
          <a:noFill/>
        </p:spPr>
      </p:pic>
      <p:pic>
        <p:nvPicPr>
          <p:cNvPr id="19" name="Picture 25" descr="friends_20060124_110137_intr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6059"/>
            <a:ext cx="2861815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7427" t="1597" r="7746" b="-1597"/>
          <a:stretch/>
        </p:blipFill>
        <p:spPr>
          <a:xfrm>
            <a:off x="1382321" y="4400007"/>
            <a:ext cx="2719490" cy="200629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A___   q__ v__ - t_  e_  v_______?</a:t>
            </a:r>
            <a:endParaRPr lang="en-GB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>
            <a:hlinkClick r:id="" action="ppaction://noaction">
              <a:snd r:embed="rId3" name="avec qui vas tu en vacances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qui vas-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vacances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099877">
            <a:off x="1116569" y="4775138"/>
            <a:ext cx="325099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grand-parents</a:t>
            </a:r>
            <a:endParaRPr lang="en-GB" sz="3200" b="1" dirty="0"/>
          </a:p>
        </p:txBody>
      </p:sp>
      <p:sp>
        <p:nvSpPr>
          <p:cNvPr id="15" name="TextBox 14"/>
          <p:cNvSpPr txBox="1"/>
          <p:nvPr/>
        </p:nvSpPr>
        <p:spPr>
          <a:xfrm rot="20099877">
            <a:off x="4605724" y="502135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amis</a:t>
            </a:r>
            <a:endParaRPr lang="en-GB" sz="3200" b="1" dirty="0"/>
          </a:p>
        </p:txBody>
      </p:sp>
      <p:sp>
        <p:nvSpPr>
          <p:cNvPr id="16" name="TextBox 15"/>
          <p:cNvSpPr txBox="1"/>
          <p:nvPr/>
        </p:nvSpPr>
        <p:spPr>
          <a:xfrm rot="20099877">
            <a:off x="4577100" y="2469718"/>
            <a:ext cx="366936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</a:t>
            </a:r>
            <a:r>
              <a:rPr lang="en-GB" sz="3200" b="1" dirty="0" err="1" smtClean="0"/>
              <a:t>mes</a:t>
            </a:r>
            <a:r>
              <a:rPr lang="en-GB" sz="3200" b="1" dirty="0" smtClean="0"/>
              <a:t> parents</a:t>
            </a:r>
            <a:endParaRPr lang="en-GB" sz="3200" b="1" dirty="0"/>
          </a:p>
        </p:txBody>
      </p:sp>
      <p:sp>
        <p:nvSpPr>
          <p:cNvPr id="20" name="TextBox 19"/>
          <p:cNvSpPr txBox="1"/>
          <p:nvPr/>
        </p:nvSpPr>
        <p:spPr>
          <a:xfrm rot="20099877">
            <a:off x="991082" y="2600689"/>
            <a:ext cx="346521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avec mi </a:t>
            </a:r>
            <a:r>
              <a:rPr lang="en-GB" sz="3200" b="1" dirty="0" err="1" smtClean="0"/>
              <a:t>famille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01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vec qui vas tu en vacan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vec ma fam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vec mes 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vec mes grandpar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vec mes am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n-GB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préfères-tu</a:t>
            </a:r>
            <a:r>
              <a:rPr lang="en-GB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igno-de-interrogac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68" y="1286338"/>
            <a:ext cx="8350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mountain_clipart_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97" y="1514945"/>
            <a:ext cx="11493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7" y="1401762"/>
            <a:ext cx="11668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hlinkClick r:id="" action="ppaction://noaction">
              <a:snd r:embed="rId7" name="la_plage_ou_la_montagne.wav"/>
            </a:hlinkClick>
          </p:cNvPr>
          <p:cNvSpPr txBox="1">
            <a:spLocks noChangeArrowheads="1"/>
          </p:cNvSpPr>
          <p:nvPr/>
        </p:nvSpPr>
        <p:spPr bwMode="auto">
          <a:xfrm>
            <a:off x="1379235" y="1761262"/>
            <a:ext cx="214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anose="020B0604020202020204" pitchFamily="34" charset="0"/>
              </a:rPr>
              <a:t>la </a:t>
            </a:r>
            <a:r>
              <a:rPr lang="en-US" sz="2800" b="1" dirty="0" err="1" smtClean="0">
                <a:latin typeface="Arial" panose="020B0604020202020204" pitchFamily="34" charset="0"/>
              </a:rPr>
              <a:t>plage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867238" y="1776507"/>
            <a:ext cx="257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smtClean="0">
                <a:latin typeface="Arial" panose="020B0604020202020204" pitchFamily="34" charset="0"/>
              </a:rPr>
              <a:t>la </a:t>
            </a:r>
            <a:r>
              <a:rPr lang="en-US" sz="2800" b="1" dirty="0" err="1" smtClean="0">
                <a:latin typeface="Arial" panose="020B0604020202020204" pitchFamily="34" charset="0"/>
              </a:rPr>
              <a:t>montagne</a:t>
            </a:r>
            <a:r>
              <a:rPr lang="en-US" sz="2800" b="1" dirty="0" smtClean="0">
                <a:latin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21" name="Picture 9" descr="winter_clipart_snowman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7" y="2616200"/>
            <a:ext cx="10715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SummerSun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" y="2616200"/>
            <a:ext cx="15192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1">
            <a:hlinkClick r:id="" action="ppaction://noaction">
              <a:snd r:embed="rId10" name="l'ete_ou_l'hiver.wav"/>
            </a:hlinkClick>
          </p:cNvPr>
          <p:cNvSpPr txBox="1">
            <a:spLocks noChangeArrowheads="1"/>
          </p:cNvSpPr>
          <p:nvPr/>
        </p:nvSpPr>
        <p:spPr bwMode="auto">
          <a:xfrm>
            <a:off x="1439417" y="2901950"/>
            <a:ext cx="2143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err="1">
                <a:latin typeface="Arial" panose="020B0604020202020204" pitchFamily="34" charset="0"/>
              </a:rPr>
              <a:t>l</a:t>
            </a:r>
            <a:r>
              <a:rPr lang="en-US" sz="2800" b="1" dirty="0" err="1" smtClean="0">
                <a:latin typeface="Arial" panose="020B0604020202020204" pitchFamily="34" charset="0"/>
              </a:rPr>
              <a:t>’été</a:t>
            </a:r>
            <a:r>
              <a:rPr lang="en-US" sz="2800" b="1" dirty="0" smtClean="0">
                <a:latin typeface="Arial" panose="020B0604020202020204" pitchFamily="34" charset="0"/>
              </a:rPr>
              <a:t>     </a:t>
            </a:r>
            <a:r>
              <a:rPr lang="en-US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ou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296916" y="2945606"/>
            <a:ext cx="214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err="1" smtClean="0">
                <a:latin typeface="Arial" panose="020B0604020202020204" pitchFamily="34" charset="0"/>
              </a:rPr>
              <a:t>l’hiver</a:t>
            </a:r>
            <a:r>
              <a:rPr lang="en-US" sz="2800" b="1" dirty="0" smtClean="0">
                <a:latin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25" name="Picture 13" descr="camper-sleepin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17" y="4044950"/>
            <a:ext cx="16049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 descr="Hotel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9" y="3985418"/>
            <a:ext cx="16430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5">
            <a:hlinkClick r:id="" action="ppaction://noaction">
              <a:snd r:embed="rId13" name="un_hotel_ou_un_camping.wav"/>
            </a:hlinkClick>
          </p:cNvPr>
          <p:cNvSpPr txBox="1">
            <a:spLocks noChangeArrowheads="1"/>
          </p:cNvSpPr>
          <p:nvPr/>
        </p:nvSpPr>
        <p:spPr bwMode="auto">
          <a:xfrm>
            <a:off x="1150856" y="4116387"/>
            <a:ext cx="2363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anose="020B0604020202020204" pitchFamily="34" charset="0"/>
              </a:rPr>
              <a:t>un </a:t>
            </a:r>
            <a:r>
              <a:rPr lang="en-US" sz="2800" b="1" dirty="0" err="1" smtClean="0">
                <a:latin typeface="Arial" panose="020B0604020202020204" pitchFamily="34" charset="0"/>
              </a:rPr>
              <a:t>hôtel</a:t>
            </a:r>
            <a:r>
              <a:rPr lang="en-US" sz="2800" b="1" dirty="0" smtClean="0"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ou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4511229" y="4116387"/>
            <a:ext cx="242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anose="020B0604020202020204" pitchFamily="34" charset="0"/>
              </a:rPr>
              <a:t>un </a:t>
            </a:r>
            <a:r>
              <a:rPr lang="en-US" sz="2800" b="1" dirty="0" smtClean="0">
                <a:latin typeface="Arial" panose="020B0604020202020204" pitchFamily="34" charset="0"/>
              </a:rPr>
              <a:t>camping?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29" name="Picture 17" descr="beach_clipart_surfer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17" y="5402262"/>
            <a:ext cx="11811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beach2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0" y="5337968"/>
            <a:ext cx="1714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9">
            <a:hlinkClick r:id="" action="ppaction://noaction">
              <a:snd r:embed="rId16" name="bronzer_ou_faire_du_sport.wav"/>
            </a:hlinkClick>
          </p:cNvPr>
          <p:cNvSpPr txBox="1">
            <a:spLocks noChangeArrowheads="1"/>
          </p:cNvSpPr>
          <p:nvPr/>
        </p:nvSpPr>
        <p:spPr bwMode="auto">
          <a:xfrm>
            <a:off x="1396325" y="5858812"/>
            <a:ext cx="23308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smtClean="0">
                <a:latin typeface="Arial" panose="020B0604020202020204" pitchFamily="34" charset="0"/>
              </a:rPr>
              <a:t>bronzer </a:t>
            </a:r>
            <a:r>
              <a:rPr lang="en-US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ou</a:t>
            </a:r>
            <a:endParaRPr lang="en-US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4805290" y="5889589"/>
            <a:ext cx="2825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 smtClean="0">
                <a:latin typeface="Arial" panose="020B0604020202020204" pitchFamily="34" charset="0"/>
              </a:rPr>
              <a:t>faire du </a:t>
            </a:r>
            <a:r>
              <a:rPr lang="en-US" sz="2800" b="1" dirty="0" smtClean="0">
                <a:latin typeface="Arial" panose="020B0604020202020204" pitchFamily="34" charset="0"/>
              </a:rPr>
              <a:t>sport?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33" name="Picture 8" descr="C:\Documents and Settings\Administrator\Local Settings\Temporary Internet Files\Content.IE5\UASLGNN5\MC900441880[1].wm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54" y="3163887"/>
            <a:ext cx="8191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ular Callout 33">
            <a:hlinkClick r:id="" action="ppaction://noaction">
              <a:snd r:embed="rId18" name="je_prefere.wav"/>
            </a:hlinkClick>
          </p:cNvPr>
          <p:cNvSpPr/>
          <p:nvPr/>
        </p:nvSpPr>
        <p:spPr>
          <a:xfrm>
            <a:off x="6661151" y="2520949"/>
            <a:ext cx="2417234" cy="642938"/>
          </a:xfrm>
          <a:prstGeom prst="wedgeRoundRectCallout">
            <a:avLst>
              <a:gd name="adj1" fmla="val 34232"/>
              <a:gd name="adj2" fmla="val 75927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b="1" dirty="0" smtClean="0">
                <a:solidFill>
                  <a:schemeClr val="tx1"/>
                </a:solidFill>
              </a:rPr>
              <a:t>Je </a:t>
            </a:r>
            <a:r>
              <a:rPr lang="en-GB" sz="2800" b="1" dirty="0" err="1" smtClean="0">
                <a:solidFill>
                  <a:schemeClr val="tx1"/>
                </a:solidFill>
              </a:rPr>
              <a:t>préfère</a:t>
            </a:r>
            <a:r>
              <a:rPr lang="en-GB" sz="2800" b="1" dirty="0" smtClean="0">
                <a:solidFill>
                  <a:schemeClr val="tx1"/>
                </a:solidFill>
              </a:rPr>
              <a:t>……..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3593" y="1715156"/>
            <a:ext cx="684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</a:rPr>
              <a:t>ou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9_5_que_preferes_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>
              <a:snd r:embed="rId3" name="29_6_paragraphe.wav"/>
            </a:hlinkClick>
          </p:cNvPr>
          <p:cNvSpPr>
            <a:spLocks noChangeArrowheads="1"/>
          </p:cNvSpPr>
          <p:nvPr/>
        </p:nvSpPr>
        <p:spPr bwMode="auto">
          <a:xfrm>
            <a:off x="355601" y="1571436"/>
            <a:ext cx="8432800" cy="33478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dirty="0" smtClean="0">
                <a:latin typeface="Century Gothic" panose="020B0502020202020204" pitchFamily="34" charset="0"/>
              </a:rPr>
              <a:t>Pendant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les </a:t>
            </a:r>
            <a:r>
              <a:rPr kumimoji="0" lang="en-GB" alt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vacances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kumimoji="0" lang="en-GB" altLang="en-US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normalement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</a:t>
            </a:r>
            <a:r>
              <a:rPr lang="es-ES" altLang="en-US" sz="2400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__________.  J’ __________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ça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Quand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__________________ je vais à _________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s’il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pleut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visite __________.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J’aime</a:t>
            </a:r>
            <a:r>
              <a:rPr kumimoji="0" lang="es-E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parce que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l’hôtel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 et la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nourriture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s-E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__________.</a:t>
            </a: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25135"/>
              </p:ext>
            </p:extLst>
          </p:nvPr>
        </p:nvGraphicFramePr>
        <p:xfrm>
          <a:off x="245533" y="5421196"/>
          <a:ext cx="865293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6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47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0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0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0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joli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musées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délicieuse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 fait </a:t>
                      </a:r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chaud</a:t>
                      </a:r>
                      <a:r>
                        <a:rPr lang="en-GB" sz="2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France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beaucoup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GB" sz="2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 err="1" smtClean="0">
                          <a:latin typeface="Century Gothic" panose="020B0502020202020204" pitchFamily="34" charset="0"/>
                        </a:rPr>
                        <a:t>famille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je vais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adore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 smtClean="0">
                          <a:latin typeface="Century Gothic" panose="020B0502020202020204" pitchFamily="34" charset="0"/>
                        </a:rPr>
                        <a:t>plage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Rounded Rectangular Callout 5">
            <a:hlinkClick r:id="" action="ppaction://noaction">
              <a:snd r:embed="rId4" name="29_6_que_fais_tu.wav"/>
            </a:hlinkClick>
          </p:cNvPr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n-GB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fais-tu</a:t>
            </a: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normalement</a:t>
            </a: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07504" y="188640"/>
            <a:ext cx="8879696" cy="1002885"/>
          </a:xfrm>
          <a:prstGeom prst="wedgeRoundRectCallout">
            <a:avLst>
              <a:gd name="adj1" fmla="val -20429"/>
              <a:gd name="adj2" fmla="val 6965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GB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</a:t>
            </a: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GB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</a:t>
            </a: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endParaRPr lang="en-GB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19831"/>
              </p:ext>
            </p:extLst>
          </p:nvPr>
        </p:nvGraphicFramePr>
        <p:xfrm>
          <a:off x="1706342" y="2115997"/>
          <a:ext cx="5682020" cy="3501186"/>
        </p:xfrm>
        <a:graphic>
          <a:graphicData uri="http://schemas.openxmlformats.org/drawingml/2006/table">
            <a:tbl>
              <a:tblPr/>
              <a:tblGrid>
                <a:gridCol w="3463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88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 </a:t>
                      </a:r>
                      <a:r>
                        <a:rPr kumimoji="0" lang="es-E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vais</a:t>
                      </a: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(s) </a:t>
                      </a: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kumimoji="0" lang="es-E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</a:t>
                      </a: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/elle </a:t>
                      </a:r>
                      <a:r>
                        <a:rPr kumimoji="0" lang="es-E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</a:t>
                      </a:r>
                      <a:endParaRPr kumimoji="0" lang="es-E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vous</a:t>
                      </a: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s-E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allez</a:t>
                      </a: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3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ils</a:t>
                      </a:r>
                      <a:r>
                        <a:rPr kumimoji="0" lang="es-E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/elles </a:t>
                      </a:r>
                      <a:r>
                        <a:rPr kumimoji="0" lang="es-E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vont</a:t>
                      </a:r>
                      <a:endParaRPr kumimoji="0" lang="es-E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2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62" y="278971"/>
            <a:ext cx="4593310" cy="61998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Custom 1">
            <a:hlinkClick r:id="" action="ppaction://noaction" highlightClick="1">
              <a:snd r:embed="rId4" name="Pierre.wav"/>
            </a:hlinkClick>
          </p:cNvPr>
          <p:cNvSpPr/>
          <p:nvPr/>
        </p:nvSpPr>
        <p:spPr>
          <a:xfrm>
            <a:off x="236668" y="882127"/>
            <a:ext cx="1667436" cy="462579"/>
          </a:xfrm>
          <a:prstGeom prst="actionButtonBlank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Pierre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" name="Action Button: Custom 4">
            <a:hlinkClick r:id="" action="ppaction://noaction" highlightClick="1">
              <a:snd r:embed="rId5" name="Alexandra.wav"/>
            </a:hlinkClick>
          </p:cNvPr>
          <p:cNvSpPr/>
          <p:nvPr/>
        </p:nvSpPr>
        <p:spPr>
          <a:xfrm>
            <a:off x="6847266" y="2153322"/>
            <a:ext cx="2178399" cy="462579"/>
          </a:xfrm>
          <a:prstGeom prst="actionButtonBlank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Alexandra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6" name="Action Button: Custom 5">
            <a:hlinkClick r:id="" action="ppaction://noaction" highlightClick="1">
              <a:snd r:embed="rId6" name="Jean.wav"/>
            </a:hlinkClick>
          </p:cNvPr>
          <p:cNvSpPr/>
          <p:nvPr/>
        </p:nvSpPr>
        <p:spPr>
          <a:xfrm>
            <a:off x="320097" y="3723939"/>
            <a:ext cx="1667436" cy="462579"/>
          </a:xfrm>
          <a:prstGeom prst="actionButtonBlank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tx1"/>
                </a:solidFill>
              </a:rPr>
              <a:t>Jean</a:t>
            </a:r>
            <a:endParaRPr lang="en-GB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</TotalTime>
  <Words>343</Words>
  <Application>Microsoft Office PowerPoint</Application>
  <PresentationFormat>On-screen Show (4:3)</PresentationFormat>
  <Paragraphs>79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</cp:revision>
  <dcterms:created xsi:type="dcterms:W3CDTF">2019-04-18T15:50:46Z</dcterms:created>
  <dcterms:modified xsi:type="dcterms:W3CDTF">2019-05-12T08:35:19Z</dcterms:modified>
</cp:coreProperties>
</file>