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57" r:id="rId3"/>
    <p:sldId id="259" r:id="rId4"/>
    <p:sldId id="260" r:id="rId5"/>
    <p:sldId id="261" r:id="rId6"/>
    <p:sldId id="262" r:id="rId7"/>
    <p:sldId id="258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9632" autoAdjust="0"/>
  </p:normalViewPr>
  <p:slideViewPr>
    <p:cSldViewPr snapToGrid="0">
      <p:cViewPr varScale="1">
        <p:scale>
          <a:sx n="89" d="100"/>
          <a:sy n="89" d="100"/>
        </p:scale>
        <p:origin x="15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5B41B-2190-4F41-B7E0-E82BCA856A36}" type="datetimeFigureOut">
              <a:rPr lang="en-GB" smtClean="0"/>
              <a:t>19/04/2019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C21E1-4116-4958-B559-DD24F4DF8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418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43D9-C430-40C3-9C2D-01F27AE1EF1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626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Opportunity to use</a:t>
            </a:r>
            <a:r>
              <a:rPr lang="en-GB" baseline="0" dirty="0" smtClean="0"/>
              <a:t> the vocabulary again, with different visuals.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43D9-C430-40C3-9C2D-01F27AE1EF1B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65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Opportunity to use</a:t>
            </a:r>
            <a:r>
              <a:rPr lang="en-GB" baseline="0" dirty="0" smtClean="0"/>
              <a:t> the vocabulary again, with different visuals.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43D9-C430-40C3-9C2D-01F27AE1EF1B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68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Opportunity to use</a:t>
            </a:r>
            <a:r>
              <a:rPr lang="en-GB" baseline="0" dirty="0" smtClean="0"/>
              <a:t> the vocabulary again, with different visuals.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43D9-C430-40C3-9C2D-01F27AE1EF1B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70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Booklet p.32</a:t>
            </a:r>
            <a:br>
              <a:rPr lang="en-GB" dirty="0" smtClean="0"/>
            </a:br>
            <a:r>
              <a:rPr lang="en-GB" dirty="0" err="1" smtClean="0"/>
              <a:t>pairwork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43D9-C430-40C3-9C2D-01F27AE1EF1B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97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Booklet p.33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C21E1-4116-4958-B559-DD24F4DF833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561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Booklet p.34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C21E1-4116-4958-B559-DD24F4DF833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691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DA49-2198-4381-AA5A-E244AAD83103}" type="datetimeFigureOut">
              <a:rPr lang="en-GB" smtClean="0"/>
              <a:t>19/04/2019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E1AD-86FC-4995-AB85-3B9EC42CC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546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DA49-2198-4381-AA5A-E244AAD83103}" type="datetimeFigureOut">
              <a:rPr lang="en-GB" smtClean="0"/>
              <a:t>19/04/2019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E1AD-86FC-4995-AB85-3B9EC42CC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673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DA49-2198-4381-AA5A-E244AAD83103}" type="datetimeFigureOut">
              <a:rPr lang="en-GB" smtClean="0"/>
              <a:t>19/04/2019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E1AD-86FC-4995-AB85-3B9EC42CC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932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AB072-CCB7-4C0F-B6F1-78E441725A5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723BB-77D6-4BAC-A011-B773465E44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82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A2F9F-DA44-4ABD-A398-C5B0994122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B4725-9A09-493D-83AD-F586765C4F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988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D146F-BA8F-43F1-BC15-80AC4582A9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6C611-BCBD-4FAB-A01C-29840189BE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751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00B32-9084-44A9-9082-40575ED3AA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972EE-692B-4130-B23A-CBBF2804E8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3866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9B7AD-9903-4C80-B7E7-E9B5093245C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39CCB-A0B8-41A3-ADDB-D602EA2B14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23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9031D-CF37-4D5F-BA63-5BC1DA8860E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63C75-3DD2-4478-B20F-AE41629B8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213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C5A80-F9D4-4E7F-BB65-69DE18BCD0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47F1E-E32E-4AFB-A179-431CF75E9E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992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E6149-6A9E-4708-BC40-6DD1BF8B2D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286E2-DB69-46DC-AC8E-F74D0594D8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56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DA49-2198-4381-AA5A-E244AAD83103}" type="datetimeFigureOut">
              <a:rPr lang="en-GB" smtClean="0"/>
              <a:t>19/04/2019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E1AD-86FC-4995-AB85-3B9EC42CC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919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AB07F-E379-43B3-B35A-47DBF4B754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EF1F5-CDC8-4DAB-9A8A-A341E7147A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995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A4347-78C3-45E7-B4BB-64E2A252C3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FF557-BF5B-4C7D-84C7-AF04DF41E8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075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D5E2D-06EC-4387-9FEE-865A885195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B0702-9454-4B20-91C6-02E2A2538D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73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DA49-2198-4381-AA5A-E244AAD83103}" type="datetimeFigureOut">
              <a:rPr lang="en-GB" smtClean="0"/>
              <a:t>19/04/2019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E1AD-86FC-4995-AB85-3B9EC42CC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14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DA49-2198-4381-AA5A-E244AAD83103}" type="datetimeFigureOut">
              <a:rPr lang="en-GB" smtClean="0"/>
              <a:t>19/04/2019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E1AD-86FC-4995-AB85-3B9EC42CC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5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DA49-2198-4381-AA5A-E244AAD83103}" type="datetimeFigureOut">
              <a:rPr lang="en-GB" smtClean="0"/>
              <a:t>19/04/2019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E1AD-86FC-4995-AB85-3B9EC42CC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49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DA49-2198-4381-AA5A-E244AAD83103}" type="datetimeFigureOut">
              <a:rPr lang="en-GB" smtClean="0"/>
              <a:t>19/04/2019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E1AD-86FC-4995-AB85-3B9EC42CC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368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DA49-2198-4381-AA5A-E244AAD83103}" type="datetimeFigureOut">
              <a:rPr lang="en-GB" smtClean="0"/>
              <a:t>19/04/2019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E1AD-86FC-4995-AB85-3B9EC42CC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437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DA49-2198-4381-AA5A-E244AAD83103}" type="datetimeFigureOut">
              <a:rPr lang="en-GB" smtClean="0"/>
              <a:t>19/04/2019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E1AD-86FC-4995-AB85-3B9EC42CC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995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DA49-2198-4381-AA5A-E244AAD83103}" type="datetimeFigureOut">
              <a:rPr lang="en-GB" smtClean="0"/>
              <a:t>19/04/2019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E1AD-86FC-4995-AB85-3B9EC42CC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17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FDA49-2198-4381-AA5A-E244AAD83103}" type="datetimeFigureOut">
              <a:rPr lang="en-GB" smtClean="0"/>
              <a:t>19/04/2019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DE1AD-86FC-4995-AB85-3B9EC42CC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70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18FCF0-932F-4F5B-BE8D-9366980F5E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1668B7-1B67-48B3-8EC3-8A5A814F6617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45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8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GB" sz="8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vacances</a:t>
            </a:r>
            <a:endParaRPr lang="en-GB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00808"/>
            <a:ext cx="5373134" cy="397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99592" y="1484784"/>
          <a:ext cx="7200800" cy="5184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0"/>
                <a:gridCol w="3600400"/>
              </a:tblGrid>
              <a:tr h="2592288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92288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792" y="1806622"/>
            <a:ext cx="3030409" cy="2043632"/>
          </a:xfrm>
          <a:prstGeom prst="rect">
            <a:avLst/>
          </a:prstGeom>
        </p:spPr>
      </p:pic>
      <p:pic>
        <p:nvPicPr>
          <p:cNvPr id="14" name="Picture 5" descr="MPj0400025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6916" y="1806622"/>
            <a:ext cx="3024187" cy="2014538"/>
          </a:xfrm>
          <a:prstGeom prst="rect">
            <a:avLst/>
          </a:prstGeom>
          <a:noFill/>
        </p:spPr>
      </p:pic>
      <p:pic>
        <p:nvPicPr>
          <p:cNvPr id="15" name="Picture 7" descr="MPj0386233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6916" y="4391885"/>
            <a:ext cx="3025775" cy="2017713"/>
          </a:xfrm>
          <a:prstGeom prst="rect">
            <a:avLst/>
          </a:prstGeom>
          <a:noFill/>
        </p:spPr>
      </p:pic>
      <p:pic>
        <p:nvPicPr>
          <p:cNvPr id="16" name="Picture 10" descr="MPPH01390J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10" y="4434748"/>
            <a:ext cx="3024187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rot="20099877">
            <a:off x="936035" y="2773618"/>
            <a:ext cx="3465219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en</a:t>
            </a:r>
            <a:r>
              <a:rPr lang="en-GB" sz="3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ville</a:t>
            </a:r>
            <a:endParaRPr lang="en-GB" sz="32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099877">
            <a:off x="4595387" y="2565515"/>
            <a:ext cx="3465219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prstClr val="black"/>
                </a:solidFill>
                <a:latin typeface="Arial" panose="020B0604020202020204" pitchFamily="34" charset="0"/>
              </a:rPr>
              <a:t>à la </a:t>
            </a:r>
            <a:r>
              <a:rPr lang="en-GB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montagne</a:t>
            </a:r>
            <a:endParaRPr lang="en-GB" sz="32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099877">
            <a:off x="965542" y="5222520"/>
            <a:ext cx="3465219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prstClr val="black"/>
                </a:solidFill>
                <a:latin typeface="Arial" panose="020B0604020202020204" pitchFamily="34" charset="0"/>
              </a:rPr>
              <a:t>à la </a:t>
            </a:r>
            <a:r>
              <a:rPr lang="en-GB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campagne</a:t>
            </a:r>
            <a:endParaRPr lang="en-GB" sz="32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0099877">
            <a:off x="4566617" y="5072604"/>
            <a:ext cx="3735809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prstClr val="black"/>
                </a:solidFill>
                <a:latin typeface="Arial" panose="020B0604020202020204" pitchFamily="34" charset="0"/>
              </a:rPr>
              <a:t>au </a:t>
            </a:r>
            <a:r>
              <a:rPr lang="en-GB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bord</a:t>
            </a:r>
            <a:r>
              <a:rPr lang="en-GB" sz="3200" b="1" dirty="0">
                <a:solidFill>
                  <a:prstClr val="black"/>
                </a:solidFill>
                <a:latin typeface="Arial" panose="020B0604020202020204" pitchFamily="34" charset="0"/>
              </a:rPr>
              <a:t> de la </a:t>
            </a:r>
            <a:r>
              <a:rPr lang="en-GB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mer</a:t>
            </a:r>
            <a:endParaRPr lang="en-GB" sz="32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107504" y="188640"/>
            <a:ext cx="8879696" cy="1002885"/>
          </a:xfrm>
          <a:prstGeom prst="wedgeRoundRectCallout">
            <a:avLst>
              <a:gd name="adj1" fmla="val -20429"/>
              <a:gd name="adj2" fmla="val 69651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O_   v__ - t_  e_  v_______?</a:t>
            </a:r>
            <a:endParaRPr lang="en-GB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37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http://lh4.ggpht.com/_emMjNbut6to/Su90Iwqp1OI/AAAAAAAACIU/-SDxO7N85jc/P10202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762" y="1685087"/>
            <a:ext cx="2881312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99592" y="1484784"/>
          <a:ext cx="7200800" cy="5184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0"/>
                <a:gridCol w="3600400"/>
              </a:tblGrid>
              <a:tr h="2592288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92288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 rot="20099877">
            <a:off x="1046921" y="2311713"/>
            <a:ext cx="3250994" cy="107721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prstClr val="black"/>
                </a:solidFill>
                <a:latin typeface="Arial" panose="020B0604020202020204" pitchFamily="34" charset="0"/>
              </a:rPr>
              <a:t>à un centre de </a:t>
            </a:r>
            <a:r>
              <a:rPr lang="en-GB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vacances</a:t>
            </a:r>
            <a:endParaRPr lang="en-GB" sz="32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4454512"/>
            <a:ext cx="2818284" cy="18797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099877">
            <a:off x="4608573" y="5044127"/>
            <a:ext cx="3465219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prstClr val="black"/>
                </a:solidFill>
                <a:latin typeface="Arial" panose="020B0604020202020204" pitchFamily="34" charset="0"/>
              </a:rPr>
              <a:t>à un camping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1913" y="1900815"/>
            <a:ext cx="3083074" cy="17617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20099877">
            <a:off x="4508570" y="2372908"/>
            <a:ext cx="3465219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prstClr val="black"/>
                </a:solidFill>
                <a:latin typeface="Arial" panose="020B0604020202020204" pitchFamily="34" charset="0"/>
              </a:rPr>
              <a:t>à </a:t>
            </a:r>
            <a:r>
              <a:rPr lang="en-GB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une</a:t>
            </a:r>
            <a:r>
              <a:rPr lang="en-GB" sz="3200" b="1" dirty="0">
                <a:solidFill>
                  <a:prstClr val="black"/>
                </a:solidFill>
                <a:latin typeface="Arial" panose="020B0604020202020204" pitchFamily="34" charset="0"/>
              </a:rPr>
              <a:t> villa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1762" y="4313019"/>
            <a:ext cx="2997282" cy="19945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0099877">
            <a:off x="932819" y="5044642"/>
            <a:ext cx="3465219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prstClr val="black"/>
                </a:solidFill>
                <a:latin typeface="Arial" panose="020B0604020202020204" pitchFamily="34" charset="0"/>
              </a:rPr>
              <a:t>à un </a:t>
            </a:r>
            <a:r>
              <a:rPr lang="en-GB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hôtel</a:t>
            </a:r>
            <a:endParaRPr lang="en-GB" sz="32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07504" y="188640"/>
            <a:ext cx="8879696" cy="1002885"/>
          </a:xfrm>
          <a:prstGeom prst="wedgeRoundRectCallout">
            <a:avLst>
              <a:gd name="adj1" fmla="val -20429"/>
              <a:gd name="adj2" fmla="val 69651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O_   v__ - t_  e_  v_______?</a:t>
            </a:r>
            <a:endParaRPr lang="en-GB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48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2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99592" y="1484784"/>
          <a:ext cx="7200800" cy="5184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0"/>
                <a:gridCol w="3600400"/>
              </a:tblGrid>
              <a:tr h="2592288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92288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Picture 18" descr="Parents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040" y="1769325"/>
            <a:ext cx="2812587" cy="1872791"/>
          </a:xfrm>
          <a:prstGeom prst="rect">
            <a:avLst/>
          </a:prstGeom>
          <a:noFill/>
        </p:spPr>
      </p:pic>
      <p:pic>
        <p:nvPicPr>
          <p:cNvPr id="18" name="Picture 22" descr="family-photo-2005-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1754768"/>
            <a:ext cx="2831022" cy="1887348"/>
          </a:xfrm>
          <a:prstGeom prst="rect">
            <a:avLst/>
          </a:prstGeom>
          <a:noFill/>
        </p:spPr>
      </p:pic>
      <p:pic>
        <p:nvPicPr>
          <p:cNvPr id="19" name="Picture 25" descr="friends_20060124_110137_int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46059"/>
            <a:ext cx="2861815" cy="216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7427" t="1597" r="7746" b="-1597"/>
          <a:stretch/>
        </p:blipFill>
        <p:spPr>
          <a:xfrm>
            <a:off x="1382321" y="4400007"/>
            <a:ext cx="2719490" cy="20062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099877">
            <a:off x="1116569" y="4775138"/>
            <a:ext cx="3250994" cy="107721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prstClr val="black"/>
                </a:solidFill>
                <a:latin typeface="Arial" panose="020B0604020202020204" pitchFamily="34" charset="0"/>
              </a:rPr>
              <a:t>avec </a:t>
            </a:r>
            <a:r>
              <a:rPr lang="en-GB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mes</a:t>
            </a:r>
            <a:r>
              <a:rPr lang="en-GB" sz="3200" b="1" dirty="0">
                <a:solidFill>
                  <a:prstClr val="black"/>
                </a:solidFill>
                <a:latin typeface="Arial" panose="020B0604020202020204" pitchFamily="34" charset="0"/>
              </a:rPr>
              <a:t> grand-parents</a:t>
            </a:r>
          </a:p>
        </p:txBody>
      </p:sp>
      <p:sp>
        <p:nvSpPr>
          <p:cNvPr id="5" name="TextBox 4"/>
          <p:cNvSpPr txBox="1"/>
          <p:nvPr/>
        </p:nvSpPr>
        <p:spPr>
          <a:xfrm rot="20099877">
            <a:off x="4605724" y="5021359"/>
            <a:ext cx="3465219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prstClr val="black"/>
                </a:solidFill>
                <a:latin typeface="Arial" panose="020B0604020202020204" pitchFamily="34" charset="0"/>
              </a:rPr>
              <a:t>avec </a:t>
            </a:r>
            <a:r>
              <a:rPr lang="en-GB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mes</a:t>
            </a:r>
            <a:r>
              <a:rPr lang="en-GB" sz="3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amis</a:t>
            </a:r>
            <a:endParaRPr lang="en-GB" sz="32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099877">
            <a:off x="4577100" y="2469718"/>
            <a:ext cx="3669367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prstClr val="black"/>
                </a:solidFill>
                <a:latin typeface="Arial" panose="020B0604020202020204" pitchFamily="34" charset="0"/>
              </a:rPr>
              <a:t>avec </a:t>
            </a:r>
            <a:r>
              <a:rPr lang="en-GB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mes</a:t>
            </a:r>
            <a:r>
              <a:rPr lang="en-GB" sz="3200" b="1" dirty="0">
                <a:solidFill>
                  <a:prstClr val="black"/>
                </a:solidFill>
                <a:latin typeface="Arial" panose="020B0604020202020204" pitchFamily="34" charset="0"/>
              </a:rPr>
              <a:t> parents</a:t>
            </a:r>
          </a:p>
        </p:txBody>
      </p:sp>
      <p:sp>
        <p:nvSpPr>
          <p:cNvPr id="10" name="TextBox 9"/>
          <p:cNvSpPr txBox="1"/>
          <p:nvPr/>
        </p:nvSpPr>
        <p:spPr>
          <a:xfrm rot="20099877">
            <a:off x="991082" y="2600689"/>
            <a:ext cx="3465219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prstClr val="black"/>
                </a:solidFill>
                <a:latin typeface="Arial" panose="020B0604020202020204" pitchFamily="34" charset="0"/>
              </a:rPr>
              <a:t>avec mi </a:t>
            </a:r>
            <a:r>
              <a:rPr lang="en-GB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famille</a:t>
            </a:r>
            <a:endParaRPr lang="en-GB" sz="32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07504" y="188640"/>
            <a:ext cx="8879696" cy="1002885"/>
          </a:xfrm>
          <a:prstGeom prst="wedgeRoundRectCallout">
            <a:avLst>
              <a:gd name="adj1" fmla="val -20429"/>
              <a:gd name="adj2" fmla="val 69651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A___   q__ v__ - t_  e_  v_______?</a:t>
            </a:r>
            <a:endParaRPr lang="en-GB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2"/>
          <p:cNvSpPr/>
          <p:nvPr/>
        </p:nvSpPr>
        <p:spPr>
          <a:xfrm>
            <a:off x="107504" y="188640"/>
            <a:ext cx="8879696" cy="1002885"/>
          </a:xfrm>
          <a:prstGeom prst="wedgeRoundRectCallout">
            <a:avLst>
              <a:gd name="adj1" fmla="val -20429"/>
              <a:gd name="adj2" fmla="val 69651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n-GB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préfères-tu</a:t>
            </a:r>
            <a:r>
              <a:rPr lang="en-GB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signo-de-interrogacion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768" y="1286338"/>
            <a:ext cx="8350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mountain_clipart_9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229" y="1473200"/>
            <a:ext cx="11493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17" y="1401762"/>
            <a:ext cx="1166812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1367979" y="1758950"/>
            <a:ext cx="2143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 dirty="0">
                <a:latin typeface="Arial" panose="020B0604020202020204" pitchFamily="34" charset="0"/>
              </a:rPr>
              <a:t>la </a:t>
            </a:r>
            <a:r>
              <a:rPr lang="en-US" sz="2800" b="1" dirty="0" err="1" smtClean="0">
                <a:latin typeface="Arial" panose="020B0604020202020204" pitchFamily="34" charset="0"/>
              </a:rPr>
              <a:t>plage</a:t>
            </a:r>
            <a:r>
              <a:rPr lang="en-US" sz="2800" b="1" dirty="0" smtClean="0"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</a:rPr>
              <a:t>ou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4439792" y="1830387"/>
            <a:ext cx="2571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 dirty="0" smtClean="0">
                <a:latin typeface="Arial" panose="020B0604020202020204" pitchFamily="34" charset="0"/>
              </a:rPr>
              <a:t>la </a:t>
            </a:r>
            <a:r>
              <a:rPr lang="en-US" sz="2800" b="1" dirty="0" err="1" smtClean="0">
                <a:latin typeface="Arial" panose="020B0604020202020204" pitchFamily="34" charset="0"/>
              </a:rPr>
              <a:t>montagne</a:t>
            </a:r>
            <a:endParaRPr lang="en-US" sz="2800" dirty="0">
              <a:latin typeface="Arial" panose="020B0604020202020204" pitchFamily="34" charset="0"/>
            </a:endParaRPr>
          </a:p>
        </p:txBody>
      </p:sp>
      <p:pic>
        <p:nvPicPr>
          <p:cNvPr id="21" name="Picture 9" descr="winter_clipart_snowman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667" y="2616200"/>
            <a:ext cx="10715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SummerSun.g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4" y="2616200"/>
            <a:ext cx="151923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1"/>
          <p:cNvSpPr txBox="1">
            <a:spLocks noChangeArrowheads="1"/>
          </p:cNvSpPr>
          <p:nvPr/>
        </p:nvSpPr>
        <p:spPr bwMode="auto">
          <a:xfrm>
            <a:off x="1439417" y="2901950"/>
            <a:ext cx="2143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 dirty="0" err="1">
                <a:latin typeface="Arial" panose="020B0604020202020204" pitchFamily="34" charset="0"/>
              </a:rPr>
              <a:t>l</a:t>
            </a:r>
            <a:r>
              <a:rPr lang="en-US" sz="2800" b="1" dirty="0" err="1" smtClean="0">
                <a:latin typeface="Arial" panose="020B0604020202020204" pitchFamily="34" charset="0"/>
              </a:rPr>
              <a:t>’été</a:t>
            </a:r>
            <a:r>
              <a:rPr lang="en-US" sz="2800" b="1" dirty="0" smtClean="0">
                <a:latin typeface="Arial" panose="020B0604020202020204" pitchFamily="34" charset="0"/>
              </a:rPr>
              <a:t>     </a:t>
            </a:r>
            <a:r>
              <a:rPr lang="en-US" sz="2800" dirty="0" err="1" smtClean="0">
                <a:latin typeface="Arial" panose="020B0604020202020204" pitchFamily="34" charset="0"/>
              </a:rPr>
              <a:t>ou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4511229" y="2901950"/>
            <a:ext cx="2143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 dirty="0" err="1" smtClean="0">
                <a:latin typeface="Arial" panose="020B0604020202020204" pitchFamily="34" charset="0"/>
              </a:rPr>
              <a:t>l’hiver</a:t>
            </a:r>
            <a:endParaRPr lang="en-US" sz="2800" dirty="0">
              <a:latin typeface="Arial" panose="020B0604020202020204" pitchFamily="34" charset="0"/>
            </a:endParaRPr>
          </a:p>
        </p:txBody>
      </p:sp>
      <p:pic>
        <p:nvPicPr>
          <p:cNvPr id="25" name="Picture 13" descr="camper-sleeping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917" y="4044950"/>
            <a:ext cx="1604962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4" descr="Hotel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92" y="3973512"/>
            <a:ext cx="1643062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15"/>
          <p:cNvSpPr txBox="1">
            <a:spLocks noChangeArrowheads="1"/>
          </p:cNvSpPr>
          <p:nvPr/>
        </p:nvSpPr>
        <p:spPr bwMode="auto">
          <a:xfrm>
            <a:off x="1510854" y="4116387"/>
            <a:ext cx="2143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 dirty="0">
                <a:latin typeface="Arial" panose="020B0604020202020204" pitchFamily="34" charset="0"/>
              </a:rPr>
              <a:t>un </a:t>
            </a:r>
            <a:r>
              <a:rPr lang="en-US" sz="2800" b="1" dirty="0" err="1" smtClean="0">
                <a:latin typeface="Arial" panose="020B0604020202020204" pitchFamily="34" charset="0"/>
              </a:rPr>
              <a:t>hôtel</a:t>
            </a:r>
            <a:r>
              <a:rPr lang="en-US" sz="2800" b="1" dirty="0" smtClean="0"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</a:rPr>
              <a:t>ou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28" name="TextBox 16"/>
          <p:cNvSpPr txBox="1">
            <a:spLocks noChangeArrowheads="1"/>
          </p:cNvSpPr>
          <p:nvPr/>
        </p:nvSpPr>
        <p:spPr bwMode="auto">
          <a:xfrm>
            <a:off x="4511229" y="4116387"/>
            <a:ext cx="2428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 dirty="0">
                <a:latin typeface="Arial" panose="020B0604020202020204" pitchFamily="34" charset="0"/>
              </a:rPr>
              <a:t>un camping</a:t>
            </a:r>
            <a:endParaRPr lang="en-US" sz="2800" dirty="0">
              <a:latin typeface="Arial" panose="020B0604020202020204" pitchFamily="34" charset="0"/>
            </a:endParaRPr>
          </a:p>
        </p:txBody>
      </p:sp>
      <p:pic>
        <p:nvPicPr>
          <p:cNvPr id="29" name="Picture 17" descr="beach_clipart_surfer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317" y="5402262"/>
            <a:ext cx="1181100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8" descr="beach2.jpe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54" y="5473700"/>
            <a:ext cx="17145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19"/>
          <p:cNvSpPr txBox="1">
            <a:spLocks noChangeArrowheads="1"/>
          </p:cNvSpPr>
          <p:nvPr/>
        </p:nvSpPr>
        <p:spPr bwMode="auto">
          <a:xfrm>
            <a:off x="1612275" y="6044406"/>
            <a:ext cx="23308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 dirty="0" smtClean="0">
                <a:latin typeface="Arial" panose="020B0604020202020204" pitchFamily="34" charset="0"/>
              </a:rPr>
              <a:t>bronzer </a:t>
            </a:r>
            <a:r>
              <a:rPr lang="en-US" sz="2800" dirty="0" err="1" smtClean="0">
                <a:latin typeface="Arial" panose="020B0604020202020204" pitchFamily="34" charset="0"/>
              </a:rPr>
              <a:t>ou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32" name="TextBox 20"/>
          <p:cNvSpPr txBox="1">
            <a:spLocks noChangeArrowheads="1"/>
          </p:cNvSpPr>
          <p:nvPr/>
        </p:nvSpPr>
        <p:spPr bwMode="auto">
          <a:xfrm>
            <a:off x="4758879" y="5752016"/>
            <a:ext cx="21431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 dirty="0" smtClean="0">
                <a:latin typeface="Arial" panose="020B0604020202020204" pitchFamily="34" charset="0"/>
              </a:rPr>
              <a:t>faire </a:t>
            </a:r>
            <a:r>
              <a:rPr lang="en-US" sz="2800" b="1" dirty="0" smtClean="0">
                <a:latin typeface="Arial" panose="020B0604020202020204" pitchFamily="34" charset="0"/>
              </a:rPr>
              <a:t>du sport</a:t>
            </a:r>
            <a:endParaRPr lang="en-US" sz="2800" dirty="0">
              <a:latin typeface="Arial" panose="020B0604020202020204" pitchFamily="34" charset="0"/>
            </a:endParaRPr>
          </a:p>
        </p:txBody>
      </p:sp>
      <p:pic>
        <p:nvPicPr>
          <p:cNvPr id="33" name="Picture 8" descr="C:\Documents and Settings\Administrator\Local Settings\Temporary Internet Files\Content.IE5\UASLGNN5\MC900441880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354" y="3163887"/>
            <a:ext cx="8191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ounded Rectangular Callout 33"/>
          <p:cNvSpPr/>
          <p:nvPr/>
        </p:nvSpPr>
        <p:spPr>
          <a:xfrm>
            <a:off x="6661151" y="2520949"/>
            <a:ext cx="2417234" cy="642938"/>
          </a:xfrm>
          <a:prstGeom prst="wedgeRoundRectCallout">
            <a:avLst>
              <a:gd name="adj1" fmla="val 34232"/>
              <a:gd name="adj2" fmla="val 75927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800" b="1" dirty="0" smtClean="0">
                <a:solidFill>
                  <a:schemeClr val="tx1"/>
                </a:solidFill>
              </a:rPr>
              <a:t>Je </a:t>
            </a:r>
            <a:r>
              <a:rPr lang="en-GB" sz="2800" b="1" dirty="0" err="1" smtClean="0">
                <a:solidFill>
                  <a:schemeClr val="tx1"/>
                </a:solidFill>
              </a:rPr>
              <a:t>préfère</a:t>
            </a:r>
            <a:r>
              <a:rPr lang="en-GB" sz="2800" b="1" dirty="0" smtClean="0">
                <a:solidFill>
                  <a:schemeClr val="tx1"/>
                </a:solidFill>
              </a:rPr>
              <a:t>……..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4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5601" y="1571436"/>
            <a:ext cx="8432800" cy="334784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2400" dirty="0" smtClean="0">
                <a:latin typeface="Century Gothic" panose="020B0502020202020204" pitchFamily="34" charset="0"/>
              </a:rPr>
              <a:t>Pendant</a:t>
            </a:r>
            <a:r>
              <a:rPr kumimoji="0" lang="en-GB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les </a:t>
            </a:r>
            <a:r>
              <a:rPr kumimoji="0" lang="en-GB" alt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vacances</a:t>
            </a:r>
            <a:r>
              <a:rPr kumimoji="0" lang="en-GB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kumimoji="0" lang="en-GB" alt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normalement</a:t>
            </a:r>
            <a:r>
              <a:rPr kumimoji="0" lang="en-GB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kumimoji="0" lang="es-E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________ </a:t>
            </a:r>
            <a:r>
              <a:rPr lang="es-ES" altLang="en-US" sz="24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</a:t>
            </a:r>
            <a:r>
              <a:rPr kumimoji="0" lang="es-E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_________ </a:t>
            </a:r>
            <a:r>
              <a:rPr kumimoji="0" lang="es-E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avec</a:t>
            </a:r>
            <a:r>
              <a:rPr kumimoji="0" lang="es-E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__________.  J’ __________ </a:t>
            </a:r>
            <a:r>
              <a:rPr kumimoji="0" lang="es-E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ça</a:t>
            </a:r>
            <a:r>
              <a:rPr kumimoji="0" lang="es-E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 </a:t>
            </a:r>
            <a:r>
              <a:rPr kumimoji="0" lang="es-E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Quand</a:t>
            </a:r>
            <a:r>
              <a:rPr kumimoji="0" lang="es-E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__________________ je vais à _________ </a:t>
            </a:r>
            <a:r>
              <a:rPr kumimoji="0" lang="es-E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</a:t>
            </a:r>
            <a:r>
              <a:rPr kumimoji="0" lang="es-E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E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s’il</a:t>
            </a:r>
            <a:r>
              <a:rPr kumimoji="0" lang="es-E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E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pleut</a:t>
            </a:r>
            <a:r>
              <a:rPr kumimoji="0" lang="es-E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 visite __________. </a:t>
            </a:r>
            <a:r>
              <a:rPr kumimoji="0" lang="es-E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J’aime</a:t>
            </a:r>
            <a:r>
              <a:rPr kumimoji="0" lang="es-ES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E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________ parce que </a:t>
            </a:r>
            <a:r>
              <a:rPr kumimoji="0" lang="es-E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l’hôtel</a:t>
            </a:r>
            <a:r>
              <a:rPr kumimoji="0" lang="es-E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E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</a:t>
            </a:r>
            <a:r>
              <a:rPr kumimoji="0" lang="es-E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__________ et la </a:t>
            </a:r>
            <a:r>
              <a:rPr kumimoji="0" lang="es-E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nourriture</a:t>
            </a:r>
            <a:r>
              <a:rPr kumimoji="0" lang="es-E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E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</a:t>
            </a:r>
            <a:r>
              <a:rPr kumimoji="0" lang="es-E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__________.</a:t>
            </a:r>
            <a:endParaRPr kumimoji="0" lang="en-GB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325135"/>
              </p:ext>
            </p:extLst>
          </p:nvPr>
        </p:nvGraphicFramePr>
        <p:xfrm>
          <a:off x="245533" y="5421196"/>
          <a:ext cx="8652935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64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847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305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305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305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>
                          <a:latin typeface="Century Gothic" panose="020B0502020202020204" pitchFamily="34" charset="0"/>
                        </a:rPr>
                        <a:t>joli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Century Gothic" panose="020B0502020202020204" pitchFamily="34" charset="0"/>
                        </a:rPr>
                        <a:t>des </a:t>
                      </a:r>
                      <a:r>
                        <a:rPr lang="en-GB" sz="2000" b="1" dirty="0" err="1" smtClean="0">
                          <a:latin typeface="Century Gothic" panose="020B0502020202020204" pitchFamily="34" charset="0"/>
                        </a:rPr>
                        <a:t>musées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>
                          <a:latin typeface="Century Gothic" panose="020B0502020202020204" pitchFamily="34" charset="0"/>
                        </a:rPr>
                        <a:t>délicieuse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>
                          <a:latin typeface="Century Gothic" panose="020B0502020202020204" pitchFamily="34" charset="0"/>
                        </a:rPr>
                        <a:t>il</a:t>
                      </a:r>
                      <a:r>
                        <a:rPr lang="en-GB" sz="2000" b="1" dirty="0" smtClean="0">
                          <a:latin typeface="Century Gothic" panose="020B0502020202020204" pitchFamily="34" charset="0"/>
                        </a:rPr>
                        <a:t> fait </a:t>
                      </a:r>
                      <a:r>
                        <a:rPr lang="en-GB" sz="2000" b="1" dirty="0" err="1" smtClean="0">
                          <a:latin typeface="Century Gothic" panose="020B0502020202020204" pitchFamily="34" charset="0"/>
                        </a:rPr>
                        <a:t>chaud</a:t>
                      </a:r>
                      <a:r>
                        <a:rPr lang="en-GB" sz="20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Century Gothic" panose="020B0502020202020204" pitchFamily="34" charset="0"/>
                        </a:rPr>
                        <a:t>France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Century Gothic" panose="020B0502020202020204" pitchFamily="34" charset="0"/>
                        </a:rPr>
                        <a:t>beaucoup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Century Gothic" panose="020B0502020202020204" pitchFamily="34" charset="0"/>
                        </a:rPr>
                        <a:t>ma</a:t>
                      </a:r>
                      <a:r>
                        <a:rPr lang="en-GB" sz="20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b="1" baseline="0" dirty="0" err="1" smtClean="0">
                          <a:latin typeface="Century Gothic" panose="020B0502020202020204" pitchFamily="34" charset="0"/>
                        </a:rPr>
                        <a:t>famille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Century Gothic" panose="020B0502020202020204" pitchFamily="34" charset="0"/>
                        </a:rPr>
                        <a:t>je vais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Century Gothic" panose="020B0502020202020204" pitchFamily="34" charset="0"/>
                        </a:rPr>
                        <a:t>adore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2000" b="1" dirty="0" err="1" smtClean="0">
                          <a:latin typeface="Century Gothic" panose="020B0502020202020204" pitchFamily="34" charset="0"/>
                        </a:rPr>
                        <a:t>plage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107504" y="188640"/>
            <a:ext cx="8879696" cy="1002885"/>
          </a:xfrm>
          <a:prstGeom prst="wedgeRoundRectCallout">
            <a:avLst>
              <a:gd name="adj1" fmla="val -20429"/>
              <a:gd name="adj2" fmla="val 69651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n-GB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fais-tu</a:t>
            </a:r>
            <a:r>
              <a:rPr lang="en-GB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normalement</a:t>
            </a:r>
            <a:r>
              <a:rPr lang="en-GB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41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107504" y="188640"/>
            <a:ext cx="8879696" cy="1002885"/>
          </a:xfrm>
          <a:prstGeom prst="wedgeRoundRectCallout">
            <a:avLst>
              <a:gd name="adj1" fmla="val -20429"/>
              <a:gd name="adj2" fmla="val 69651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n-GB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verbe</a:t>
            </a:r>
            <a:r>
              <a:rPr lang="en-GB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</a:t>
            </a:r>
            <a:r>
              <a:rPr lang="en-GB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</a:t>
            </a:r>
            <a:r>
              <a:rPr lang="en-GB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endParaRPr lang="en-GB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oup 1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219831"/>
              </p:ext>
            </p:extLst>
          </p:nvPr>
        </p:nvGraphicFramePr>
        <p:xfrm>
          <a:off x="1706342" y="2115997"/>
          <a:ext cx="5682020" cy="3501186"/>
        </p:xfrm>
        <a:graphic>
          <a:graphicData uri="http://schemas.openxmlformats.org/drawingml/2006/table">
            <a:tbl>
              <a:tblPr/>
              <a:tblGrid>
                <a:gridCol w="34631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188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835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 </a:t>
                      </a:r>
                      <a:r>
                        <a:rPr kumimoji="0" lang="es-E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vais</a:t>
                      </a:r>
                      <a:endParaRPr kumimoji="0" lang="es-E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35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kumimoji="0" lang="es-E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(s) </a:t>
                      </a:r>
                      <a:r>
                        <a:rPr kumimoji="0" lang="es-E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</a:t>
                      </a:r>
                      <a:endParaRPr kumimoji="0" lang="es-E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35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</a:t>
                      </a:r>
                      <a:r>
                        <a:rPr kumimoji="0" lang="es-E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/elle </a:t>
                      </a:r>
                      <a:r>
                        <a:rPr kumimoji="0" lang="es-E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endParaRPr kumimoji="0" lang="es-E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35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</a:t>
                      </a:r>
                      <a:r>
                        <a:rPr kumimoji="0" lang="es-E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</a:t>
                      </a:r>
                      <a:endParaRPr kumimoji="0" lang="es-E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35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vous</a:t>
                      </a:r>
                      <a:r>
                        <a:rPr kumimoji="0" lang="es-E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allez</a:t>
                      </a:r>
                      <a:endParaRPr kumimoji="0" lang="es-E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35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ils</a:t>
                      </a:r>
                      <a:r>
                        <a:rPr kumimoji="0" lang="es-E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/elles </a:t>
                      </a:r>
                      <a:r>
                        <a:rPr kumimoji="0" lang="es-E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vont</a:t>
                      </a:r>
                      <a:endParaRPr kumimoji="0" lang="es-E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27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962" y="278971"/>
            <a:ext cx="4593310" cy="61998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654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</TotalTime>
  <Words>238</Words>
  <Application>Microsoft Office PowerPoint</Application>
  <PresentationFormat>On-screen Show (4:3)</PresentationFormat>
  <Paragraphs>70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10</cp:revision>
  <dcterms:created xsi:type="dcterms:W3CDTF">2019-04-18T15:50:46Z</dcterms:created>
  <dcterms:modified xsi:type="dcterms:W3CDTF">2019-04-19T06:09:58Z</dcterms:modified>
</cp:coreProperties>
</file>