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87" r:id="rId2"/>
    <p:sldId id="295" r:id="rId3"/>
    <p:sldId id="288" r:id="rId4"/>
    <p:sldId id="289" r:id="rId5"/>
    <p:sldId id="290" r:id="rId6"/>
    <p:sldId id="291" r:id="rId7"/>
    <p:sldId id="294" r:id="rId8"/>
    <p:sldId id="292" r:id="rId9"/>
    <p:sldId id="296" r:id="rId10"/>
    <p:sldId id="273" r:id="rId11"/>
    <p:sldId id="298" r:id="rId12"/>
    <p:sldId id="299" r:id="rId13"/>
    <p:sldId id="300" r:id="rId14"/>
    <p:sldId id="303" r:id="rId15"/>
    <p:sldId id="302" r:id="rId16"/>
    <p:sldId id="297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6CCFF"/>
    <a:srgbClr val="66FF99"/>
    <a:srgbClr val="9999FF"/>
    <a:srgbClr val="FF7C80"/>
    <a:srgbClr val="00FFFF"/>
    <a:srgbClr val="FF66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0700" autoAdjust="0"/>
  </p:normalViewPr>
  <p:slideViewPr>
    <p:cSldViewPr>
      <p:cViewPr varScale="1">
        <p:scale>
          <a:sx n="78" d="100"/>
          <a:sy n="78" d="100"/>
        </p:scale>
        <p:origin x="193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F93CE22-C0D3-4D0A-A5DF-FABE47013459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54197B-99F6-49AB-8222-E1E7C2C10A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0857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8AD4E-C3CE-4C6E-B906-32F1991E3467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143D9-C430-40C3-9C2D-01F27AE1E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165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143D9-C430-40C3-9C2D-01F27AE1EF1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784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Cultural knowledge</a:t>
            </a:r>
            <a:br>
              <a:rPr lang="en-GB" dirty="0" smtClean="0"/>
            </a:br>
            <a:r>
              <a:rPr lang="en-GB" dirty="0" smtClean="0"/>
              <a:t>Ask</a:t>
            </a:r>
            <a:r>
              <a:rPr lang="en-GB" baseline="0" dirty="0" smtClean="0"/>
              <a:t> students to pronounce the coast names first – phonics</a:t>
            </a:r>
          </a:p>
          <a:p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Then predict the places.  Click on each pink rectangle to reveal the name – after a couple of pupils have guessed it.</a:t>
            </a:r>
            <a:br>
              <a:rPr lang="en-GB" baseline="0" dirty="0" smtClean="0"/>
            </a:br>
            <a:r>
              <a:rPr lang="en-GB" baseline="0" dirty="0" smtClean="0"/>
              <a:t>E.g.</a:t>
            </a:r>
            <a:br>
              <a:rPr lang="en-GB" baseline="0" dirty="0" smtClean="0"/>
            </a:br>
            <a:r>
              <a:rPr lang="en-GB" baseline="0" dirty="0" smtClean="0"/>
              <a:t>Je </a:t>
            </a:r>
            <a:r>
              <a:rPr lang="en-GB" baseline="0" dirty="0" err="1" smtClean="0"/>
              <a:t>pense</a:t>
            </a:r>
            <a:r>
              <a:rPr lang="en-GB" baseline="0" dirty="0" smtClean="0"/>
              <a:t> que le </a:t>
            </a:r>
            <a:r>
              <a:rPr lang="en-GB" baseline="0" dirty="0" err="1" smtClean="0"/>
              <a:t>numéro</a:t>
            </a:r>
            <a:r>
              <a:rPr lang="en-GB" baseline="0" dirty="0" smtClean="0"/>
              <a:t> un,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…</a:t>
            </a:r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143D9-C430-40C3-9C2D-01F27AE1EF1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856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Time allowing, ask students to complete the activities in their study booklet. pp. 31 and 34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143D9-C430-40C3-9C2D-01F27AE1EF1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510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Learning</a:t>
            </a:r>
            <a:r>
              <a:rPr lang="en-GB" baseline="0" dirty="0" smtClean="0"/>
              <a:t> objectives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143D9-C430-40C3-9C2D-01F27AE1EF1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604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Present the language.  Lots of cognates and they already know mountains and city.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143D9-C430-40C3-9C2D-01F27AE1EF1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551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Cognates</a:t>
            </a:r>
            <a:r>
              <a:rPr lang="en-GB" baseline="0" dirty="0" smtClean="0"/>
              <a:t> again here.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143D9-C430-40C3-9C2D-01F27AE1EF1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018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Family members learnt in Y4 so this is revision.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143D9-C430-40C3-9C2D-01F27AE1EF1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572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Opportunity to use</a:t>
            </a:r>
            <a:r>
              <a:rPr lang="en-GB" baseline="0" dirty="0" smtClean="0"/>
              <a:t> the vocabulary again, with different visuals.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143D9-C430-40C3-9C2D-01F27AE1EF1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147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Opportunity to use</a:t>
            </a:r>
            <a:r>
              <a:rPr lang="en-GB" baseline="0" dirty="0" smtClean="0"/>
              <a:t> the vocabulary again, with different visuals.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143D9-C430-40C3-9C2D-01F27AE1EF1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415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Opportunity to use</a:t>
            </a:r>
            <a:r>
              <a:rPr lang="en-GB" baseline="0" dirty="0" smtClean="0"/>
              <a:t> the vocabulary again, with different visuals.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143D9-C430-40C3-9C2D-01F27AE1EF1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602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Pairwork</a:t>
            </a:r>
            <a:r>
              <a:rPr lang="en-GB" dirty="0" smtClean="0"/>
              <a:t> speaking to practise the new language.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143D9-C430-40C3-9C2D-01F27AE1EF1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137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AB072-CCB7-4C0F-B6F1-78E441725A52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723BB-77D6-4BAC-A011-B773465E44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029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A4347-78C3-45E7-B4BB-64E2A252C3A5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1FF557-BF5B-4C7D-84C7-AF04DF41E8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522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D5E2D-06EC-4387-9FEE-865A8851955B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B0702-9454-4B20-91C6-02E2A2538D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616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A2F9F-DA44-4ABD-A398-C5B099412202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B4725-9A09-493D-83AD-F586765C4F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316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D146F-BA8F-43F1-BC15-80AC4582A9E9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A6C611-BCBD-4FAB-A01C-29840189BE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37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00B32-9084-44A9-9082-40575ED3AA12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972EE-692B-4130-B23A-CBBF2804E8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443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9B7AD-9903-4C80-B7E7-E9B5093245CD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39CCB-A0B8-41A3-ADDB-D602EA2B14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767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9031D-CF37-4D5F-BA63-5BC1DA8860E0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F63C75-3DD2-4478-B20F-AE41629B86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3574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C5A80-F9D4-4E7F-BB65-69DE18BCD0E8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47F1E-E32E-4AFB-A179-431CF75E9E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2903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E6149-6A9E-4708-BC40-6DD1BF8B2DEA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286E2-DB69-46DC-AC8E-F74D0594D8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201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AB07F-E379-43B3-B35A-47DBF4B75410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DEF1F5-CDC8-4DAB-9A8A-A341E7147A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878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18FCF0-932F-4F5B-BE8D-9366980F5E0C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91668B7-1B67-48B3-8EC3-8A5A814F66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3" Type="http://schemas.openxmlformats.org/officeDocument/2006/relationships/audio" Target="../media/audio23.wav"/><Relationship Id="rId7" Type="http://schemas.openxmlformats.org/officeDocument/2006/relationships/audio" Target="../media/audio27.wav"/><Relationship Id="rId12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6.wav"/><Relationship Id="rId11" Type="http://schemas.openxmlformats.org/officeDocument/2006/relationships/audio" Target="../media/audio31.wav"/><Relationship Id="rId5" Type="http://schemas.openxmlformats.org/officeDocument/2006/relationships/audio" Target="../media/audio25.wav"/><Relationship Id="rId10" Type="http://schemas.openxmlformats.org/officeDocument/2006/relationships/audio" Target="../media/audio30.wav"/><Relationship Id="rId4" Type="http://schemas.openxmlformats.org/officeDocument/2006/relationships/audio" Target="../media/audio24.wav"/><Relationship Id="rId9" Type="http://schemas.openxmlformats.org/officeDocument/2006/relationships/audio" Target="../media/audio29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9.wav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5" Type="http://schemas.openxmlformats.org/officeDocument/2006/relationships/oleObject" Target="../embeddings/oleObject1.bin"/><Relationship Id="rId4" Type="http://schemas.openxmlformats.org/officeDocument/2006/relationships/audio" Target="../media/audio20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2.wav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5" Type="http://schemas.openxmlformats.org/officeDocument/2006/relationships/oleObject" Target="../embeddings/oleObject2.bin"/><Relationship Id="rId4" Type="http://schemas.openxmlformats.org/officeDocument/2006/relationships/audio" Target="../media/audio2.wav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3.wav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png"/><Relationship Id="rId5" Type="http://schemas.openxmlformats.org/officeDocument/2006/relationships/oleObject" Target="../embeddings/oleObject4.bin"/><Relationship Id="rId4" Type="http://schemas.openxmlformats.org/officeDocument/2006/relationships/audio" Target="../media/audio3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png"/><Relationship Id="rId5" Type="http://schemas.openxmlformats.org/officeDocument/2006/relationships/oleObject" Target="../embeddings/oleObject5.bin"/><Relationship Id="rId4" Type="http://schemas.openxmlformats.org/officeDocument/2006/relationships/audio" Target="../media/audio3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7.wav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9.png"/><Relationship Id="rId5" Type="http://schemas.openxmlformats.org/officeDocument/2006/relationships/oleObject" Target="../embeddings/oleObject6.bin"/><Relationship Id="rId4" Type="http://schemas.openxmlformats.org/officeDocument/2006/relationships/audio" Target="../media/audio38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3" Type="http://schemas.openxmlformats.org/officeDocument/2006/relationships/audio" Target="../media/audio22.wav"/><Relationship Id="rId7" Type="http://schemas.openxmlformats.org/officeDocument/2006/relationships/audio" Target="../media/audio4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1.wav"/><Relationship Id="rId5" Type="http://schemas.openxmlformats.org/officeDocument/2006/relationships/audio" Target="../media/audio40.wav"/><Relationship Id="rId10" Type="http://schemas.openxmlformats.org/officeDocument/2006/relationships/audio" Target="../media/audio45.wav"/><Relationship Id="rId4" Type="http://schemas.openxmlformats.org/officeDocument/2006/relationships/audio" Target="../media/audio39.wav"/><Relationship Id="rId9" Type="http://schemas.openxmlformats.org/officeDocument/2006/relationships/audio" Target="../media/audio4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audio" Target="../media/audio5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11" Type="http://schemas.openxmlformats.org/officeDocument/2006/relationships/audio" Target="../media/audio9.wav"/><Relationship Id="rId5" Type="http://schemas.openxmlformats.org/officeDocument/2006/relationships/audio" Target="../media/audio7.wav"/><Relationship Id="rId10" Type="http://schemas.openxmlformats.org/officeDocument/2006/relationships/image" Target="../media/image5.gif"/><Relationship Id="rId4" Type="http://schemas.openxmlformats.org/officeDocument/2006/relationships/audio" Target="../media/audio6.wav"/><Relationship Id="rId9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10.wav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.wav"/><Relationship Id="rId11" Type="http://schemas.openxmlformats.org/officeDocument/2006/relationships/audio" Target="../media/audio9.wav"/><Relationship Id="rId5" Type="http://schemas.openxmlformats.org/officeDocument/2006/relationships/audio" Target="../media/audio12.wav"/><Relationship Id="rId10" Type="http://schemas.openxmlformats.org/officeDocument/2006/relationships/image" Target="../media/image9.png"/><Relationship Id="rId4" Type="http://schemas.openxmlformats.org/officeDocument/2006/relationships/audio" Target="../media/audio11.wav"/><Relationship Id="rId9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.wav"/><Relationship Id="rId11" Type="http://schemas.openxmlformats.org/officeDocument/2006/relationships/image" Target="../media/image13.gif"/><Relationship Id="rId5" Type="http://schemas.openxmlformats.org/officeDocument/2006/relationships/audio" Target="../media/audio16.wav"/><Relationship Id="rId10" Type="http://schemas.openxmlformats.org/officeDocument/2006/relationships/image" Target="../media/image12.png"/><Relationship Id="rId4" Type="http://schemas.openxmlformats.org/officeDocument/2006/relationships/audio" Target="../media/audio15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8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9.wav"/><Relationship Id="rId5" Type="http://schemas.openxmlformats.org/officeDocument/2006/relationships/audio" Target="../media/audio7.wav"/><Relationship Id="rId10" Type="http://schemas.openxmlformats.org/officeDocument/2006/relationships/image" Target="../media/image18.jpeg"/><Relationship Id="rId4" Type="http://schemas.openxmlformats.org/officeDocument/2006/relationships/audio" Target="../media/audio6.wav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3.wav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11" Type="http://schemas.openxmlformats.org/officeDocument/2006/relationships/audio" Target="../media/audio9.wav"/><Relationship Id="rId5" Type="http://schemas.openxmlformats.org/officeDocument/2006/relationships/audio" Target="../media/audio10.wav"/><Relationship Id="rId10" Type="http://schemas.openxmlformats.org/officeDocument/2006/relationships/image" Target="../media/image22.png"/><Relationship Id="rId4" Type="http://schemas.openxmlformats.org/officeDocument/2006/relationships/audio" Target="../media/audio12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16.wav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.wav"/><Relationship Id="rId11" Type="http://schemas.openxmlformats.org/officeDocument/2006/relationships/audio" Target="../media/audio18.wav"/><Relationship Id="rId5" Type="http://schemas.openxmlformats.org/officeDocument/2006/relationships/audio" Target="../media/audio17.wav"/><Relationship Id="rId10" Type="http://schemas.openxmlformats.org/officeDocument/2006/relationships/image" Target="../media/image26.png"/><Relationship Id="rId4" Type="http://schemas.openxmlformats.org/officeDocument/2006/relationships/audio" Target="../media/audio15.wav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png"/><Relationship Id="rId18" Type="http://schemas.openxmlformats.org/officeDocument/2006/relationships/image" Target="../media/image29.png"/><Relationship Id="rId3" Type="http://schemas.openxmlformats.org/officeDocument/2006/relationships/image" Target="../media/image27.gif"/><Relationship Id="rId7" Type="http://schemas.openxmlformats.org/officeDocument/2006/relationships/image" Target="../media/image3.gif"/><Relationship Id="rId12" Type="http://schemas.openxmlformats.org/officeDocument/2006/relationships/image" Target="../media/image8.gif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8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audio" Target="../media/audio20.wav"/><Relationship Id="rId15" Type="http://schemas.openxmlformats.org/officeDocument/2006/relationships/audio" Target="../media/audio22.wav"/><Relationship Id="rId10" Type="http://schemas.openxmlformats.org/officeDocument/2006/relationships/image" Target="../media/image6.jpg"/><Relationship Id="rId19" Type="http://schemas.openxmlformats.org/officeDocument/2006/relationships/image" Target="../media/image13.gif"/><Relationship Id="rId4" Type="http://schemas.openxmlformats.org/officeDocument/2006/relationships/audio" Target="../media/audio9.wav"/><Relationship Id="rId9" Type="http://schemas.openxmlformats.org/officeDocument/2006/relationships/image" Target="../media/image5.gif"/><Relationship Id="rId14" Type="http://schemas.openxmlformats.org/officeDocument/2006/relationships/audio" Target="../media/audio2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8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GB" sz="8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vacances</a:t>
            </a:r>
            <a:endParaRPr lang="en-GB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00808"/>
            <a:ext cx="5373134" cy="397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0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s_vacanc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6" name="TextBox 15">
            <a:hlinkClick r:id="" action="ppaction://noaction">
              <a:snd r:embed="rId3" name="la Normandie.wav"/>
            </a:hlinkClick>
          </p:cNvPr>
          <p:cNvSpPr txBox="1">
            <a:spLocks noChangeArrowheads="1"/>
          </p:cNvSpPr>
          <p:nvPr/>
        </p:nvSpPr>
        <p:spPr bwMode="auto">
          <a:xfrm>
            <a:off x="6317770" y="5045423"/>
            <a:ext cx="233997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2400" b="1" dirty="0" smtClean="0">
                <a:cs typeface="Arial" panose="020B0604020202020204" pitchFamily="34" charset="0"/>
              </a:rPr>
              <a:t>la </a:t>
            </a:r>
            <a:r>
              <a:rPr lang="es-ES" altLang="en-US" sz="2400" b="1" dirty="0" err="1" smtClean="0">
                <a:cs typeface="Arial" panose="020B0604020202020204" pitchFamily="34" charset="0"/>
              </a:rPr>
              <a:t>Normandie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6157" name="TextBox 16">
            <a:hlinkClick r:id="" action="ppaction://noaction">
              <a:snd r:embed="rId4" name="la_Bretagne.wav"/>
            </a:hlinkClick>
          </p:cNvPr>
          <p:cNvSpPr txBox="1">
            <a:spLocks noChangeArrowheads="1"/>
          </p:cNvSpPr>
          <p:nvPr/>
        </p:nvSpPr>
        <p:spPr bwMode="auto">
          <a:xfrm>
            <a:off x="6308300" y="1470399"/>
            <a:ext cx="233997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2400" b="1" dirty="0" smtClean="0">
                <a:cs typeface="Arial" panose="020B0604020202020204" pitchFamily="34" charset="0"/>
              </a:rPr>
              <a:t>la </a:t>
            </a:r>
            <a:r>
              <a:rPr lang="es-ES" altLang="en-US" sz="2400" b="1" dirty="0" err="1" smtClean="0">
                <a:cs typeface="Arial" panose="020B0604020202020204" pitchFamily="34" charset="0"/>
              </a:rPr>
              <a:t>Bretagne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6158" name="TextBox 17">
            <a:hlinkClick r:id="" action="ppaction://noaction">
              <a:snd r:embed="rId5" name="la Vendee.wav"/>
            </a:hlinkClick>
          </p:cNvPr>
          <p:cNvSpPr txBox="1">
            <a:spLocks noChangeArrowheads="1"/>
          </p:cNvSpPr>
          <p:nvPr/>
        </p:nvSpPr>
        <p:spPr bwMode="auto">
          <a:xfrm>
            <a:off x="6308299" y="5794440"/>
            <a:ext cx="233997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2400" b="1" dirty="0" smtClean="0">
                <a:cs typeface="Arial" panose="020B0604020202020204" pitchFamily="34" charset="0"/>
              </a:rPr>
              <a:t>la Vendée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6159" name="TextBox 18">
            <a:hlinkClick r:id="" action="ppaction://noaction">
              <a:snd r:embed="rId6" name="les_Charentes.wav"/>
            </a:hlinkClick>
          </p:cNvPr>
          <p:cNvSpPr txBox="1">
            <a:spLocks noChangeArrowheads="1"/>
          </p:cNvSpPr>
          <p:nvPr/>
        </p:nvSpPr>
        <p:spPr bwMode="auto">
          <a:xfrm>
            <a:off x="6311811" y="2165476"/>
            <a:ext cx="233997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2400" b="1" dirty="0" smtClean="0">
                <a:cs typeface="Arial" panose="020B0604020202020204" pitchFamily="34" charset="0"/>
              </a:rPr>
              <a:t>les </a:t>
            </a:r>
            <a:r>
              <a:rPr lang="es-ES" altLang="en-US" sz="2400" b="1" dirty="0" err="1" smtClean="0">
                <a:cs typeface="Arial" panose="020B0604020202020204" pitchFamily="34" charset="0"/>
              </a:rPr>
              <a:t>Charentes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6160" name="TextBox 19">
            <a:hlinkClick r:id="" action="ppaction://noaction">
              <a:snd r:embed="rId7" name="l'Aquitaine.wav"/>
            </a:hlinkClick>
          </p:cNvPr>
          <p:cNvSpPr txBox="1">
            <a:spLocks noChangeArrowheads="1"/>
          </p:cNvSpPr>
          <p:nvPr/>
        </p:nvSpPr>
        <p:spPr bwMode="auto">
          <a:xfrm>
            <a:off x="6311490" y="776844"/>
            <a:ext cx="233997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2400" b="1" dirty="0" err="1" smtClean="0">
                <a:cs typeface="Arial" panose="020B0604020202020204" pitchFamily="34" charset="0"/>
              </a:rPr>
              <a:t>l’Aquitaine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6161" name="TextBox 20">
            <a:hlinkClick r:id="" action="ppaction://noaction">
              <a:snd r:embed="rId8" name="la languedoc.wav"/>
            </a:hlinkClick>
          </p:cNvPr>
          <p:cNvSpPr txBox="1">
            <a:spLocks noChangeArrowheads="1"/>
          </p:cNvSpPr>
          <p:nvPr/>
        </p:nvSpPr>
        <p:spPr bwMode="auto">
          <a:xfrm>
            <a:off x="6308300" y="4326587"/>
            <a:ext cx="2411412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2400" b="1" dirty="0" smtClean="0">
                <a:cs typeface="Arial" panose="020B0604020202020204" pitchFamily="34" charset="0"/>
              </a:rPr>
              <a:t>le </a:t>
            </a:r>
            <a:r>
              <a:rPr lang="es-ES" altLang="en-US" sz="2400" b="1" dirty="0" err="1" smtClean="0">
                <a:cs typeface="Arial" panose="020B0604020202020204" pitchFamily="34" charset="0"/>
              </a:rPr>
              <a:t>Languedoc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6162" name="TextBox 21">
            <a:hlinkClick r:id="" action="ppaction://noaction">
              <a:snd r:embed="rId9" name="la cote d'azur.wav"/>
            </a:hlinkClick>
          </p:cNvPr>
          <p:cNvSpPr txBox="1">
            <a:spLocks noChangeArrowheads="1"/>
          </p:cNvSpPr>
          <p:nvPr/>
        </p:nvSpPr>
        <p:spPr bwMode="auto">
          <a:xfrm>
            <a:off x="6308300" y="3623168"/>
            <a:ext cx="2339975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2400" b="1" dirty="0" smtClean="0">
                <a:cs typeface="Arial" panose="020B0604020202020204" pitchFamily="34" charset="0"/>
              </a:rPr>
              <a:t>la </a:t>
            </a:r>
            <a:r>
              <a:rPr lang="es-ES" altLang="en-US" sz="2400" b="1" dirty="0" err="1" smtClean="0">
                <a:cs typeface="Arial" panose="020B0604020202020204" pitchFamily="34" charset="0"/>
              </a:rPr>
              <a:t>Côte</a:t>
            </a:r>
            <a:r>
              <a:rPr lang="es-ES" altLang="en-US" sz="2400" b="1" dirty="0" smtClean="0">
                <a:cs typeface="Arial" panose="020B0604020202020204" pitchFamily="34" charset="0"/>
              </a:rPr>
              <a:t> </a:t>
            </a:r>
            <a:r>
              <a:rPr lang="es-ES" altLang="en-US" sz="2400" b="1" dirty="0" err="1" smtClean="0">
                <a:cs typeface="Arial" panose="020B0604020202020204" pitchFamily="34" charset="0"/>
              </a:rPr>
              <a:t>d’Azur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20" name="TextBox 21">
            <a:hlinkClick r:id="" action="ppaction://noaction">
              <a:snd r:embed="rId10" name="la_Corse.wav"/>
            </a:hlinkClick>
          </p:cNvPr>
          <p:cNvSpPr txBox="1">
            <a:spLocks noChangeArrowheads="1"/>
          </p:cNvSpPr>
          <p:nvPr/>
        </p:nvSpPr>
        <p:spPr bwMode="auto">
          <a:xfrm>
            <a:off x="6308300" y="2859031"/>
            <a:ext cx="233997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2400" b="1" dirty="0" smtClean="0">
                <a:cs typeface="Arial" panose="020B0604020202020204" pitchFamily="34" charset="0"/>
              </a:rPr>
              <a:t>la </a:t>
            </a:r>
            <a:r>
              <a:rPr lang="es-ES" altLang="en-US" sz="2400" b="1" dirty="0" err="1" smtClean="0">
                <a:cs typeface="Arial" panose="020B0604020202020204" pitchFamily="34" charset="0"/>
              </a:rPr>
              <a:t>Corse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-298450"/>
            <a:ext cx="6516216" cy="1143000"/>
          </a:xfrm>
        </p:spPr>
        <p:txBody>
          <a:bodyPr/>
          <a:lstStyle/>
          <a:p>
            <a:pPr algn="l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  <a:hlinkClick r:id="" action="ppaction://noaction">
                  <a:snd r:embed="rId11" name="les cotes de la france.wav"/>
                </a:hlinkClick>
              </a:rPr>
              <a:t>Les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  <a:hlinkClick r:id="" action="ppaction://noaction">
                  <a:snd r:embed="rId11" name="les cotes de la france.wav"/>
                </a:hlinkClick>
              </a:rPr>
              <a:t>côtes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  <a:hlinkClick r:id="" action="ppaction://noaction">
                  <a:snd r:embed="rId11" name="les cotes de la france.wav"/>
                </a:hlinkClick>
              </a:rPr>
              <a:t> de la France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  <a:hlinkClick r:id="" action="ppaction://noaction">
                <a:snd r:embed="rId11" name="les cotes de la france.wav"/>
              </a:hlinkClick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9" y="786929"/>
            <a:ext cx="5525045" cy="57598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3688" y="1198919"/>
            <a:ext cx="1224136" cy="38362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/>
              <a:t>8</a:t>
            </a:r>
            <a:endParaRPr lang="en-GB" sz="3600" b="1" dirty="0"/>
          </a:p>
        </p:txBody>
      </p:sp>
      <p:sp>
        <p:nvSpPr>
          <p:cNvPr id="24" name="Rectangle 23"/>
          <p:cNvSpPr/>
          <p:nvPr/>
        </p:nvSpPr>
        <p:spPr>
          <a:xfrm>
            <a:off x="535889" y="2584207"/>
            <a:ext cx="1224136" cy="38362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600" b="1" dirty="0" smtClean="0">
                <a:solidFill>
                  <a:prstClr val="white"/>
                </a:solidFill>
              </a:rPr>
              <a:t>7</a:t>
            </a:r>
            <a:endParaRPr lang="en-GB" sz="3600" b="1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39855" y="3182575"/>
            <a:ext cx="1224136" cy="38362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600" b="1" dirty="0" smtClean="0">
                <a:solidFill>
                  <a:prstClr val="white"/>
                </a:solidFill>
              </a:rPr>
              <a:t>6</a:t>
            </a:r>
            <a:endParaRPr lang="en-GB" sz="3600" b="1" dirty="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63688" y="3829864"/>
            <a:ext cx="1224136" cy="38362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600" b="1" dirty="0" smtClean="0">
                <a:solidFill>
                  <a:prstClr val="white"/>
                </a:solidFill>
              </a:rPr>
              <a:t>5</a:t>
            </a:r>
            <a:endParaRPr lang="en-GB" sz="3600" b="1" dirty="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12227" y="5305861"/>
            <a:ext cx="1224136" cy="38362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600" b="1" dirty="0" smtClean="0">
                <a:solidFill>
                  <a:prstClr val="white"/>
                </a:solidFill>
              </a:rPr>
              <a:t>4</a:t>
            </a:r>
            <a:endParaRPr lang="en-GB" sz="3600" b="1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63991" y="5707685"/>
            <a:ext cx="1224136" cy="38362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/>
              <a:t>3</a:t>
            </a:r>
            <a:endParaRPr lang="en-GB" sz="3600" b="1" dirty="0"/>
          </a:p>
        </p:txBody>
      </p:sp>
      <p:sp>
        <p:nvSpPr>
          <p:cNvPr id="30" name="Rectangle 29"/>
          <p:cNvSpPr/>
          <p:nvPr/>
        </p:nvSpPr>
        <p:spPr>
          <a:xfrm>
            <a:off x="4945919" y="4973181"/>
            <a:ext cx="1224136" cy="38362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86888" y="5899500"/>
            <a:ext cx="1224136" cy="38362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 Normand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_Bretag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 Vend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es_Charen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'Aquita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 langued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a cote d'az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a_C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extLst/>
          </p:nvPr>
        </p:nvGraphicFramePr>
        <p:xfrm>
          <a:off x="236667" y="243633"/>
          <a:ext cx="2939708" cy="2865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Bitmap Image" r:id="rId5" imgW="3409524" imgH="3323810" progId="Paint.Picture">
                  <p:embed/>
                </p:oleObj>
              </mc:Choice>
              <mc:Fallback>
                <p:oleObj name="Bitmap Image" r:id="rId5" imgW="3409524" imgH="33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667" y="243633"/>
                        <a:ext cx="2939708" cy="28653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ular Callout 4"/>
          <p:cNvSpPr/>
          <p:nvPr/>
        </p:nvSpPr>
        <p:spPr>
          <a:xfrm>
            <a:off x="3176375" y="387276"/>
            <a:ext cx="3912914" cy="1495060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/>
              <a:t>¿</a:t>
            </a:r>
            <a:r>
              <a:rPr lang="en-GB" sz="4000" b="1" dirty="0" err="1" smtClean="0"/>
              <a:t>Où</a:t>
            </a:r>
            <a:r>
              <a:rPr lang="en-GB" sz="4000" b="1" dirty="0" smtClean="0"/>
              <a:t> </a:t>
            </a:r>
            <a:r>
              <a:rPr lang="en-GB" sz="4000" b="1" u="sng" dirty="0" smtClean="0">
                <a:solidFill>
                  <a:schemeClr val="tx1"/>
                </a:solidFill>
              </a:rPr>
              <a:t>vas-</a:t>
            </a:r>
            <a:r>
              <a:rPr lang="en-GB" sz="4000" b="1" u="sng" dirty="0" err="1" smtClean="0">
                <a:solidFill>
                  <a:schemeClr val="tx1"/>
                </a:solidFill>
              </a:rPr>
              <a:t>tu</a:t>
            </a:r>
            <a:r>
              <a:rPr lang="en-GB" sz="4000" b="1" dirty="0" smtClean="0">
                <a:solidFill>
                  <a:schemeClr val="tx1"/>
                </a:solidFill>
              </a:rPr>
              <a:t> </a:t>
            </a:r>
            <a:r>
              <a:rPr lang="en-GB" sz="4000" b="1" dirty="0" smtClean="0"/>
              <a:t>e_ v__________?</a:t>
            </a:r>
            <a:endParaRPr lang="en-GB" sz="40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8" t="14632" r="34256" b="10568"/>
          <a:stretch>
            <a:fillRect/>
          </a:stretch>
        </p:blipFill>
        <p:spPr bwMode="auto">
          <a:xfrm>
            <a:off x="3679115" y="3717866"/>
            <a:ext cx="2564822" cy="269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4961526" y="2494179"/>
            <a:ext cx="3392674" cy="1230165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u="sng" dirty="0" smtClean="0">
                <a:solidFill>
                  <a:schemeClr val="tx1"/>
                </a:solidFill>
              </a:rPr>
              <a:t>Je vais</a:t>
            </a:r>
            <a:r>
              <a:rPr lang="en-GB" sz="4000" b="1" dirty="0" smtClean="0">
                <a:solidFill>
                  <a:schemeClr val="tx1"/>
                </a:solidFill>
              </a:rPr>
              <a:t> </a:t>
            </a:r>
            <a:br>
              <a:rPr lang="en-GB" sz="4000" b="1" dirty="0" smtClean="0">
                <a:solidFill>
                  <a:schemeClr val="tx1"/>
                </a:solidFill>
              </a:rPr>
            </a:br>
            <a:r>
              <a:rPr lang="en-GB" sz="4000" b="1" dirty="0" smtClean="0">
                <a:solidFill>
                  <a:schemeClr val="tx1"/>
                </a:solidFill>
              </a:rPr>
              <a:t>_ __ ______.</a:t>
            </a:r>
            <a:endParaRPr lang="en-GB" sz="4000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706" y="3922674"/>
            <a:ext cx="3030409" cy="20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9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_vas_tu_en_vacanc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_v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2045797"/>
              </p:ext>
            </p:extLst>
          </p:nvPr>
        </p:nvGraphicFramePr>
        <p:xfrm>
          <a:off x="114567" y="1606093"/>
          <a:ext cx="8088301" cy="2311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Bitmap Image" r:id="rId5" imgW="5304762" imgH="2695951" progId="Paint.Picture">
                  <p:embed/>
                </p:oleObj>
              </mc:Choice>
              <mc:Fallback>
                <p:oleObj name="Bitmap Image" r:id="rId5" imgW="5304762" imgH="269595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567" y="1606093"/>
                        <a:ext cx="8088301" cy="23114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46294"/>
              </p:ext>
            </p:extLst>
          </p:nvPr>
        </p:nvGraphicFramePr>
        <p:xfrm>
          <a:off x="5295195" y="4511504"/>
          <a:ext cx="3837446" cy="1984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Bitmap Image" r:id="rId7" imgW="2838846" imgH="2610214" progId="Paint.Picture">
                  <p:embed/>
                </p:oleObj>
              </mc:Choice>
              <mc:Fallback>
                <p:oleObj name="Bitmap Image" r:id="rId7" imgW="2838846" imgH="261021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5195" y="4511504"/>
                        <a:ext cx="3837446" cy="19847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131986" y="3861048"/>
            <a:ext cx="5256584" cy="1239988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tx1"/>
                </a:solidFill>
              </a:rPr>
              <a:t>Nous </a:t>
            </a:r>
            <a:r>
              <a:rPr lang="en-GB" sz="4000" b="1" dirty="0" err="1" smtClean="0">
                <a:solidFill>
                  <a:schemeClr val="tx1"/>
                </a:solidFill>
              </a:rPr>
              <a:t>allons</a:t>
            </a:r>
            <a:r>
              <a:rPr lang="en-GB" sz="4000" b="1" dirty="0" smtClean="0">
                <a:solidFill>
                  <a:schemeClr val="tx1"/>
                </a:solidFill>
              </a:rPr>
              <a:t> </a:t>
            </a:r>
            <a:br>
              <a:rPr lang="en-GB" sz="4000" b="1" dirty="0" smtClean="0">
                <a:solidFill>
                  <a:schemeClr val="tx1"/>
                </a:solidFill>
              </a:rPr>
            </a:br>
            <a:r>
              <a:rPr lang="en-GB" sz="4000" b="1" dirty="0" smtClean="0">
                <a:solidFill>
                  <a:schemeClr val="tx1"/>
                </a:solidFill>
              </a:rPr>
              <a:t>__ ____ __ __ ___</a:t>
            </a:r>
            <a:endParaRPr lang="en-GB" sz="4000" b="1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475656" y="202410"/>
            <a:ext cx="3912914" cy="1495060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 smtClean="0"/>
              <a:t>Où</a:t>
            </a:r>
            <a:r>
              <a:rPr lang="en-GB" sz="4000" b="1" dirty="0" smtClean="0"/>
              <a:t> </a:t>
            </a:r>
            <a:r>
              <a:rPr lang="en-GB" sz="4000" b="1" u="sng" dirty="0" err="1" smtClean="0">
                <a:solidFill>
                  <a:schemeClr val="tx1"/>
                </a:solidFill>
              </a:rPr>
              <a:t>allez-vous</a:t>
            </a:r>
            <a:r>
              <a:rPr lang="en-GB" sz="4000" b="1" dirty="0" smtClean="0">
                <a:solidFill>
                  <a:schemeClr val="tx1"/>
                </a:solidFill>
              </a:rPr>
              <a:t> </a:t>
            </a:r>
            <a:r>
              <a:rPr lang="en-GB" sz="4000" b="1" dirty="0"/>
              <a:t>e</a:t>
            </a:r>
            <a:r>
              <a:rPr lang="en-GB" sz="4000" b="1" dirty="0" smtClean="0"/>
              <a:t>_ v__________?</a:t>
            </a:r>
            <a:endParaRPr lang="en-GB" sz="4000" b="1" dirty="0"/>
          </a:p>
        </p:txBody>
      </p:sp>
      <p:pic>
        <p:nvPicPr>
          <p:cNvPr id="10" name="Picture 10" descr="MPPH01390J0000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278" y="5241757"/>
            <a:ext cx="2161927" cy="141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allez v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us all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3"/>
          <p:cNvGraphicFramePr>
            <a:graphicFrameLocks noChangeAspect="1"/>
          </p:cNvGraphicFramePr>
          <p:nvPr>
            <p:extLst/>
          </p:nvPr>
        </p:nvGraphicFramePr>
        <p:xfrm>
          <a:off x="560036" y="3016439"/>
          <a:ext cx="6027138" cy="2287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Bitmap Image" r:id="rId5" imgW="4839375" imgH="3258005" progId="Paint.Picture">
                  <p:embed/>
                </p:oleObj>
              </mc:Choice>
              <mc:Fallback>
                <p:oleObj name="Bitmap Image" r:id="rId5" imgW="4839375" imgH="32580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036" y="3016439"/>
                        <a:ext cx="6027138" cy="22873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4890837" y="332656"/>
            <a:ext cx="3392674" cy="1230165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u="sng" dirty="0" smtClean="0">
                <a:solidFill>
                  <a:schemeClr val="tx1"/>
                </a:solidFill>
              </a:rPr>
              <a:t>Il </a:t>
            </a:r>
            <a:r>
              <a:rPr lang="en-GB" sz="4000" b="1" u="sng" dirty="0" err="1" smtClean="0">
                <a:solidFill>
                  <a:schemeClr val="tx1"/>
                </a:solidFill>
              </a:rPr>
              <a:t>va</a:t>
            </a:r>
            <a:r>
              <a:rPr lang="en-GB" sz="4000" b="1" dirty="0" smtClean="0">
                <a:solidFill>
                  <a:schemeClr val="tx1"/>
                </a:solidFill>
              </a:rPr>
              <a:t>  </a:t>
            </a:r>
            <a:endParaRPr lang="en-GB" sz="4000" b="1" dirty="0">
              <a:solidFill>
                <a:schemeClr val="tx1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60036" y="1103970"/>
            <a:ext cx="4155980" cy="1495060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/>
              <a:t>Où</a:t>
            </a:r>
            <a:r>
              <a:rPr lang="en-GB" sz="4000" b="1" dirty="0"/>
              <a:t> </a:t>
            </a:r>
            <a:r>
              <a:rPr lang="en-GB" sz="4000" b="1" u="sng" dirty="0" err="1" smtClean="0">
                <a:solidFill>
                  <a:schemeClr val="tx1"/>
                </a:solidFill>
              </a:rPr>
              <a:t>va</a:t>
            </a:r>
            <a:r>
              <a:rPr lang="en-GB" sz="4000" b="1" u="sng" dirty="0" smtClean="0">
                <a:solidFill>
                  <a:schemeClr val="tx1"/>
                </a:solidFill>
              </a:rPr>
              <a:t>-t-</a:t>
            </a:r>
            <a:r>
              <a:rPr lang="en-GB" sz="4000" b="1" u="sng" dirty="0" err="1" smtClean="0">
                <a:solidFill>
                  <a:schemeClr val="tx1"/>
                </a:solidFill>
              </a:rPr>
              <a:t>il</a:t>
            </a:r>
            <a:r>
              <a:rPr lang="en-GB" sz="4000" b="1" dirty="0" smtClean="0">
                <a:solidFill>
                  <a:schemeClr val="tx1"/>
                </a:solidFill>
              </a:rPr>
              <a:t> </a:t>
            </a:r>
            <a:r>
              <a:rPr lang="en-GB" sz="4000" b="1" dirty="0">
                <a:solidFill>
                  <a:schemeClr val="tx1"/>
                </a:solidFill>
              </a:rPr>
              <a:t/>
            </a:r>
            <a:br>
              <a:rPr lang="en-GB" sz="4000" b="1" dirty="0">
                <a:solidFill>
                  <a:schemeClr val="tx1"/>
                </a:solidFill>
              </a:rPr>
            </a:br>
            <a:r>
              <a:rPr lang="en-GB" sz="4000" b="1" dirty="0"/>
              <a:t>e_ v__________?</a:t>
            </a:r>
          </a:p>
        </p:txBody>
      </p:sp>
      <p:pic>
        <p:nvPicPr>
          <p:cNvPr id="9" name="Picture 7" descr="MPj0386233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5735" y="1851501"/>
            <a:ext cx="2365629" cy="1577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745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va t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l v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4890837" y="332656"/>
            <a:ext cx="3392674" cy="1230165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u="sng" dirty="0" smtClean="0">
                <a:solidFill>
                  <a:schemeClr val="tx1"/>
                </a:solidFill>
              </a:rPr>
              <a:t>Elle </a:t>
            </a:r>
            <a:r>
              <a:rPr lang="en-GB" sz="4000" b="1" u="sng" dirty="0" err="1" smtClean="0">
                <a:solidFill>
                  <a:schemeClr val="tx1"/>
                </a:solidFill>
              </a:rPr>
              <a:t>va</a:t>
            </a:r>
            <a:r>
              <a:rPr lang="en-GB" sz="4000" b="1" u="sng" dirty="0" smtClean="0">
                <a:solidFill>
                  <a:schemeClr val="tx1"/>
                </a:solidFill>
              </a:rPr>
              <a:t> </a:t>
            </a:r>
            <a:r>
              <a:rPr lang="en-GB" sz="4000" dirty="0" smtClean="0">
                <a:solidFill>
                  <a:schemeClr val="tx1"/>
                </a:solidFill>
              </a:rPr>
              <a:t>…</a:t>
            </a:r>
            <a:r>
              <a:rPr lang="en-GB" sz="4000" b="1" dirty="0" smtClean="0">
                <a:solidFill>
                  <a:schemeClr val="tx1"/>
                </a:solidFill>
              </a:rPr>
              <a:t> </a:t>
            </a:r>
            <a:endParaRPr lang="en-GB" sz="4000" b="1" dirty="0">
              <a:solidFill>
                <a:schemeClr val="tx1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60036" y="1103970"/>
            <a:ext cx="4155980" cy="1495060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 smtClean="0"/>
              <a:t>Où</a:t>
            </a:r>
            <a:r>
              <a:rPr lang="en-GB" sz="4000" b="1" dirty="0" smtClean="0"/>
              <a:t> </a:t>
            </a:r>
            <a:r>
              <a:rPr lang="en-GB" sz="4000" b="1" u="sng" dirty="0" err="1" smtClean="0">
                <a:solidFill>
                  <a:schemeClr val="tx1"/>
                </a:solidFill>
              </a:rPr>
              <a:t>va</a:t>
            </a:r>
            <a:r>
              <a:rPr lang="en-GB" sz="4000" b="1" u="sng" dirty="0" smtClean="0">
                <a:solidFill>
                  <a:schemeClr val="tx1"/>
                </a:solidFill>
              </a:rPr>
              <a:t>-t-</a:t>
            </a:r>
            <a:r>
              <a:rPr lang="en-GB" sz="4000" b="1" u="sng" dirty="0" err="1" smtClean="0">
                <a:solidFill>
                  <a:schemeClr val="tx1"/>
                </a:solidFill>
              </a:rPr>
              <a:t>elle</a:t>
            </a:r>
            <a:r>
              <a:rPr lang="en-GB" sz="4000" b="1" dirty="0" smtClean="0">
                <a:solidFill>
                  <a:schemeClr val="tx1"/>
                </a:solidFill>
              </a:rPr>
              <a:t> </a:t>
            </a:r>
            <a:br>
              <a:rPr lang="en-GB" sz="4000" b="1" dirty="0" smtClean="0">
                <a:solidFill>
                  <a:schemeClr val="tx1"/>
                </a:solidFill>
              </a:rPr>
            </a:br>
            <a:r>
              <a:rPr lang="en-GB" sz="4000" b="1" dirty="0" smtClean="0"/>
              <a:t>e_ v__________?</a:t>
            </a:r>
            <a:endParaRPr lang="en-GB" sz="4000" b="1" dirty="0"/>
          </a:p>
        </p:txBody>
      </p:sp>
      <p:graphicFrame>
        <p:nvGraphicFramePr>
          <p:cNvPr id="7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8565370"/>
              </p:ext>
            </p:extLst>
          </p:nvPr>
        </p:nvGraphicFramePr>
        <p:xfrm>
          <a:off x="176586" y="3288455"/>
          <a:ext cx="6250116" cy="2324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Bitmap Image" r:id="rId5" imgW="4904762" imgH="3238952" progId="Paint.Picture">
                  <p:embed/>
                </p:oleObj>
              </mc:Choice>
              <mc:Fallback>
                <p:oleObj name="Bitmap Image" r:id="rId5" imgW="4904762" imgH="3238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586" y="3288455"/>
                        <a:ext cx="6250116" cy="23240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5" descr="MPj0400025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9664" y="1916832"/>
            <a:ext cx="2478550" cy="165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547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va te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lle v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2"/>
          <p:cNvGraphicFramePr>
            <a:graphicFrameLocks noChangeAspect="1"/>
          </p:cNvGraphicFramePr>
          <p:nvPr>
            <p:extLst/>
          </p:nvPr>
        </p:nvGraphicFramePr>
        <p:xfrm>
          <a:off x="137105" y="3044415"/>
          <a:ext cx="7437021" cy="2794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Bitmap Image" r:id="rId5" imgW="4933333" imgH="3296110" progId="Paint.Picture">
                  <p:embed/>
                </p:oleObj>
              </mc:Choice>
              <mc:Fallback>
                <p:oleObj name="Bitmap Image" r:id="rId5" imgW="4933333" imgH="32961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05" y="3044415"/>
                        <a:ext cx="7437021" cy="27945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3855615" y="2802367"/>
            <a:ext cx="2304256" cy="915289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 smtClean="0">
                <a:solidFill>
                  <a:schemeClr val="tx1"/>
                </a:solidFill>
              </a:rPr>
              <a:t>Ils</a:t>
            </a:r>
            <a:r>
              <a:rPr lang="en-GB" sz="4000" b="1" dirty="0" smtClean="0">
                <a:solidFill>
                  <a:schemeClr val="tx1"/>
                </a:solidFill>
              </a:rPr>
              <a:t> </a:t>
            </a:r>
            <a:r>
              <a:rPr lang="en-GB" sz="4000" b="1" dirty="0" err="1" smtClean="0">
                <a:solidFill>
                  <a:schemeClr val="tx1"/>
                </a:solidFill>
              </a:rPr>
              <a:t>vont</a:t>
            </a:r>
            <a:r>
              <a:rPr lang="en-GB" sz="4000" b="1" dirty="0" smtClean="0">
                <a:solidFill>
                  <a:schemeClr val="tx1"/>
                </a:solidFill>
              </a:rPr>
              <a:t> …</a:t>
            </a:r>
            <a:endParaRPr lang="en-GB" sz="4000" b="1" dirty="0">
              <a:solidFill>
                <a:schemeClr val="tx1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60036" y="1103970"/>
            <a:ext cx="4444012" cy="1495060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/>
              <a:t>Où</a:t>
            </a:r>
            <a:r>
              <a:rPr lang="en-GB" sz="4000" b="1" dirty="0"/>
              <a:t> </a:t>
            </a:r>
            <a:r>
              <a:rPr lang="en-GB" sz="4000" b="1" u="sng" dirty="0" err="1" smtClean="0">
                <a:solidFill>
                  <a:schemeClr val="tx1"/>
                </a:solidFill>
              </a:rPr>
              <a:t>vont-ils</a:t>
            </a:r>
            <a:r>
              <a:rPr lang="en-GB" sz="4000" b="1" dirty="0" smtClean="0">
                <a:solidFill>
                  <a:schemeClr val="tx1"/>
                </a:solidFill>
              </a:rPr>
              <a:t> </a:t>
            </a:r>
            <a:br>
              <a:rPr lang="en-GB" sz="4000" b="1" dirty="0" smtClean="0">
                <a:solidFill>
                  <a:schemeClr val="tx1"/>
                </a:solidFill>
              </a:rPr>
            </a:br>
            <a:r>
              <a:rPr lang="en-GB" sz="4000" b="1" dirty="0" smtClean="0">
                <a:solidFill>
                  <a:schemeClr val="bg1"/>
                </a:solidFill>
              </a:rPr>
              <a:t>e</a:t>
            </a:r>
            <a:r>
              <a:rPr lang="en-GB" sz="4000" b="1" dirty="0" smtClean="0"/>
              <a:t>_ v__________?</a:t>
            </a:r>
            <a:endParaRPr lang="en-GB" sz="4000" b="1" dirty="0"/>
          </a:p>
        </p:txBody>
      </p:sp>
      <p:pic>
        <p:nvPicPr>
          <p:cNvPr id="9" name="Picture 10" descr="MPPH01390J0000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183" y="1356425"/>
            <a:ext cx="2243885" cy="146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93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vont i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ls vo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051904"/>
              </p:ext>
            </p:extLst>
          </p:nvPr>
        </p:nvGraphicFramePr>
        <p:xfrm>
          <a:off x="971600" y="1268760"/>
          <a:ext cx="7776864" cy="4053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400"/>
                <a:gridCol w="4176464"/>
              </a:tblGrid>
              <a:tr h="224237"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Verb</a:t>
                      </a:r>
                      <a:r>
                        <a:rPr lang="en-GB" sz="3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‘to go’</a:t>
                      </a:r>
                      <a:endParaRPr lang="en-GB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aller</a:t>
                      </a:r>
                      <a:endParaRPr lang="en-GB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24237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go</a:t>
                      </a:r>
                      <a:endParaRPr lang="en-GB" sz="3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24237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(1 person) go</a:t>
                      </a:r>
                      <a:endParaRPr lang="en-GB" sz="3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24237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 / she goes</a:t>
                      </a:r>
                      <a:endParaRPr lang="en-GB" sz="3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24237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 go</a:t>
                      </a:r>
                      <a:endParaRPr lang="en-GB" sz="3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24237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(all) go</a:t>
                      </a:r>
                      <a:endParaRPr lang="en-GB" sz="3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24237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they go</a:t>
                      </a:r>
                      <a:endParaRPr lang="en-GB" sz="3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>
            <a:hlinkClick r:id="" action="ppaction://noaction">
              <a:snd r:embed="rId3" name="je vais.wav"/>
            </a:hlinkClick>
          </p:cNvPr>
          <p:cNvSpPr txBox="1"/>
          <p:nvPr/>
        </p:nvSpPr>
        <p:spPr>
          <a:xfrm>
            <a:off x="174928" y="178113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7030A0"/>
                </a:solidFill>
              </a:rPr>
              <a:t>je vais</a:t>
            </a:r>
            <a:endParaRPr lang="en-GB" sz="3600" b="1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hlinkClick r:id="" action="ppaction://noaction">
              <a:snd r:embed="rId4" name="tu vas.wav"/>
            </a:hlinkClick>
          </p:cNvPr>
          <p:cNvSpPr txBox="1"/>
          <p:nvPr/>
        </p:nvSpPr>
        <p:spPr>
          <a:xfrm>
            <a:off x="179512" y="573325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7030A0"/>
                </a:solidFill>
              </a:rPr>
              <a:t>tu</a:t>
            </a:r>
            <a:r>
              <a:rPr lang="en-GB" sz="3600" b="1" dirty="0" smtClean="0">
                <a:solidFill>
                  <a:srgbClr val="7030A0"/>
                </a:solidFill>
              </a:rPr>
              <a:t> vas</a:t>
            </a:r>
            <a:endParaRPr lang="en-GB" sz="3600" b="1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hlinkClick r:id="" action="ppaction://noaction">
              <a:snd r:embed="rId7" name="nous allons2.wav"/>
            </a:hlinkClick>
          </p:cNvPr>
          <p:cNvSpPr txBox="1"/>
          <p:nvPr/>
        </p:nvSpPr>
        <p:spPr>
          <a:xfrm>
            <a:off x="3059832" y="604445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7030A0"/>
                </a:solidFill>
              </a:rPr>
              <a:t>nous </a:t>
            </a:r>
            <a:r>
              <a:rPr lang="en-GB" sz="3600" b="1" dirty="0" err="1" smtClean="0">
                <a:solidFill>
                  <a:srgbClr val="7030A0"/>
                </a:solidFill>
              </a:rPr>
              <a:t>allons</a:t>
            </a:r>
            <a:endParaRPr lang="en-GB" sz="3600" b="1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hlinkClick r:id="" action="ppaction://noaction">
              <a:snd r:embed="rId9" name="ils vont2.wav"/>
            </a:hlinkClick>
          </p:cNvPr>
          <p:cNvSpPr txBox="1"/>
          <p:nvPr/>
        </p:nvSpPr>
        <p:spPr>
          <a:xfrm>
            <a:off x="2699792" y="332655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7030A0"/>
                </a:solidFill>
              </a:rPr>
              <a:t>ils</a:t>
            </a:r>
            <a:r>
              <a:rPr lang="en-GB" sz="3600" b="1" dirty="0" smtClean="0">
                <a:solidFill>
                  <a:srgbClr val="7030A0"/>
                </a:solidFill>
              </a:rPr>
              <a:t> </a:t>
            </a:r>
            <a:r>
              <a:rPr lang="en-GB" sz="3600" b="1" dirty="0" err="1" smtClean="0">
                <a:solidFill>
                  <a:srgbClr val="7030A0"/>
                </a:solidFill>
              </a:rPr>
              <a:t>vont</a:t>
            </a:r>
            <a:endParaRPr lang="en-GB" sz="3600" b="1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hlinkClick r:id="" action="ppaction://noaction">
              <a:snd r:embed="rId8" name="vous allez.wav"/>
            </a:hlinkClick>
          </p:cNvPr>
          <p:cNvSpPr txBox="1"/>
          <p:nvPr/>
        </p:nvSpPr>
        <p:spPr>
          <a:xfrm>
            <a:off x="4529648" y="54177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7030A0"/>
                </a:solidFill>
              </a:rPr>
              <a:t>vous</a:t>
            </a:r>
            <a:r>
              <a:rPr lang="en-GB" sz="3600" b="1" dirty="0" smtClean="0">
                <a:solidFill>
                  <a:srgbClr val="7030A0"/>
                </a:solidFill>
              </a:rPr>
              <a:t> </a:t>
            </a:r>
            <a:r>
              <a:rPr lang="en-GB" sz="3600" b="1" dirty="0" err="1" smtClean="0">
                <a:solidFill>
                  <a:srgbClr val="7030A0"/>
                </a:solidFill>
              </a:rPr>
              <a:t>allez</a:t>
            </a:r>
            <a:endParaRPr lang="en-GB" sz="3600" b="1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hlinkClick r:id="" action="ppaction://noaction">
              <a:snd r:embed="rId5" name="il va2.wav"/>
            </a:hlinkClick>
          </p:cNvPr>
          <p:cNvSpPr txBox="1"/>
          <p:nvPr/>
        </p:nvSpPr>
        <p:spPr>
          <a:xfrm>
            <a:off x="6948264" y="5482815"/>
            <a:ext cx="1584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7030A0"/>
                </a:solidFill>
              </a:rPr>
              <a:t>il</a:t>
            </a:r>
            <a:r>
              <a:rPr lang="en-GB" sz="3600" b="1" dirty="0" smtClean="0">
                <a:solidFill>
                  <a:srgbClr val="7030A0"/>
                </a:solidFill>
              </a:rPr>
              <a:t> </a:t>
            </a:r>
            <a:r>
              <a:rPr lang="en-GB" sz="3600" b="1" dirty="0" err="1" smtClean="0">
                <a:solidFill>
                  <a:srgbClr val="7030A0"/>
                </a:solidFill>
              </a:rPr>
              <a:t>va</a:t>
            </a:r>
            <a:endParaRPr lang="en-GB" sz="3600" b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9530" y="184482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7030A0"/>
                </a:solidFill>
              </a:rPr>
              <a:t>je vais</a:t>
            </a:r>
            <a:endParaRPr lang="en-GB" sz="3600" b="1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39530" y="2491155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7030A0"/>
                </a:solidFill>
              </a:rPr>
              <a:t>tu</a:t>
            </a:r>
            <a:r>
              <a:rPr lang="en-GB" sz="3600" b="1" dirty="0" smtClean="0">
                <a:solidFill>
                  <a:srgbClr val="7030A0"/>
                </a:solidFill>
              </a:rPr>
              <a:t> vas</a:t>
            </a:r>
            <a:endParaRPr lang="en-GB" sz="3600" b="1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66900" y="2990890"/>
            <a:ext cx="1461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7030A0"/>
                </a:solidFill>
              </a:rPr>
              <a:t>il</a:t>
            </a:r>
            <a:r>
              <a:rPr lang="en-GB" sz="3600" b="1" dirty="0" smtClean="0">
                <a:solidFill>
                  <a:srgbClr val="7030A0"/>
                </a:solidFill>
              </a:rPr>
              <a:t> </a:t>
            </a:r>
            <a:r>
              <a:rPr lang="en-GB" sz="3600" b="1" dirty="0" err="1" smtClean="0">
                <a:solidFill>
                  <a:srgbClr val="7030A0"/>
                </a:solidFill>
              </a:rPr>
              <a:t>va</a:t>
            </a:r>
            <a:endParaRPr lang="en-GB" sz="3600" b="1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50688" y="3587721"/>
            <a:ext cx="3167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7030A0"/>
                </a:solidFill>
              </a:rPr>
              <a:t>nous </a:t>
            </a:r>
            <a:r>
              <a:rPr lang="en-GB" sz="3600" b="1" dirty="0" err="1" smtClean="0">
                <a:solidFill>
                  <a:srgbClr val="7030A0"/>
                </a:solidFill>
              </a:rPr>
              <a:t>allons</a:t>
            </a:r>
            <a:endParaRPr lang="en-GB" sz="3600" b="1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30707" y="4167998"/>
            <a:ext cx="2807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7030A0"/>
                </a:solidFill>
              </a:rPr>
              <a:t>vous</a:t>
            </a:r>
            <a:r>
              <a:rPr lang="en-GB" sz="3600" b="1" dirty="0" smtClean="0">
                <a:solidFill>
                  <a:srgbClr val="7030A0"/>
                </a:solidFill>
              </a:rPr>
              <a:t> </a:t>
            </a:r>
            <a:r>
              <a:rPr lang="en-GB" sz="3600" b="1" dirty="0" err="1" smtClean="0">
                <a:solidFill>
                  <a:srgbClr val="7030A0"/>
                </a:solidFill>
              </a:rPr>
              <a:t>allez</a:t>
            </a:r>
            <a:endParaRPr lang="en-GB" sz="3600" b="1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21441" y="4741402"/>
            <a:ext cx="22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7030A0"/>
                </a:solidFill>
              </a:rPr>
              <a:t>ils</a:t>
            </a:r>
            <a:r>
              <a:rPr lang="en-GB" sz="3600" b="1" dirty="0" smtClean="0">
                <a:solidFill>
                  <a:srgbClr val="7030A0"/>
                </a:solidFill>
              </a:rPr>
              <a:t> </a:t>
            </a:r>
            <a:r>
              <a:rPr lang="en-GB" sz="3600" b="1" dirty="0" err="1" smtClean="0">
                <a:solidFill>
                  <a:srgbClr val="7030A0"/>
                </a:solidFill>
              </a:rPr>
              <a:t>vont</a:t>
            </a:r>
            <a:endParaRPr lang="en-GB" sz="3600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23361" y="2983736"/>
            <a:ext cx="2188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7030A0"/>
                </a:solidFill>
              </a:rPr>
              <a:t>elle</a:t>
            </a:r>
            <a:r>
              <a:rPr lang="en-GB" sz="3600" b="1" dirty="0" smtClean="0">
                <a:solidFill>
                  <a:srgbClr val="7030A0"/>
                </a:solidFill>
              </a:rPr>
              <a:t> </a:t>
            </a:r>
            <a:r>
              <a:rPr lang="en-GB" sz="3600" b="1" dirty="0" err="1" smtClean="0">
                <a:solidFill>
                  <a:srgbClr val="7030A0"/>
                </a:solidFill>
              </a:rPr>
              <a:t>va</a:t>
            </a:r>
            <a:endParaRPr lang="en-GB" sz="3600" b="1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23058" y="4734248"/>
            <a:ext cx="2697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7030A0"/>
                </a:solidFill>
              </a:rPr>
              <a:t>elles</a:t>
            </a:r>
            <a:r>
              <a:rPr lang="en-GB" sz="3600" b="1" dirty="0" smtClean="0">
                <a:solidFill>
                  <a:srgbClr val="7030A0"/>
                </a:solidFill>
              </a:rPr>
              <a:t> </a:t>
            </a:r>
            <a:r>
              <a:rPr lang="en-GB" sz="3600" b="1" dirty="0" err="1" smtClean="0">
                <a:solidFill>
                  <a:srgbClr val="7030A0"/>
                </a:solidFill>
              </a:rPr>
              <a:t>vont</a:t>
            </a:r>
            <a:endParaRPr lang="en-GB" sz="3600" b="1" dirty="0">
              <a:solidFill>
                <a:srgbClr val="7030A0"/>
              </a:solidFill>
            </a:endParaRPr>
          </a:p>
        </p:txBody>
      </p:sp>
      <p:sp>
        <p:nvSpPr>
          <p:cNvPr id="20" name="TextBox 19">
            <a:hlinkClick r:id="" action="ppaction://noaction">
              <a:snd r:embed="rId6" name="elle va2.wav"/>
            </a:hlinkClick>
          </p:cNvPr>
          <p:cNvSpPr txBox="1"/>
          <p:nvPr/>
        </p:nvSpPr>
        <p:spPr>
          <a:xfrm>
            <a:off x="2737266" y="5442178"/>
            <a:ext cx="1584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7030A0"/>
                </a:solidFill>
              </a:rPr>
              <a:t>elle</a:t>
            </a:r>
            <a:r>
              <a:rPr lang="en-GB" sz="3600" b="1" dirty="0" smtClean="0">
                <a:solidFill>
                  <a:srgbClr val="7030A0"/>
                </a:solidFill>
              </a:rPr>
              <a:t> </a:t>
            </a:r>
            <a:r>
              <a:rPr lang="en-GB" sz="3600" b="1" dirty="0" err="1" smtClean="0">
                <a:solidFill>
                  <a:srgbClr val="7030A0"/>
                </a:solidFill>
              </a:rPr>
              <a:t>va</a:t>
            </a:r>
            <a:endParaRPr lang="en-GB" sz="3600" b="1" dirty="0">
              <a:solidFill>
                <a:srgbClr val="7030A0"/>
              </a:solidFill>
            </a:endParaRPr>
          </a:p>
        </p:txBody>
      </p:sp>
      <p:sp>
        <p:nvSpPr>
          <p:cNvPr id="21" name="TextBox 20">
            <a:hlinkClick r:id="" action="ppaction://noaction">
              <a:snd r:embed="rId10" name="elles vont.wav"/>
            </a:hlinkClick>
          </p:cNvPr>
          <p:cNvSpPr txBox="1"/>
          <p:nvPr/>
        </p:nvSpPr>
        <p:spPr>
          <a:xfrm>
            <a:off x="6714352" y="117939"/>
            <a:ext cx="2519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7030A0"/>
                </a:solidFill>
              </a:rPr>
              <a:t>elles</a:t>
            </a:r>
            <a:r>
              <a:rPr lang="en-GB" sz="3600" b="1" dirty="0" smtClean="0">
                <a:solidFill>
                  <a:srgbClr val="7030A0"/>
                </a:solidFill>
              </a:rPr>
              <a:t> </a:t>
            </a:r>
            <a:r>
              <a:rPr lang="en-GB" sz="3600" b="1" dirty="0" err="1" smtClean="0">
                <a:solidFill>
                  <a:srgbClr val="7030A0"/>
                </a:solidFill>
              </a:rPr>
              <a:t>vont</a:t>
            </a:r>
            <a:endParaRPr lang="en-GB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4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 v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u v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l v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lle v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us allon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us all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ls von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lles vo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Nous </a:t>
            </a:r>
            <a:r>
              <a:rPr lang="en-GB" dirty="0" err="1" smtClean="0"/>
              <a:t>allons</a:t>
            </a:r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fontAlgn="auto">
              <a:spcAft>
                <a:spcPts val="0"/>
              </a:spcAft>
              <a:defRPr/>
            </a:pPr>
            <a:r>
              <a:rPr lang="es-E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décrire</a:t>
            </a:r>
            <a:r>
              <a:rPr lang="es-E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s-E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vacances</a:t>
            </a:r>
            <a:endParaRPr lang="es-E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GB" sz="3600" dirty="0"/>
          </a:p>
          <a:p>
            <a:r>
              <a:rPr lang="en-GB" sz="3600" dirty="0" smtClean="0"/>
              <a:t>utiliser le </a:t>
            </a:r>
            <a:r>
              <a:rPr lang="en-GB" sz="3600" dirty="0" err="1" smtClean="0"/>
              <a:t>verbe</a:t>
            </a:r>
            <a:r>
              <a:rPr lang="en-GB" sz="3600" dirty="0" smtClean="0"/>
              <a:t> ‘</a:t>
            </a:r>
            <a:r>
              <a:rPr lang="en-GB" sz="3600" dirty="0" err="1" smtClean="0"/>
              <a:t>aller</a:t>
            </a:r>
            <a:r>
              <a:rPr lang="en-GB" sz="3600" dirty="0" smtClean="0"/>
              <a:t>’ (to go)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89402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us all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crire_les_vacanc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tiliser_le_verbe_al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624955"/>
              </p:ext>
            </p:extLst>
          </p:nvPr>
        </p:nvGraphicFramePr>
        <p:xfrm>
          <a:off x="899592" y="1484784"/>
          <a:ext cx="7200800" cy="51845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400"/>
                <a:gridCol w="3600400"/>
              </a:tblGrid>
              <a:tr h="259228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59228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5" descr="mountain_clipart_9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53045"/>
            <a:ext cx="2353552" cy="194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509120"/>
            <a:ext cx="2880320" cy="1922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501866"/>
            <a:ext cx="3047929" cy="19293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" t="6835" r="5253" b="8000"/>
          <a:stretch/>
        </p:blipFill>
        <p:spPr>
          <a:xfrm>
            <a:off x="1691680" y="1721713"/>
            <a:ext cx="2232248" cy="2058368"/>
          </a:xfrm>
          <a:prstGeom prst="rect">
            <a:avLst/>
          </a:prstGeom>
        </p:spPr>
      </p:pic>
      <p:sp>
        <p:nvSpPr>
          <p:cNvPr id="9" name="Rounded Rectangular Callout 8">
            <a:hlinkClick r:id="" action="ppaction://noaction">
              <a:snd r:embed="rId11" name="ou_vas_tu_en_vacances.wav"/>
            </a:hlinkClick>
          </p:cNvPr>
          <p:cNvSpPr/>
          <p:nvPr/>
        </p:nvSpPr>
        <p:spPr>
          <a:xfrm>
            <a:off x="107504" y="188640"/>
            <a:ext cx="8879696" cy="1002885"/>
          </a:xfrm>
          <a:prstGeom prst="wedgeRoundRectCallout">
            <a:avLst>
              <a:gd name="adj1" fmla="val -20429"/>
              <a:gd name="adj2" fmla="val 6965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Où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vas-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vacances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0099877">
            <a:off x="895176" y="2588713"/>
            <a:ext cx="3465219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au </a:t>
            </a:r>
            <a:r>
              <a:rPr lang="en-GB" sz="2800" b="1" dirty="0" err="1" smtClean="0"/>
              <a:t>bord</a:t>
            </a:r>
            <a:r>
              <a:rPr lang="en-GB" sz="2800" b="1" dirty="0" smtClean="0"/>
              <a:t> de la </a:t>
            </a:r>
            <a:r>
              <a:rPr lang="en-GB" sz="2800" b="1" dirty="0" err="1" smtClean="0"/>
              <a:t>mer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 rot="20099877">
            <a:off x="4508573" y="2426602"/>
            <a:ext cx="346521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à la </a:t>
            </a:r>
            <a:r>
              <a:rPr lang="en-GB" sz="3200" b="1" dirty="0" err="1" smtClean="0"/>
              <a:t>montagne</a:t>
            </a:r>
            <a:endParaRPr lang="en-GB" sz="3200" b="1" dirty="0"/>
          </a:p>
        </p:txBody>
      </p:sp>
      <p:sp>
        <p:nvSpPr>
          <p:cNvPr id="12" name="TextBox 11"/>
          <p:cNvSpPr txBox="1"/>
          <p:nvPr/>
        </p:nvSpPr>
        <p:spPr>
          <a:xfrm rot="20099877">
            <a:off x="965542" y="5222520"/>
            <a:ext cx="346521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à la </a:t>
            </a:r>
            <a:r>
              <a:rPr lang="en-GB" sz="3200" b="1" dirty="0" err="1" smtClean="0"/>
              <a:t>campagne</a:t>
            </a:r>
            <a:endParaRPr lang="en-GB" sz="3200" b="1" dirty="0"/>
          </a:p>
        </p:txBody>
      </p:sp>
      <p:sp>
        <p:nvSpPr>
          <p:cNvPr id="13" name="TextBox 12"/>
          <p:cNvSpPr txBox="1"/>
          <p:nvPr/>
        </p:nvSpPr>
        <p:spPr>
          <a:xfrm rot="20099877">
            <a:off x="4579295" y="5129786"/>
            <a:ext cx="346521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/>
              <a:t>en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ville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35462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 bord de la 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 la montag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 la campag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n vi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99592" y="1484784"/>
          <a:ext cx="7200800" cy="51845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400"/>
                <a:gridCol w="3600400"/>
              </a:tblGrid>
              <a:tr h="259228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59228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1712"/>
            <a:ext cx="2296496" cy="22660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0099877">
            <a:off x="895176" y="2557935"/>
            <a:ext cx="346521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à </a:t>
            </a:r>
            <a:r>
              <a:rPr lang="en-GB" sz="3200" b="1" dirty="0" smtClean="0"/>
              <a:t>un </a:t>
            </a:r>
            <a:r>
              <a:rPr lang="en-GB" sz="3200" b="1" dirty="0" err="1" smtClean="0"/>
              <a:t>hôtel</a:t>
            </a:r>
            <a:endParaRPr lang="en-GB" sz="3200" b="1" dirty="0"/>
          </a:p>
        </p:txBody>
      </p:sp>
      <p:pic>
        <p:nvPicPr>
          <p:cNvPr id="15" name="Picture 13" descr="camper-sleepin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323" y="1704271"/>
            <a:ext cx="2754316" cy="199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 rot="20099877">
            <a:off x="4508573" y="2426602"/>
            <a:ext cx="346521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à un camping</a:t>
            </a:r>
            <a:endParaRPr lang="en-GB" sz="32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65" y="4386297"/>
            <a:ext cx="3555634" cy="20216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599" y="4189224"/>
            <a:ext cx="3104801" cy="24423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20099877">
            <a:off x="965542" y="5222520"/>
            <a:ext cx="346521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à </a:t>
            </a:r>
            <a:r>
              <a:rPr lang="en-GB" sz="3200" b="1" dirty="0" err="1" smtClean="0"/>
              <a:t>une</a:t>
            </a:r>
            <a:r>
              <a:rPr lang="en-GB" sz="3200" b="1" dirty="0" smtClean="0"/>
              <a:t> villa</a:t>
            </a:r>
            <a:endParaRPr lang="en-GB" sz="3200" b="1" dirty="0"/>
          </a:p>
        </p:txBody>
      </p:sp>
      <p:sp>
        <p:nvSpPr>
          <p:cNvPr id="13" name="TextBox 12"/>
          <p:cNvSpPr txBox="1"/>
          <p:nvPr/>
        </p:nvSpPr>
        <p:spPr>
          <a:xfrm rot="20099877">
            <a:off x="4680834" y="4798422"/>
            <a:ext cx="3250994" cy="1077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à un centre de </a:t>
            </a:r>
            <a:r>
              <a:rPr lang="en-GB" sz="3200" b="1" dirty="0" err="1" smtClean="0"/>
              <a:t>vacances</a:t>
            </a:r>
            <a:endParaRPr lang="en-GB" sz="3200" b="1" dirty="0"/>
          </a:p>
        </p:txBody>
      </p:sp>
      <p:sp>
        <p:nvSpPr>
          <p:cNvPr id="19" name="Rounded Rectangular Callout 18">
            <a:hlinkClick r:id="" action="ppaction://noaction">
              <a:snd r:embed="rId11" name="ou_vas_tu_en_vacances.wav"/>
            </a:hlinkClick>
          </p:cNvPr>
          <p:cNvSpPr/>
          <p:nvPr/>
        </p:nvSpPr>
        <p:spPr>
          <a:xfrm>
            <a:off x="107504" y="188640"/>
            <a:ext cx="8879696" cy="1002885"/>
          </a:xfrm>
          <a:prstGeom prst="wedgeRoundRectCallout">
            <a:avLst>
              <a:gd name="adj1" fmla="val -20429"/>
              <a:gd name="adj2" fmla="val 6965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Où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vas-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vacances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00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 un hot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 un cam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 une vil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 un centre de vacanc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hlinkClick r:id="" action="ppaction://noaction">
              <a:snd r:embed="rId7" name="avec qui vas tu en vacances.wav"/>
            </a:hlinkClick>
          </p:cNvPr>
          <p:cNvSpPr/>
          <p:nvPr/>
        </p:nvSpPr>
        <p:spPr>
          <a:xfrm>
            <a:off x="107504" y="188640"/>
            <a:ext cx="8879696" cy="1002885"/>
          </a:xfrm>
          <a:prstGeom prst="wedgeRoundRectCallout">
            <a:avLst>
              <a:gd name="adj1" fmla="val -20429"/>
              <a:gd name="adj2" fmla="val 6965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 qui vas-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vacances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99592" y="1484784"/>
          <a:ext cx="7200800" cy="51845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400"/>
                <a:gridCol w="3600400"/>
              </a:tblGrid>
              <a:tr h="259228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59228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Content Placeholder 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1556792"/>
            <a:ext cx="1325074" cy="243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20099877">
            <a:off x="895176" y="2557935"/>
            <a:ext cx="346521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avec ma </a:t>
            </a:r>
            <a:r>
              <a:rPr lang="en-GB" sz="3200" b="1" dirty="0" err="1" smtClean="0"/>
              <a:t>mère</a:t>
            </a:r>
            <a:endParaRPr lang="en-GB" sz="3200" b="1" dirty="0"/>
          </a:p>
        </p:txBody>
      </p:sp>
      <p:pic>
        <p:nvPicPr>
          <p:cNvPr id="13" name="Picture 12" descr="hmhu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1786" y="1629215"/>
            <a:ext cx="1685636" cy="235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20099877">
            <a:off x="4500305" y="2389309"/>
            <a:ext cx="3641692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avec </a:t>
            </a:r>
            <a:r>
              <a:rPr lang="en-GB" sz="3200" b="1" dirty="0" err="1" smtClean="0"/>
              <a:t>mes</a:t>
            </a:r>
            <a:r>
              <a:rPr lang="en-GB" sz="3200" b="1" dirty="0" smtClean="0"/>
              <a:t> parents</a:t>
            </a:r>
            <a:endParaRPr lang="en-GB" sz="32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00" y="4218226"/>
            <a:ext cx="1758702" cy="22939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0099877">
            <a:off x="965542" y="5222520"/>
            <a:ext cx="346521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avec ma </a:t>
            </a:r>
            <a:r>
              <a:rPr lang="en-GB" sz="3200" b="1" dirty="0" err="1" smtClean="0"/>
              <a:t>famille</a:t>
            </a:r>
            <a:endParaRPr lang="en-GB" sz="32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5144" y="4067788"/>
            <a:ext cx="1177347" cy="2339287"/>
          </a:xfrm>
          <a:prstGeom prst="rect">
            <a:avLst/>
          </a:prstGeom>
        </p:spPr>
      </p:pic>
      <p:pic>
        <p:nvPicPr>
          <p:cNvPr id="16" name="Content Placeholder 4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584495"/>
            <a:ext cx="1376244" cy="20024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099877">
            <a:off x="4680834" y="4798422"/>
            <a:ext cx="3250994" cy="1077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avec </a:t>
            </a:r>
            <a:r>
              <a:rPr lang="en-GB" sz="3200" b="1" dirty="0" err="1" smtClean="0"/>
              <a:t>mes</a:t>
            </a:r>
            <a:r>
              <a:rPr lang="en-GB" sz="3200" b="1" dirty="0" smtClean="0"/>
              <a:t> grand-parents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93203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vec ma m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vec mes pare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vec ma fami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vec mes grandpare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397273"/>
              </p:ext>
            </p:extLst>
          </p:nvPr>
        </p:nvGraphicFramePr>
        <p:xfrm>
          <a:off x="899592" y="1484784"/>
          <a:ext cx="7200800" cy="51845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400"/>
                <a:gridCol w="3600400"/>
              </a:tblGrid>
              <a:tr h="259228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59228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2792" y="1806622"/>
            <a:ext cx="3030409" cy="2043632"/>
          </a:xfrm>
          <a:prstGeom prst="rect">
            <a:avLst/>
          </a:prstGeom>
        </p:spPr>
      </p:pic>
      <p:pic>
        <p:nvPicPr>
          <p:cNvPr id="14" name="Picture 5" descr="MPj04000250000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6916" y="1806622"/>
            <a:ext cx="3024187" cy="2014538"/>
          </a:xfrm>
          <a:prstGeom prst="rect">
            <a:avLst/>
          </a:prstGeom>
          <a:noFill/>
        </p:spPr>
      </p:pic>
      <p:pic>
        <p:nvPicPr>
          <p:cNvPr id="15" name="Picture 7" descr="MPj03862330000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6916" y="4391885"/>
            <a:ext cx="3025775" cy="2017713"/>
          </a:xfrm>
          <a:prstGeom prst="rect">
            <a:avLst/>
          </a:prstGeom>
          <a:noFill/>
        </p:spPr>
      </p:pic>
      <p:pic>
        <p:nvPicPr>
          <p:cNvPr id="16" name="Picture 10" descr="MPPH01390J0000[1]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10" y="4434748"/>
            <a:ext cx="3024187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rot="20099877">
            <a:off x="936035" y="2773619"/>
            <a:ext cx="346521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/>
              <a:t>en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ville</a:t>
            </a:r>
            <a:endParaRPr lang="en-GB" sz="3200" b="1" dirty="0"/>
          </a:p>
        </p:txBody>
      </p:sp>
      <p:sp>
        <p:nvSpPr>
          <p:cNvPr id="11" name="TextBox 10"/>
          <p:cNvSpPr txBox="1"/>
          <p:nvPr/>
        </p:nvSpPr>
        <p:spPr>
          <a:xfrm rot="20099877">
            <a:off x="4595387" y="2565515"/>
            <a:ext cx="346521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à la </a:t>
            </a:r>
            <a:r>
              <a:rPr lang="en-GB" sz="3200" b="1" dirty="0" err="1"/>
              <a:t>montagne</a:t>
            </a:r>
            <a:endParaRPr lang="en-GB" sz="3200" b="1" dirty="0"/>
          </a:p>
        </p:txBody>
      </p:sp>
      <p:sp>
        <p:nvSpPr>
          <p:cNvPr id="12" name="TextBox 11"/>
          <p:cNvSpPr txBox="1"/>
          <p:nvPr/>
        </p:nvSpPr>
        <p:spPr>
          <a:xfrm rot="20099877">
            <a:off x="965542" y="5222520"/>
            <a:ext cx="346521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à la </a:t>
            </a:r>
            <a:r>
              <a:rPr lang="en-GB" sz="3200" b="1" dirty="0" err="1"/>
              <a:t>campagne</a:t>
            </a:r>
            <a:endParaRPr lang="en-GB" sz="3200" b="1" dirty="0"/>
          </a:p>
        </p:txBody>
      </p:sp>
      <p:sp>
        <p:nvSpPr>
          <p:cNvPr id="13" name="TextBox 12"/>
          <p:cNvSpPr txBox="1"/>
          <p:nvPr/>
        </p:nvSpPr>
        <p:spPr>
          <a:xfrm rot="20099877">
            <a:off x="4566617" y="5072604"/>
            <a:ext cx="373580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au </a:t>
            </a:r>
            <a:r>
              <a:rPr lang="en-GB" sz="3200" b="1" dirty="0" err="1" smtClean="0"/>
              <a:t>bord</a:t>
            </a:r>
            <a:r>
              <a:rPr lang="en-GB" sz="3200" b="1" dirty="0" smtClean="0"/>
              <a:t> de la </a:t>
            </a:r>
            <a:r>
              <a:rPr lang="en-GB" sz="3200" b="1" dirty="0" err="1" smtClean="0"/>
              <a:t>mer</a:t>
            </a:r>
            <a:endParaRPr lang="en-GB" sz="3200" b="1" dirty="0"/>
          </a:p>
        </p:txBody>
      </p:sp>
      <p:sp>
        <p:nvSpPr>
          <p:cNvPr id="18" name="Rounded Rectangular Callout 17">
            <a:hlinkClick r:id="" action="ppaction://noaction">
              <a:snd r:embed="rId11" name="ou_vas_tu_en_vacances.wav"/>
            </a:hlinkClick>
          </p:cNvPr>
          <p:cNvSpPr/>
          <p:nvPr/>
        </p:nvSpPr>
        <p:spPr>
          <a:xfrm>
            <a:off x="107504" y="188640"/>
            <a:ext cx="8879696" cy="1002885"/>
          </a:xfrm>
          <a:prstGeom prst="wedgeRoundRectCallout">
            <a:avLst>
              <a:gd name="adj1" fmla="val -20429"/>
              <a:gd name="adj2" fmla="val 6965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Où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vas-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vacances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99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n vi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 la montag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 la campag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u bord de la 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ttp://lh4.ggpht.com/_emMjNbut6to/Su90Iwqp1OI/AAAAAAAACIU/-SDxO7N85jc/P102021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762" y="1685087"/>
            <a:ext cx="2881312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99592" y="1484784"/>
          <a:ext cx="7200800" cy="51845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400"/>
                <a:gridCol w="3600400"/>
              </a:tblGrid>
              <a:tr h="259228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59228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 rot="20099877">
            <a:off x="1046921" y="2311713"/>
            <a:ext cx="3250994" cy="1077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à un centre de </a:t>
            </a:r>
            <a:r>
              <a:rPr lang="en-GB" sz="3200" b="1" dirty="0" err="1"/>
              <a:t>vacances</a:t>
            </a:r>
            <a:endParaRPr lang="en-GB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2040" y="4454512"/>
            <a:ext cx="2818284" cy="18797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099877">
            <a:off x="4608573" y="5044127"/>
            <a:ext cx="346521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à un camping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1913" y="1900815"/>
            <a:ext cx="3083074" cy="17617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20099877">
            <a:off x="4508570" y="2372908"/>
            <a:ext cx="346521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à </a:t>
            </a:r>
            <a:r>
              <a:rPr lang="en-GB" sz="3200" b="1" dirty="0" err="1"/>
              <a:t>une</a:t>
            </a:r>
            <a:r>
              <a:rPr lang="en-GB" sz="3200" b="1" dirty="0"/>
              <a:t> villa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1762" y="4313019"/>
            <a:ext cx="2997282" cy="19945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0099877">
            <a:off x="932819" y="5044642"/>
            <a:ext cx="346521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à un </a:t>
            </a:r>
            <a:r>
              <a:rPr lang="en-GB" sz="3200" b="1" dirty="0" err="1"/>
              <a:t>hôtel</a:t>
            </a:r>
            <a:endParaRPr lang="en-GB" sz="3200" b="1" dirty="0"/>
          </a:p>
        </p:txBody>
      </p:sp>
      <p:sp>
        <p:nvSpPr>
          <p:cNvPr id="15" name="Rounded Rectangular Callout 14">
            <a:hlinkClick r:id="" action="ppaction://noaction">
              <a:snd r:embed="rId11" name="ou_vas_tu_en_vacances.wav"/>
            </a:hlinkClick>
          </p:cNvPr>
          <p:cNvSpPr/>
          <p:nvPr/>
        </p:nvSpPr>
        <p:spPr>
          <a:xfrm>
            <a:off x="107504" y="188640"/>
            <a:ext cx="8879696" cy="1002885"/>
          </a:xfrm>
          <a:prstGeom prst="wedgeRoundRectCallout">
            <a:avLst>
              <a:gd name="adj1" fmla="val -20429"/>
              <a:gd name="adj2" fmla="val 6965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Où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vas-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vacances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03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 un centre de vacanc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 une vil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 un hot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 un cam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99592" y="1484784"/>
          <a:ext cx="7200800" cy="51845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400"/>
                <a:gridCol w="3600400"/>
              </a:tblGrid>
              <a:tr h="259228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59228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" name="Picture 18" descr="Parents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040" y="1769325"/>
            <a:ext cx="2812587" cy="1872791"/>
          </a:xfrm>
          <a:prstGeom prst="rect">
            <a:avLst/>
          </a:prstGeom>
          <a:noFill/>
        </p:spPr>
      </p:pic>
      <p:pic>
        <p:nvPicPr>
          <p:cNvPr id="18" name="Picture 22" descr="family-photo-2005-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1754768"/>
            <a:ext cx="2831022" cy="1887348"/>
          </a:xfrm>
          <a:prstGeom prst="rect">
            <a:avLst/>
          </a:prstGeom>
          <a:noFill/>
        </p:spPr>
      </p:pic>
      <p:pic>
        <p:nvPicPr>
          <p:cNvPr id="19" name="Picture 25" descr="friends_20060124_110137_intr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46059"/>
            <a:ext cx="2861815" cy="216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l="7427" t="1597" r="7746" b="-1597"/>
          <a:stretch/>
        </p:blipFill>
        <p:spPr>
          <a:xfrm>
            <a:off x="1382321" y="4400007"/>
            <a:ext cx="2719490" cy="20062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099877">
            <a:off x="1116569" y="4775138"/>
            <a:ext cx="3250994" cy="1077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avec </a:t>
            </a:r>
            <a:r>
              <a:rPr lang="en-GB" sz="3200" b="1" dirty="0" err="1" smtClean="0"/>
              <a:t>mes</a:t>
            </a:r>
            <a:r>
              <a:rPr lang="en-GB" sz="3200" b="1" dirty="0" smtClean="0"/>
              <a:t> grand-parents</a:t>
            </a:r>
            <a:endParaRPr lang="en-GB" sz="3200" b="1" dirty="0"/>
          </a:p>
        </p:txBody>
      </p:sp>
      <p:sp>
        <p:nvSpPr>
          <p:cNvPr id="5" name="TextBox 4"/>
          <p:cNvSpPr txBox="1"/>
          <p:nvPr/>
        </p:nvSpPr>
        <p:spPr>
          <a:xfrm rot="20099877">
            <a:off x="4605724" y="5021359"/>
            <a:ext cx="346521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avec </a:t>
            </a:r>
            <a:r>
              <a:rPr lang="en-GB" sz="3200" b="1" dirty="0" err="1" smtClean="0"/>
              <a:t>mes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amis</a:t>
            </a:r>
            <a:endParaRPr lang="en-GB" sz="3200" b="1" dirty="0"/>
          </a:p>
        </p:txBody>
      </p:sp>
      <p:sp>
        <p:nvSpPr>
          <p:cNvPr id="7" name="TextBox 6"/>
          <p:cNvSpPr txBox="1"/>
          <p:nvPr/>
        </p:nvSpPr>
        <p:spPr>
          <a:xfrm rot="20099877">
            <a:off x="4577100" y="2469718"/>
            <a:ext cx="3669367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avec </a:t>
            </a:r>
            <a:r>
              <a:rPr lang="en-GB" sz="3200" b="1" dirty="0" err="1" smtClean="0"/>
              <a:t>mes</a:t>
            </a:r>
            <a:r>
              <a:rPr lang="en-GB" sz="3200" b="1" dirty="0" smtClean="0"/>
              <a:t> parents</a:t>
            </a:r>
            <a:endParaRPr lang="en-GB" sz="3200" b="1" dirty="0"/>
          </a:p>
        </p:txBody>
      </p:sp>
      <p:sp>
        <p:nvSpPr>
          <p:cNvPr id="10" name="TextBox 9"/>
          <p:cNvSpPr txBox="1"/>
          <p:nvPr/>
        </p:nvSpPr>
        <p:spPr>
          <a:xfrm rot="20099877">
            <a:off x="991082" y="2600689"/>
            <a:ext cx="346521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avec mi </a:t>
            </a:r>
            <a:r>
              <a:rPr lang="en-GB" sz="3200" b="1" dirty="0" err="1" smtClean="0"/>
              <a:t>famille</a:t>
            </a:r>
            <a:endParaRPr lang="en-GB" sz="3200" b="1" dirty="0"/>
          </a:p>
        </p:txBody>
      </p:sp>
      <p:sp>
        <p:nvSpPr>
          <p:cNvPr id="12" name="Rounded Rectangular Callout 11">
            <a:hlinkClick r:id="" action="ppaction://noaction">
              <a:snd r:embed="rId11" name="avec qui vas tu en vacances.wav"/>
            </a:hlinkClick>
          </p:cNvPr>
          <p:cNvSpPr/>
          <p:nvPr/>
        </p:nvSpPr>
        <p:spPr>
          <a:xfrm>
            <a:off x="107504" y="188640"/>
            <a:ext cx="8879696" cy="1002885"/>
          </a:xfrm>
          <a:prstGeom prst="wedgeRoundRectCallout">
            <a:avLst>
              <a:gd name="adj1" fmla="val -20429"/>
              <a:gd name="adj2" fmla="val 6965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 qui vas-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vacances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05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vec ma fami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vec mes pare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vec mes grandpare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vec mes am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r="9197"/>
          <a:stretch/>
        </p:blipFill>
        <p:spPr>
          <a:xfrm>
            <a:off x="2111895" y="3965129"/>
            <a:ext cx="4639145" cy="2679326"/>
          </a:xfrm>
          <a:prstGeom prst="rect">
            <a:avLst/>
          </a:prstGeom>
        </p:spPr>
      </p:pic>
      <p:sp>
        <p:nvSpPr>
          <p:cNvPr id="4" name="Rounded Rectangular Callout 3">
            <a:hlinkClick r:id="" action="ppaction://noaction">
              <a:snd r:embed="rId4" name="ou_vas_tu_en_vacances.wav"/>
            </a:hlinkClick>
          </p:cNvPr>
          <p:cNvSpPr/>
          <p:nvPr/>
        </p:nvSpPr>
        <p:spPr>
          <a:xfrm>
            <a:off x="107504" y="188640"/>
            <a:ext cx="8879696" cy="1002885"/>
          </a:xfrm>
          <a:prstGeom prst="wedgeRoundRectCallout">
            <a:avLst>
              <a:gd name="adj1" fmla="val -20429"/>
              <a:gd name="adj2" fmla="val 6965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O_   v__ - t_  e_  v_______?</a:t>
            </a:r>
            <a:endParaRPr lang="en-GB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ular Callout 4">
            <a:hlinkClick r:id="" action="ppaction://noaction">
              <a:snd r:embed="rId5" name="je_vais.wav"/>
            </a:hlinkClick>
          </p:cNvPr>
          <p:cNvSpPr/>
          <p:nvPr/>
        </p:nvSpPr>
        <p:spPr>
          <a:xfrm>
            <a:off x="6156176" y="1678372"/>
            <a:ext cx="2882898" cy="799379"/>
          </a:xfrm>
          <a:prstGeom prst="wedgeRoundRectCallout">
            <a:avLst>
              <a:gd name="adj1" fmla="val -20429"/>
              <a:gd name="adj2" fmla="val 6965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J_ v__ …</a:t>
            </a:r>
            <a:endParaRPr lang="en-GB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mountain_clipart_9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434" y="2855098"/>
            <a:ext cx="936104" cy="77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497" y="3967862"/>
            <a:ext cx="887856" cy="764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884" y="3965129"/>
            <a:ext cx="1212286" cy="7673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" t="6835" r="5253" b="8000"/>
          <a:stretch/>
        </p:blipFill>
        <p:spPr>
          <a:xfrm>
            <a:off x="6852496" y="2808095"/>
            <a:ext cx="887856" cy="8186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363" y="4880960"/>
            <a:ext cx="957648" cy="944936"/>
          </a:xfrm>
          <a:prstGeom prst="rect">
            <a:avLst/>
          </a:prstGeom>
        </p:spPr>
      </p:pic>
      <p:pic>
        <p:nvPicPr>
          <p:cNvPr id="11" name="Picture 13" descr="camper-sleeping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513" y="4935818"/>
            <a:ext cx="1148561" cy="83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306" y="5909249"/>
            <a:ext cx="1482714" cy="8430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000" y="5767417"/>
            <a:ext cx="1252000" cy="984871"/>
          </a:xfrm>
          <a:prstGeom prst="rect">
            <a:avLst/>
          </a:prstGeom>
        </p:spPr>
      </p:pic>
      <p:sp>
        <p:nvSpPr>
          <p:cNvPr id="14" name="Rounded Rectangular Callout 13">
            <a:hlinkClick r:id="" action="ppaction://noaction">
              <a:snd r:embed="rId14" name="avec qui vas tu.wav"/>
            </a:hlinkClick>
          </p:cNvPr>
          <p:cNvSpPr/>
          <p:nvPr/>
        </p:nvSpPr>
        <p:spPr>
          <a:xfrm>
            <a:off x="140355" y="1614220"/>
            <a:ext cx="5187154" cy="1002885"/>
          </a:xfrm>
          <a:prstGeom prst="wedgeRoundRectCallout">
            <a:avLst>
              <a:gd name="adj1" fmla="val -20429"/>
              <a:gd name="adj2" fmla="val 6965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A___ q__ v__ - t_?</a:t>
            </a:r>
            <a:endParaRPr lang="en-GB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4">
            <a:hlinkClick r:id="" action="ppaction://noaction">
              <a:snd r:embed="rId15" name="je vais.wav"/>
            </a:hlinkClick>
          </p:cNvPr>
          <p:cNvSpPr/>
          <p:nvPr/>
        </p:nvSpPr>
        <p:spPr>
          <a:xfrm>
            <a:off x="158365" y="2958785"/>
            <a:ext cx="2973475" cy="668007"/>
          </a:xfrm>
          <a:prstGeom prst="wedgeRoundRectCallout">
            <a:avLst>
              <a:gd name="adj1" fmla="val -20429"/>
              <a:gd name="adj2" fmla="val 6965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J_ v__ …</a:t>
            </a:r>
            <a:endParaRPr lang="en-GB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Content Placeholder 7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057" y="4312195"/>
            <a:ext cx="566485" cy="103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hmhu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138544" y="4343157"/>
            <a:ext cx="720629" cy="100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9" y="5614143"/>
            <a:ext cx="751866" cy="9806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4878" y="5492175"/>
            <a:ext cx="503330" cy="1000073"/>
          </a:xfrm>
          <a:prstGeom prst="rect">
            <a:avLst/>
          </a:prstGeom>
        </p:spPr>
      </p:pic>
      <p:pic>
        <p:nvPicPr>
          <p:cNvPr id="20" name="Content Placeholder 4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44" y="5738774"/>
            <a:ext cx="588360" cy="85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0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405</Words>
  <Application>Microsoft Office PowerPoint</Application>
  <PresentationFormat>On-screen Show (4:3)</PresentationFormat>
  <Paragraphs>137</Paragraphs>
  <Slides>16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Office Theme</vt:lpstr>
      <vt:lpstr>Bitmap Image</vt:lpstr>
      <vt:lpstr>PowerPoint Presentation</vt:lpstr>
      <vt:lpstr>Nous allons…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 côtes de la France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Rachel Hawkes</dc:creator>
  <cp:lastModifiedBy>Rachel Hawkes</cp:lastModifiedBy>
  <cp:revision>81</cp:revision>
  <dcterms:created xsi:type="dcterms:W3CDTF">2011-04-06T17:02:30Z</dcterms:created>
  <dcterms:modified xsi:type="dcterms:W3CDTF">2019-05-12T05:41:59Z</dcterms:modified>
</cp:coreProperties>
</file>