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295" r:id="rId3"/>
    <p:sldId id="288" r:id="rId4"/>
    <p:sldId id="289" r:id="rId5"/>
    <p:sldId id="290" r:id="rId6"/>
    <p:sldId id="291" r:id="rId7"/>
    <p:sldId id="294" r:id="rId8"/>
    <p:sldId id="292" r:id="rId9"/>
    <p:sldId id="296" r:id="rId10"/>
    <p:sldId id="273" r:id="rId11"/>
    <p:sldId id="298" r:id="rId12"/>
    <p:sldId id="299" r:id="rId13"/>
    <p:sldId id="300" r:id="rId14"/>
    <p:sldId id="303" r:id="rId15"/>
    <p:sldId id="302" r:id="rId16"/>
    <p:sldId id="29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CCFF"/>
    <a:srgbClr val="66FF99"/>
    <a:srgbClr val="9999FF"/>
    <a:srgbClr val="FF7C80"/>
    <a:srgbClr val="00FFFF"/>
    <a:srgbClr val="FF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700" autoAdjust="0"/>
  </p:normalViewPr>
  <p:slideViewPr>
    <p:cSldViewPr>
      <p:cViewPr varScale="1">
        <p:scale>
          <a:sx n="78" d="100"/>
          <a:sy n="78" d="100"/>
        </p:scale>
        <p:origin x="24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F93CE22-C0D3-4D0A-A5DF-FABE47013459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54197B-99F6-49AB-8222-E1E7C2C10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857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8AD4E-C3CE-4C6E-B906-32F1991E3467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143D9-C430-40C3-9C2D-01F27AE1E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16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84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Cultural knowledge</a:t>
            </a:r>
            <a:br>
              <a:rPr lang="en-GB" dirty="0" smtClean="0"/>
            </a:br>
            <a:r>
              <a:rPr lang="en-GB" dirty="0" smtClean="0"/>
              <a:t>Ask</a:t>
            </a:r>
            <a:r>
              <a:rPr lang="en-GB" baseline="0" dirty="0" smtClean="0"/>
              <a:t> students to pronounce the coast names first – phonics</a:t>
            </a:r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Then predict the places.  Click on each pink rectangle to reveal the name – after a couple of pupils have guessed it.</a:t>
            </a:r>
            <a:br>
              <a:rPr lang="en-GB" baseline="0" dirty="0" smtClean="0"/>
            </a:br>
            <a:r>
              <a:rPr lang="en-GB" baseline="0" dirty="0" smtClean="0"/>
              <a:t>E.g.</a:t>
            </a:r>
            <a:br>
              <a:rPr lang="en-GB" baseline="0" dirty="0" smtClean="0"/>
            </a:br>
            <a:r>
              <a:rPr lang="en-GB" baseline="0" dirty="0" smtClean="0"/>
              <a:t>Je </a:t>
            </a:r>
            <a:r>
              <a:rPr lang="en-GB" baseline="0" dirty="0" err="1" smtClean="0"/>
              <a:t>pense</a:t>
            </a:r>
            <a:r>
              <a:rPr lang="en-GB" baseline="0" dirty="0" smtClean="0"/>
              <a:t> que le </a:t>
            </a:r>
            <a:r>
              <a:rPr lang="en-GB" baseline="0" dirty="0" err="1" smtClean="0"/>
              <a:t>numéro</a:t>
            </a:r>
            <a:r>
              <a:rPr lang="en-GB" baseline="0" dirty="0" smtClean="0"/>
              <a:t> un, </a:t>
            </a:r>
            <a:r>
              <a:rPr lang="en-GB" baseline="0" dirty="0" err="1" smtClean="0"/>
              <a:t>c’est</a:t>
            </a:r>
            <a:r>
              <a:rPr lang="en-GB" baseline="0" dirty="0" smtClean="0"/>
              <a:t>…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856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Time allowing, ask students to complete the activities in their study booklet. pp. 31 and 34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1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Learning</a:t>
            </a:r>
            <a:r>
              <a:rPr lang="en-GB" baseline="0" dirty="0" smtClean="0"/>
              <a:t> objectives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0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Present the language.  Lots of cognates and they already know mountains and city.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55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Cognates</a:t>
            </a:r>
            <a:r>
              <a:rPr lang="en-GB" baseline="0" dirty="0" smtClean="0"/>
              <a:t> again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01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Family members learnt in Y4 so this is revision.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57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Opportunity to use</a:t>
            </a:r>
            <a:r>
              <a:rPr lang="en-GB" baseline="0" dirty="0" smtClean="0"/>
              <a:t> the vocabulary again, with different visuals.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Opportunity to use</a:t>
            </a:r>
            <a:r>
              <a:rPr lang="en-GB" baseline="0" dirty="0" smtClean="0"/>
              <a:t> the vocabulary again, with different visuals.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1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Opportunity to use</a:t>
            </a:r>
            <a:r>
              <a:rPr lang="en-GB" baseline="0" dirty="0" smtClean="0"/>
              <a:t> the vocabulary again, with different visuals.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602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Pairwork</a:t>
            </a:r>
            <a:r>
              <a:rPr lang="en-GB" dirty="0" smtClean="0"/>
              <a:t> speaking to practise the new language.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13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B072-CCB7-4C0F-B6F1-78E441725A52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23BB-77D6-4BAC-A011-B773465E4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02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4347-78C3-45E7-B4BB-64E2A252C3A5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FF557-BF5B-4C7D-84C7-AF04DF41E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52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5E2D-06EC-4387-9FEE-865A8851955B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B0702-9454-4B20-91C6-02E2A2538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61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2F9F-DA44-4ABD-A398-C5B099412202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B4725-9A09-493D-83AD-F586765C4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31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146F-BA8F-43F1-BC15-80AC4582A9E9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6C611-BCBD-4FAB-A01C-29840189B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37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0B32-9084-44A9-9082-40575ED3AA12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972EE-692B-4130-B23A-CBBF2804E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44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9B7AD-9903-4C80-B7E7-E9B5093245CD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39CCB-A0B8-41A3-ADDB-D602EA2B1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6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031D-CF37-4D5F-BA63-5BC1DA8860E0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63C75-3DD2-4478-B20F-AE41629B8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57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5A80-F9D4-4E7F-BB65-69DE18BCD0E8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47F1E-E32E-4AFB-A179-431CF75E9E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90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6149-6A9E-4708-BC40-6DD1BF8B2DEA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286E2-DB69-46DC-AC8E-F74D0594D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20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B07F-E379-43B3-B35A-47DBF4B75410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EF1F5-CDC8-4DAB-9A8A-A341E7147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87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18FCF0-932F-4F5B-BE8D-9366980F5E0C}" type="datetimeFigureOut">
              <a:rPr lang="en-US"/>
              <a:pPr>
                <a:defRPr/>
              </a:pPr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91668B7-1B67-48B3-8EC3-8A5A814F66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27.gif"/><Relationship Id="rId7" Type="http://schemas.openxmlformats.org/officeDocument/2006/relationships/image" Target="../media/image5.gif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vacances</a:t>
            </a:r>
            <a:endParaRPr lang="en-GB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5373134" cy="397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0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Box 15"/>
          <p:cNvSpPr txBox="1">
            <a:spLocks noChangeArrowheads="1"/>
          </p:cNvSpPr>
          <p:nvPr/>
        </p:nvSpPr>
        <p:spPr bwMode="auto">
          <a:xfrm>
            <a:off x="6393367" y="5092537"/>
            <a:ext cx="23399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400" b="1" dirty="0" err="1" smtClean="0">
                <a:cs typeface="Arial" panose="020B0604020202020204" pitchFamily="34" charset="0"/>
              </a:rPr>
              <a:t>Normandie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6157" name="TextBox 16"/>
          <p:cNvSpPr txBox="1">
            <a:spLocks noChangeArrowheads="1"/>
          </p:cNvSpPr>
          <p:nvPr/>
        </p:nvSpPr>
        <p:spPr bwMode="auto">
          <a:xfrm>
            <a:off x="6356284" y="1476107"/>
            <a:ext cx="23399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400" b="1" dirty="0" err="1" smtClean="0">
                <a:cs typeface="Arial" panose="020B0604020202020204" pitchFamily="34" charset="0"/>
              </a:rPr>
              <a:t>Bretagne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6158" name="TextBox 17"/>
          <p:cNvSpPr txBox="1">
            <a:spLocks noChangeArrowheads="1"/>
          </p:cNvSpPr>
          <p:nvPr/>
        </p:nvSpPr>
        <p:spPr bwMode="auto">
          <a:xfrm>
            <a:off x="6429085" y="5818057"/>
            <a:ext cx="23399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400" b="1" dirty="0" smtClean="0">
                <a:cs typeface="Arial" panose="020B0604020202020204" pitchFamily="34" charset="0"/>
              </a:rPr>
              <a:t>la Vendée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6159" name="TextBox 18"/>
          <p:cNvSpPr txBox="1">
            <a:spLocks noChangeArrowheads="1"/>
          </p:cNvSpPr>
          <p:nvPr/>
        </p:nvSpPr>
        <p:spPr bwMode="auto">
          <a:xfrm>
            <a:off x="6324165" y="2152971"/>
            <a:ext cx="23399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400" b="1" dirty="0" err="1" smtClean="0">
                <a:cs typeface="Arial" panose="020B0604020202020204" pitchFamily="34" charset="0"/>
              </a:rPr>
              <a:t>Charentes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6160" name="TextBox 19"/>
          <p:cNvSpPr txBox="1">
            <a:spLocks noChangeArrowheads="1"/>
          </p:cNvSpPr>
          <p:nvPr/>
        </p:nvSpPr>
        <p:spPr bwMode="auto">
          <a:xfrm>
            <a:off x="6311490" y="776844"/>
            <a:ext cx="23399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400" b="1" dirty="0" err="1" smtClean="0">
                <a:cs typeface="Arial" panose="020B0604020202020204" pitchFamily="34" charset="0"/>
              </a:rPr>
              <a:t>Aquitaine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6161" name="TextBox 20"/>
          <p:cNvSpPr txBox="1">
            <a:spLocks noChangeArrowheads="1"/>
          </p:cNvSpPr>
          <p:nvPr/>
        </p:nvSpPr>
        <p:spPr bwMode="auto">
          <a:xfrm>
            <a:off x="6393367" y="4290776"/>
            <a:ext cx="24114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400" b="1" dirty="0" err="1" smtClean="0">
                <a:cs typeface="Arial" panose="020B0604020202020204" pitchFamily="34" charset="0"/>
              </a:rPr>
              <a:t>Languedoc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6162" name="TextBox 21"/>
          <p:cNvSpPr txBox="1">
            <a:spLocks noChangeArrowheads="1"/>
          </p:cNvSpPr>
          <p:nvPr/>
        </p:nvSpPr>
        <p:spPr bwMode="auto">
          <a:xfrm>
            <a:off x="6371105" y="3632331"/>
            <a:ext cx="233997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400" b="1" dirty="0" err="1" smtClean="0">
                <a:cs typeface="Arial" panose="020B0604020202020204" pitchFamily="34" charset="0"/>
              </a:rPr>
              <a:t>Côte</a:t>
            </a:r>
            <a:r>
              <a:rPr lang="es-ES" altLang="en-US" sz="2400" b="1" dirty="0" smtClean="0">
                <a:cs typeface="Arial" panose="020B0604020202020204" pitchFamily="34" charset="0"/>
              </a:rPr>
              <a:t> </a:t>
            </a:r>
            <a:r>
              <a:rPr lang="es-ES" altLang="en-US" sz="2400" b="1" dirty="0" err="1" smtClean="0">
                <a:cs typeface="Arial" panose="020B0604020202020204" pitchFamily="34" charset="0"/>
              </a:rPr>
              <a:t>d’Azur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6331938" y="2836129"/>
            <a:ext cx="233997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400" b="1" dirty="0" smtClean="0">
                <a:cs typeface="Arial" panose="020B0604020202020204" pitchFamily="34" charset="0"/>
              </a:rPr>
              <a:t>la </a:t>
            </a:r>
            <a:r>
              <a:rPr lang="es-ES" altLang="en-US" sz="2400" b="1" dirty="0" err="1" smtClean="0">
                <a:cs typeface="Arial" panose="020B0604020202020204" pitchFamily="34" charset="0"/>
              </a:rPr>
              <a:t>Corse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-298450"/>
            <a:ext cx="6516216" cy="1143000"/>
          </a:xfrm>
        </p:spPr>
        <p:txBody>
          <a:bodyPr/>
          <a:lstStyle/>
          <a:p>
            <a:pPr algn="l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côtes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France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9" y="786929"/>
            <a:ext cx="5525045" cy="57598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9786" y="1123945"/>
            <a:ext cx="1224136" cy="3836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8</a:t>
            </a:r>
            <a:endParaRPr lang="en-GB" sz="3600" b="1" dirty="0"/>
          </a:p>
        </p:txBody>
      </p:sp>
      <p:sp>
        <p:nvSpPr>
          <p:cNvPr id="24" name="Rectangle 23"/>
          <p:cNvSpPr/>
          <p:nvPr/>
        </p:nvSpPr>
        <p:spPr>
          <a:xfrm>
            <a:off x="539552" y="2572812"/>
            <a:ext cx="1224136" cy="3836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 smtClean="0">
                <a:solidFill>
                  <a:prstClr val="white"/>
                </a:solidFill>
              </a:rPr>
              <a:t>7</a:t>
            </a:r>
            <a:endParaRPr lang="en-GB" sz="3600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74147" y="3172342"/>
            <a:ext cx="1224136" cy="3836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 smtClean="0">
                <a:solidFill>
                  <a:prstClr val="white"/>
                </a:solidFill>
              </a:rPr>
              <a:t>6</a:t>
            </a:r>
            <a:endParaRPr lang="en-GB" sz="3600" b="1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56433" y="3884773"/>
            <a:ext cx="1224136" cy="3836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 smtClean="0">
                <a:solidFill>
                  <a:prstClr val="white"/>
                </a:solidFill>
              </a:rPr>
              <a:t>5</a:t>
            </a:r>
            <a:endParaRPr lang="en-GB" sz="3600" b="1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51652" y="5252215"/>
            <a:ext cx="1224136" cy="3836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 smtClean="0">
                <a:solidFill>
                  <a:prstClr val="white"/>
                </a:solidFill>
              </a:rPr>
              <a:t>4</a:t>
            </a:r>
            <a:endParaRPr lang="en-GB" sz="3600" b="1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68501" y="5707686"/>
            <a:ext cx="1224136" cy="3836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3</a:t>
            </a:r>
            <a:endParaRPr lang="en-GB" sz="3600" b="1" dirty="0"/>
          </a:p>
        </p:txBody>
      </p:sp>
      <p:sp>
        <p:nvSpPr>
          <p:cNvPr id="30" name="Rectangle 29"/>
          <p:cNvSpPr/>
          <p:nvPr/>
        </p:nvSpPr>
        <p:spPr>
          <a:xfrm>
            <a:off x="4906706" y="5021332"/>
            <a:ext cx="1224136" cy="3836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86888" y="5899500"/>
            <a:ext cx="1224136" cy="38362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236667" y="243633"/>
          <a:ext cx="2939708" cy="2865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3" imgW="3409524" imgH="3323810" progId="Paint.Picture">
                  <p:embed/>
                </p:oleObj>
              </mc:Choice>
              <mc:Fallback>
                <p:oleObj name="Bitmap Image" r:id="rId3" imgW="3409524" imgH="33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67" y="243633"/>
                        <a:ext cx="2939708" cy="2865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176375" y="387276"/>
            <a:ext cx="3912914" cy="149506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/>
              <a:t>¿</a:t>
            </a:r>
            <a:r>
              <a:rPr lang="en-GB" sz="4000" b="1" dirty="0" err="1" smtClean="0"/>
              <a:t>Où</a:t>
            </a:r>
            <a:r>
              <a:rPr lang="en-GB" sz="4000" b="1" dirty="0" smtClean="0"/>
              <a:t> </a:t>
            </a:r>
            <a:r>
              <a:rPr lang="en-GB" sz="4000" b="1" u="sng" dirty="0" smtClean="0">
                <a:solidFill>
                  <a:schemeClr val="tx1"/>
                </a:solidFill>
              </a:rPr>
              <a:t>vas-</a:t>
            </a:r>
            <a:r>
              <a:rPr lang="en-GB" sz="4000" b="1" u="sng" dirty="0" err="1" smtClean="0">
                <a:solidFill>
                  <a:schemeClr val="tx1"/>
                </a:solidFill>
              </a:rPr>
              <a:t>tu</a:t>
            </a:r>
            <a:r>
              <a:rPr lang="en-GB" sz="4000" b="1" dirty="0" smtClean="0">
                <a:solidFill>
                  <a:schemeClr val="tx1"/>
                </a:solidFill>
              </a:rPr>
              <a:t> </a:t>
            </a:r>
            <a:r>
              <a:rPr lang="en-GB" sz="4000" b="1" dirty="0" smtClean="0"/>
              <a:t>e_ v__________?</a:t>
            </a:r>
            <a:endParaRPr lang="en-GB" sz="4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8" t="14632" r="34256" b="10568"/>
          <a:stretch>
            <a:fillRect/>
          </a:stretch>
        </p:blipFill>
        <p:spPr bwMode="auto">
          <a:xfrm>
            <a:off x="3679115" y="3717866"/>
            <a:ext cx="2564822" cy="269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961526" y="2494179"/>
            <a:ext cx="3392674" cy="1230165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u="sng" dirty="0" smtClean="0">
                <a:solidFill>
                  <a:schemeClr val="tx1"/>
                </a:solidFill>
              </a:rPr>
              <a:t>Je vais</a:t>
            </a:r>
            <a:r>
              <a:rPr lang="en-GB" sz="4000" b="1" dirty="0" smtClean="0">
                <a:solidFill>
                  <a:schemeClr val="tx1"/>
                </a:solidFill>
              </a:rPr>
              <a:t> </a:t>
            </a:r>
            <a:br>
              <a:rPr lang="en-GB" sz="4000" b="1" dirty="0" smtClean="0">
                <a:solidFill>
                  <a:schemeClr val="tx1"/>
                </a:solidFill>
              </a:rPr>
            </a:br>
            <a:r>
              <a:rPr lang="en-GB" sz="4000" b="1" dirty="0" smtClean="0">
                <a:solidFill>
                  <a:schemeClr val="tx1"/>
                </a:solidFill>
              </a:rPr>
              <a:t>_ __ ______.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06" y="3922674"/>
            <a:ext cx="3030409" cy="20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045797"/>
              </p:ext>
            </p:extLst>
          </p:nvPr>
        </p:nvGraphicFramePr>
        <p:xfrm>
          <a:off x="114567" y="1606093"/>
          <a:ext cx="8088301" cy="231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Bitmap Image" r:id="rId3" imgW="5304762" imgH="2695951" progId="Paint.Picture">
                  <p:embed/>
                </p:oleObj>
              </mc:Choice>
              <mc:Fallback>
                <p:oleObj name="Bitmap Image" r:id="rId3" imgW="5304762" imgH="269595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67" y="1606093"/>
                        <a:ext cx="8088301" cy="2311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46294"/>
              </p:ext>
            </p:extLst>
          </p:nvPr>
        </p:nvGraphicFramePr>
        <p:xfrm>
          <a:off x="5295195" y="4511504"/>
          <a:ext cx="3837446" cy="198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Bitmap Image" r:id="rId5" imgW="2838846" imgH="2610214" progId="Paint.Picture">
                  <p:embed/>
                </p:oleObj>
              </mc:Choice>
              <mc:Fallback>
                <p:oleObj name="Bitmap Image" r:id="rId5" imgW="2838846" imgH="26102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195" y="4511504"/>
                        <a:ext cx="3837446" cy="1984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131986" y="3861048"/>
            <a:ext cx="5256584" cy="1239988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Nous </a:t>
            </a:r>
            <a:r>
              <a:rPr lang="en-GB" sz="4000" b="1" dirty="0" err="1" smtClean="0">
                <a:solidFill>
                  <a:schemeClr val="tx1"/>
                </a:solidFill>
              </a:rPr>
              <a:t>allons</a:t>
            </a:r>
            <a:r>
              <a:rPr lang="en-GB" sz="4000" b="1" dirty="0" smtClean="0">
                <a:solidFill>
                  <a:schemeClr val="tx1"/>
                </a:solidFill>
              </a:rPr>
              <a:t> </a:t>
            </a:r>
            <a:br>
              <a:rPr lang="en-GB" sz="4000" b="1" dirty="0" smtClean="0">
                <a:solidFill>
                  <a:schemeClr val="tx1"/>
                </a:solidFill>
              </a:rPr>
            </a:br>
            <a:r>
              <a:rPr lang="en-GB" sz="4000" b="1" dirty="0" smtClean="0">
                <a:solidFill>
                  <a:schemeClr val="tx1"/>
                </a:solidFill>
              </a:rPr>
              <a:t>__ ____ __ __ ___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475656" y="202410"/>
            <a:ext cx="3912914" cy="149506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/>
              <a:t>Où</a:t>
            </a:r>
            <a:r>
              <a:rPr lang="en-GB" sz="4000" b="1" dirty="0" smtClean="0"/>
              <a:t> </a:t>
            </a:r>
            <a:r>
              <a:rPr lang="en-GB" sz="4000" b="1" u="sng" dirty="0" err="1" smtClean="0">
                <a:solidFill>
                  <a:schemeClr val="tx1"/>
                </a:solidFill>
              </a:rPr>
              <a:t>allez-vous</a:t>
            </a:r>
            <a:r>
              <a:rPr lang="en-GB" sz="4000" b="1" dirty="0" smtClean="0">
                <a:solidFill>
                  <a:schemeClr val="tx1"/>
                </a:solidFill>
              </a:rPr>
              <a:t> </a:t>
            </a:r>
            <a:r>
              <a:rPr lang="en-GB" sz="4000" b="1" dirty="0"/>
              <a:t>e</a:t>
            </a:r>
            <a:r>
              <a:rPr lang="en-GB" sz="4000" b="1" dirty="0" smtClean="0"/>
              <a:t>_ v__________?</a:t>
            </a:r>
            <a:endParaRPr lang="en-GB" sz="4000" b="1" dirty="0"/>
          </a:p>
        </p:txBody>
      </p:sp>
      <p:pic>
        <p:nvPicPr>
          <p:cNvPr id="10" name="Picture 10" descr="MPPH01390J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78" y="5241757"/>
            <a:ext cx="2161927" cy="141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3"/>
          <p:cNvGraphicFramePr>
            <a:graphicFrameLocks noChangeAspect="1"/>
          </p:cNvGraphicFramePr>
          <p:nvPr>
            <p:extLst/>
          </p:nvPr>
        </p:nvGraphicFramePr>
        <p:xfrm>
          <a:off x="560036" y="3016439"/>
          <a:ext cx="6027138" cy="228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Bitmap Image" r:id="rId3" imgW="4839375" imgH="3258005" progId="Paint.Picture">
                  <p:embed/>
                </p:oleObj>
              </mc:Choice>
              <mc:Fallback>
                <p:oleObj name="Bitmap Image" r:id="rId3" imgW="4839375" imgH="32580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36" y="3016439"/>
                        <a:ext cx="6027138" cy="2287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4890837" y="332656"/>
            <a:ext cx="3392674" cy="1230165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u="sng" dirty="0" smtClean="0">
                <a:solidFill>
                  <a:schemeClr val="tx1"/>
                </a:solidFill>
              </a:rPr>
              <a:t>Il </a:t>
            </a:r>
            <a:r>
              <a:rPr lang="en-GB" sz="4000" b="1" u="sng" dirty="0" err="1" smtClean="0">
                <a:solidFill>
                  <a:schemeClr val="tx1"/>
                </a:solidFill>
              </a:rPr>
              <a:t>va</a:t>
            </a:r>
            <a:r>
              <a:rPr lang="en-GB" sz="4000" b="1" dirty="0" smtClean="0">
                <a:solidFill>
                  <a:schemeClr val="tx1"/>
                </a:solidFill>
              </a:rPr>
              <a:t>  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60036" y="1103970"/>
            <a:ext cx="4155980" cy="149506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/>
              <a:t>Où</a:t>
            </a:r>
            <a:r>
              <a:rPr lang="en-GB" sz="4000" b="1" dirty="0"/>
              <a:t> </a:t>
            </a:r>
            <a:r>
              <a:rPr lang="en-GB" sz="4000" b="1" u="sng" dirty="0" err="1" smtClean="0">
                <a:solidFill>
                  <a:schemeClr val="tx1"/>
                </a:solidFill>
              </a:rPr>
              <a:t>va</a:t>
            </a:r>
            <a:r>
              <a:rPr lang="en-GB" sz="4000" b="1" u="sng" dirty="0" smtClean="0">
                <a:solidFill>
                  <a:schemeClr val="tx1"/>
                </a:solidFill>
              </a:rPr>
              <a:t>-t-</a:t>
            </a:r>
            <a:r>
              <a:rPr lang="en-GB" sz="4000" b="1" u="sng" dirty="0" err="1" smtClean="0">
                <a:solidFill>
                  <a:schemeClr val="tx1"/>
                </a:solidFill>
              </a:rPr>
              <a:t>il</a:t>
            </a:r>
            <a:r>
              <a:rPr lang="en-GB" sz="4000" b="1" dirty="0" smtClean="0">
                <a:solidFill>
                  <a:schemeClr val="tx1"/>
                </a:solidFill>
              </a:rPr>
              <a:t> </a:t>
            </a:r>
            <a:r>
              <a:rPr lang="en-GB" sz="4000" b="1" dirty="0">
                <a:solidFill>
                  <a:schemeClr val="tx1"/>
                </a:solidFill>
              </a:rPr>
              <a:t/>
            </a:r>
            <a:br>
              <a:rPr lang="en-GB" sz="4000" b="1" dirty="0">
                <a:solidFill>
                  <a:schemeClr val="tx1"/>
                </a:solidFill>
              </a:rPr>
            </a:br>
            <a:r>
              <a:rPr lang="en-GB" sz="4000" b="1" dirty="0"/>
              <a:t>e_ v__________?</a:t>
            </a:r>
            <a:endParaRPr lang="en-GB" sz="4000" b="1" dirty="0"/>
          </a:p>
        </p:txBody>
      </p:sp>
      <p:pic>
        <p:nvPicPr>
          <p:cNvPr id="9" name="Picture 7" descr="MPj038623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5735" y="1851501"/>
            <a:ext cx="2365629" cy="157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74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890837" y="332656"/>
            <a:ext cx="3392674" cy="1230165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u="sng" dirty="0" smtClean="0">
                <a:solidFill>
                  <a:schemeClr val="tx1"/>
                </a:solidFill>
              </a:rPr>
              <a:t>Elle </a:t>
            </a:r>
            <a:r>
              <a:rPr lang="en-GB" sz="4000" b="1" u="sng" dirty="0" err="1" smtClean="0">
                <a:solidFill>
                  <a:schemeClr val="tx1"/>
                </a:solidFill>
              </a:rPr>
              <a:t>va</a:t>
            </a:r>
            <a:r>
              <a:rPr lang="en-GB" sz="4000" b="1" u="sng" dirty="0" smtClean="0">
                <a:solidFill>
                  <a:schemeClr val="tx1"/>
                </a:solidFill>
              </a:rPr>
              <a:t> </a:t>
            </a:r>
            <a:r>
              <a:rPr lang="en-GB" sz="4000" dirty="0" smtClean="0">
                <a:solidFill>
                  <a:schemeClr val="tx1"/>
                </a:solidFill>
              </a:rPr>
              <a:t>…</a:t>
            </a:r>
            <a:r>
              <a:rPr lang="en-GB" sz="4000" b="1" dirty="0" smtClean="0">
                <a:solidFill>
                  <a:schemeClr val="tx1"/>
                </a:solidFill>
              </a:rPr>
              <a:t> 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60036" y="1103970"/>
            <a:ext cx="4155980" cy="149506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/>
              <a:t>Où</a:t>
            </a:r>
            <a:r>
              <a:rPr lang="en-GB" sz="4000" b="1" dirty="0" smtClean="0"/>
              <a:t> </a:t>
            </a:r>
            <a:r>
              <a:rPr lang="en-GB" sz="4000" b="1" u="sng" dirty="0" err="1" smtClean="0">
                <a:solidFill>
                  <a:schemeClr val="tx1"/>
                </a:solidFill>
              </a:rPr>
              <a:t>va</a:t>
            </a:r>
            <a:r>
              <a:rPr lang="en-GB" sz="4000" b="1" u="sng" dirty="0" smtClean="0">
                <a:solidFill>
                  <a:schemeClr val="tx1"/>
                </a:solidFill>
              </a:rPr>
              <a:t>-t-</a:t>
            </a:r>
            <a:r>
              <a:rPr lang="en-GB" sz="4000" b="1" u="sng" dirty="0" err="1" smtClean="0">
                <a:solidFill>
                  <a:schemeClr val="tx1"/>
                </a:solidFill>
              </a:rPr>
              <a:t>elle</a:t>
            </a:r>
            <a:r>
              <a:rPr lang="en-GB" sz="4000" b="1" dirty="0" smtClean="0">
                <a:solidFill>
                  <a:schemeClr val="tx1"/>
                </a:solidFill>
              </a:rPr>
              <a:t> </a:t>
            </a:r>
            <a:br>
              <a:rPr lang="en-GB" sz="4000" b="1" dirty="0" smtClean="0">
                <a:solidFill>
                  <a:schemeClr val="tx1"/>
                </a:solidFill>
              </a:rPr>
            </a:br>
            <a:r>
              <a:rPr lang="en-GB" sz="4000" b="1" dirty="0" smtClean="0"/>
              <a:t>e_ v__________?</a:t>
            </a:r>
            <a:endParaRPr lang="en-GB" sz="4000" b="1" dirty="0"/>
          </a:p>
        </p:txBody>
      </p:sp>
      <p:graphicFrame>
        <p:nvGraphicFramePr>
          <p:cNvPr id="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565370"/>
              </p:ext>
            </p:extLst>
          </p:nvPr>
        </p:nvGraphicFramePr>
        <p:xfrm>
          <a:off x="176586" y="3288455"/>
          <a:ext cx="6250116" cy="2324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Bitmap Image" r:id="rId3" imgW="4904762" imgH="3238952" progId="Paint.Picture">
                  <p:embed/>
                </p:oleObj>
              </mc:Choice>
              <mc:Fallback>
                <p:oleObj name="Bitmap Image" r:id="rId3" imgW="4904762" imgH="3238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86" y="3288455"/>
                        <a:ext cx="6250116" cy="2324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 descr="MPj040002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9664" y="1916832"/>
            <a:ext cx="2478550" cy="165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4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2"/>
          <p:cNvGraphicFramePr>
            <a:graphicFrameLocks noChangeAspect="1"/>
          </p:cNvGraphicFramePr>
          <p:nvPr>
            <p:extLst/>
          </p:nvPr>
        </p:nvGraphicFramePr>
        <p:xfrm>
          <a:off x="137105" y="3044415"/>
          <a:ext cx="7437021" cy="279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Bitmap Image" r:id="rId3" imgW="4933333" imgH="3296110" progId="Paint.Picture">
                  <p:embed/>
                </p:oleObj>
              </mc:Choice>
              <mc:Fallback>
                <p:oleObj name="Bitmap Image" r:id="rId3" imgW="4933333" imgH="32961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05" y="3044415"/>
                        <a:ext cx="7437021" cy="2794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3855615" y="2802367"/>
            <a:ext cx="2304256" cy="915289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tx1"/>
                </a:solidFill>
              </a:rPr>
              <a:t>Ils</a:t>
            </a:r>
            <a:r>
              <a:rPr lang="en-GB" sz="4000" b="1" dirty="0" smtClean="0">
                <a:solidFill>
                  <a:schemeClr val="tx1"/>
                </a:solidFill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</a:rPr>
              <a:t>vont</a:t>
            </a:r>
            <a:r>
              <a:rPr lang="en-GB" sz="4000" b="1" dirty="0" smtClean="0">
                <a:solidFill>
                  <a:schemeClr val="tx1"/>
                </a:solidFill>
              </a:rPr>
              <a:t> …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60036" y="1103970"/>
            <a:ext cx="4444012" cy="149506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/>
              <a:t>Où</a:t>
            </a:r>
            <a:r>
              <a:rPr lang="en-GB" sz="4000" b="1" dirty="0"/>
              <a:t> </a:t>
            </a:r>
            <a:r>
              <a:rPr lang="en-GB" sz="4000" b="1" u="sng" dirty="0" err="1" smtClean="0">
                <a:solidFill>
                  <a:schemeClr val="tx1"/>
                </a:solidFill>
              </a:rPr>
              <a:t>vont-ils</a:t>
            </a:r>
            <a:r>
              <a:rPr lang="en-GB" sz="4000" b="1" dirty="0" smtClean="0">
                <a:solidFill>
                  <a:schemeClr val="tx1"/>
                </a:solidFill>
              </a:rPr>
              <a:t> </a:t>
            </a:r>
            <a:r>
              <a:rPr lang="en-GB" sz="4000" b="1" dirty="0" smtClean="0">
                <a:solidFill>
                  <a:schemeClr val="tx1"/>
                </a:solidFill>
              </a:rPr>
              <a:t/>
            </a:r>
            <a:br>
              <a:rPr lang="en-GB" sz="4000" b="1" dirty="0" smtClean="0">
                <a:solidFill>
                  <a:schemeClr val="tx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>e</a:t>
            </a:r>
            <a:r>
              <a:rPr lang="en-GB" sz="4000" b="1" dirty="0" smtClean="0"/>
              <a:t>_ v__________?</a:t>
            </a:r>
            <a:endParaRPr lang="en-GB" sz="4000" b="1" dirty="0"/>
          </a:p>
        </p:txBody>
      </p:sp>
      <p:pic>
        <p:nvPicPr>
          <p:cNvPr id="9" name="Picture 10" descr="MPPH01390J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83" y="1356425"/>
            <a:ext cx="2243885" cy="146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9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953972"/>
              </p:ext>
            </p:extLst>
          </p:nvPr>
        </p:nvGraphicFramePr>
        <p:xfrm>
          <a:off x="971600" y="1268760"/>
          <a:ext cx="6840760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240360"/>
              </a:tblGrid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n-GB" sz="3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‘to go’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aller</a:t>
                      </a:r>
                      <a:endParaRPr lang="en-GB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go</a:t>
                      </a:r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(1 person) go</a:t>
                      </a:r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/ she goes</a:t>
                      </a:r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go</a:t>
                      </a:r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(all) go</a:t>
                      </a:r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go</a:t>
                      </a:r>
                      <a:endParaRPr lang="en-GB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3326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</a:rPr>
              <a:t>je vais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7332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7030A0"/>
                </a:solidFill>
              </a:rPr>
              <a:t>tu</a:t>
            </a:r>
            <a:r>
              <a:rPr lang="en-GB" sz="3600" b="1" dirty="0" smtClean="0">
                <a:solidFill>
                  <a:srgbClr val="7030A0"/>
                </a:solidFill>
              </a:rPr>
              <a:t> vas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604445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</a:rPr>
              <a:t>nous </a:t>
            </a:r>
            <a:r>
              <a:rPr lang="en-GB" sz="3600" b="1" dirty="0" err="1" smtClean="0">
                <a:solidFill>
                  <a:srgbClr val="7030A0"/>
                </a:solidFill>
              </a:rPr>
              <a:t>allons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33265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7030A0"/>
                </a:solidFill>
              </a:rPr>
              <a:t>ils</a:t>
            </a:r>
            <a:r>
              <a:rPr lang="en-GB" sz="3600" b="1" dirty="0" smtClean="0">
                <a:solidFill>
                  <a:srgbClr val="7030A0"/>
                </a:solidFill>
              </a:rPr>
              <a:t> </a:t>
            </a:r>
            <a:r>
              <a:rPr lang="en-GB" sz="3600" b="1" dirty="0" err="1" smtClean="0">
                <a:solidFill>
                  <a:srgbClr val="7030A0"/>
                </a:solidFill>
              </a:rPr>
              <a:t>vont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33265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7030A0"/>
                </a:solidFill>
              </a:rPr>
              <a:t>vous</a:t>
            </a:r>
            <a:r>
              <a:rPr lang="en-GB" sz="3600" b="1" dirty="0" smtClean="0">
                <a:solidFill>
                  <a:srgbClr val="7030A0"/>
                </a:solidFill>
              </a:rPr>
              <a:t> </a:t>
            </a:r>
            <a:r>
              <a:rPr lang="en-GB" sz="3600" b="1" dirty="0" err="1" smtClean="0">
                <a:solidFill>
                  <a:srgbClr val="7030A0"/>
                </a:solidFill>
              </a:rPr>
              <a:t>allez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1428" y="5482815"/>
            <a:ext cx="250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7030A0"/>
                </a:solidFill>
              </a:rPr>
              <a:t>il</a:t>
            </a:r>
            <a:r>
              <a:rPr lang="en-GB" sz="3600" b="1" dirty="0" smtClean="0">
                <a:solidFill>
                  <a:srgbClr val="7030A0"/>
                </a:solidFill>
              </a:rPr>
              <a:t>/</a:t>
            </a:r>
            <a:r>
              <a:rPr lang="en-GB" sz="3600" b="1" dirty="0" err="1" smtClean="0">
                <a:solidFill>
                  <a:srgbClr val="7030A0"/>
                </a:solidFill>
              </a:rPr>
              <a:t>elle</a:t>
            </a:r>
            <a:r>
              <a:rPr lang="en-GB" sz="3600" b="1" dirty="0" smtClean="0">
                <a:solidFill>
                  <a:srgbClr val="7030A0"/>
                </a:solidFill>
              </a:rPr>
              <a:t> </a:t>
            </a:r>
            <a:r>
              <a:rPr lang="en-GB" sz="3600" b="1" dirty="0" err="1" smtClean="0">
                <a:solidFill>
                  <a:srgbClr val="7030A0"/>
                </a:solidFill>
              </a:rPr>
              <a:t>va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9530" y="18448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</a:rPr>
              <a:t>je vais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9530" y="249115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7030A0"/>
                </a:solidFill>
              </a:rPr>
              <a:t>tu</a:t>
            </a:r>
            <a:r>
              <a:rPr lang="en-GB" sz="3600" b="1" dirty="0" smtClean="0">
                <a:solidFill>
                  <a:srgbClr val="7030A0"/>
                </a:solidFill>
              </a:rPr>
              <a:t> vas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4724" y="2997822"/>
            <a:ext cx="261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7030A0"/>
                </a:solidFill>
              </a:rPr>
              <a:t>il</a:t>
            </a:r>
            <a:r>
              <a:rPr lang="en-GB" sz="3600" b="1" dirty="0" smtClean="0">
                <a:solidFill>
                  <a:srgbClr val="7030A0"/>
                </a:solidFill>
              </a:rPr>
              <a:t> / </a:t>
            </a:r>
            <a:r>
              <a:rPr lang="en-GB" sz="3600" b="1" dirty="0" err="1" smtClean="0">
                <a:solidFill>
                  <a:srgbClr val="7030A0"/>
                </a:solidFill>
              </a:rPr>
              <a:t>elle</a:t>
            </a:r>
            <a:r>
              <a:rPr lang="en-GB" sz="3600" b="1" dirty="0" smtClean="0">
                <a:solidFill>
                  <a:srgbClr val="7030A0"/>
                </a:solidFill>
              </a:rPr>
              <a:t> </a:t>
            </a:r>
            <a:r>
              <a:rPr lang="en-GB" sz="3600" b="1" dirty="0" err="1" smtClean="0">
                <a:solidFill>
                  <a:srgbClr val="7030A0"/>
                </a:solidFill>
              </a:rPr>
              <a:t>va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0688" y="3587721"/>
            <a:ext cx="316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</a:rPr>
              <a:t>nous </a:t>
            </a:r>
            <a:r>
              <a:rPr lang="en-GB" sz="3600" b="1" dirty="0" err="1" smtClean="0">
                <a:solidFill>
                  <a:srgbClr val="7030A0"/>
                </a:solidFill>
              </a:rPr>
              <a:t>allons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0707" y="4167998"/>
            <a:ext cx="2807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7030A0"/>
                </a:solidFill>
              </a:rPr>
              <a:t>vous</a:t>
            </a:r>
            <a:r>
              <a:rPr lang="en-GB" sz="3600" b="1" dirty="0" smtClean="0">
                <a:solidFill>
                  <a:srgbClr val="7030A0"/>
                </a:solidFill>
              </a:rPr>
              <a:t> </a:t>
            </a:r>
            <a:r>
              <a:rPr lang="en-GB" sz="3600" b="1" dirty="0" err="1" smtClean="0">
                <a:solidFill>
                  <a:srgbClr val="7030A0"/>
                </a:solidFill>
              </a:rPr>
              <a:t>allez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4676267"/>
            <a:ext cx="398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7030A0"/>
                </a:solidFill>
              </a:rPr>
              <a:t>ils</a:t>
            </a:r>
            <a:r>
              <a:rPr lang="en-GB" sz="3600" b="1" dirty="0" smtClean="0">
                <a:solidFill>
                  <a:srgbClr val="7030A0"/>
                </a:solidFill>
              </a:rPr>
              <a:t>/</a:t>
            </a:r>
            <a:r>
              <a:rPr lang="en-GB" sz="3600" b="1" dirty="0" err="1" smtClean="0">
                <a:solidFill>
                  <a:srgbClr val="7030A0"/>
                </a:solidFill>
              </a:rPr>
              <a:t>elles</a:t>
            </a:r>
            <a:r>
              <a:rPr lang="en-GB" sz="3600" b="1" dirty="0" smtClean="0">
                <a:solidFill>
                  <a:srgbClr val="7030A0"/>
                </a:solidFill>
              </a:rPr>
              <a:t> </a:t>
            </a:r>
            <a:r>
              <a:rPr lang="en-GB" sz="3600" b="1" dirty="0" err="1" smtClean="0">
                <a:solidFill>
                  <a:srgbClr val="7030A0"/>
                </a:solidFill>
              </a:rPr>
              <a:t>vont</a:t>
            </a:r>
            <a:endParaRPr lang="en-GB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Nous </a:t>
            </a:r>
            <a:r>
              <a:rPr lang="en-GB" dirty="0" err="1" smtClean="0"/>
              <a:t>allons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fontAlgn="auto">
              <a:spcAft>
                <a:spcPts val="0"/>
              </a:spcAft>
              <a:defRPr/>
            </a:pP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décrire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vacances</a:t>
            </a:r>
            <a:endParaRPr lang="es-E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sz="3600" dirty="0"/>
          </a:p>
          <a:p>
            <a:r>
              <a:rPr lang="en-GB" sz="3600" dirty="0" smtClean="0"/>
              <a:t>utiliser le </a:t>
            </a:r>
            <a:r>
              <a:rPr lang="en-GB" sz="3600" dirty="0" err="1" smtClean="0"/>
              <a:t>verbe</a:t>
            </a:r>
            <a:r>
              <a:rPr lang="en-GB" sz="3600" dirty="0" smtClean="0"/>
              <a:t> ‘</a:t>
            </a:r>
            <a:r>
              <a:rPr lang="en-GB" sz="3600" dirty="0" err="1" smtClean="0"/>
              <a:t>aller</a:t>
            </a:r>
            <a:r>
              <a:rPr lang="en-GB" sz="3600" dirty="0" smtClean="0"/>
              <a:t>’ (to go)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9402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624955"/>
              </p:ext>
            </p:extLst>
          </p:nvPr>
        </p:nvGraphicFramePr>
        <p:xfrm>
          <a:off x="899592" y="1484784"/>
          <a:ext cx="7200800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600400"/>
              </a:tblGrid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 descr="mountain_clipart_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53045"/>
            <a:ext cx="2353552" cy="194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09120"/>
            <a:ext cx="2880320" cy="1922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01866"/>
            <a:ext cx="3047929" cy="1929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t="6835" r="5253" b="8000"/>
          <a:stretch/>
        </p:blipFill>
        <p:spPr>
          <a:xfrm>
            <a:off x="1691680" y="1721713"/>
            <a:ext cx="2232248" cy="205836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07504" y="188640"/>
            <a:ext cx="8879696" cy="1002885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vas-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vacances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099877">
            <a:off x="895176" y="2588713"/>
            <a:ext cx="3465219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au </a:t>
            </a:r>
            <a:r>
              <a:rPr lang="en-GB" sz="2800" b="1" dirty="0" err="1" smtClean="0"/>
              <a:t>bord</a:t>
            </a:r>
            <a:r>
              <a:rPr lang="en-GB" sz="2800" b="1" dirty="0" smtClean="0"/>
              <a:t> de la </a:t>
            </a:r>
            <a:r>
              <a:rPr lang="en-GB" sz="2800" b="1" dirty="0" err="1" smtClean="0"/>
              <a:t>mer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 rot="20099877">
            <a:off x="4508573" y="2426602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à la </a:t>
            </a:r>
            <a:r>
              <a:rPr lang="en-GB" sz="3200" b="1" dirty="0" err="1" smtClean="0"/>
              <a:t>montagne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 rot="20099877">
            <a:off x="965542" y="5222520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à la </a:t>
            </a:r>
            <a:r>
              <a:rPr lang="en-GB" sz="3200" b="1" dirty="0" err="1" smtClean="0"/>
              <a:t>campagne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 rot="20099877">
            <a:off x="4579295" y="5129786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/>
              <a:t>en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ville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3546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1484784"/>
          <a:ext cx="7200800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600400"/>
              </a:tblGrid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21712"/>
            <a:ext cx="2296496" cy="2266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099877">
            <a:off x="895176" y="2557935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à </a:t>
            </a:r>
            <a:r>
              <a:rPr lang="en-GB" sz="3200" b="1" dirty="0" smtClean="0"/>
              <a:t>un </a:t>
            </a:r>
            <a:r>
              <a:rPr lang="en-GB" sz="3200" b="1" dirty="0" err="1" smtClean="0"/>
              <a:t>hôtel</a:t>
            </a:r>
            <a:endParaRPr lang="en-GB" sz="3200" b="1" dirty="0"/>
          </a:p>
        </p:txBody>
      </p:sp>
      <p:pic>
        <p:nvPicPr>
          <p:cNvPr id="15" name="Picture 13" descr="camper-sleep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23" y="1704271"/>
            <a:ext cx="2754316" cy="199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20099877">
            <a:off x="4508573" y="2426602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à un camping</a:t>
            </a:r>
            <a:endParaRPr lang="en-GB" sz="32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65" y="4386297"/>
            <a:ext cx="3555634" cy="20216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99" y="4189224"/>
            <a:ext cx="3104801" cy="24423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099877">
            <a:off x="965542" y="5222520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à </a:t>
            </a:r>
            <a:r>
              <a:rPr lang="en-GB" sz="3200" b="1" dirty="0" err="1" smtClean="0"/>
              <a:t>une</a:t>
            </a:r>
            <a:r>
              <a:rPr lang="en-GB" sz="3200" b="1" dirty="0" smtClean="0"/>
              <a:t> villa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 rot="20099877">
            <a:off x="4680834" y="4798422"/>
            <a:ext cx="3250994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à un centre de </a:t>
            </a:r>
            <a:r>
              <a:rPr lang="en-GB" sz="3200" b="1" dirty="0" err="1" smtClean="0"/>
              <a:t>vacances</a:t>
            </a:r>
            <a:endParaRPr lang="en-GB" sz="3200" b="1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107504" y="188640"/>
            <a:ext cx="8879696" cy="1002885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vas-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vacances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7504" y="188640"/>
            <a:ext cx="8879696" cy="1002885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qui vas-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vacances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99592" y="1484784"/>
          <a:ext cx="7200800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600400"/>
              </a:tblGrid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Content Placeholder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556792"/>
            <a:ext cx="1325074" cy="243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099877">
            <a:off x="895176" y="2557935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avec ma </a:t>
            </a:r>
            <a:r>
              <a:rPr lang="en-GB" sz="3200" b="1" dirty="0" err="1" smtClean="0"/>
              <a:t>mère</a:t>
            </a:r>
            <a:endParaRPr lang="en-GB" sz="3200" b="1" dirty="0"/>
          </a:p>
        </p:txBody>
      </p:sp>
      <p:pic>
        <p:nvPicPr>
          <p:cNvPr id="13" name="Picture 12" descr="hmh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1786" y="1629215"/>
            <a:ext cx="1685636" cy="23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099877">
            <a:off x="4500305" y="2389309"/>
            <a:ext cx="3641692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avec </a:t>
            </a:r>
            <a:r>
              <a:rPr lang="en-GB" sz="3200" b="1" dirty="0" err="1" smtClean="0"/>
              <a:t>mes</a:t>
            </a:r>
            <a:r>
              <a:rPr lang="en-GB" sz="3200" b="1" dirty="0" smtClean="0"/>
              <a:t> parents</a:t>
            </a:r>
            <a:endParaRPr lang="en-GB" sz="32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00" y="4218226"/>
            <a:ext cx="1758702" cy="2293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099877">
            <a:off x="965542" y="5222520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avec ma </a:t>
            </a:r>
            <a:r>
              <a:rPr lang="en-GB" sz="3200" b="1" dirty="0" err="1" smtClean="0"/>
              <a:t>famille</a:t>
            </a:r>
            <a:endParaRPr lang="en-GB" sz="32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5144" y="4067788"/>
            <a:ext cx="1177347" cy="2339287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84495"/>
            <a:ext cx="1376244" cy="20024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099877">
            <a:off x="4680834" y="4798422"/>
            <a:ext cx="3250994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avec </a:t>
            </a:r>
            <a:r>
              <a:rPr lang="en-GB" sz="3200" b="1" dirty="0" err="1" smtClean="0"/>
              <a:t>mes</a:t>
            </a:r>
            <a:r>
              <a:rPr lang="en-GB" sz="3200" b="1" dirty="0" smtClean="0"/>
              <a:t> grand-parents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9320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97273"/>
              </p:ext>
            </p:extLst>
          </p:nvPr>
        </p:nvGraphicFramePr>
        <p:xfrm>
          <a:off x="899592" y="1484784"/>
          <a:ext cx="7200800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600400"/>
              </a:tblGrid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792" y="1806622"/>
            <a:ext cx="3030409" cy="2043632"/>
          </a:xfrm>
          <a:prstGeom prst="rect">
            <a:avLst/>
          </a:prstGeom>
        </p:spPr>
      </p:pic>
      <p:pic>
        <p:nvPicPr>
          <p:cNvPr id="14" name="Picture 5" descr="MPj040002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6916" y="1806622"/>
            <a:ext cx="3024187" cy="2014538"/>
          </a:xfrm>
          <a:prstGeom prst="rect">
            <a:avLst/>
          </a:prstGeom>
          <a:noFill/>
        </p:spPr>
      </p:pic>
      <p:pic>
        <p:nvPicPr>
          <p:cNvPr id="15" name="Picture 7" descr="MPj0386233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6916" y="4391885"/>
            <a:ext cx="3025775" cy="2017713"/>
          </a:xfrm>
          <a:prstGeom prst="rect">
            <a:avLst/>
          </a:prstGeom>
          <a:noFill/>
        </p:spPr>
      </p:pic>
      <p:pic>
        <p:nvPicPr>
          <p:cNvPr id="16" name="Picture 10" descr="MPPH01390J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10" y="4434748"/>
            <a:ext cx="302418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20099877">
            <a:off x="936035" y="2773619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/>
              <a:t>en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ville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 rot="20099877">
            <a:off x="4595387" y="2565515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à la </a:t>
            </a:r>
            <a:r>
              <a:rPr lang="en-GB" sz="3200" b="1" dirty="0" err="1"/>
              <a:t>montagne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 rot="20099877">
            <a:off x="965542" y="5222520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à la </a:t>
            </a:r>
            <a:r>
              <a:rPr lang="en-GB" sz="3200" b="1" dirty="0" err="1"/>
              <a:t>campagne</a:t>
            </a:r>
            <a:endParaRPr lang="en-GB" sz="3200" b="1" dirty="0"/>
          </a:p>
        </p:txBody>
      </p:sp>
      <p:sp>
        <p:nvSpPr>
          <p:cNvPr id="13" name="TextBox 12"/>
          <p:cNvSpPr txBox="1"/>
          <p:nvPr/>
        </p:nvSpPr>
        <p:spPr>
          <a:xfrm rot="20099877">
            <a:off x="4566617" y="5072604"/>
            <a:ext cx="373580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au </a:t>
            </a:r>
            <a:r>
              <a:rPr lang="en-GB" sz="3200" b="1" dirty="0" err="1" smtClean="0"/>
              <a:t>bord</a:t>
            </a:r>
            <a:r>
              <a:rPr lang="en-GB" sz="3200" b="1" dirty="0" smtClean="0"/>
              <a:t> de la </a:t>
            </a:r>
            <a:r>
              <a:rPr lang="en-GB" sz="3200" b="1" dirty="0" err="1" smtClean="0"/>
              <a:t>mer</a:t>
            </a:r>
            <a:endParaRPr lang="en-GB" sz="3200" b="1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07504" y="188640"/>
            <a:ext cx="8879696" cy="1002885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vas-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vacances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9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ttp://lh4.ggpht.com/_emMjNbut6to/Su90Iwqp1OI/AAAAAAAACIU/-SDxO7N85jc/P10202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62" y="1685087"/>
            <a:ext cx="28813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1484784"/>
          <a:ext cx="7200800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600400"/>
              </a:tblGrid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20099877">
            <a:off x="1046921" y="2311713"/>
            <a:ext cx="3250994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à un centre de </a:t>
            </a:r>
            <a:r>
              <a:rPr lang="en-GB" sz="3200" b="1" dirty="0" err="1"/>
              <a:t>vacances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454512"/>
            <a:ext cx="2818284" cy="18797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099877">
            <a:off x="4608573" y="5044127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à un camping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913" y="1900815"/>
            <a:ext cx="3083074" cy="1761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099877">
            <a:off x="4508570" y="2372908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à </a:t>
            </a:r>
            <a:r>
              <a:rPr lang="en-GB" sz="3200" b="1" dirty="0" err="1"/>
              <a:t>une</a:t>
            </a:r>
            <a:r>
              <a:rPr lang="en-GB" sz="3200" b="1" dirty="0"/>
              <a:t> villa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762" y="4313019"/>
            <a:ext cx="2997282" cy="19945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099877">
            <a:off x="932819" y="5044642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à un </a:t>
            </a:r>
            <a:r>
              <a:rPr lang="en-GB" sz="3200" b="1" dirty="0" err="1"/>
              <a:t>hôtel</a:t>
            </a:r>
            <a:endParaRPr lang="en-GB" sz="3200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107504" y="188640"/>
            <a:ext cx="8879696" cy="1002885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vas-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vacances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3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99592" y="1484784"/>
          <a:ext cx="7200800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600400"/>
              </a:tblGrid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228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8" descr="Parents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769325"/>
            <a:ext cx="2812587" cy="1872791"/>
          </a:xfrm>
          <a:prstGeom prst="rect">
            <a:avLst/>
          </a:prstGeom>
          <a:noFill/>
        </p:spPr>
      </p:pic>
      <p:pic>
        <p:nvPicPr>
          <p:cNvPr id="18" name="Picture 22" descr="family-photo-2005-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754768"/>
            <a:ext cx="2831022" cy="1887348"/>
          </a:xfrm>
          <a:prstGeom prst="rect">
            <a:avLst/>
          </a:prstGeom>
          <a:noFill/>
        </p:spPr>
      </p:pic>
      <p:pic>
        <p:nvPicPr>
          <p:cNvPr id="19" name="Picture 25" descr="friends_20060124_110137_int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46059"/>
            <a:ext cx="2861815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427" t="1597" r="7746" b="-1597"/>
          <a:stretch/>
        </p:blipFill>
        <p:spPr>
          <a:xfrm>
            <a:off x="1382321" y="4400007"/>
            <a:ext cx="2719490" cy="20062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099877">
            <a:off x="1116569" y="4775138"/>
            <a:ext cx="3250994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avec </a:t>
            </a:r>
            <a:r>
              <a:rPr lang="en-GB" sz="3200" b="1" dirty="0" err="1" smtClean="0"/>
              <a:t>mes</a:t>
            </a:r>
            <a:r>
              <a:rPr lang="en-GB" sz="3200" b="1" dirty="0" smtClean="0"/>
              <a:t> grand-parents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 rot="20099877">
            <a:off x="4605724" y="5021359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avec </a:t>
            </a:r>
            <a:r>
              <a:rPr lang="en-GB" sz="3200" b="1" dirty="0" err="1" smtClean="0"/>
              <a:t>mes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amis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 rot="20099877">
            <a:off x="4577100" y="2469718"/>
            <a:ext cx="366936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avec </a:t>
            </a:r>
            <a:r>
              <a:rPr lang="en-GB" sz="3200" b="1" dirty="0" err="1" smtClean="0"/>
              <a:t>mes</a:t>
            </a:r>
            <a:r>
              <a:rPr lang="en-GB" sz="3200" b="1" dirty="0" smtClean="0"/>
              <a:t> parents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 rot="20099877">
            <a:off x="991082" y="2600689"/>
            <a:ext cx="346521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avec mi </a:t>
            </a:r>
            <a:r>
              <a:rPr lang="en-GB" sz="3200" b="1" dirty="0" err="1" smtClean="0"/>
              <a:t>famille</a:t>
            </a:r>
            <a:endParaRPr lang="en-GB" sz="32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07504" y="188640"/>
            <a:ext cx="8879696" cy="1002885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qui vas-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vacances</a:t>
            </a:r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05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 r="9197"/>
          <a:stretch/>
        </p:blipFill>
        <p:spPr>
          <a:xfrm>
            <a:off x="2111895" y="3965129"/>
            <a:ext cx="4639145" cy="267932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07504" y="188640"/>
            <a:ext cx="8879696" cy="1002885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O_   v__ - t_  e_  v_______?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156176" y="1678372"/>
            <a:ext cx="2882898" cy="799379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J_ v__ …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mountain_clipart_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434" y="2855098"/>
            <a:ext cx="936104" cy="77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97" y="3967862"/>
            <a:ext cx="887856" cy="764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84" y="3965129"/>
            <a:ext cx="1212286" cy="767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t="6835" r="5253" b="8000"/>
          <a:stretch/>
        </p:blipFill>
        <p:spPr>
          <a:xfrm>
            <a:off x="6852496" y="2808095"/>
            <a:ext cx="887856" cy="818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63" y="4880960"/>
            <a:ext cx="957648" cy="944936"/>
          </a:xfrm>
          <a:prstGeom prst="rect">
            <a:avLst/>
          </a:prstGeom>
        </p:spPr>
      </p:pic>
      <p:pic>
        <p:nvPicPr>
          <p:cNvPr id="11" name="Picture 13" descr="camper-sleeping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13" y="4935818"/>
            <a:ext cx="1148561" cy="8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06" y="5909249"/>
            <a:ext cx="1482714" cy="843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00" y="5767417"/>
            <a:ext cx="1252000" cy="984871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40355" y="1614220"/>
            <a:ext cx="5187154" cy="1002885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A___ q__ v__ - t_?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58365" y="2958785"/>
            <a:ext cx="2973475" cy="668007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J_ v__ …</a:t>
            </a:r>
            <a:endParaRPr lang="en-GB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Content Placeholder 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57" y="4312195"/>
            <a:ext cx="566485" cy="10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mhu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38544" y="4343157"/>
            <a:ext cx="720629" cy="100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9" y="5614143"/>
            <a:ext cx="751866" cy="9806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4878" y="5492175"/>
            <a:ext cx="503330" cy="1000073"/>
          </a:xfrm>
          <a:prstGeom prst="rect">
            <a:avLst/>
          </a:prstGeom>
        </p:spPr>
      </p:pic>
      <p:pic>
        <p:nvPicPr>
          <p:cNvPr id="20" name="Content Placeholder 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4" y="5738774"/>
            <a:ext cx="588360" cy="85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394</Words>
  <Application>Microsoft Office PowerPoint</Application>
  <PresentationFormat>On-screen Show (4:3)</PresentationFormat>
  <Paragraphs>133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Bitmap Image</vt:lpstr>
      <vt:lpstr>PowerPoint Presentation</vt:lpstr>
      <vt:lpstr>Nous allons…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côtes de la France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Hawkes</dc:creator>
  <cp:lastModifiedBy>Rachel Hawkes</cp:lastModifiedBy>
  <cp:revision>76</cp:revision>
  <dcterms:created xsi:type="dcterms:W3CDTF">2011-04-06T17:02:30Z</dcterms:created>
  <dcterms:modified xsi:type="dcterms:W3CDTF">2019-04-19T06:09:20Z</dcterms:modified>
</cp:coreProperties>
</file>