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  <p:sldMasterId id="2147483720" r:id="rId4"/>
    <p:sldMasterId id="2147483732" r:id="rId5"/>
  </p:sldMasterIdLst>
  <p:notesMasterIdLst>
    <p:notesMasterId r:id="rId12"/>
  </p:notesMasterIdLst>
  <p:sldIdLst>
    <p:sldId id="257" r:id="rId6"/>
    <p:sldId id="263" r:id="rId7"/>
    <p:sldId id="264" r:id="rId8"/>
    <p:sldId id="260" r:id="rId9"/>
    <p:sldId id="262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9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096D4-CC67-4D8F-9D40-64C954B1253C}" type="datetimeFigureOut">
              <a:rPr lang="en-GB" smtClean="0"/>
              <a:t>05/05/2019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AD6B6-F976-48E9-9223-8C5AC0EC7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883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smtClean="0"/>
              <a:t>This lesson is about consolidating all the language learnt so far about music, likes, dislikes and reasons and bringing it together so that pupils end up being confident in have a short exchange of up to a max. of 6 questions and answers.</a:t>
            </a:r>
            <a:br>
              <a:rPr lang="en-GB" altLang="en-US" smtClean="0"/>
            </a:br>
            <a:r>
              <a:rPr lang="en-GB" altLang="en-US" smtClean="0"/>
              <a:t>We are going to begin with some game activities to rehearse the language they have met, develop fluency, memory, pronunciation and confidence in speaking.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4CC29A7-EC2C-4F2E-858B-B92936AE8134}" type="slidenum">
              <a:rPr lang="en-GB" altLang="en-US">
                <a:solidFill>
                  <a:prstClr val="black"/>
                </a:solidFill>
              </a:rPr>
              <a:pPr/>
              <a:t>1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417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Teach the key question words with gestures. 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Take pupils through these several times, repeating</a:t>
            </a:r>
            <a:r>
              <a:rPr lang="en-GB" altLang="en-US" baseline="0" dirty="0" smtClean="0"/>
              <a:t> with the gestures.</a:t>
            </a:r>
            <a:endParaRPr lang="en-GB" alt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F0B400F-C5A1-40EA-B423-BB95DCC20512}" type="slidenum">
              <a:rPr lang="en-GB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2</a:t>
            </a:fld>
            <a:endParaRPr lang="en-GB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735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Teach the key question words with gestures. 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Take pupils through these several times, repeating</a:t>
            </a:r>
            <a:r>
              <a:rPr lang="en-GB" altLang="en-US" baseline="0" dirty="0" smtClean="0"/>
              <a:t> with the gestures.</a:t>
            </a:r>
            <a:endParaRPr lang="en-GB" alt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F0B400F-C5A1-40EA-B423-BB95DCC20512}" type="slidenum">
              <a:rPr lang="en-GB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3</a:t>
            </a:fld>
            <a:endParaRPr lang="en-GB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562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Use this to check pupils recall the English for each question word.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59113F1-993E-4D83-9137-F60EA20B8234}" type="slidenum">
              <a:rPr lang="en-GB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4</a:t>
            </a:fld>
            <a:endParaRPr lang="en-GB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122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CD5A4-458C-4069-8E0F-DE4D4E93E64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0C1EA-9DDE-43E7-A56B-98BD5157826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4508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18442-28DA-428E-98FA-70DBE330369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E81BC-4E09-43C6-B722-7F7FAB115EB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421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90D7B-CF3E-4C45-B2C3-2A935FBD775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21DCE-CD8D-4C14-B830-8DA51C09C7C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528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21FCF-00DF-44C8-A1D6-2F2CDB3FB07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C8F6C-72C4-4A89-BC52-84B2E629B5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2629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A6AE1-9EBD-4215-8D72-71B6DFB1DEF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95EEE-1AFA-40DA-BEA5-962D66CCD02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0295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D3680-57F1-4738-ACB0-103F6341F79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2294E-677B-44D7-B980-DB021D6FE18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9785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229CB-8EDE-4F98-9B5A-9C5F4E2E120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B44B3-B832-44B3-942D-078915F5C6D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6653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0B966-3D17-4141-B1EE-69B140D5A7C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59467-4C92-4343-9DAD-5B1CAAC274B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5101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95D25-AE88-4DBD-9948-F1A58F37406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4E11A-4E71-46B4-8D6D-AFED90A67D3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9580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706E6-2213-4CDC-ABEE-CA05F6587E0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D9299-8D4B-4451-8687-DEF2DFD7292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75946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2F8E4-88D4-42C7-B140-AE236BF87A3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B0A3B-340E-4169-830B-B737B504BE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2679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6B7A7-39D6-4FE1-A259-4332CC2B72E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2880C-59C3-404E-B9B7-A38DA03685E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8857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63164-66EC-48FC-A1A5-505B7DDF185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7F82F-3DFA-4A85-8CCE-950F8A7A78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28250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13FBA-F19B-4895-9C82-5F42F088216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CBBCF-4D32-4B98-9FF9-A8E73B04E39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7068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BCC57-45BD-4C82-92A5-3E347041673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BCAD4-DD3E-44EF-B280-DF9EFC78F9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6536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5ABB-0E35-488B-AB81-6BAE2BCADF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8F0-D4FD-49E8-887E-A32E8D446A4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3958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5ABB-0E35-488B-AB81-6BAE2BCADF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8F0-D4FD-49E8-887E-A32E8D446A4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9234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5ABB-0E35-488B-AB81-6BAE2BCADF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8F0-D4FD-49E8-887E-A32E8D446A4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5196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5ABB-0E35-488B-AB81-6BAE2BCADF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8F0-D4FD-49E8-887E-A32E8D446A4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4861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5ABB-0E35-488B-AB81-6BAE2BCADF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8F0-D4FD-49E8-887E-A32E8D446A4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896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5ABB-0E35-488B-AB81-6BAE2BCADF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8F0-D4FD-49E8-887E-A32E8D446A4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2519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5ABB-0E35-488B-AB81-6BAE2BCADF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8F0-D4FD-49E8-887E-A32E8D446A4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90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9B80C-9044-4F48-87DD-0AE25CDFD1B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7616B-74E2-43C3-9309-9EE5106695C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79310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5ABB-0E35-488B-AB81-6BAE2BCADF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8F0-D4FD-49E8-887E-A32E8D446A4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2576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5ABB-0E35-488B-AB81-6BAE2BCADF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8F0-D4FD-49E8-887E-A32E8D446A4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262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5ABB-0E35-488B-AB81-6BAE2BCADF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8F0-D4FD-49E8-887E-A32E8D446A4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2531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5ABB-0E35-488B-AB81-6BAE2BCADF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8F0-D4FD-49E8-887E-A32E8D446A4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0191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21FCF-00DF-44C8-A1D6-2F2CDB3FB07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C8F6C-72C4-4A89-BC52-84B2E629B5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28649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A6AE1-9EBD-4215-8D72-71B6DFB1DEF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95EEE-1AFA-40DA-BEA5-962D66CCD02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23170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D3680-57F1-4738-ACB0-103F6341F79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2294E-677B-44D7-B980-DB021D6FE18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54761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229CB-8EDE-4F98-9B5A-9C5F4E2E120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B44B3-B832-44B3-942D-078915F5C6D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28941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0B966-3D17-4141-B1EE-69B140D5A7C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59467-4C92-4343-9DAD-5B1CAAC274B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92119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95D25-AE88-4DBD-9948-F1A58F37406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4E11A-4E71-46B4-8D6D-AFED90A67D3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319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4B57F-162C-4962-A61E-48B97DEBCF2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6FD8D-C5F8-460A-A5B2-29E97770CED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89679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706E6-2213-4CDC-ABEE-CA05F6587E0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D9299-8D4B-4451-8687-DEF2DFD7292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3815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2F8E4-88D4-42C7-B140-AE236BF87A3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B0A3B-340E-4169-830B-B737B504BE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10321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63164-66EC-48FC-A1A5-505B7DDF185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7F82F-3DFA-4A85-8CCE-950F8A7A78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75645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13FBA-F19B-4895-9C82-5F42F088216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CBBCF-4D32-4B98-9FF9-A8E73B04E39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762050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BCC57-45BD-4C82-92A5-3E347041673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BCAD4-DD3E-44EF-B280-DF9EFC78F9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46042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21FCF-00DF-44C8-A1D6-2F2CDB3FB07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C8F6C-72C4-4A89-BC52-84B2E629B5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95361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A6AE1-9EBD-4215-8D72-71B6DFB1DEF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95EEE-1AFA-40DA-BEA5-962D66CCD02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10549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D3680-57F1-4738-ACB0-103F6341F79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2294E-677B-44D7-B980-DB021D6FE18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84426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229CB-8EDE-4F98-9B5A-9C5F4E2E120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B44B3-B832-44B3-942D-078915F5C6D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699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0B966-3D17-4141-B1EE-69B140D5A7C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59467-4C92-4343-9DAD-5B1CAAC274B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083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0C3B4-25C5-4889-A59F-44DC51646C8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38943-5EB4-4B4F-8EE8-2C160F6379B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65459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95D25-AE88-4DBD-9948-F1A58F37406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4E11A-4E71-46B4-8D6D-AFED90A67D3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93450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706E6-2213-4CDC-ABEE-CA05F6587E0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D9299-8D4B-4451-8687-DEF2DFD7292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85730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2F8E4-88D4-42C7-B140-AE236BF87A3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B0A3B-340E-4169-830B-B737B504BE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36148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63164-66EC-48FC-A1A5-505B7DDF185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7F82F-3DFA-4A85-8CCE-950F8A7A78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83111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13FBA-F19B-4895-9C82-5F42F088216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CBBCF-4D32-4B98-9FF9-A8E73B04E39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37096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BCC57-45BD-4C82-92A5-3E347041673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BCAD4-DD3E-44EF-B280-DF9EFC78F9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655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F6AF6-9DB8-4158-86C6-3CC7D494EA6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D4981-384A-4ECF-952A-D3907BFE943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77173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6F127-1C8F-4310-89F1-84C5A7BEED7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E2D8C-D81E-447A-B5E6-EBE49E9203A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4362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37304-20FC-4AB1-B569-C8BE146EF9A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02015-7215-40A1-99C3-75E9A572B6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1897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D9724-259E-415B-94FE-7203C70634A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E148A-7269-42DA-A7A1-33D6656D06A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390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E47379-235C-4F86-85BE-2678A3F725E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19EF05-DC01-4F88-8BE7-11DD8E0F7CFD}" type="slidenum">
              <a:rPr lang="en-GB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5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F693EA-B327-4083-B786-624F5086FAF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9C3052-E5BB-45D6-A310-32FC341A82AE}" type="slidenum">
              <a:rPr lang="en-GB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26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C5ABB-0E35-488B-AB81-6BAE2BCADF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28F0-D4FD-49E8-887E-A32E8D446A4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60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F693EA-B327-4083-B786-624F5086FAF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9C3052-E5BB-45D6-A310-32FC341A82AE}" type="slidenum">
              <a:rPr lang="en-GB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86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F693EA-B327-4083-B786-624F5086FAF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9C3052-E5BB-45D6-A310-32FC341A82AE}" type="slidenum">
              <a:rPr lang="en-GB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66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audio" Target="../media/audio4.wav"/><Relationship Id="rId11" Type="http://schemas.openxmlformats.org/officeDocument/2006/relationships/audio" Target="../media/audio9.wav"/><Relationship Id="rId5" Type="http://schemas.openxmlformats.org/officeDocument/2006/relationships/audio" Target="../media/audio3.wav"/><Relationship Id="rId10" Type="http://schemas.openxmlformats.org/officeDocument/2006/relationships/audio" Target="../media/audio8.wav"/><Relationship Id="rId4" Type="http://schemas.openxmlformats.org/officeDocument/2006/relationships/audio" Target="../media/audio2.wav"/><Relationship Id="rId9" Type="http://schemas.openxmlformats.org/officeDocument/2006/relationships/audio" Target="../media/audio7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audio" Target="../media/audio4.wav"/><Relationship Id="rId11" Type="http://schemas.openxmlformats.org/officeDocument/2006/relationships/audio" Target="../media/audio9.wav"/><Relationship Id="rId5" Type="http://schemas.openxmlformats.org/officeDocument/2006/relationships/audio" Target="../media/audio3.wav"/><Relationship Id="rId10" Type="http://schemas.openxmlformats.org/officeDocument/2006/relationships/audio" Target="../media/audio8.wav"/><Relationship Id="rId4" Type="http://schemas.openxmlformats.org/officeDocument/2006/relationships/audio" Target="../media/audio2.wav"/><Relationship Id="rId9" Type="http://schemas.openxmlformats.org/officeDocument/2006/relationships/audio" Target="../media/audio7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4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2.wav"/><Relationship Id="rId11" Type="http://schemas.openxmlformats.org/officeDocument/2006/relationships/image" Target="../media/image3.jpeg"/><Relationship Id="rId5" Type="http://schemas.openxmlformats.org/officeDocument/2006/relationships/audio" Target="../media/audio5.wav"/><Relationship Id="rId10" Type="http://schemas.openxmlformats.org/officeDocument/2006/relationships/audio" Target="../media/audio9.wav"/><Relationship Id="rId4" Type="http://schemas.openxmlformats.org/officeDocument/2006/relationships/audio" Target="../media/audio6.wav"/><Relationship Id="rId9" Type="http://schemas.openxmlformats.org/officeDocument/2006/relationships/audio" Target="../media/audio8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6.wav"/><Relationship Id="rId3" Type="http://schemas.openxmlformats.org/officeDocument/2006/relationships/audio" Target="../media/audio11.wav"/><Relationship Id="rId7" Type="http://schemas.openxmlformats.org/officeDocument/2006/relationships/audio" Target="../media/audio15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4.xml"/><Relationship Id="rId6" Type="http://schemas.openxmlformats.org/officeDocument/2006/relationships/audio" Target="../media/audio14.wav"/><Relationship Id="rId5" Type="http://schemas.openxmlformats.org/officeDocument/2006/relationships/audio" Target="../media/audio13.wav"/><Relationship Id="rId4" Type="http://schemas.openxmlformats.org/officeDocument/2006/relationships/audio" Target="../media/audio12.wav"/><Relationship Id="rId9" Type="http://schemas.openxmlformats.org/officeDocument/2006/relationships/audio" Target="../media/audio17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4.wav"/><Relationship Id="rId3" Type="http://schemas.openxmlformats.org/officeDocument/2006/relationships/audio" Target="../media/audio11.wav"/><Relationship Id="rId7" Type="http://schemas.openxmlformats.org/officeDocument/2006/relationships/audio" Target="../media/audio19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18.wav"/><Relationship Id="rId5" Type="http://schemas.openxmlformats.org/officeDocument/2006/relationships/audio" Target="../media/audio13.wav"/><Relationship Id="rId10" Type="http://schemas.openxmlformats.org/officeDocument/2006/relationships/audio" Target="../media/audio21.wav"/><Relationship Id="rId4" Type="http://schemas.openxmlformats.org/officeDocument/2006/relationships/audio" Target="../media/audio12.wav"/><Relationship Id="rId9" Type="http://schemas.openxmlformats.org/officeDocument/2006/relationships/audio" Target="../media/audio20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8437" y="541867"/>
            <a:ext cx="8192230" cy="59666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00200" y="2174875"/>
            <a:ext cx="4572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800" b="1" dirty="0" err="1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Révision</a:t>
            </a:r>
            <a:r>
              <a:rPr lang="en-GB" sz="4800" b="1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 l="10608" r="10054"/>
          <a:stretch/>
        </p:blipFill>
        <p:spPr>
          <a:xfrm>
            <a:off x="2941563" y="3032258"/>
            <a:ext cx="1682989" cy="98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5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eguntas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0"/>
            <a:ext cx="329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262668" y="3525837"/>
            <a:ext cx="3492500" cy="1247775"/>
          </a:xfrm>
          <a:prstGeom prst="wedgeEllipseCallout">
            <a:avLst>
              <a:gd name="adj1" fmla="val 31501"/>
              <a:gd name="adj2" fmla="val 55285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6600" b="1" dirty="0" err="1">
                <a:solidFill>
                  <a:prstClr val="black"/>
                </a:solidFill>
              </a:rPr>
              <a:t>Où</a:t>
            </a:r>
            <a:r>
              <a:rPr lang="en-GB" sz="6600" b="1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355600" y="4652963"/>
            <a:ext cx="3568700" cy="1403350"/>
          </a:xfrm>
          <a:prstGeom prst="wedgeEllipseCallout">
            <a:avLst>
              <a:gd name="adj1" fmla="val 31501"/>
              <a:gd name="adj2" fmla="val 55285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 err="1">
                <a:solidFill>
                  <a:prstClr val="black"/>
                </a:solidFill>
              </a:rPr>
              <a:t>Quand</a:t>
            </a:r>
            <a:r>
              <a:rPr lang="en-GB" sz="5400" b="1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4775200" y="1484313"/>
            <a:ext cx="4329113" cy="1225550"/>
          </a:xfrm>
          <a:prstGeom prst="wedgeEllipseCallout">
            <a:avLst>
              <a:gd name="adj1" fmla="val -31741"/>
              <a:gd name="adj2" fmla="val 60712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800" b="1" dirty="0" err="1">
                <a:solidFill>
                  <a:prstClr val="white"/>
                </a:solidFill>
              </a:rPr>
              <a:t>Pourquoi</a:t>
            </a:r>
            <a:r>
              <a:rPr lang="en-GB" sz="4800" b="1" dirty="0">
                <a:solidFill>
                  <a:prstClr val="white"/>
                </a:solidFill>
              </a:rPr>
              <a:t>?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5262563" y="2708275"/>
            <a:ext cx="3873500" cy="1441450"/>
          </a:xfrm>
          <a:prstGeom prst="wedgeEllipseCallout">
            <a:avLst>
              <a:gd name="adj1" fmla="val -32784"/>
              <a:gd name="adj2" fmla="val 6105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400" b="1" dirty="0" err="1">
                <a:solidFill>
                  <a:prstClr val="black"/>
                </a:solidFill>
              </a:rPr>
              <a:t>Combien</a:t>
            </a:r>
            <a:r>
              <a:rPr lang="en-GB" sz="4400" b="1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112713" y="0"/>
            <a:ext cx="4662487" cy="1644650"/>
          </a:xfrm>
          <a:prstGeom prst="wedgeEllipseCallout">
            <a:avLst>
              <a:gd name="adj1" fmla="val 31501"/>
              <a:gd name="adj2" fmla="val 55285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>
                <a:solidFill>
                  <a:prstClr val="black"/>
                </a:solidFill>
              </a:rPr>
              <a:t>Comment?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5940425" y="44450"/>
            <a:ext cx="2881313" cy="1374775"/>
          </a:xfrm>
          <a:prstGeom prst="wedgeEllipseCallout">
            <a:avLst>
              <a:gd name="adj1" fmla="val -40403"/>
              <a:gd name="adj2" fmla="val 5817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6000" b="1" dirty="0">
                <a:solidFill>
                  <a:prstClr val="white"/>
                </a:solidFill>
              </a:rPr>
              <a:t>Qui?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112586" y="1123951"/>
            <a:ext cx="2847975" cy="1152525"/>
          </a:xfrm>
          <a:prstGeom prst="wedgeEllipseCallout">
            <a:avLst>
              <a:gd name="adj1" fmla="val 31501"/>
              <a:gd name="adj2" fmla="val 55285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>
                <a:solidFill>
                  <a:prstClr val="white"/>
                </a:solidFill>
              </a:rPr>
              <a:t>Que?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5559425" y="4308475"/>
            <a:ext cx="3511550" cy="2360613"/>
          </a:xfrm>
          <a:prstGeom prst="wedgeEllipseCallout">
            <a:avLst>
              <a:gd name="adj1" fmla="val -36161"/>
              <a:gd name="adj2" fmla="val 51108"/>
            </a:avLst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400" b="1" dirty="0" err="1">
                <a:solidFill>
                  <a:prstClr val="black"/>
                </a:solidFill>
              </a:rPr>
              <a:t>Quel</a:t>
            </a:r>
            <a:r>
              <a:rPr lang="en-GB" sz="4400" b="1" dirty="0">
                <a:solidFill>
                  <a:prstClr val="black"/>
                </a:solidFill>
              </a:rPr>
              <a:t>/s/ </a:t>
            </a:r>
            <a:r>
              <a:rPr lang="en-GB" sz="4400" b="1" dirty="0" err="1">
                <a:solidFill>
                  <a:prstClr val="black"/>
                </a:solidFill>
              </a:rPr>
              <a:t>Quelle</a:t>
            </a:r>
            <a:r>
              <a:rPr lang="en-GB" sz="4400" b="1" dirty="0">
                <a:solidFill>
                  <a:prstClr val="black"/>
                </a:solidFill>
              </a:rPr>
              <a:t>/s?</a:t>
            </a:r>
          </a:p>
        </p:txBody>
      </p:sp>
      <p:sp>
        <p:nvSpPr>
          <p:cNvPr id="4107" name="TextBox 1"/>
          <p:cNvSpPr txBox="1">
            <a:spLocks noChangeArrowheads="1"/>
          </p:cNvSpPr>
          <p:nvPr/>
        </p:nvSpPr>
        <p:spPr bwMode="auto">
          <a:xfrm>
            <a:off x="3452813" y="6456363"/>
            <a:ext cx="2297112" cy="371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1007285" y="1990726"/>
            <a:ext cx="3938302" cy="1568450"/>
          </a:xfrm>
          <a:prstGeom prst="wedgeEllipseCallout">
            <a:avLst>
              <a:gd name="adj1" fmla="val 31501"/>
              <a:gd name="adj2" fmla="val 55285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 err="1" smtClean="0">
                <a:solidFill>
                  <a:prstClr val="white"/>
                </a:solidFill>
              </a:rPr>
              <a:t>Qu’est-ce</a:t>
            </a:r>
            <a:r>
              <a:rPr lang="en-GB" sz="5400" b="1" dirty="0" smtClean="0">
                <a:solidFill>
                  <a:prstClr val="white"/>
                </a:solidFill>
              </a:rPr>
              <a:t> que?</a:t>
            </a:r>
            <a:endParaRPr lang="en-GB" sz="5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2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.1_comme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.1_q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.1_qu'est-ce_q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.1_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.1_qu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1.1_qu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1.1_pourqu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1.1_combi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1.1_qu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5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eguntas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0"/>
            <a:ext cx="329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262668" y="3525837"/>
            <a:ext cx="3492500" cy="1247775"/>
          </a:xfrm>
          <a:prstGeom prst="wedgeEllipseCallout">
            <a:avLst>
              <a:gd name="adj1" fmla="val 31501"/>
              <a:gd name="adj2" fmla="val 55285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6600" b="1" dirty="0" smtClean="0">
                <a:solidFill>
                  <a:prstClr val="black"/>
                </a:solidFill>
              </a:rPr>
              <a:t>O_?</a:t>
            </a:r>
            <a:endParaRPr lang="en-GB" sz="6600" b="1" dirty="0">
              <a:solidFill>
                <a:prstClr val="black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355600" y="4652963"/>
            <a:ext cx="3568700" cy="1403350"/>
          </a:xfrm>
          <a:prstGeom prst="wedgeEllipseCallout">
            <a:avLst>
              <a:gd name="adj1" fmla="val 31501"/>
              <a:gd name="adj2" fmla="val 55285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 smtClean="0">
                <a:solidFill>
                  <a:prstClr val="black"/>
                </a:solidFill>
              </a:rPr>
              <a:t>Q____?</a:t>
            </a:r>
            <a:endParaRPr lang="en-GB" sz="5400" b="1" dirty="0">
              <a:solidFill>
                <a:prstClr val="black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4775200" y="1484313"/>
            <a:ext cx="4329113" cy="1225550"/>
          </a:xfrm>
          <a:prstGeom prst="wedgeEllipseCallout">
            <a:avLst>
              <a:gd name="adj1" fmla="val -31741"/>
              <a:gd name="adj2" fmla="val 60712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800" b="1" dirty="0" smtClean="0">
                <a:solidFill>
                  <a:prstClr val="white"/>
                </a:solidFill>
              </a:rPr>
              <a:t>P_______?</a:t>
            </a:r>
            <a:endParaRPr lang="en-GB" sz="4800" b="1" dirty="0">
              <a:solidFill>
                <a:prstClr val="white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5262563" y="2708275"/>
            <a:ext cx="3873500" cy="1441450"/>
          </a:xfrm>
          <a:prstGeom prst="wedgeEllipseCallout">
            <a:avLst>
              <a:gd name="adj1" fmla="val -32784"/>
              <a:gd name="adj2" fmla="val 6105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400" b="1" dirty="0" smtClean="0">
                <a:solidFill>
                  <a:prstClr val="black"/>
                </a:solidFill>
              </a:rPr>
              <a:t>C_______?</a:t>
            </a:r>
            <a:endParaRPr lang="en-GB" sz="4400" b="1" dirty="0">
              <a:solidFill>
                <a:prstClr val="black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112713" y="0"/>
            <a:ext cx="4662487" cy="1644650"/>
          </a:xfrm>
          <a:prstGeom prst="wedgeEllipseCallout">
            <a:avLst>
              <a:gd name="adj1" fmla="val 31501"/>
              <a:gd name="adj2" fmla="val 55285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 smtClean="0">
                <a:solidFill>
                  <a:prstClr val="black"/>
                </a:solidFill>
              </a:rPr>
              <a:t>C_______?</a:t>
            </a:r>
            <a:endParaRPr lang="en-GB" sz="5400" b="1" dirty="0">
              <a:solidFill>
                <a:prstClr val="black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5940425" y="44450"/>
            <a:ext cx="2881313" cy="1374775"/>
          </a:xfrm>
          <a:prstGeom prst="wedgeEllipseCallout">
            <a:avLst>
              <a:gd name="adj1" fmla="val -40403"/>
              <a:gd name="adj2" fmla="val 5817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6000" b="1" dirty="0" smtClean="0">
                <a:solidFill>
                  <a:prstClr val="white"/>
                </a:solidFill>
              </a:rPr>
              <a:t>Q__?</a:t>
            </a:r>
            <a:endParaRPr lang="en-GB" sz="6000" b="1" dirty="0">
              <a:solidFill>
                <a:prstClr val="white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112586" y="1123951"/>
            <a:ext cx="2847975" cy="1152525"/>
          </a:xfrm>
          <a:prstGeom prst="wedgeEllipseCallout">
            <a:avLst>
              <a:gd name="adj1" fmla="val 31501"/>
              <a:gd name="adj2" fmla="val 55285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 smtClean="0">
                <a:solidFill>
                  <a:prstClr val="white"/>
                </a:solidFill>
              </a:rPr>
              <a:t>Q__?</a:t>
            </a:r>
            <a:endParaRPr lang="en-GB" sz="5400" b="1" dirty="0">
              <a:solidFill>
                <a:prstClr val="white"/>
              </a:solidFill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5559425" y="4308475"/>
            <a:ext cx="3511550" cy="2360613"/>
          </a:xfrm>
          <a:prstGeom prst="wedgeEllipseCallout">
            <a:avLst>
              <a:gd name="adj1" fmla="val -36161"/>
              <a:gd name="adj2" fmla="val 51108"/>
            </a:avLst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400" b="1" dirty="0" smtClean="0">
                <a:solidFill>
                  <a:prstClr val="black"/>
                </a:solidFill>
              </a:rPr>
              <a:t>Q_____</a:t>
            </a:r>
            <a:br>
              <a:rPr lang="en-GB" sz="4400" b="1" dirty="0" smtClean="0">
                <a:solidFill>
                  <a:prstClr val="black"/>
                </a:solidFill>
              </a:rPr>
            </a:br>
            <a:r>
              <a:rPr lang="en-GB" sz="4400" b="1" dirty="0" smtClean="0">
                <a:solidFill>
                  <a:prstClr val="black"/>
                </a:solidFill>
              </a:rPr>
              <a:t>Q_____?</a:t>
            </a:r>
            <a:endParaRPr lang="en-GB" sz="4400" b="1" dirty="0">
              <a:solidFill>
                <a:prstClr val="black"/>
              </a:solidFill>
            </a:endParaRPr>
          </a:p>
        </p:txBody>
      </p:sp>
      <p:sp>
        <p:nvSpPr>
          <p:cNvPr id="4107" name="TextBox 1"/>
          <p:cNvSpPr txBox="1">
            <a:spLocks noChangeArrowheads="1"/>
          </p:cNvSpPr>
          <p:nvPr/>
        </p:nvSpPr>
        <p:spPr bwMode="auto">
          <a:xfrm>
            <a:off x="3452813" y="6456363"/>
            <a:ext cx="2297112" cy="371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1007285" y="1990726"/>
            <a:ext cx="3938302" cy="1568450"/>
          </a:xfrm>
          <a:prstGeom prst="wedgeEllipseCallout">
            <a:avLst>
              <a:gd name="adj1" fmla="val 31501"/>
              <a:gd name="adj2" fmla="val 55285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 smtClean="0">
                <a:solidFill>
                  <a:prstClr val="white"/>
                </a:solidFill>
              </a:rPr>
              <a:t>Q_’e__-c_ q__?</a:t>
            </a:r>
            <a:endParaRPr lang="en-GB" sz="5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6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.1_comme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.1_q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.1_qu'est-ce_q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.1_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.1_qu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1.1_qu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1.1_pourqu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1.1_combi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1.1_qu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5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685130"/>
              </p:ext>
            </p:extLst>
          </p:nvPr>
        </p:nvGraphicFramePr>
        <p:xfrm>
          <a:off x="250825" y="188913"/>
          <a:ext cx="4572000" cy="6280150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/>
                  </a:extLst>
                </a:gridCol>
                <a:gridCol w="2286000">
                  <a:extLst>
                    <a:ext uri="{9D8B030D-6E8A-4147-A177-3AD203B41FA5}"/>
                  </a:extLst>
                </a:gridCol>
              </a:tblGrid>
              <a:tr h="8961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Questions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51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Où</a:t>
                      </a: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	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51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Qui</a:t>
                      </a: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	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51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Quand</a:t>
                      </a: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?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51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Que 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Qu’est-ce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que? 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51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Comment ? 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51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Pourquoi</a:t>
                      </a: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51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Combien</a:t>
                      </a: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?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8229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Quel</a:t>
                      </a: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/s </a:t>
                      </a:r>
                      <a:r>
                        <a:rPr kumimoji="0" lang="es-E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Quelle</a:t>
                      </a: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/s?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16418" name="Picture 2" descr="Preguntas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2781300"/>
            <a:ext cx="18097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55875" y="1055688"/>
            <a:ext cx="2232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3200" b="1">
                <a:solidFill>
                  <a:prstClr val="black"/>
                </a:solidFill>
                <a:cs typeface="Arial" panose="020B0604020202020204" pitchFamily="34" charset="0"/>
              </a:rPr>
              <a:t>Where?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90800" y="1703388"/>
            <a:ext cx="22320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3200" b="1">
                <a:solidFill>
                  <a:prstClr val="black"/>
                </a:solidFill>
                <a:cs typeface="Arial" panose="020B0604020202020204" pitchFamily="34" charset="0"/>
              </a:rPr>
              <a:t>Who?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55875" y="2352675"/>
            <a:ext cx="22320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3200" b="1">
                <a:solidFill>
                  <a:prstClr val="black"/>
                </a:solidFill>
                <a:cs typeface="Arial" panose="020B0604020202020204" pitchFamily="34" charset="0"/>
              </a:rPr>
              <a:t>When?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55875" y="3000375"/>
            <a:ext cx="2232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3200" b="1">
                <a:solidFill>
                  <a:prstClr val="black"/>
                </a:solidFill>
                <a:cs typeface="Arial" panose="020B0604020202020204" pitchFamily="34" charset="0"/>
              </a:rPr>
              <a:t>What?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55875" y="3681413"/>
            <a:ext cx="2232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3200" b="1">
                <a:solidFill>
                  <a:prstClr val="black"/>
                </a:solidFill>
                <a:cs typeface="Arial" panose="020B0604020202020204" pitchFamily="34" charset="0"/>
              </a:rPr>
              <a:t>How?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590800" y="4289425"/>
            <a:ext cx="2232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3200" b="1">
                <a:solidFill>
                  <a:prstClr val="black"/>
                </a:solidFill>
                <a:cs typeface="Arial" panose="020B0604020202020204" pitchFamily="34" charset="0"/>
              </a:rPr>
              <a:t>Why?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514600" y="4922163"/>
            <a:ext cx="28257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400" b="1" dirty="0">
                <a:solidFill>
                  <a:prstClr val="black"/>
                </a:solidFill>
                <a:cs typeface="Arial" panose="020B0604020202020204" pitchFamily="34" charset="0"/>
              </a:rPr>
              <a:t>How much</a:t>
            </a:r>
            <a:r>
              <a:rPr lang="en-GB" altLang="en-US" sz="2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? </a:t>
            </a:r>
            <a:br>
              <a:rPr lang="en-GB" altLang="en-US" sz="2400" b="1" dirty="0" smtClean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en-GB" altLang="en-US" sz="2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How many?</a:t>
            </a:r>
            <a:endParaRPr lang="en-GB" altLang="en-US" sz="24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536825" y="5711825"/>
            <a:ext cx="2232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3200" b="1">
                <a:solidFill>
                  <a:prstClr val="black"/>
                </a:solidFill>
                <a:cs typeface="Arial" panose="020B0604020202020204" pitchFamily="34" charset="0"/>
              </a:rPr>
              <a:t>Which?</a:t>
            </a:r>
          </a:p>
        </p:txBody>
      </p:sp>
      <p:sp>
        <p:nvSpPr>
          <p:cNvPr id="16427" name="TextBox 1"/>
          <p:cNvSpPr txBox="1">
            <a:spLocks noChangeArrowheads="1"/>
          </p:cNvSpPr>
          <p:nvPr/>
        </p:nvSpPr>
        <p:spPr bwMode="auto">
          <a:xfrm>
            <a:off x="6043613" y="6253163"/>
            <a:ext cx="143827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4319" y="1090858"/>
            <a:ext cx="2264447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72378" y="1738558"/>
            <a:ext cx="2264447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272377" y="2386258"/>
            <a:ext cx="2264447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72374" y="3030835"/>
            <a:ext cx="2264447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272375" y="3700065"/>
            <a:ext cx="2264447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63052" y="4326235"/>
            <a:ext cx="2264447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261602" y="4999831"/>
            <a:ext cx="2264447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272374" y="5647531"/>
            <a:ext cx="2264447" cy="821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87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.1_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.1_qu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.1_qu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.1_q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.1_comme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1.1_pourqu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1.1_combi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1.1_qu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err="1" smtClean="0">
                <a:latin typeface="Tw Cen MT" panose="020B0602020104020603" pitchFamily="34" charset="0"/>
              </a:rPr>
              <a:t>Révision</a:t>
            </a:r>
            <a:endParaRPr lang="en-GB" sz="5400" b="1" dirty="0">
              <a:latin typeface="Tw Cen MT" panose="020B0602020104020603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1690689"/>
            <a:ext cx="8370384" cy="4351338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Comment </a:t>
            </a:r>
            <a:r>
              <a:rPr lang="en-GB" sz="36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tu</a:t>
            </a:r>
            <a:r>
              <a:rPr lang="en-GB" sz="3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t’appelles</a:t>
            </a:r>
            <a:r>
              <a:rPr lang="en-GB" sz="3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?</a:t>
            </a:r>
          </a:p>
          <a:p>
            <a:r>
              <a:rPr lang="en-GB" sz="36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Comment</a:t>
            </a:r>
            <a:r>
              <a:rPr lang="en-GB" sz="3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ça</a:t>
            </a:r>
            <a:r>
              <a:rPr lang="en-GB" sz="3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va</a:t>
            </a:r>
            <a:r>
              <a:rPr lang="en-GB" sz="3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?</a:t>
            </a:r>
          </a:p>
          <a:p>
            <a:r>
              <a:rPr lang="en-GB" sz="3600" b="1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Quel</a:t>
            </a:r>
            <a:r>
              <a:rPr lang="en-GB" sz="3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âge</a:t>
            </a:r>
            <a:r>
              <a:rPr lang="en-GB" sz="3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as-</a:t>
            </a:r>
            <a:r>
              <a:rPr lang="en-GB" sz="36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tu</a:t>
            </a:r>
            <a:r>
              <a:rPr lang="en-GB" sz="3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?</a:t>
            </a:r>
          </a:p>
          <a:p>
            <a:r>
              <a:rPr lang="en-GB" sz="3600" b="1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Quelle</a:t>
            </a:r>
            <a:r>
              <a:rPr lang="en-GB" sz="3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est</a:t>
            </a:r>
            <a:r>
              <a:rPr lang="en-GB" sz="3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la date de ton </a:t>
            </a:r>
            <a:r>
              <a:rPr lang="en-GB" sz="36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anniversaire</a:t>
            </a:r>
            <a:r>
              <a:rPr lang="en-GB" sz="3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?  </a:t>
            </a:r>
          </a:p>
          <a:p>
            <a:r>
              <a:rPr lang="en-GB" sz="3600" b="1" dirty="0" err="1">
                <a:solidFill>
                  <a:prstClr val="black"/>
                </a:solidFill>
              </a:rPr>
              <a:t>Où</a:t>
            </a:r>
            <a:r>
              <a:rPr lang="en-GB" sz="3600" b="1" dirty="0">
                <a:solidFill>
                  <a:prstClr val="black"/>
                </a:solidFill>
              </a:rPr>
              <a:t> </a:t>
            </a:r>
            <a:r>
              <a:rPr lang="en-GB" sz="3600" dirty="0" err="1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habites-tu</a:t>
            </a:r>
            <a:r>
              <a:rPr lang="en-GB" sz="3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?</a:t>
            </a:r>
          </a:p>
          <a:p>
            <a:r>
              <a:rPr lang="fr-FR" sz="36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Pourquoi </a:t>
            </a:r>
            <a:r>
              <a:rPr lang="fr-FR" sz="3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Cambridge est </a:t>
            </a:r>
            <a:r>
              <a:rPr lang="fr-FR" sz="3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célèbre?</a:t>
            </a:r>
            <a:r>
              <a:rPr lang="en-GB" sz="3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</a:p>
          <a:p>
            <a:r>
              <a:rPr lang="en-GB" sz="3600" b="1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Quel</a:t>
            </a:r>
            <a:r>
              <a:rPr lang="en-GB" sz="3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temps fait-</a:t>
            </a:r>
            <a:r>
              <a:rPr lang="en-GB" sz="36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il</a:t>
            </a:r>
            <a:r>
              <a:rPr lang="en-GB" sz="3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?</a:t>
            </a:r>
          </a:p>
          <a:p>
            <a:r>
              <a:rPr lang="en-GB" sz="36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Qui</a:t>
            </a:r>
            <a:r>
              <a:rPr lang="en-GB" sz="3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est</a:t>
            </a:r>
            <a:r>
              <a:rPr lang="en-GB" sz="3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ton </a:t>
            </a:r>
            <a:r>
              <a:rPr lang="en-GB" sz="36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professeur</a:t>
            </a:r>
            <a:r>
              <a:rPr lang="en-GB" sz="3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de </a:t>
            </a:r>
            <a:r>
              <a:rPr lang="en-GB" sz="36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français</a:t>
            </a:r>
            <a:r>
              <a:rPr lang="en-GB" sz="3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? </a:t>
            </a:r>
            <a:r>
              <a:rPr lang="en-GB" sz="3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/>
            </a:r>
            <a:br>
              <a:rPr lang="en-GB" sz="3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</a:br>
            <a:endParaRPr lang="en-GB" sz="3600" dirty="0">
              <a:latin typeface="Tw Cen MT" panose="020B0602020104020603" pitchFamily="34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854439" y="1651607"/>
            <a:ext cx="1944517" cy="671868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832137" y="2290022"/>
            <a:ext cx="1944517" cy="632786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854439" y="2917179"/>
            <a:ext cx="1063571" cy="632786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854439" y="3510883"/>
            <a:ext cx="1398107" cy="632786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854439" y="4143669"/>
            <a:ext cx="740185" cy="632786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854439" y="4776455"/>
            <a:ext cx="1944517" cy="632786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854439" y="5389700"/>
            <a:ext cx="1139253" cy="632786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896942" y="6022486"/>
            <a:ext cx="853800" cy="632786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56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ment_tu_t'appell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ment_ca_v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el_age_as_t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Quelle est la da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u habites t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ourquoi Cambrid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quel tem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Qui est ton pro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512" y="117693"/>
            <a:ext cx="8898673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en-GB" altLang="en-US" sz="17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Y6 </a:t>
            </a:r>
            <a:r>
              <a:rPr lang="en-GB" altLang="en-US" sz="1700" b="1" u="sng" dirty="0" smtClean="0">
                <a:latin typeface="Century Gothic" panose="020B0502020202020204" pitchFamily="34" charset="0"/>
              </a:rPr>
              <a:t>Conversation</a:t>
            </a:r>
            <a:br>
              <a:rPr lang="en-GB" altLang="en-US" sz="1700" b="1" u="sng" dirty="0" smtClean="0">
                <a:latin typeface="Century Gothic" panose="020B0502020202020204" pitchFamily="34" charset="0"/>
              </a:rPr>
            </a:br>
            <a:endParaRPr kumimoji="0" lang="en-GB" altLang="en-US" sz="17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fr-FR" altLang="en-US" sz="1700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1. Comment tu t’appelles?</a:t>
            </a:r>
            <a:endParaRPr kumimoji="0" lang="en-GB" altLang="en-US" sz="1700" b="0" i="0" u="none" strike="noStrike" cap="none" normalizeH="0" baseline="0" dirty="0" smtClean="0">
              <a:ln>
                <a:noFill/>
              </a:ln>
              <a:effectLst/>
              <a:latin typeface="Century Gothic" panose="020B0502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fr-FR" altLang="en-US" sz="1700" b="0" i="1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Je m’appelle</a:t>
            </a:r>
            <a:r>
              <a:rPr kumimoji="0" lang="fr-FR" altLang="en-US" sz="1700" b="0" i="1" u="none" strike="noStrike" cap="none" normalizeH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……………………..</a:t>
            </a:r>
            <a:endParaRPr kumimoji="0" lang="en-GB" altLang="en-US" sz="1700" b="0" i="0" u="none" strike="noStrike" cap="none" normalizeH="0" baseline="0" dirty="0" smtClean="0">
              <a:ln>
                <a:noFill/>
              </a:ln>
              <a:effectLst/>
              <a:latin typeface="Century Gothic" panose="020B0502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fr-FR" altLang="en-US" sz="1700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2. Ça va ?</a:t>
            </a:r>
            <a:endParaRPr kumimoji="0" lang="en-GB" altLang="en-US" sz="1700" b="0" i="0" u="none" strike="noStrike" cap="none" normalizeH="0" baseline="0" dirty="0" smtClean="0">
              <a:ln>
                <a:noFill/>
              </a:ln>
              <a:effectLst/>
              <a:latin typeface="Century Gothic" panose="020B0502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fr-FR" altLang="en-US" sz="1700" i="1" dirty="0" smtClean="0">
                <a:latin typeface="Century Gothic" panose="020B0502020202020204" pitchFamily="34" charset="0"/>
              </a:rPr>
              <a:t>……………………………………………………………..</a:t>
            </a:r>
            <a:endParaRPr kumimoji="0" lang="en-GB" altLang="en-US" sz="1700" b="0" i="0" u="none" strike="noStrike" cap="none" normalizeH="0" baseline="0" dirty="0" smtClean="0">
              <a:ln>
                <a:noFill/>
              </a:ln>
              <a:effectLst/>
              <a:latin typeface="Century Gothic" panose="020B0502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kumimoji="0" lang="fr-FR" altLang="en-US" sz="1700" b="1" i="0" u="none" strike="noStrike" cap="none" normalizeH="0" baseline="0" dirty="0" smtClean="0">
              <a:ln>
                <a:noFill/>
              </a:ln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fr-FR" altLang="en-US" sz="1700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3. Quel âge as-tu?</a:t>
            </a:r>
            <a:endParaRPr kumimoji="0" lang="en-GB" altLang="en-US" sz="1700" b="0" i="0" u="none" strike="noStrike" cap="none" normalizeH="0" baseline="0" dirty="0" smtClean="0">
              <a:ln>
                <a:noFill/>
              </a:ln>
              <a:effectLst/>
              <a:latin typeface="Century Gothic" panose="020B0502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fr-FR" altLang="en-US" sz="1700" b="0" i="1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J’ai ……………………ans</a:t>
            </a:r>
            <a:endParaRPr kumimoji="0" lang="en-GB" altLang="en-US" sz="1700" b="0" i="0" u="none" strike="noStrike" cap="none" normalizeH="0" baseline="0" dirty="0" smtClean="0">
              <a:ln>
                <a:noFill/>
              </a:ln>
              <a:effectLst/>
              <a:latin typeface="Century Gothic" panose="020B0502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fr-FR" altLang="en-US" sz="1700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4. Quelle est la date de ton anniversaire?</a:t>
            </a:r>
            <a:endParaRPr kumimoji="0" lang="en-GB" altLang="en-US" sz="1700" b="0" i="0" u="none" strike="noStrike" cap="none" normalizeH="0" baseline="0" dirty="0" smtClean="0">
              <a:ln>
                <a:noFill/>
              </a:ln>
              <a:effectLst/>
              <a:latin typeface="Century Gothic" panose="020B0502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fr-FR" altLang="en-US" sz="1700" b="0" i="1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Mon anniversaire c’est le</a:t>
            </a:r>
            <a:r>
              <a:rPr kumimoji="0" lang="fr-FR" altLang="en-US" sz="1700" b="0" i="1" u="none" strike="noStrike" cap="none" normalizeH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……………………………………….</a:t>
            </a:r>
            <a:endParaRPr kumimoji="0" lang="en-GB" altLang="en-US" sz="1700" b="0" i="0" u="none" strike="noStrike" cap="none" normalizeH="0" baseline="0" dirty="0" smtClean="0">
              <a:ln>
                <a:noFill/>
              </a:ln>
              <a:effectLst/>
              <a:latin typeface="Century Gothic" panose="020B0502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kumimoji="0" lang="fr-FR" altLang="en-US" sz="1700" b="1" i="0" u="none" strike="noStrike" cap="none" normalizeH="0" baseline="0" dirty="0" smtClean="0">
              <a:ln>
                <a:noFill/>
              </a:ln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fr-FR" altLang="en-US" sz="1700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5. Tu as des frères ou des sœurs? </a:t>
            </a:r>
            <a:endParaRPr kumimoji="0" lang="en-GB" altLang="en-US" sz="1700" b="0" i="0" u="none" strike="noStrike" cap="none" normalizeH="0" baseline="0" dirty="0" smtClean="0">
              <a:ln>
                <a:noFill/>
              </a:ln>
              <a:effectLst/>
              <a:latin typeface="Century Gothic" panose="020B0502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fr-FR" altLang="en-US" sz="1700" i="1" dirty="0" smtClean="0">
                <a:latin typeface="Century Gothic" panose="020B0502020202020204" pitchFamily="34" charset="0"/>
              </a:rPr>
              <a:t>………………………………………………………………………………</a:t>
            </a:r>
            <a:br>
              <a:rPr lang="fr-FR" altLang="en-US" sz="1700" i="1" dirty="0" smtClean="0">
                <a:latin typeface="Century Gothic" panose="020B0502020202020204" pitchFamily="34" charset="0"/>
              </a:rPr>
            </a:br>
            <a:r>
              <a:rPr lang="fr-FR" altLang="en-US" sz="1700" b="1" dirty="0" smtClean="0">
                <a:latin typeface="Century Gothic" panose="020B0502020202020204" pitchFamily="34" charset="0"/>
              </a:rPr>
              <a:t>6</a:t>
            </a:r>
            <a:r>
              <a:rPr lang="fr-FR" altLang="en-US" sz="1700" i="1" dirty="0" smtClean="0">
                <a:latin typeface="Century Gothic" panose="020B0502020202020204" pitchFamily="34" charset="0"/>
              </a:rPr>
              <a:t>. </a:t>
            </a:r>
            <a:r>
              <a:rPr kumimoji="0" lang="fr-FR" altLang="en-US" sz="1700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Tu as un animal?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fr-FR" altLang="en-US" sz="1700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……………………………………………………………………………….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kumimoji="0" lang="fr-FR" altLang="en-US" sz="1700" b="1" i="0" u="none" strike="noStrike" cap="none" normalizeH="0" baseline="0" dirty="0" smtClean="0">
              <a:ln>
                <a:noFill/>
              </a:ln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fr-FR" altLang="en-US" sz="1700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7. Où habites-tu? (</a:t>
            </a:r>
            <a:r>
              <a:rPr kumimoji="0" lang="en-US" altLang="en-US" sz="1700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Say where you live. Which country? </a:t>
            </a:r>
            <a:endParaRPr kumimoji="0" lang="en-GB" altLang="en-US" sz="1700" b="0" i="0" u="none" strike="noStrike" cap="none" normalizeH="0" baseline="0" dirty="0" smtClean="0">
              <a:ln>
                <a:noFill/>
              </a:ln>
              <a:effectLst/>
              <a:latin typeface="Century Gothic" panose="020B0502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en-US" altLang="en-US" sz="1700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Is it in the north/south/west/east?)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fr-FR" altLang="en-US" sz="1700" i="1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J’habite à………………………………………………………………………</a:t>
            </a:r>
          </a:p>
          <a:p>
            <a:pPr lvl="0"/>
            <a:r>
              <a:rPr lang="fr-FR" altLang="en-US" sz="1700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Qu’est-ce qu’il y a à _________________?</a:t>
            </a:r>
          </a:p>
          <a:p>
            <a:pPr lvl="0"/>
            <a:r>
              <a:rPr lang="fr-FR" altLang="en-US" sz="1700" i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 ……………………………...il y a ……………………………………………………………</a:t>
            </a:r>
            <a:endParaRPr lang="fr-FR" altLang="en-US" sz="1700" b="1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fr-FR" altLang="en-US" sz="1700" b="1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fr-FR" altLang="en-US" sz="17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9. Quelles langues parles-tu?</a:t>
            </a:r>
            <a:r>
              <a:rPr lang="fr-FR" altLang="en-US" sz="1700" i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altLang="en-US" sz="1700" i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Je parle ………………………………………………………………………</a:t>
            </a:r>
            <a:endParaRPr lang="fr-FR" altLang="en-US" sz="1700" i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6123304" y="239283"/>
            <a:ext cx="2968308" cy="427290"/>
          </a:xfrm>
          <a:prstGeom prst="wedgeRoundRectCallou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Comment tu t’appelles</a:t>
            </a:r>
            <a:r>
              <a:rPr lang="fr-FR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?</a:t>
            </a:r>
            <a:endParaRPr lang="en-GB" altLang="en-US" dirty="0">
              <a:latin typeface="Century Gothic" panose="020B05020202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6614446" y="895885"/>
            <a:ext cx="2477166" cy="427290"/>
          </a:xfrm>
          <a:prstGeom prst="wedgeRoundRectCallou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Comment ç</a:t>
            </a:r>
            <a:r>
              <a:rPr lang="fr-FR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a </a:t>
            </a:r>
            <a:r>
              <a:rPr lang="fr-FR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va 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943699" y="1655749"/>
            <a:ext cx="2147912" cy="427290"/>
          </a:xfrm>
          <a:prstGeom prst="wedgeRoundRectCallou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Quel âge as-tu?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560848" y="2415613"/>
            <a:ext cx="4530764" cy="427290"/>
          </a:xfrm>
          <a:prstGeom prst="wedgeRoundRectCallou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Quelle est la date de ton anniversaire?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426579" y="3083966"/>
            <a:ext cx="3665033" cy="427290"/>
          </a:xfrm>
          <a:prstGeom prst="wedgeRoundRectCallou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Tu as des frères ou des sœurs? 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943698" y="3752319"/>
            <a:ext cx="2147913" cy="427290"/>
          </a:xfrm>
          <a:prstGeom prst="wedgeRoundRectCallou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Tu as un animal? 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6943697" y="4420672"/>
            <a:ext cx="2147913" cy="427290"/>
          </a:xfrm>
          <a:prstGeom prst="wedgeRoundRectCallou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Où habites-tu? 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4631821" y="5158185"/>
            <a:ext cx="4459789" cy="427290"/>
          </a:xfrm>
          <a:prstGeom prst="wedgeRoundRectCallou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Qu’est-ce qu’il y a à </a:t>
            </a:r>
            <a:r>
              <a:rPr lang="fr-FR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______________?</a:t>
            </a:r>
            <a:endParaRPr lang="fr-FR" altLang="en-US" b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5811140" y="6067601"/>
            <a:ext cx="3280472" cy="427290"/>
          </a:xfrm>
          <a:prstGeom prst="wedgeRoundRectCallou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Quelles langues parles-tu? </a:t>
            </a:r>
          </a:p>
        </p:txBody>
      </p:sp>
    </p:spTree>
    <p:extLst>
      <p:ext uri="{BB962C8B-B14F-4D97-AF65-F5344CB8AC3E}">
        <p14:creationId xmlns:p14="http://schemas.microsoft.com/office/powerpoint/2010/main" val="296155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ment_tu_t'appell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ment_ca_v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el_age_as_t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Quelle est la da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u as des freres ou des soeu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u as un anim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Ou habites t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Qu'est-ce-qu'il y a a Cambrid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quelles langues parles-t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</TotalTime>
  <Words>272</Words>
  <Application>Microsoft Office PowerPoint</Application>
  <PresentationFormat>On-screen Show (4:3)</PresentationFormat>
  <Paragraphs>87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Century Gothic</vt:lpstr>
      <vt:lpstr>Times New Roman</vt:lpstr>
      <vt:lpstr>Tw Cen MT</vt:lpstr>
      <vt:lpstr>1_Office Theme</vt:lpstr>
      <vt:lpstr>2_Office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Révision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9</cp:revision>
  <dcterms:created xsi:type="dcterms:W3CDTF">2019-04-18T13:52:55Z</dcterms:created>
  <dcterms:modified xsi:type="dcterms:W3CDTF">2019-05-05T11:05:28Z</dcterms:modified>
</cp:coreProperties>
</file>