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11"/>
  </p:notesMasterIdLst>
  <p:sldIdLst>
    <p:sldId id="257" r:id="rId5"/>
    <p:sldId id="258" r:id="rId6"/>
    <p:sldId id="259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096D4-CC67-4D8F-9D40-64C954B1253C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AD6B6-F976-48E9-9223-8C5AC0EC7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88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This lesson is about consolidating all the language learnt so far about music, likes, dislikes and reasons and bringing it together so that pupils end up being confident in have a short exchange of up to a max. of 6 questions and answers.</a:t>
            </a:r>
            <a:br>
              <a:rPr lang="en-GB" altLang="en-US" smtClean="0"/>
            </a:br>
            <a:r>
              <a:rPr lang="en-GB" altLang="en-US" smtClean="0"/>
              <a:t>We are going to begin with some game activities to rehearse the language they have met, develop fluency, memory, pronunciation and confidence in speaking.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4CC29A7-EC2C-4F2E-858B-B92936AE8134}" type="slidenum">
              <a:rPr lang="en-GB" altLang="en-US">
                <a:solidFill>
                  <a:prstClr val="black"/>
                </a:solidFill>
              </a:rPr>
              <a:pPr/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41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Teach the key question words with gestures. 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0B400F-C5A1-40EA-B423-BB95DCC20512}" type="slidenum">
              <a:rPr lang="en-GB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</a:t>
            </a:fld>
            <a:endParaRPr lang="en-GB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21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Teach the key question words with gestures. 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0B400F-C5A1-40EA-B423-BB95DCC20512}" type="slidenum">
              <a:rPr lang="en-GB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3</a:t>
            </a:fld>
            <a:endParaRPr lang="en-GB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058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Use this to check pupils recall the English for each question word.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9113F1-993E-4D83-9137-F60EA20B8234}" type="slidenum">
              <a:rPr lang="en-GB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4</a:t>
            </a:fld>
            <a:endParaRPr lang="en-GB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2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CD5A4-458C-4069-8E0F-DE4D4E93E64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0C1EA-9DDE-43E7-A56B-98BD515782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50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8442-28DA-428E-98FA-70DBE330369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E81BC-4E09-43C6-B722-7F7FAB115E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421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90D7B-CF3E-4C45-B2C3-2A935FBD775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21DCE-CD8D-4C14-B830-8DA51C09C7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528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21FCF-00DF-44C8-A1D6-2F2CDB3FB07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C8F6C-72C4-4A89-BC52-84B2E629B5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0888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6AE1-9EBD-4215-8D72-71B6DFB1DEF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95EEE-1AFA-40DA-BEA5-962D66CCD0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95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3680-57F1-4738-ACB0-103F6341F7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2294E-677B-44D7-B980-DB021D6FE1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131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29CB-8EDE-4F98-9B5A-9C5F4E2E12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B44B3-B832-44B3-942D-078915F5C6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4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0B966-3D17-4141-B1EE-69B140D5A7C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9467-4C92-4343-9DAD-5B1CAAC274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0761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95D25-AE88-4DBD-9948-F1A58F37406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E11A-4E71-46B4-8D6D-AFED90A67D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53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06E6-2213-4CDC-ABEE-CA05F6587E0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D9299-8D4B-4451-8687-DEF2DFD729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9219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2F8E4-88D4-42C7-B140-AE236BF87A3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B0A3B-340E-4169-830B-B737B504BE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83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6B7A7-39D6-4FE1-A259-4332CC2B72E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2880C-59C3-404E-B9B7-A38DA03685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8857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63164-66EC-48FC-A1A5-505B7DDF185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7F82F-3DFA-4A85-8CCE-950F8A7A78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3416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13FBA-F19B-4895-9C82-5F42F088216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BBCF-4D32-4B98-9FF9-A8E73B04E3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8498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CC57-45BD-4C82-92A5-3E347041673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CAD4-DD3E-44EF-B280-DF9EFC78F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46245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21FCF-00DF-44C8-A1D6-2F2CDB3FB07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C8F6C-72C4-4A89-BC52-84B2E629B5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2629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6AE1-9EBD-4215-8D72-71B6DFB1DEF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95EEE-1AFA-40DA-BEA5-962D66CCD0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02953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3680-57F1-4738-ACB0-103F6341F7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2294E-677B-44D7-B980-DB021D6FE1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97851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29CB-8EDE-4F98-9B5A-9C5F4E2E12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B44B3-B832-44B3-942D-078915F5C6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6653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0B966-3D17-4141-B1EE-69B140D5A7C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9467-4C92-4343-9DAD-5B1CAAC274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101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95D25-AE88-4DBD-9948-F1A58F37406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E11A-4E71-46B4-8D6D-AFED90A67D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95804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06E6-2213-4CDC-ABEE-CA05F6587E0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D9299-8D4B-4451-8687-DEF2DFD729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759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9B80C-9044-4F48-87DD-0AE25CDFD1B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7616B-74E2-43C3-9309-9EE5106695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9310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2F8E4-88D4-42C7-B140-AE236BF87A3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B0A3B-340E-4169-830B-B737B504BE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679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63164-66EC-48FC-A1A5-505B7DDF185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7F82F-3DFA-4A85-8CCE-950F8A7A78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8250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13FBA-F19B-4895-9C82-5F42F088216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BBCF-4D32-4B98-9FF9-A8E73B04E3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682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CC57-45BD-4C82-92A5-3E347041673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CAD4-DD3E-44EF-B280-DF9EFC78F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65368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958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23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196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86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968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5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4B57F-162C-4962-A61E-48B97DEBCF2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FD8D-C5F8-460A-A5B2-29E97770CE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89679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043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576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9262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531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01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0C3B4-25C5-4889-A59F-44DC51646C8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38943-5EB4-4B4F-8EE8-2C160F6379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654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F6AF6-9DB8-4158-86C6-3CC7D494EA6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D4981-384A-4ECF-952A-D3907BFE94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717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6F127-1C8F-4310-89F1-84C5A7BEED7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E2D8C-D81E-447A-B5E6-EBE49E9203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436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37304-20FC-4AB1-B569-C8BE146EF9A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02015-7215-40A1-99C3-75E9A572B6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189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D9724-259E-415B-94FE-7203C70634A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E148A-7269-42DA-A7A1-33D6656D06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390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E47379-235C-4F86-85BE-2678A3F725E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19EF05-DC01-4F88-8BE7-11DD8E0F7CFD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5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F693EA-B327-4083-B786-624F5086FAF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9C3052-E5BB-45D6-A310-32FC341A82AE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3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F693EA-B327-4083-B786-624F5086FAF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9C3052-E5BB-45D6-A310-32FC341A82AE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6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C5ABB-0E35-488B-AB81-6BAE2BCADFA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28F0-D4FD-49E8-887E-A32E8D446A4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0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8437" y="541867"/>
            <a:ext cx="8192230" cy="59666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00200" y="2174875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dirty="0" err="1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Révision</a:t>
            </a:r>
            <a:r>
              <a:rPr lang="en-GB" sz="48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10608" r="10054"/>
          <a:stretch/>
        </p:blipFill>
        <p:spPr>
          <a:xfrm>
            <a:off x="2941563" y="3032258"/>
            <a:ext cx="1682989" cy="98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2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egunta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0"/>
            <a:ext cx="3295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5900" y="3213100"/>
            <a:ext cx="3492500" cy="124777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600" b="1" dirty="0" err="1">
                <a:solidFill>
                  <a:prstClr val="black"/>
                </a:solidFill>
              </a:rPr>
              <a:t>Où</a:t>
            </a:r>
            <a:r>
              <a:rPr lang="en-GB" sz="66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355600" y="4652963"/>
            <a:ext cx="3568700" cy="14033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dirty="0" err="1">
                <a:solidFill>
                  <a:prstClr val="black"/>
                </a:solidFill>
              </a:rPr>
              <a:t>Quand</a:t>
            </a:r>
            <a:r>
              <a:rPr lang="en-GB" sz="54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775200" y="1484313"/>
            <a:ext cx="4329113" cy="12255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b="1" dirty="0" err="1">
                <a:solidFill>
                  <a:prstClr val="white"/>
                </a:solidFill>
              </a:rPr>
              <a:t>Pourquoi</a:t>
            </a:r>
            <a:r>
              <a:rPr lang="en-GB" sz="4800" b="1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262563" y="2708275"/>
            <a:ext cx="3873500" cy="144145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 err="1">
                <a:solidFill>
                  <a:prstClr val="black"/>
                </a:solidFill>
              </a:rPr>
              <a:t>Combien</a:t>
            </a:r>
            <a:r>
              <a:rPr lang="en-GB" sz="44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112713" y="0"/>
            <a:ext cx="4662487" cy="16446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dirty="0">
                <a:solidFill>
                  <a:prstClr val="black"/>
                </a:solidFill>
              </a:rPr>
              <a:t>Comment?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940425" y="44450"/>
            <a:ext cx="2881313" cy="1374775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0" b="1" dirty="0">
                <a:solidFill>
                  <a:prstClr val="white"/>
                </a:solidFill>
              </a:rPr>
              <a:t>Qui?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355600" y="1844675"/>
            <a:ext cx="2847975" cy="115252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dirty="0">
                <a:solidFill>
                  <a:prstClr val="white"/>
                </a:solidFill>
              </a:rPr>
              <a:t>Que?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5559425" y="4308475"/>
            <a:ext cx="3511550" cy="2360613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 err="1">
                <a:solidFill>
                  <a:prstClr val="black"/>
                </a:solidFill>
              </a:rPr>
              <a:t>Quel</a:t>
            </a:r>
            <a:r>
              <a:rPr lang="en-GB" sz="4400" b="1" dirty="0">
                <a:solidFill>
                  <a:prstClr val="black"/>
                </a:solidFill>
              </a:rPr>
              <a:t>/s/ </a:t>
            </a:r>
            <a:r>
              <a:rPr lang="en-GB" sz="4400" b="1" dirty="0" err="1">
                <a:solidFill>
                  <a:prstClr val="black"/>
                </a:solidFill>
              </a:rPr>
              <a:t>Quelle</a:t>
            </a:r>
            <a:r>
              <a:rPr lang="en-GB" sz="4400" b="1" dirty="0">
                <a:solidFill>
                  <a:prstClr val="black"/>
                </a:solidFill>
              </a:rPr>
              <a:t>/s?</a:t>
            </a:r>
          </a:p>
        </p:txBody>
      </p:sp>
      <p:sp>
        <p:nvSpPr>
          <p:cNvPr id="4107" name="TextBox 1"/>
          <p:cNvSpPr txBox="1">
            <a:spLocks noChangeArrowheads="1"/>
          </p:cNvSpPr>
          <p:nvPr/>
        </p:nvSpPr>
        <p:spPr bwMode="auto">
          <a:xfrm>
            <a:off x="3452813" y="6456363"/>
            <a:ext cx="2297112" cy="371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3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egunta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0"/>
            <a:ext cx="3295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5900" y="3213100"/>
            <a:ext cx="3492500" cy="124777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600" b="1" dirty="0" smtClean="0">
                <a:solidFill>
                  <a:prstClr val="black"/>
                </a:solidFill>
              </a:rPr>
              <a:t>O_?</a:t>
            </a:r>
            <a:endParaRPr lang="en-GB" sz="6600" b="1" dirty="0">
              <a:solidFill>
                <a:prstClr val="black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55600" y="4652963"/>
            <a:ext cx="3568700" cy="14033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dirty="0" smtClean="0">
                <a:solidFill>
                  <a:prstClr val="black"/>
                </a:solidFill>
              </a:rPr>
              <a:t>Q____?</a:t>
            </a:r>
            <a:endParaRPr lang="en-GB" sz="5400" b="1" dirty="0">
              <a:solidFill>
                <a:prstClr val="black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4775200" y="1484313"/>
            <a:ext cx="4329113" cy="12255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b="1" dirty="0" smtClean="0">
                <a:solidFill>
                  <a:prstClr val="white"/>
                </a:solidFill>
              </a:rPr>
              <a:t>P_______?</a:t>
            </a:r>
            <a:endParaRPr lang="en-GB" sz="4800" b="1" dirty="0">
              <a:solidFill>
                <a:prstClr val="white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262563" y="2708275"/>
            <a:ext cx="3873500" cy="144145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 smtClean="0">
                <a:solidFill>
                  <a:prstClr val="black"/>
                </a:solidFill>
              </a:rPr>
              <a:t>C______?</a:t>
            </a:r>
            <a:endParaRPr lang="en-GB" sz="4400" b="1" dirty="0">
              <a:solidFill>
                <a:prstClr val="black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112713" y="0"/>
            <a:ext cx="4662487" cy="16446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dirty="0" smtClean="0">
                <a:solidFill>
                  <a:prstClr val="black"/>
                </a:solidFill>
              </a:rPr>
              <a:t>C_______?</a:t>
            </a:r>
            <a:endParaRPr lang="en-GB" sz="5400" b="1" dirty="0">
              <a:solidFill>
                <a:prstClr val="black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940425" y="44450"/>
            <a:ext cx="2881313" cy="1374775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0" b="1" dirty="0" smtClean="0">
                <a:solidFill>
                  <a:prstClr val="white"/>
                </a:solidFill>
              </a:rPr>
              <a:t>Q__?</a:t>
            </a:r>
            <a:endParaRPr lang="en-GB" sz="6000" b="1" dirty="0">
              <a:solidFill>
                <a:prstClr val="white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355600" y="1844675"/>
            <a:ext cx="2847975" cy="115252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5400" b="1" dirty="0" smtClean="0">
                <a:solidFill>
                  <a:prstClr val="white"/>
                </a:solidFill>
              </a:rPr>
              <a:t>Q__?</a:t>
            </a:r>
            <a:endParaRPr lang="en-GB" sz="5400" b="1" dirty="0">
              <a:solidFill>
                <a:prstClr val="white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5559425" y="4308475"/>
            <a:ext cx="3511550" cy="2360613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400" b="1" dirty="0" smtClean="0">
                <a:solidFill>
                  <a:prstClr val="black"/>
                </a:solidFill>
              </a:rPr>
              <a:t>Q____</a:t>
            </a:r>
            <a:br>
              <a:rPr lang="en-GB" sz="4400" b="1" dirty="0" smtClean="0">
                <a:solidFill>
                  <a:prstClr val="black"/>
                </a:solidFill>
              </a:rPr>
            </a:br>
            <a:r>
              <a:rPr lang="en-GB" sz="4400" b="1" dirty="0" smtClean="0">
                <a:solidFill>
                  <a:prstClr val="black"/>
                </a:solidFill>
              </a:rPr>
              <a:t>Q_____?</a:t>
            </a:r>
            <a:endParaRPr lang="en-GB" sz="4400" b="1" dirty="0">
              <a:solidFill>
                <a:prstClr val="black"/>
              </a:solidFill>
            </a:endParaRPr>
          </a:p>
        </p:txBody>
      </p:sp>
      <p:sp>
        <p:nvSpPr>
          <p:cNvPr id="4107" name="TextBox 1"/>
          <p:cNvSpPr txBox="1">
            <a:spLocks noChangeArrowheads="1"/>
          </p:cNvSpPr>
          <p:nvPr/>
        </p:nvSpPr>
        <p:spPr bwMode="auto">
          <a:xfrm>
            <a:off x="3452813" y="6456363"/>
            <a:ext cx="2297112" cy="371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7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24"/>
          <p:cNvGraphicFramePr>
            <a:graphicFrameLocks noGrp="1"/>
          </p:cNvGraphicFramePr>
          <p:nvPr/>
        </p:nvGraphicFramePr>
        <p:xfrm>
          <a:off x="250825" y="188913"/>
          <a:ext cx="4572000" cy="6280152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/>
                  </a:extLst>
                </a:gridCol>
                <a:gridCol w="2286000">
                  <a:extLst>
                    <a:ext uri="{9D8B030D-6E8A-4147-A177-3AD203B41FA5}"/>
                  </a:extLst>
                </a:gridCol>
              </a:tblGrid>
              <a:tr h="896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Questions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1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Où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	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1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Qui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	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1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Quand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?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1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Que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? 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1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 ? 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1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Pourquoi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651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Combien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?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822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Quel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/s </a:t>
                      </a:r>
                      <a:r>
                        <a:rPr kumimoji="0" lang="es-E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Quelle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/s?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8" marB="457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6418" name="Picture 2" descr="Pregunta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2781300"/>
            <a:ext cx="1809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55875" y="1055688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200" b="1">
                <a:solidFill>
                  <a:prstClr val="black"/>
                </a:solidFill>
                <a:cs typeface="Arial" panose="020B0604020202020204" pitchFamily="34" charset="0"/>
              </a:rPr>
              <a:t>Where?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90800" y="1703388"/>
            <a:ext cx="22320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200" b="1">
                <a:solidFill>
                  <a:prstClr val="black"/>
                </a:solidFill>
                <a:cs typeface="Arial" panose="020B0604020202020204" pitchFamily="34" charset="0"/>
              </a:rPr>
              <a:t>Who?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55875" y="2352675"/>
            <a:ext cx="22320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200" b="1">
                <a:solidFill>
                  <a:prstClr val="black"/>
                </a:solidFill>
                <a:cs typeface="Arial" panose="020B0604020202020204" pitchFamily="34" charset="0"/>
              </a:rPr>
              <a:t>When?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55875" y="3000375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200" b="1">
                <a:solidFill>
                  <a:prstClr val="black"/>
                </a:solidFill>
                <a:cs typeface="Arial" panose="020B0604020202020204" pitchFamily="34" charset="0"/>
              </a:rPr>
              <a:t>What?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55875" y="3681413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200" b="1">
                <a:solidFill>
                  <a:prstClr val="black"/>
                </a:solidFill>
                <a:cs typeface="Arial" panose="020B0604020202020204" pitchFamily="34" charset="0"/>
              </a:rPr>
              <a:t>How?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90800" y="4289425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200" b="1">
                <a:solidFill>
                  <a:prstClr val="black"/>
                </a:solidFill>
                <a:cs typeface="Arial" panose="020B0604020202020204" pitchFamily="34" charset="0"/>
              </a:rPr>
              <a:t>Why?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36825" y="5030788"/>
            <a:ext cx="28257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200" b="1">
                <a:solidFill>
                  <a:prstClr val="black"/>
                </a:solidFill>
                <a:cs typeface="Arial" panose="020B0604020202020204" pitchFamily="34" charset="0"/>
              </a:rPr>
              <a:t>How much?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36825" y="5711825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200" b="1">
                <a:solidFill>
                  <a:prstClr val="black"/>
                </a:solidFill>
                <a:cs typeface="Arial" panose="020B0604020202020204" pitchFamily="34" charset="0"/>
              </a:rPr>
              <a:t>Which?</a:t>
            </a:r>
          </a:p>
        </p:txBody>
      </p:sp>
      <p:sp>
        <p:nvSpPr>
          <p:cNvPr id="16427" name="TextBox 1"/>
          <p:cNvSpPr txBox="1">
            <a:spLocks noChangeArrowheads="1"/>
          </p:cNvSpPr>
          <p:nvPr/>
        </p:nvSpPr>
        <p:spPr bwMode="auto">
          <a:xfrm>
            <a:off x="6043613" y="6253163"/>
            <a:ext cx="143827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319" y="1090858"/>
            <a:ext cx="226444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72378" y="1738558"/>
            <a:ext cx="226444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72377" y="2386258"/>
            <a:ext cx="226444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72376" y="3031635"/>
            <a:ext cx="226444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72375" y="3700065"/>
            <a:ext cx="226444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63052" y="4326235"/>
            <a:ext cx="226444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61602" y="4999831"/>
            <a:ext cx="226444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72374" y="5647531"/>
            <a:ext cx="2264447" cy="821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87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err="1" smtClean="0">
                <a:latin typeface="Tw Cen MT" panose="020B0602020104020603" pitchFamily="34" charset="0"/>
              </a:rPr>
              <a:t>Révision</a:t>
            </a:r>
            <a:endParaRPr lang="en-GB" sz="5400" b="1" dirty="0">
              <a:latin typeface="Tw Cen MT" panose="020B0602020104020603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690689"/>
            <a:ext cx="8370384" cy="4351338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Comment 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tu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t’appelles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?</a:t>
            </a:r>
          </a:p>
          <a:p>
            <a:r>
              <a:rPr lang="en-GB" sz="3600" b="1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Comment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ça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va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?</a:t>
            </a:r>
          </a:p>
          <a:p>
            <a:r>
              <a:rPr lang="en-GB" sz="3600" b="1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Quel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âge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as-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tu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?</a:t>
            </a:r>
          </a:p>
          <a:p>
            <a:r>
              <a:rPr lang="en-GB" sz="3600" b="1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Quelle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est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la date de ton 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anniversaire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?  </a:t>
            </a:r>
          </a:p>
          <a:p>
            <a:r>
              <a:rPr lang="en-GB" sz="3600" b="1" dirty="0" err="1">
                <a:solidFill>
                  <a:prstClr val="black"/>
                </a:solidFill>
              </a:rPr>
              <a:t>Où</a:t>
            </a:r>
            <a:r>
              <a:rPr lang="en-GB" sz="3600" b="1" dirty="0">
                <a:solidFill>
                  <a:prstClr val="black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habites-tu</a:t>
            </a:r>
            <a:r>
              <a:rPr lang="en-GB" sz="3600" dirty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?</a:t>
            </a:r>
          </a:p>
          <a:p>
            <a:r>
              <a:rPr lang="fr-FR" sz="3600" b="1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Pourquoi </a:t>
            </a:r>
            <a:r>
              <a:rPr lang="fr-FR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Cambridge est </a:t>
            </a:r>
            <a:r>
              <a:rPr lang="fr-FR" sz="3600" dirty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célèbre?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</a:t>
            </a:r>
          </a:p>
          <a:p>
            <a:r>
              <a:rPr lang="en-GB" sz="3600" b="1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Quel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temps fait-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il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?</a:t>
            </a:r>
          </a:p>
          <a:p>
            <a:r>
              <a:rPr lang="en-GB" sz="3600" b="1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Qui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est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ton 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professeur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 de </a:t>
            </a:r>
            <a:r>
              <a:rPr lang="en-GB" sz="3600" dirty="0" err="1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français</a:t>
            </a:r>
            <a:r>
              <a:rPr lang="en-GB" sz="3600" dirty="0" smtClean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>? </a:t>
            </a:r>
            <a:r>
              <a:rPr lang="en-GB" sz="3600" dirty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GB" sz="3600" dirty="0">
                <a:solidFill>
                  <a:srgbClr val="000000"/>
                </a:solidFill>
                <a:latin typeface="Tw Cen MT" panose="020B0602020104020603" pitchFamily="34" charset="0"/>
                <a:cs typeface="Times New Roman" pitchFamily="18" charset="0"/>
              </a:rPr>
            </a:br>
            <a:endParaRPr lang="en-GB" sz="3600" dirty="0">
              <a:latin typeface="Tw Cen MT" panose="020B0602020104020603" pitchFamily="34" charset="0"/>
            </a:endParaRPr>
          </a:p>
        </p:txBody>
      </p:sp>
      <p:sp>
        <p:nvSpPr>
          <p:cNvPr id="2" name="Cloud 1"/>
          <p:cNvSpPr/>
          <p:nvPr/>
        </p:nvSpPr>
        <p:spPr>
          <a:xfrm>
            <a:off x="854439" y="1651607"/>
            <a:ext cx="1944517" cy="671868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832137" y="2290022"/>
            <a:ext cx="1944517" cy="632786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854439" y="2917179"/>
            <a:ext cx="1063571" cy="632786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9" name="Cloud 8"/>
          <p:cNvSpPr/>
          <p:nvPr/>
        </p:nvSpPr>
        <p:spPr>
          <a:xfrm>
            <a:off x="854439" y="3510883"/>
            <a:ext cx="1398107" cy="632786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854439" y="4143669"/>
            <a:ext cx="740185" cy="632786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854439" y="4776455"/>
            <a:ext cx="1944517" cy="632786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854439" y="5389700"/>
            <a:ext cx="1139253" cy="632786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Cloud 12"/>
          <p:cNvSpPr/>
          <p:nvPr/>
        </p:nvSpPr>
        <p:spPr>
          <a:xfrm>
            <a:off x="896942" y="6022486"/>
            <a:ext cx="853800" cy="632786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6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12" y="117693"/>
            <a:ext cx="8898673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GB" altLang="en-US" sz="1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Y6 </a:t>
            </a:r>
            <a:r>
              <a:rPr lang="en-GB" altLang="en-US" sz="1700" b="1" u="sng" dirty="0" smtClean="0">
                <a:latin typeface="Century Gothic" panose="020B0502020202020204" pitchFamily="34" charset="0"/>
              </a:rPr>
              <a:t>Conversation</a:t>
            </a:r>
            <a:br>
              <a:rPr lang="en-GB" altLang="en-US" sz="1700" b="1" u="sng" dirty="0" smtClean="0">
                <a:latin typeface="Century Gothic" panose="020B0502020202020204" pitchFamily="34" charset="0"/>
              </a:rPr>
            </a:br>
            <a:endParaRPr kumimoji="0" lang="en-GB" altLang="en-US" sz="17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1. Comment </a:t>
            </a: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tu t’appelles?</a:t>
            </a:r>
            <a:endParaRPr kumimoji="0" lang="en-GB" altLang="en-US" sz="1700" b="0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altLang="en-US" sz="1700" b="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Je m’appelle</a:t>
            </a:r>
            <a:r>
              <a:rPr kumimoji="0" lang="fr-FR" altLang="en-US" sz="1700" b="0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……………………..</a:t>
            </a:r>
            <a:endParaRPr kumimoji="0" lang="en-GB" altLang="en-US" sz="1700" b="0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2. Ça </a:t>
            </a: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va ?</a:t>
            </a:r>
            <a:endParaRPr kumimoji="0" lang="en-GB" altLang="en-US" sz="1700" b="0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r-FR" altLang="en-US" sz="1700" i="1" dirty="0" smtClean="0">
                <a:latin typeface="Century Gothic" panose="020B0502020202020204" pitchFamily="34" charset="0"/>
              </a:rPr>
              <a:t>……………………………………………………………..</a:t>
            </a:r>
            <a:endParaRPr kumimoji="0" lang="en-GB" altLang="en-US" sz="1700" b="0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fr-FR" altLang="en-US" sz="1700" b="1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3. Quel </a:t>
            </a: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âge as-tu?</a:t>
            </a:r>
            <a:endParaRPr kumimoji="0" lang="en-GB" altLang="en-US" sz="1700" b="0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altLang="en-US" sz="1700" b="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J’ai ……………………ans</a:t>
            </a:r>
            <a:endParaRPr kumimoji="0" lang="en-GB" altLang="en-US" sz="1700" b="0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4. Quelle </a:t>
            </a: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est la date de ton anniversaire?</a:t>
            </a:r>
            <a:endParaRPr kumimoji="0" lang="en-GB" altLang="en-US" sz="1700" b="0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altLang="en-US" sz="1700" b="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Mon anniversaire c’est le</a:t>
            </a:r>
            <a:r>
              <a:rPr kumimoji="0" lang="fr-FR" altLang="en-US" sz="1700" b="0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……………………………………….</a:t>
            </a:r>
            <a:endParaRPr kumimoji="0" lang="en-GB" altLang="en-US" sz="1700" b="0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fr-FR" altLang="en-US" sz="1700" b="1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5. Tu </a:t>
            </a: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as des frères ou des sœurs? </a:t>
            </a:r>
            <a:endParaRPr kumimoji="0" lang="en-GB" altLang="en-US" sz="1700" b="0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r-FR" altLang="en-US" sz="1700" i="1" dirty="0" smtClean="0">
                <a:latin typeface="Century Gothic" panose="020B0502020202020204" pitchFamily="34" charset="0"/>
              </a:rPr>
              <a:t>………………………………………………………………………………</a:t>
            </a:r>
            <a:br>
              <a:rPr lang="fr-FR" altLang="en-US" sz="1700" i="1" dirty="0" smtClean="0">
                <a:latin typeface="Century Gothic" panose="020B0502020202020204" pitchFamily="34" charset="0"/>
              </a:rPr>
            </a:br>
            <a:r>
              <a:rPr lang="fr-FR" altLang="en-US" sz="1700" b="1" dirty="0" smtClean="0">
                <a:latin typeface="Century Gothic" panose="020B0502020202020204" pitchFamily="34" charset="0"/>
              </a:rPr>
              <a:t>6</a:t>
            </a:r>
            <a:r>
              <a:rPr lang="fr-FR" altLang="en-US" sz="1700" i="1" dirty="0" smtClean="0">
                <a:latin typeface="Century Gothic" panose="020B0502020202020204" pitchFamily="34" charset="0"/>
              </a:rPr>
              <a:t>. </a:t>
            </a: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Tu </a:t>
            </a: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as un animal?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altLang="en-US" sz="1700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……………………………………………………………………………….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fr-FR" altLang="en-US" sz="1700" b="1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7. Où </a:t>
            </a:r>
            <a:r>
              <a:rPr kumimoji="0" lang="fr-FR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habites-tu? (</a:t>
            </a: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Say where you live. Which country? </a:t>
            </a:r>
            <a:endParaRPr kumimoji="0" lang="en-GB" altLang="en-US" sz="1700" b="0" i="0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Is it in the north/south/west/east?)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fr-FR" altLang="en-US" sz="170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J’habite à………………………………………………………………………</a:t>
            </a:r>
          </a:p>
          <a:p>
            <a:pPr lvl="0"/>
            <a:r>
              <a:rPr lang="fr-FR" altLang="en-US" sz="17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Qu’est-ce </a:t>
            </a:r>
            <a:r>
              <a:rPr lang="fr-FR" altLang="en-US" sz="17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qu’il y a à _________________?</a:t>
            </a:r>
          </a:p>
          <a:p>
            <a:pPr lvl="0"/>
            <a:r>
              <a:rPr lang="fr-FR" altLang="en-US" sz="1700" i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……………………………...il y a ……………………………………………………………</a:t>
            </a:r>
            <a:endParaRPr lang="fr-FR" altLang="en-US" sz="1700" b="1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fr-FR" altLang="en-US" sz="1700" b="1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fr-FR" altLang="en-US" sz="17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9. </a:t>
            </a:r>
            <a:r>
              <a:rPr lang="fr-FR" altLang="en-US" sz="17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Quelles </a:t>
            </a:r>
            <a:r>
              <a:rPr lang="fr-FR" altLang="en-US" sz="17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langues parles-tu?</a:t>
            </a:r>
            <a:r>
              <a:rPr lang="fr-FR" altLang="en-US" sz="1700" i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altLang="en-US" sz="1700" i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Je parle ………………………………………………………………………</a:t>
            </a:r>
            <a:endParaRPr lang="fr-FR" altLang="en-US" sz="1700" i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5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193</Words>
  <Application>Microsoft Office PowerPoint</Application>
  <PresentationFormat>On-screen Show (4:3)</PresentationFormat>
  <Paragraphs>74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Century Gothic</vt:lpstr>
      <vt:lpstr>Times New Roman</vt:lpstr>
      <vt:lpstr>Tw Cen MT</vt:lpstr>
      <vt:lpstr>1_Office Theme</vt:lpstr>
      <vt:lpstr>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Révision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7</cp:revision>
  <dcterms:created xsi:type="dcterms:W3CDTF">2019-04-18T13:52:55Z</dcterms:created>
  <dcterms:modified xsi:type="dcterms:W3CDTF">2019-04-19T06:07:19Z</dcterms:modified>
</cp:coreProperties>
</file>