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536" autoAdjust="0"/>
  </p:normalViewPr>
  <p:slideViewPr>
    <p:cSldViewPr snapToGrid="0">
      <p:cViewPr varScale="1">
        <p:scale>
          <a:sx n="62" d="100"/>
          <a:sy n="62" d="100"/>
        </p:scale>
        <p:origin x="16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37AE3-DC54-44A8-9B37-FCF3269265E3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0DD1D-CA04-419D-9FC8-1FFC07F81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869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/>
              <a:t>Encourage pupils to point to the person being referred to in order to make this a physical memory activity.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dirty="0"/>
              <a:t>Pupils were introduced to these all</a:t>
            </a:r>
            <a:r>
              <a:rPr lang="en-GB" altLang="en-US" baseline="0" dirty="0"/>
              <a:t> together in Y5.</a:t>
            </a:r>
            <a:endParaRPr lang="en-GB" altLang="en-US" dirty="0"/>
          </a:p>
          <a:p>
            <a:pPr eaLnBrk="1" hangingPunct="1">
              <a:spcBef>
                <a:spcPct val="0"/>
              </a:spcBef>
            </a:pPr>
            <a:r>
              <a:rPr lang="en-GB" altLang="en-US" dirty="0"/>
              <a:t>Encourage pupils here to repeat aloud ‘je ’ and point at themselves with one finger. (One finger should be used for singular forms and two for plural as we go through all of the subject pronouns.)</a:t>
            </a:r>
            <a:br>
              <a:rPr lang="en-GB" altLang="en-US" dirty="0"/>
            </a:br>
            <a:r>
              <a:rPr lang="en-GB" altLang="en-US" dirty="0"/>
              <a:t>GESTURES</a:t>
            </a:r>
            <a:r>
              <a:rPr lang="en-GB" altLang="en-US" baseline="0" dirty="0"/>
              <a:t> are the most important tool for learning these pronouns!</a:t>
            </a:r>
            <a:endParaRPr lang="en-GB" alt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24E05B4-D491-40F5-9FC2-69C0DA3F1B13}" type="slidenum">
              <a:rPr lang="en-GB" altLang="en-US">
                <a:latin typeface="Calibri" panose="020F0502020204030204" pitchFamily="34" charset="0"/>
              </a:rPr>
              <a:pPr/>
              <a:t>2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01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On is new to pupils this term (they have been introduced to it lots of times</a:t>
            </a:r>
            <a:r>
              <a:rPr lang="en-GB" baseline="0" dirty="0"/>
              <a:t> in the festival lessons).</a:t>
            </a:r>
          </a:p>
          <a:p>
            <a:r>
              <a:rPr lang="en-GB" baseline="0" dirty="0"/>
              <a:t>This slide recaps what they already know and have used with ‘on’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0DD1D-CA04-419D-9FC8-1FFC07F81B0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106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Bring them all together and elicit from the English – still use the gestures to reinforce meaning.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0DD1D-CA04-419D-9FC8-1FFC07F81B0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947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most important thing is that pupils get the opportunity to connect the verb</a:t>
            </a:r>
            <a:r>
              <a:rPr lang="en-GB" baseline="0" dirty="0"/>
              <a:t> ending with the meaning.</a:t>
            </a:r>
          </a:p>
          <a:p>
            <a:r>
              <a:rPr lang="en-GB" baseline="0" dirty="0"/>
              <a:t>Stick to the verb </a:t>
            </a:r>
            <a:r>
              <a:rPr lang="en-GB" baseline="0" dirty="0" err="1"/>
              <a:t>danser</a:t>
            </a:r>
            <a:r>
              <a:rPr lang="en-GB" baseline="0" dirty="0"/>
              <a:t> and doing some mini whiteboard practice will really help here.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0DD1D-CA04-419D-9FC8-1FFC07F81B0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540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F82C-E071-4F20-A9DC-A1F824DCE4E9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50D5-2DD9-4599-B681-18122C6832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83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F82C-E071-4F20-A9DC-A1F824DCE4E9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50D5-2DD9-4599-B681-18122C6832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59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F82C-E071-4F20-A9DC-A1F824DCE4E9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50D5-2DD9-4599-B681-18122C6832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9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F82C-E071-4F20-A9DC-A1F824DCE4E9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50D5-2DD9-4599-B681-18122C6832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53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F82C-E071-4F20-A9DC-A1F824DCE4E9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50D5-2DD9-4599-B681-18122C6832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53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F82C-E071-4F20-A9DC-A1F824DCE4E9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50D5-2DD9-4599-B681-18122C6832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20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F82C-E071-4F20-A9DC-A1F824DCE4E9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50D5-2DD9-4599-B681-18122C6832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83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F82C-E071-4F20-A9DC-A1F824DCE4E9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50D5-2DD9-4599-B681-18122C6832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3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F82C-E071-4F20-A9DC-A1F824DCE4E9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50D5-2DD9-4599-B681-18122C6832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90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F82C-E071-4F20-A9DC-A1F824DCE4E9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50D5-2DD9-4599-B681-18122C6832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7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F82C-E071-4F20-A9DC-A1F824DCE4E9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50D5-2DD9-4599-B681-18122C6832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84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1F82C-E071-4F20-A9DC-A1F824DCE4E9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50D5-2DD9-4599-B681-18122C6832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05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 Cen MT" panose="020B0602020104020603" pitchFamily="34" charset="0"/>
              </a:rPr>
              <a:t>Nous </a:t>
            </a:r>
            <a:r>
              <a:rPr lang="en-GB" dirty="0" err="1">
                <a:latin typeface="Tw Cen MT" panose="020B0602020104020603" pitchFamily="34" charset="0"/>
              </a:rPr>
              <a:t>allons</a:t>
            </a:r>
            <a:r>
              <a:rPr lang="en-GB" dirty="0">
                <a:latin typeface="Tw Cen MT" panose="020B0602020104020603" pitchFamily="34" charset="0"/>
              </a:rPr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latin typeface="Tw Cen MT" panose="020B0602020104020603" pitchFamily="34" charset="0"/>
              </a:rPr>
              <a:t>réviser</a:t>
            </a:r>
            <a:r>
              <a:rPr lang="en-GB" dirty="0">
                <a:latin typeface="Tw Cen MT" panose="020B0602020104020603" pitchFamily="34" charset="0"/>
              </a:rPr>
              <a:t> les </a:t>
            </a:r>
            <a:r>
              <a:rPr lang="en-GB" dirty="0" err="1">
                <a:latin typeface="Tw Cen MT" panose="020B0602020104020603" pitchFamily="34" charset="0"/>
              </a:rPr>
              <a:t>pronoms</a:t>
            </a:r>
            <a:r>
              <a:rPr lang="en-GB" dirty="0">
                <a:latin typeface="Tw Cen MT" panose="020B0602020104020603" pitchFamily="34" charset="0"/>
              </a:rPr>
              <a:t> </a:t>
            </a:r>
            <a:r>
              <a:rPr lang="en-GB" dirty="0" err="1">
                <a:latin typeface="Tw Cen MT" panose="020B0602020104020603" pitchFamily="34" charset="0"/>
              </a:rPr>
              <a:t>sujet</a:t>
            </a:r>
            <a:br>
              <a:rPr lang="en-GB" dirty="0">
                <a:latin typeface="Tw Cen MT" panose="020B0602020104020603" pitchFamily="34" charset="0"/>
              </a:rPr>
            </a:br>
            <a:r>
              <a:rPr lang="en-GB" dirty="0">
                <a:latin typeface="Tw Cen MT" panose="020B0602020104020603" pitchFamily="34" charset="0"/>
              </a:rPr>
              <a:t>(je, </a:t>
            </a:r>
            <a:r>
              <a:rPr lang="en-GB" dirty="0" err="1">
                <a:latin typeface="Tw Cen MT" panose="020B0602020104020603" pitchFamily="34" charset="0"/>
              </a:rPr>
              <a:t>tu</a:t>
            </a:r>
            <a:r>
              <a:rPr lang="en-GB" dirty="0">
                <a:latin typeface="Tw Cen MT" panose="020B0602020104020603" pitchFamily="34" charset="0"/>
              </a:rPr>
              <a:t>, </a:t>
            </a:r>
            <a:r>
              <a:rPr lang="en-GB" dirty="0" err="1">
                <a:latin typeface="Tw Cen MT" panose="020B0602020104020603" pitchFamily="34" charset="0"/>
              </a:rPr>
              <a:t>il</a:t>
            </a:r>
            <a:r>
              <a:rPr lang="en-GB" dirty="0">
                <a:latin typeface="Tw Cen MT" panose="020B0602020104020603" pitchFamily="34" charset="0"/>
              </a:rPr>
              <a:t>, </a:t>
            </a:r>
            <a:r>
              <a:rPr lang="en-GB" dirty="0" err="1">
                <a:latin typeface="Tw Cen MT" panose="020B0602020104020603" pitchFamily="34" charset="0"/>
              </a:rPr>
              <a:t>elle</a:t>
            </a:r>
            <a:r>
              <a:rPr lang="en-GB" dirty="0">
                <a:latin typeface="Tw Cen MT" panose="020B0602020104020603" pitchFamily="34" charset="0"/>
              </a:rPr>
              <a:t>, on, nous, </a:t>
            </a:r>
            <a:r>
              <a:rPr lang="en-GB" dirty="0" err="1">
                <a:latin typeface="Tw Cen MT" panose="020B0602020104020603" pitchFamily="34" charset="0"/>
              </a:rPr>
              <a:t>vous</a:t>
            </a:r>
            <a:r>
              <a:rPr lang="en-GB" dirty="0">
                <a:latin typeface="Tw Cen MT" panose="020B0602020104020603" pitchFamily="34" charset="0"/>
              </a:rPr>
              <a:t>, </a:t>
            </a:r>
            <a:r>
              <a:rPr lang="en-GB" dirty="0" err="1">
                <a:latin typeface="Tw Cen MT" panose="020B0602020104020603" pitchFamily="34" charset="0"/>
              </a:rPr>
              <a:t>ils</a:t>
            </a:r>
            <a:r>
              <a:rPr lang="en-GB" dirty="0">
                <a:latin typeface="Tw Cen MT" panose="020B0602020104020603" pitchFamily="34" charset="0"/>
              </a:rPr>
              <a:t>, </a:t>
            </a:r>
            <a:r>
              <a:rPr lang="en-GB" dirty="0" err="1">
                <a:latin typeface="Tw Cen MT" panose="020B0602020104020603" pitchFamily="34" charset="0"/>
              </a:rPr>
              <a:t>elles</a:t>
            </a:r>
            <a:r>
              <a:rPr lang="en-GB" dirty="0">
                <a:latin typeface="Tw Cen MT" panose="020B0602020104020603" pitchFamily="34" charset="0"/>
              </a:rPr>
              <a:t>)</a:t>
            </a:r>
            <a:br>
              <a:rPr lang="en-GB" dirty="0">
                <a:latin typeface="Tw Cen MT" panose="020B0602020104020603" pitchFamily="34" charset="0"/>
              </a:rPr>
            </a:br>
            <a:endParaRPr lang="en-GB" dirty="0">
              <a:latin typeface="Tw Cen MT" panose="020B0602020104020603" pitchFamily="34" charset="0"/>
            </a:endParaRPr>
          </a:p>
          <a:p>
            <a:r>
              <a:rPr lang="en-GB" dirty="0" err="1">
                <a:latin typeface="Tw Cen MT" panose="020B0602020104020603" pitchFamily="34" charset="0"/>
              </a:rPr>
              <a:t>pratiquer</a:t>
            </a:r>
            <a:r>
              <a:rPr lang="en-GB" dirty="0">
                <a:latin typeface="Tw Cen MT" panose="020B0602020104020603" pitchFamily="34" charset="0"/>
              </a:rPr>
              <a:t> le </a:t>
            </a:r>
            <a:r>
              <a:rPr lang="en-GB" dirty="0" err="1">
                <a:latin typeface="Tw Cen MT" panose="020B0602020104020603" pitchFamily="34" charset="0"/>
              </a:rPr>
              <a:t>verbe</a:t>
            </a:r>
            <a:r>
              <a:rPr lang="en-GB" dirty="0">
                <a:latin typeface="Tw Cen MT" panose="020B0602020104020603" pitchFamily="34" charset="0"/>
              </a:rPr>
              <a:t> ‘</a:t>
            </a:r>
            <a:r>
              <a:rPr lang="en-GB" dirty="0" err="1">
                <a:latin typeface="Tw Cen MT" panose="020B0602020104020603" pitchFamily="34" charset="0"/>
              </a:rPr>
              <a:t>danser</a:t>
            </a:r>
            <a:r>
              <a:rPr lang="en-GB" dirty="0">
                <a:latin typeface="Tw Cen MT" panose="020B0602020104020603" pitchFamily="34" charset="0"/>
              </a:rPr>
              <a:t>’</a:t>
            </a:r>
          </a:p>
          <a:p>
            <a:endParaRPr lang="en-GB" dirty="0">
              <a:latin typeface="Tw Cen MT" panose="020B0602020104020603" pitchFamily="34" charset="0"/>
            </a:endParaRPr>
          </a:p>
          <a:p>
            <a:r>
              <a:rPr lang="en-GB" dirty="0" err="1">
                <a:latin typeface="Tw Cen MT" panose="020B0602020104020603" pitchFamily="34" charset="0"/>
              </a:rPr>
              <a:t>appliquer</a:t>
            </a:r>
            <a:r>
              <a:rPr lang="en-GB" dirty="0">
                <a:latin typeface="Tw Cen MT" panose="020B0602020104020603" pitchFamily="34" charset="0"/>
              </a:rPr>
              <a:t> le motif à </a:t>
            </a:r>
            <a:r>
              <a:rPr lang="en-GB" dirty="0" err="1">
                <a:latin typeface="Tw Cen MT" panose="020B0602020104020603" pitchFamily="34" charset="0"/>
              </a:rPr>
              <a:t>d’autres</a:t>
            </a:r>
            <a:r>
              <a:rPr lang="en-GB" dirty="0">
                <a:latin typeface="Tw Cen MT" panose="020B0602020104020603" pitchFamily="34" charset="0"/>
              </a:rPr>
              <a:t> </a:t>
            </a:r>
            <a:r>
              <a:rPr lang="en-GB" dirty="0" err="1">
                <a:latin typeface="Tw Cen MT" panose="020B0602020104020603" pitchFamily="34" charset="0"/>
              </a:rPr>
              <a:t>verbes</a:t>
            </a:r>
            <a:r>
              <a:rPr lang="en-GB" dirty="0">
                <a:latin typeface="Tw Cen MT" panose="020B0602020104020603" pitchFamily="34" charset="0"/>
              </a:rPr>
              <a:t> (e.g. porter, </a:t>
            </a:r>
            <a:r>
              <a:rPr lang="en-GB" dirty="0" err="1">
                <a:latin typeface="Tw Cen MT" panose="020B0602020104020603" pitchFamily="34" charset="0"/>
              </a:rPr>
              <a:t>regarder</a:t>
            </a:r>
            <a:r>
              <a:rPr lang="en-GB" dirty="0">
                <a:latin typeface="Tw Cen MT" panose="020B0602020104020603" pitchFamily="34" charset="0"/>
              </a:rPr>
              <a:t>, chanter, manger)</a:t>
            </a:r>
          </a:p>
          <a:p>
            <a:endParaRPr lang="en-GB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97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My Stuff\primary spanish\Yr5 SoW resources 2014\subject pronoun pics\Slid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3082" y="167747"/>
            <a:ext cx="2447925" cy="1836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5" name="Rectangle 4"/>
          <p:cNvSpPr/>
          <p:nvPr/>
        </p:nvSpPr>
        <p:spPr>
          <a:xfrm>
            <a:off x="4937124" y="180448"/>
            <a:ext cx="2439988" cy="18303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762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</a:p>
        </p:txBody>
      </p:sp>
      <p:pic>
        <p:nvPicPr>
          <p:cNvPr id="7" name="Picture 4" descr="D:\My Stuff\primary spanish\Yr5 SoW resources 2014\subject pronoun pics\Slid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33081" y="2447925"/>
            <a:ext cx="2447925" cy="1836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8" name="Rectangle 7"/>
          <p:cNvSpPr/>
          <p:nvPr/>
        </p:nvSpPr>
        <p:spPr>
          <a:xfrm>
            <a:off x="4937124" y="2454276"/>
            <a:ext cx="2439988" cy="18303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762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endParaRPr lang="en-GB" sz="1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5" descr="D:\My Stuff\primary spanish\Yr5 SoW resources 2014\subject pronoun pics\Slide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4994" y="4720167"/>
            <a:ext cx="2088088" cy="1835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10" name="Picture 6" descr="D:\My Stuff\primary spanish\Yr5 SoW resources 2014\subject pronoun pics\Slide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71714" y="4728104"/>
            <a:ext cx="2081740" cy="1835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11" name="Rectangle 10"/>
          <p:cNvSpPr/>
          <p:nvPr/>
        </p:nvSpPr>
        <p:spPr>
          <a:xfrm>
            <a:off x="4392086" y="4743451"/>
            <a:ext cx="1726143" cy="18303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762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endParaRPr lang="en-GB" sz="1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56861" y="4728104"/>
            <a:ext cx="2784477" cy="18303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762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</a:t>
            </a:r>
            <a:endParaRPr lang="en-GB" sz="1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41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67317" y="2119979"/>
            <a:ext cx="2439988" cy="18303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762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endParaRPr lang="en-GB" sz="1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64773" y="4044765"/>
            <a:ext cx="4129549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90000"/>
              </a:lnSpc>
              <a:spcBef>
                <a:spcPct val="20000"/>
              </a:spcBef>
              <a:buSzPct val="80000"/>
            </a:pPr>
            <a:r>
              <a:rPr lang="fr-FR" altLang="en-US" sz="3200" b="1" dirty="0">
                <a:solidFill>
                  <a:srgbClr val="7030A0"/>
                </a:solidFill>
                <a:latin typeface="Tw Cen MT" panose="020B0602020104020603" pitchFamily="34" charset="0"/>
              </a:rPr>
              <a:t>One/People/</a:t>
            </a:r>
            <a:br>
              <a:rPr lang="fr-FR" altLang="en-US" sz="3200" b="1" dirty="0">
                <a:solidFill>
                  <a:srgbClr val="7030A0"/>
                </a:solidFill>
                <a:latin typeface="Tw Cen MT" panose="020B0602020104020603" pitchFamily="34" charset="0"/>
              </a:rPr>
            </a:br>
            <a:r>
              <a:rPr lang="fr-FR" altLang="en-US" sz="3200" b="1" dirty="0" err="1">
                <a:solidFill>
                  <a:srgbClr val="7030A0"/>
                </a:solidFill>
                <a:latin typeface="Tw Cen MT" panose="020B0602020104020603" pitchFamily="34" charset="0"/>
              </a:rPr>
              <a:t>Someone</a:t>
            </a:r>
            <a:r>
              <a:rPr lang="fr-FR" altLang="en-US" sz="3200" b="1" dirty="0">
                <a:solidFill>
                  <a:srgbClr val="7030A0"/>
                </a:solidFill>
                <a:latin typeface="Tw Cen MT" panose="020B0602020104020603" pitchFamily="34" charset="0"/>
              </a:rPr>
              <a:t>/</a:t>
            </a:r>
            <a:r>
              <a:rPr lang="fr-FR" altLang="en-US" sz="3200" b="1" dirty="0" err="1">
                <a:solidFill>
                  <a:srgbClr val="7030A0"/>
                </a:solidFill>
                <a:latin typeface="Tw Cen MT" panose="020B0602020104020603" pitchFamily="34" charset="0"/>
              </a:rPr>
              <a:t>We</a:t>
            </a:r>
            <a:endParaRPr lang="fr-FR" altLang="en-US" sz="3200" b="1" dirty="0">
              <a:solidFill>
                <a:srgbClr val="7030A0"/>
              </a:solidFill>
              <a:latin typeface="Tw Cen MT" panose="020B06020201040206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9468" b="36515"/>
          <a:stretch/>
        </p:blipFill>
        <p:spPr>
          <a:xfrm>
            <a:off x="5607305" y="164446"/>
            <a:ext cx="1892812" cy="20981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621" y="3162730"/>
            <a:ext cx="1647612" cy="31983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502" y="2356957"/>
            <a:ext cx="1965237" cy="19685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86" y="439124"/>
            <a:ext cx="2767631" cy="19004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305" y="4614879"/>
            <a:ext cx="1797750" cy="203268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7145855" y="32436"/>
            <a:ext cx="1865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w Cen MT" panose="020B0602020104020603" pitchFamily="34" charset="0"/>
              </a:rPr>
              <a:t>on </a:t>
            </a:r>
            <a:r>
              <a:rPr lang="en-GB" sz="2800" b="1" dirty="0" err="1">
                <a:latin typeface="Tw Cen MT" panose="020B0602020104020603" pitchFamily="34" charset="0"/>
              </a:rPr>
              <a:t>regarde</a:t>
            </a:r>
            <a:endParaRPr lang="en-GB" sz="2800" b="1" dirty="0"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42306" y="2209608"/>
            <a:ext cx="1865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w Cen MT" panose="020B0602020104020603" pitchFamily="34" charset="0"/>
              </a:rPr>
              <a:t>on mange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45854" y="4500273"/>
            <a:ext cx="1865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w Cen MT" panose="020B0602020104020603" pitchFamily="34" charset="0"/>
              </a:rPr>
              <a:t>on </a:t>
            </a:r>
            <a:r>
              <a:rPr lang="en-GB" sz="2800" b="1" dirty="0" err="1">
                <a:latin typeface="Tw Cen MT" panose="020B0602020104020603" pitchFamily="34" charset="0"/>
              </a:rPr>
              <a:t>porte</a:t>
            </a:r>
            <a:endParaRPr lang="en-GB" sz="2800" b="1" dirty="0">
              <a:latin typeface="Tw Cen MT" panose="020B06020201040206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8437" y="3162730"/>
            <a:ext cx="1865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w Cen MT" panose="020B0602020104020603" pitchFamily="34" charset="0"/>
              </a:rPr>
              <a:t>on </a:t>
            </a:r>
            <a:r>
              <a:rPr lang="en-GB" sz="2800" b="1" dirty="0" err="1">
                <a:latin typeface="Tw Cen MT" panose="020B0602020104020603" pitchFamily="34" charset="0"/>
              </a:rPr>
              <a:t>danse</a:t>
            </a:r>
            <a:endParaRPr lang="en-GB" sz="2800" b="1" dirty="0">
              <a:latin typeface="Tw Cen MT" panose="020B06020201040206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45433" y="153168"/>
            <a:ext cx="1865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w Cen MT" panose="020B0602020104020603" pitchFamily="34" charset="0"/>
              </a:rPr>
              <a:t>on </a:t>
            </a:r>
            <a:r>
              <a:rPr lang="en-GB" sz="2800" b="1" dirty="0" err="1">
                <a:latin typeface="Tw Cen MT" panose="020B0602020104020603" pitchFamily="34" charset="0"/>
              </a:rPr>
              <a:t>chante</a:t>
            </a:r>
            <a:endParaRPr lang="en-GB" sz="2800" b="1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13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:\My Stuff\primary spanish\Yr5 SoW resources 2014\subject pronoun pics\Slid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2951" y="180448"/>
            <a:ext cx="2447925" cy="1836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5" name="Rectangle 4"/>
          <p:cNvSpPr/>
          <p:nvPr/>
        </p:nvSpPr>
        <p:spPr>
          <a:xfrm>
            <a:off x="4740479" y="186798"/>
            <a:ext cx="3380966" cy="18303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762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nous</a:t>
            </a:r>
          </a:p>
        </p:txBody>
      </p:sp>
      <p:pic>
        <p:nvPicPr>
          <p:cNvPr id="6" name="Picture 8" descr="D:\My Stuff\primary spanish\Yr5 SoW resources 2014\subject pronoun pics\Slide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2950" y="2113987"/>
            <a:ext cx="2447925" cy="1836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7" name="Rectangle 6"/>
          <p:cNvSpPr/>
          <p:nvPr/>
        </p:nvSpPr>
        <p:spPr>
          <a:xfrm>
            <a:off x="4740479" y="2120337"/>
            <a:ext cx="3380966" cy="18303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762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endParaRPr lang="en-GB" sz="1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D:\My Stuff\primary spanish\Yr5 SoW resources 2014\subject pronoun pics\Slide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1634" y="4536205"/>
            <a:ext cx="2447925" cy="1836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9" name="Rectangle 8"/>
          <p:cNvSpPr/>
          <p:nvPr/>
        </p:nvSpPr>
        <p:spPr>
          <a:xfrm>
            <a:off x="2873119" y="4548905"/>
            <a:ext cx="2318314" cy="18303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762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ils</a:t>
            </a:r>
            <a:endParaRPr lang="en-GB" sz="1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05323" y="4530879"/>
            <a:ext cx="3505048" cy="18303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762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elles</a:t>
            </a:r>
            <a:endParaRPr lang="en-GB" sz="1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91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4832" y="154142"/>
            <a:ext cx="7886700" cy="1325563"/>
          </a:xfrm>
        </p:spPr>
        <p:txBody>
          <a:bodyPr/>
          <a:lstStyle/>
          <a:p>
            <a:r>
              <a:rPr lang="en-GB" dirty="0">
                <a:latin typeface="Tw Cen MT" panose="020B0602020104020603" pitchFamily="34" charset="0"/>
              </a:rPr>
              <a:t>Les </a:t>
            </a:r>
            <a:r>
              <a:rPr lang="en-GB" dirty="0" err="1">
                <a:latin typeface="Tw Cen MT" panose="020B0602020104020603" pitchFamily="34" charset="0"/>
              </a:rPr>
              <a:t>pronoms</a:t>
            </a:r>
            <a:r>
              <a:rPr lang="en-GB" dirty="0">
                <a:latin typeface="Tw Cen MT" panose="020B0602020104020603" pitchFamily="34" charset="0"/>
              </a:rPr>
              <a:t> </a:t>
            </a:r>
            <a:r>
              <a:rPr lang="en-GB" dirty="0" err="1">
                <a:latin typeface="Tw Cen MT" panose="020B0602020104020603" pitchFamily="34" charset="0"/>
              </a:rPr>
              <a:t>sujet</a:t>
            </a:r>
            <a:endParaRPr lang="en-GB" dirty="0">
              <a:latin typeface="Tw Cen MT" panose="020B06020201040206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29842" y="1228879"/>
            <a:ext cx="3868340" cy="823912"/>
          </a:xfrm>
        </p:spPr>
        <p:txBody>
          <a:bodyPr/>
          <a:lstStyle/>
          <a:p>
            <a:r>
              <a:rPr lang="en-GB" sz="3600" dirty="0" err="1">
                <a:latin typeface="Tw Cen MT" panose="020B0602020104020603" pitchFamily="34" charset="0"/>
              </a:rPr>
              <a:t>en</a:t>
            </a:r>
            <a:r>
              <a:rPr lang="en-GB" sz="3600" dirty="0">
                <a:latin typeface="Tw Cen MT" panose="020B0602020104020603" pitchFamily="34" charset="0"/>
              </a:rPr>
              <a:t> </a:t>
            </a:r>
            <a:r>
              <a:rPr lang="en-GB" sz="3600" dirty="0" err="1">
                <a:latin typeface="Tw Cen MT" panose="020B0602020104020603" pitchFamily="34" charset="0"/>
              </a:rPr>
              <a:t>français</a:t>
            </a:r>
            <a:endParaRPr lang="en-GB" sz="3600" dirty="0">
              <a:latin typeface="Tw Cen MT" panose="020B0602020104020603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9842" y="2052791"/>
            <a:ext cx="3868340" cy="3684588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rgbClr val="7030A0"/>
                </a:solidFill>
                <a:latin typeface="Tw Cen MT" panose="020B0602020104020603" pitchFamily="34" charset="0"/>
              </a:rPr>
              <a:t>je</a:t>
            </a:r>
          </a:p>
          <a:p>
            <a:r>
              <a:rPr lang="en-GB" b="1" dirty="0" err="1">
                <a:solidFill>
                  <a:srgbClr val="7030A0"/>
                </a:solidFill>
                <a:latin typeface="Tw Cen MT" panose="020B0602020104020603" pitchFamily="34" charset="0"/>
              </a:rPr>
              <a:t>tu</a:t>
            </a:r>
            <a:endParaRPr lang="en-GB" b="1" dirty="0">
              <a:solidFill>
                <a:srgbClr val="7030A0"/>
              </a:solidFill>
              <a:latin typeface="Tw Cen MT" panose="020B0602020104020603" pitchFamily="34" charset="0"/>
            </a:endParaRPr>
          </a:p>
          <a:p>
            <a:r>
              <a:rPr lang="en-GB" b="1" dirty="0" err="1">
                <a:solidFill>
                  <a:srgbClr val="7030A0"/>
                </a:solidFill>
                <a:latin typeface="Tw Cen MT" panose="020B0602020104020603" pitchFamily="34" charset="0"/>
              </a:rPr>
              <a:t>il</a:t>
            </a:r>
            <a:endParaRPr lang="en-GB" b="1" dirty="0">
              <a:solidFill>
                <a:srgbClr val="7030A0"/>
              </a:solidFill>
              <a:latin typeface="Tw Cen MT" panose="020B0602020104020603" pitchFamily="34" charset="0"/>
            </a:endParaRPr>
          </a:p>
          <a:p>
            <a:r>
              <a:rPr lang="en-GB" b="1" dirty="0" err="1">
                <a:solidFill>
                  <a:srgbClr val="7030A0"/>
                </a:solidFill>
                <a:latin typeface="Tw Cen MT" panose="020B0602020104020603" pitchFamily="34" charset="0"/>
              </a:rPr>
              <a:t>elle</a:t>
            </a:r>
            <a:endParaRPr lang="en-GB" b="1" dirty="0">
              <a:solidFill>
                <a:srgbClr val="7030A0"/>
              </a:solidFill>
              <a:latin typeface="Tw Cen MT" panose="020B0602020104020603" pitchFamily="34" charset="0"/>
            </a:endParaRPr>
          </a:p>
          <a:p>
            <a:r>
              <a:rPr lang="en-GB" b="1" dirty="0">
                <a:solidFill>
                  <a:srgbClr val="7030A0"/>
                </a:solidFill>
                <a:latin typeface="Tw Cen MT" panose="020B0602020104020603" pitchFamily="34" charset="0"/>
              </a:rPr>
              <a:t>on</a:t>
            </a:r>
          </a:p>
          <a:p>
            <a:r>
              <a:rPr lang="en-GB" b="1" dirty="0">
                <a:solidFill>
                  <a:srgbClr val="7030A0"/>
                </a:solidFill>
                <a:latin typeface="Tw Cen MT" panose="020B0602020104020603" pitchFamily="34" charset="0"/>
              </a:rPr>
              <a:t>nous</a:t>
            </a:r>
          </a:p>
          <a:p>
            <a:r>
              <a:rPr lang="en-GB" b="1" dirty="0" err="1">
                <a:solidFill>
                  <a:srgbClr val="7030A0"/>
                </a:solidFill>
                <a:latin typeface="Tw Cen MT" panose="020B0602020104020603" pitchFamily="34" charset="0"/>
              </a:rPr>
              <a:t>vous</a:t>
            </a:r>
            <a:endParaRPr lang="en-GB" b="1" dirty="0">
              <a:solidFill>
                <a:srgbClr val="7030A0"/>
              </a:solidFill>
              <a:latin typeface="Tw Cen MT" panose="020B0602020104020603" pitchFamily="34" charset="0"/>
            </a:endParaRPr>
          </a:p>
          <a:p>
            <a:r>
              <a:rPr lang="en-GB" b="1" dirty="0" err="1">
                <a:solidFill>
                  <a:srgbClr val="7030A0"/>
                </a:solidFill>
                <a:latin typeface="Tw Cen MT" panose="020B0602020104020603" pitchFamily="34" charset="0"/>
              </a:rPr>
              <a:t>ils</a:t>
            </a:r>
            <a:endParaRPr lang="en-GB" b="1" dirty="0">
              <a:solidFill>
                <a:srgbClr val="7030A0"/>
              </a:solidFill>
              <a:latin typeface="Tw Cen MT" panose="020B0602020104020603" pitchFamily="34" charset="0"/>
            </a:endParaRPr>
          </a:p>
          <a:p>
            <a:r>
              <a:rPr lang="en-GB" b="1" dirty="0" err="1">
                <a:solidFill>
                  <a:srgbClr val="7030A0"/>
                </a:solidFill>
                <a:latin typeface="Tw Cen MT" panose="020B0602020104020603" pitchFamily="34" charset="0"/>
              </a:rPr>
              <a:t>elles</a:t>
            </a:r>
            <a:endParaRPr lang="en-GB" b="1" dirty="0">
              <a:solidFill>
                <a:srgbClr val="7030A0"/>
              </a:solidFill>
              <a:latin typeface="Tw Cen MT" panose="020B0602020104020603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29150" y="1228879"/>
            <a:ext cx="3887391" cy="823912"/>
          </a:xfrm>
        </p:spPr>
        <p:txBody>
          <a:bodyPr/>
          <a:lstStyle/>
          <a:p>
            <a:r>
              <a:rPr lang="en-GB" sz="3600" dirty="0" err="1">
                <a:latin typeface="Tw Cen MT" panose="020B0602020104020603" pitchFamily="34" charset="0"/>
              </a:rPr>
              <a:t>en</a:t>
            </a:r>
            <a:r>
              <a:rPr lang="en-GB" sz="3600" dirty="0">
                <a:latin typeface="Tw Cen MT" panose="020B0602020104020603" pitchFamily="34" charset="0"/>
              </a:rPr>
              <a:t> </a:t>
            </a:r>
            <a:r>
              <a:rPr lang="en-GB" sz="3600" dirty="0" err="1">
                <a:latin typeface="Tw Cen MT" panose="020B0602020104020603" pitchFamily="34" charset="0"/>
              </a:rPr>
              <a:t>anglais</a:t>
            </a:r>
            <a:endParaRPr lang="en-GB" sz="3600" dirty="0">
              <a:latin typeface="Tw Cen MT" panose="020B0602020104020603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29150" y="2052790"/>
            <a:ext cx="4799985" cy="4805210"/>
          </a:xfrm>
        </p:spPr>
        <p:txBody>
          <a:bodyPr>
            <a:normAutofit/>
          </a:bodyPr>
          <a:lstStyle/>
          <a:p>
            <a:r>
              <a:rPr lang="en-GB" dirty="0">
                <a:latin typeface="Tw Cen MT" panose="020B0602020104020603" pitchFamily="34" charset="0"/>
              </a:rPr>
              <a:t>I</a:t>
            </a:r>
          </a:p>
          <a:p>
            <a:r>
              <a:rPr lang="en-GB" dirty="0">
                <a:latin typeface="Tw Cen MT" panose="020B0602020104020603" pitchFamily="34" charset="0"/>
              </a:rPr>
              <a:t>you (singular/informal)</a:t>
            </a:r>
          </a:p>
          <a:p>
            <a:r>
              <a:rPr lang="en-GB" dirty="0">
                <a:latin typeface="Tw Cen MT" panose="020B0602020104020603" pitchFamily="34" charset="0"/>
              </a:rPr>
              <a:t>he</a:t>
            </a:r>
          </a:p>
          <a:p>
            <a:r>
              <a:rPr lang="en-GB" dirty="0">
                <a:latin typeface="Tw Cen MT" panose="020B0602020104020603" pitchFamily="34" charset="0"/>
              </a:rPr>
              <a:t>she</a:t>
            </a:r>
          </a:p>
          <a:p>
            <a:r>
              <a:rPr lang="en-GB" dirty="0">
                <a:latin typeface="Tw Cen MT" panose="020B0602020104020603" pitchFamily="34" charset="0"/>
              </a:rPr>
              <a:t>one/people/someone/we</a:t>
            </a:r>
          </a:p>
          <a:p>
            <a:r>
              <a:rPr lang="en-GB" dirty="0">
                <a:latin typeface="Tw Cen MT" panose="020B0602020104020603" pitchFamily="34" charset="0"/>
              </a:rPr>
              <a:t>we</a:t>
            </a:r>
          </a:p>
          <a:p>
            <a:r>
              <a:rPr lang="en-GB" dirty="0">
                <a:latin typeface="Tw Cen MT" panose="020B0602020104020603" pitchFamily="34" charset="0"/>
              </a:rPr>
              <a:t>you (plural / formal)</a:t>
            </a:r>
          </a:p>
          <a:p>
            <a:r>
              <a:rPr lang="en-GB" dirty="0">
                <a:latin typeface="Tw Cen MT" panose="020B0602020104020603" pitchFamily="34" charset="0"/>
              </a:rPr>
              <a:t>they (masculine)</a:t>
            </a:r>
          </a:p>
          <a:p>
            <a:r>
              <a:rPr lang="en-GB" dirty="0">
                <a:latin typeface="Tw Cen MT" panose="020B0602020104020603" pitchFamily="34" charset="0"/>
              </a:rPr>
              <a:t>they (feminine)</a:t>
            </a:r>
          </a:p>
        </p:txBody>
      </p:sp>
    </p:spTree>
    <p:extLst>
      <p:ext uri="{BB962C8B-B14F-4D97-AF65-F5344CB8AC3E}">
        <p14:creationId xmlns:p14="http://schemas.microsoft.com/office/powerpoint/2010/main" val="25109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 Cen MT" panose="020B0602020104020603" pitchFamily="34" charset="0"/>
              </a:rPr>
              <a:t>Les </a:t>
            </a:r>
            <a:r>
              <a:rPr lang="en-GB" dirty="0" err="1">
                <a:latin typeface="Tw Cen MT" panose="020B0602020104020603" pitchFamily="34" charset="0"/>
              </a:rPr>
              <a:t>verbes</a:t>
            </a:r>
            <a:endParaRPr lang="en-GB" dirty="0">
              <a:latin typeface="Tw Cen MT" panose="020B0602020104020603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dirty="0">
                <a:latin typeface="Tw Cen MT" panose="020B0602020104020603" pitchFamily="34" charset="0"/>
              </a:rPr>
              <a:t>A _______ is a ‘doing word’ e.g. to </a:t>
            </a:r>
            <a:r>
              <a:rPr lang="en-GB" b="1" dirty="0">
                <a:latin typeface="Tw Cen MT" panose="020B0602020104020603" pitchFamily="34" charset="0"/>
              </a:rPr>
              <a:t>play</a:t>
            </a:r>
            <a:r>
              <a:rPr lang="en-GB" dirty="0">
                <a:latin typeface="Tw Cen MT" panose="020B0602020104020603" pitchFamily="34" charset="0"/>
              </a:rPr>
              <a:t>, to</a:t>
            </a:r>
            <a:r>
              <a:rPr lang="en-GB" b="1" dirty="0">
                <a:latin typeface="Tw Cen MT" panose="020B0602020104020603" pitchFamily="34" charset="0"/>
              </a:rPr>
              <a:t> eat</a:t>
            </a:r>
            <a:r>
              <a:rPr lang="en-GB" dirty="0">
                <a:latin typeface="Tw Cen MT" panose="020B0602020104020603" pitchFamily="34" charset="0"/>
              </a:rPr>
              <a:t>, to </a:t>
            </a:r>
            <a:r>
              <a:rPr lang="en-GB" b="1" dirty="0">
                <a:latin typeface="Tw Cen MT" panose="020B0602020104020603" pitchFamily="34" charset="0"/>
              </a:rPr>
              <a:t>dance </a:t>
            </a:r>
            <a:r>
              <a:rPr lang="en-GB" dirty="0">
                <a:latin typeface="Tw Cen MT" panose="020B0602020104020603" pitchFamily="34" charset="0"/>
              </a:rPr>
              <a:t>but also ‘he </a:t>
            </a:r>
            <a:r>
              <a:rPr lang="en-GB" b="1" dirty="0">
                <a:latin typeface="Tw Cen MT" panose="020B0602020104020603" pitchFamily="34" charset="0"/>
              </a:rPr>
              <a:t>plays</a:t>
            </a:r>
            <a:r>
              <a:rPr lang="en-GB" dirty="0">
                <a:latin typeface="Tw Cen MT" panose="020B0602020104020603" pitchFamily="34" charset="0"/>
              </a:rPr>
              <a:t>’, ‘we </a:t>
            </a:r>
            <a:r>
              <a:rPr lang="en-GB" b="1" dirty="0">
                <a:latin typeface="Tw Cen MT" panose="020B0602020104020603" pitchFamily="34" charset="0"/>
              </a:rPr>
              <a:t>eat</a:t>
            </a:r>
            <a:r>
              <a:rPr lang="en-GB" dirty="0">
                <a:latin typeface="Tw Cen MT" panose="020B0602020104020603" pitchFamily="34" charset="0"/>
              </a:rPr>
              <a:t>’, ‘they </a:t>
            </a:r>
            <a:r>
              <a:rPr lang="en-GB" b="1" dirty="0">
                <a:latin typeface="Tw Cen MT" panose="020B0602020104020603" pitchFamily="34" charset="0"/>
              </a:rPr>
              <a:t>dance</a:t>
            </a:r>
            <a:r>
              <a:rPr lang="en-GB" dirty="0">
                <a:latin typeface="Tw Cen MT" panose="020B0602020104020603" pitchFamily="34" charset="0"/>
              </a:rPr>
              <a:t>’</a:t>
            </a:r>
            <a:br>
              <a:rPr lang="en-GB" dirty="0">
                <a:latin typeface="Tw Cen MT" panose="020B0602020104020603" pitchFamily="34" charset="0"/>
              </a:rPr>
            </a:br>
            <a:endParaRPr lang="en-GB" dirty="0">
              <a:latin typeface="Tw Cen MT" panose="020B0602020104020603" pitchFamily="34" charset="0"/>
            </a:endParaRPr>
          </a:p>
          <a:p>
            <a:pPr>
              <a:lnSpc>
                <a:spcPct val="100000"/>
              </a:lnSpc>
            </a:pPr>
            <a:r>
              <a:rPr lang="en-GB" dirty="0">
                <a:latin typeface="Tw Cen MT" panose="020B0602020104020603" pitchFamily="34" charset="0"/>
              </a:rPr>
              <a:t>Verbs you find in a dictionary are called ‘infinitive’ verbs (e.g. </a:t>
            </a:r>
            <a:r>
              <a:rPr lang="en-GB" b="1" dirty="0">
                <a:latin typeface="Tw Cen MT" panose="020B0602020104020603" pitchFamily="34" charset="0"/>
              </a:rPr>
              <a:t>to watch</a:t>
            </a:r>
            <a:r>
              <a:rPr lang="en-GB" dirty="0">
                <a:latin typeface="Tw Cen MT" panose="020B0602020104020603" pitchFamily="34" charset="0"/>
              </a:rPr>
              <a:t>, </a:t>
            </a:r>
            <a:r>
              <a:rPr lang="en-GB" b="1" dirty="0">
                <a:latin typeface="Tw Cen MT" panose="020B0602020104020603" pitchFamily="34" charset="0"/>
              </a:rPr>
              <a:t>to wear</a:t>
            </a:r>
            <a:r>
              <a:rPr lang="en-GB" dirty="0">
                <a:latin typeface="Tw Cen MT" panose="020B0602020104020603" pitchFamily="34" charset="0"/>
              </a:rPr>
              <a:t>)</a:t>
            </a:r>
            <a:br>
              <a:rPr lang="en-GB" dirty="0">
                <a:latin typeface="Tw Cen MT" panose="020B0602020104020603" pitchFamily="34" charset="0"/>
              </a:rPr>
            </a:br>
            <a:endParaRPr lang="en-GB" dirty="0">
              <a:latin typeface="Tw Cen MT" panose="020B0602020104020603" pitchFamily="34" charset="0"/>
            </a:endParaRPr>
          </a:p>
          <a:p>
            <a:pPr>
              <a:lnSpc>
                <a:spcPct val="100000"/>
              </a:lnSpc>
            </a:pPr>
            <a:r>
              <a:rPr lang="en-GB" dirty="0">
                <a:latin typeface="Tw Cen MT" panose="020B0602020104020603" pitchFamily="34" charset="0"/>
              </a:rPr>
              <a:t>Most infinitive verbs in French end in –</a:t>
            </a:r>
            <a:r>
              <a:rPr lang="en-GB" dirty="0" err="1">
                <a:latin typeface="Tw Cen MT" panose="020B0602020104020603" pitchFamily="34" charset="0"/>
              </a:rPr>
              <a:t>er</a:t>
            </a:r>
            <a:r>
              <a:rPr lang="en-GB" dirty="0">
                <a:latin typeface="Tw Cen MT" panose="020B0602020104020603" pitchFamily="34" charset="0"/>
              </a:rPr>
              <a:t> (e.g. </a:t>
            </a:r>
            <a:r>
              <a:rPr lang="en-GB" b="1" dirty="0">
                <a:latin typeface="Tw Cen MT" panose="020B0602020104020603" pitchFamily="34" charset="0"/>
              </a:rPr>
              <a:t>manger</a:t>
            </a:r>
            <a:r>
              <a:rPr lang="en-GB" dirty="0">
                <a:latin typeface="Tw Cen MT" panose="020B0602020104020603" pitchFamily="34" charset="0"/>
              </a:rPr>
              <a:t>, </a:t>
            </a:r>
            <a:r>
              <a:rPr lang="en-GB" b="1" dirty="0" err="1">
                <a:latin typeface="Tw Cen MT" panose="020B0602020104020603" pitchFamily="34" charset="0"/>
              </a:rPr>
              <a:t>danser</a:t>
            </a:r>
            <a:r>
              <a:rPr lang="en-GB" dirty="0">
                <a:latin typeface="Tw Cen MT" panose="020B0602020104020603" pitchFamily="34" charset="0"/>
              </a:rPr>
              <a:t>, </a:t>
            </a:r>
            <a:r>
              <a:rPr lang="en-GB" b="1" dirty="0">
                <a:latin typeface="Tw Cen MT" panose="020B0602020104020603" pitchFamily="34" charset="0"/>
              </a:rPr>
              <a:t>chanter</a:t>
            </a:r>
            <a:r>
              <a:rPr lang="en-GB" dirty="0">
                <a:latin typeface="Tw Cen MT" panose="020B0602020104020603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3298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Tw Cen MT" panose="020B0602020104020603" pitchFamily="34" charset="0"/>
              </a:rPr>
              <a:t>La </a:t>
            </a:r>
            <a:r>
              <a:rPr lang="en-GB" b="1" dirty="0" err="1">
                <a:latin typeface="Tw Cen MT" panose="020B0602020104020603" pitchFamily="34" charset="0"/>
              </a:rPr>
              <a:t>conjugaison</a:t>
            </a:r>
            <a:endParaRPr lang="en-GB" b="1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Tw Cen MT" panose="020B0602020104020603" pitchFamily="34" charset="0"/>
              </a:rPr>
              <a:t>To say ‘who’ is doing something, you need to put a subject pronoun (I, you, he, she…) in front of the verb</a:t>
            </a:r>
          </a:p>
          <a:p>
            <a:r>
              <a:rPr lang="en-GB" dirty="0">
                <a:latin typeface="Tw Cen MT" panose="020B0602020104020603" pitchFamily="34" charset="0"/>
              </a:rPr>
              <a:t>AND change the verb</a:t>
            </a:r>
          </a:p>
          <a:p>
            <a:r>
              <a:rPr lang="en-GB" dirty="0">
                <a:latin typeface="Tw Cen MT" panose="020B0602020104020603" pitchFamily="34" charset="0"/>
              </a:rPr>
              <a:t>This is called </a:t>
            </a:r>
            <a:r>
              <a:rPr lang="en-GB" b="1" dirty="0">
                <a:latin typeface="Tw Cen MT" panose="020B0602020104020603" pitchFamily="34" charset="0"/>
              </a:rPr>
              <a:t>conjugation</a:t>
            </a:r>
            <a:r>
              <a:rPr lang="en-GB" dirty="0">
                <a:latin typeface="Tw Cen MT" panose="020B0602020104020603" pitchFamily="34" charset="0"/>
              </a:rPr>
              <a:t>.</a:t>
            </a:r>
          </a:p>
          <a:p>
            <a:r>
              <a:rPr lang="en-GB" dirty="0">
                <a:latin typeface="Tw Cen MT" panose="020B0602020104020603" pitchFamily="34" charset="0"/>
              </a:rPr>
              <a:t>E.g.</a:t>
            </a:r>
            <a:br>
              <a:rPr lang="en-GB" dirty="0">
                <a:latin typeface="Tw Cen MT" panose="020B0602020104020603" pitchFamily="34" charset="0"/>
              </a:rPr>
            </a:br>
            <a:r>
              <a:rPr lang="en-GB" dirty="0" err="1">
                <a:latin typeface="Tw Cen MT" panose="020B0602020104020603" pitchFamily="34" charset="0"/>
              </a:rPr>
              <a:t>jouer</a:t>
            </a:r>
            <a:r>
              <a:rPr lang="en-GB" dirty="0">
                <a:latin typeface="Tw Cen MT" panose="020B0602020104020603" pitchFamily="34" charset="0"/>
              </a:rPr>
              <a:t> = to play</a:t>
            </a:r>
            <a:br>
              <a:rPr lang="en-GB" dirty="0">
                <a:latin typeface="Tw Cen MT" panose="020B0602020104020603" pitchFamily="34" charset="0"/>
              </a:rPr>
            </a:br>
            <a:r>
              <a:rPr lang="en-GB" b="1" dirty="0">
                <a:latin typeface="Tw Cen MT" panose="020B0602020104020603" pitchFamily="34" charset="0"/>
              </a:rPr>
              <a:t>je</a:t>
            </a:r>
            <a:r>
              <a:rPr lang="en-GB" dirty="0">
                <a:latin typeface="Tw Cen MT" panose="020B0602020104020603" pitchFamily="34" charset="0"/>
              </a:rPr>
              <a:t> </a:t>
            </a:r>
            <a:r>
              <a:rPr lang="en-GB" dirty="0" err="1">
                <a:latin typeface="Tw Cen MT" panose="020B0602020104020603" pitchFamily="34" charset="0"/>
              </a:rPr>
              <a:t>jou</a:t>
            </a:r>
            <a:r>
              <a:rPr lang="en-GB" b="1" u="sng" dirty="0" err="1">
                <a:latin typeface="Tw Cen MT" panose="020B0602020104020603" pitchFamily="34" charset="0"/>
              </a:rPr>
              <a:t>e</a:t>
            </a:r>
            <a:r>
              <a:rPr lang="en-GB" dirty="0">
                <a:latin typeface="Tw Cen MT" panose="020B0602020104020603" pitchFamily="34" charset="0"/>
              </a:rPr>
              <a:t> = </a:t>
            </a:r>
            <a:r>
              <a:rPr lang="en-GB" b="1" dirty="0">
                <a:latin typeface="Tw Cen MT" panose="020B0602020104020603" pitchFamily="34" charset="0"/>
              </a:rPr>
              <a:t>I </a:t>
            </a:r>
            <a:r>
              <a:rPr lang="en-GB" dirty="0">
                <a:latin typeface="Tw Cen MT" panose="020B0602020104020603" pitchFamily="34" charset="0"/>
              </a:rPr>
              <a:t>play</a:t>
            </a:r>
            <a:br>
              <a:rPr lang="en-GB" dirty="0">
                <a:latin typeface="Tw Cen MT" panose="020B0602020104020603" pitchFamily="34" charset="0"/>
              </a:rPr>
            </a:br>
            <a:r>
              <a:rPr lang="en-GB" b="1" dirty="0" err="1">
                <a:latin typeface="Tw Cen MT" panose="020B0602020104020603" pitchFamily="34" charset="0"/>
              </a:rPr>
              <a:t>elle</a:t>
            </a:r>
            <a:r>
              <a:rPr lang="en-GB" b="1" dirty="0">
                <a:latin typeface="Tw Cen MT" panose="020B0602020104020603" pitchFamily="34" charset="0"/>
              </a:rPr>
              <a:t> </a:t>
            </a:r>
            <a:r>
              <a:rPr lang="en-GB" dirty="0" err="1">
                <a:latin typeface="Tw Cen MT" panose="020B0602020104020603" pitchFamily="34" charset="0"/>
              </a:rPr>
              <a:t>jou</a:t>
            </a:r>
            <a:r>
              <a:rPr lang="en-GB" b="1" u="sng" dirty="0" err="1">
                <a:latin typeface="Tw Cen MT" panose="020B0602020104020603" pitchFamily="34" charset="0"/>
              </a:rPr>
              <a:t>e</a:t>
            </a:r>
            <a:r>
              <a:rPr lang="en-GB" dirty="0">
                <a:latin typeface="Tw Cen MT" panose="020B0602020104020603" pitchFamily="34" charset="0"/>
              </a:rPr>
              <a:t> = </a:t>
            </a:r>
            <a:r>
              <a:rPr lang="en-GB" b="1" dirty="0">
                <a:latin typeface="Tw Cen MT" panose="020B0602020104020603" pitchFamily="34" charset="0"/>
              </a:rPr>
              <a:t>she</a:t>
            </a:r>
            <a:r>
              <a:rPr lang="en-GB" dirty="0">
                <a:latin typeface="Tw Cen MT" panose="020B0602020104020603" pitchFamily="34" charset="0"/>
              </a:rPr>
              <a:t> play</a:t>
            </a:r>
            <a:r>
              <a:rPr lang="en-GB" b="1" u="sng" dirty="0">
                <a:latin typeface="Tw Cen MT" panose="020B0602020104020603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35298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692180" y="3952484"/>
            <a:ext cx="792572" cy="504075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576" tIns="36576" rIns="36576" bIns="36576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Impact" panose="020B080603090205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Impact" panose="020B080603090205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Impact" panose="020B080603090205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Impact" panose="020B080603090205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Impact" panose="020B080603090205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Impact" panose="020B080603090205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Impact" panose="020B080603090205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Impact" panose="020B080603090205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rgbClr val="000000"/>
                </a:solidFill>
                <a:latin typeface="Tw Cen MT" panose="020B0602020104020603" pitchFamily="34" charset="0"/>
              </a:rPr>
              <a:t>dans</a:t>
            </a:r>
            <a:endParaRPr lang="en-US" altLang="en-US" sz="1800">
              <a:latin typeface="Tw Cen MT" panose="020B0602020104020603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 rot="1735437">
            <a:off x="7595166" y="3970535"/>
            <a:ext cx="576873" cy="467973"/>
          </a:xfrm>
          <a:prstGeom prst="rect">
            <a:avLst/>
          </a:prstGeom>
          <a:solidFill>
            <a:srgbClr val="FF0000"/>
          </a:solidFill>
          <a:ln w="95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Impact" panose="020B080603090205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Impact" panose="020B080603090205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Impact" panose="020B080603090205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Impact" panose="020B080603090205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Impact" panose="020B080603090205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Impact" panose="020B080603090205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Impact" panose="020B080603090205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Impact" panose="020B080603090205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rgbClr val="000000"/>
                </a:solidFill>
                <a:latin typeface="Tw Cen MT" panose="020B0602020104020603" pitchFamily="34" charset="0"/>
              </a:rPr>
              <a:t>e r </a:t>
            </a:r>
            <a:endParaRPr lang="en-US" altLang="en-US" sz="1800">
              <a:latin typeface="Tw Cen MT" panose="020B0602020104020603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322133"/>
              </p:ext>
            </p:extLst>
          </p:nvPr>
        </p:nvGraphicFramePr>
        <p:xfrm>
          <a:off x="620898" y="3790750"/>
          <a:ext cx="3487936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5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4237"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/>
                        <a:t> - ER verb endings</a:t>
                      </a:r>
                      <a:endParaRPr lang="en-GB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23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</a:t>
                      </a:r>
                      <a:endParaRPr lang="en-GB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 - e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23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You (</a:t>
                      </a:r>
                      <a:r>
                        <a:rPr lang="en-GB" sz="1800" dirty="0" err="1"/>
                        <a:t>sg</a:t>
                      </a:r>
                      <a:r>
                        <a:rPr lang="en-GB" sz="1800" dirty="0"/>
                        <a:t>)</a:t>
                      </a:r>
                      <a:endParaRPr lang="en-GB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es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23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He / She / It</a:t>
                      </a:r>
                      <a:endParaRPr lang="en-GB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 - e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23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We</a:t>
                      </a:r>
                      <a:endParaRPr lang="en-GB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ons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23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You (</a:t>
                      </a:r>
                      <a:r>
                        <a:rPr lang="en-GB" sz="1800" dirty="0" err="1"/>
                        <a:t>pl</a:t>
                      </a:r>
                      <a:r>
                        <a:rPr lang="en-GB" sz="1800" dirty="0"/>
                        <a:t>)</a:t>
                      </a:r>
                      <a:endParaRPr lang="en-GB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ez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23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They</a:t>
                      </a:r>
                      <a:endParaRPr lang="en-GB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ent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8924" y="588522"/>
            <a:ext cx="21507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say who is doing the action of the verb, in English we add a pronoun to the front, and for he / she / it we add an –s to the verb.  In French, we add a different ending for each person. 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172404"/>
              </p:ext>
            </p:extLst>
          </p:nvPr>
        </p:nvGraphicFramePr>
        <p:xfrm>
          <a:off x="2592454" y="1058650"/>
          <a:ext cx="4464496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 </a:t>
                      </a:r>
                      <a:r>
                        <a:rPr lang="en-GB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dans</a:t>
                      </a:r>
                      <a:r>
                        <a:rPr lang="en-GB" sz="1800" b="1" dirty="0" err="1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GB" sz="1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(</a:t>
                      </a:r>
                      <a:r>
                        <a:rPr lang="en-GB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sg</a:t>
                      </a:r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dance</a:t>
                      </a:r>
                      <a:endParaRPr lang="en-GB" sz="18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dans</a:t>
                      </a:r>
                      <a:r>
                        <a:rPr lang="en-GB" sz="1800" b="1" dirty="0" err="1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en-GB" sz="1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 / She / It dance</a:t>
                      </a:r>
                      <a:r>
                        <a:rPr lang="en-GB" sz="1800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Elle </a:t>
                      </a:r>
                      <a:r>
                        <a:rPr lang="en-GB" sz="18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dans</a:t>
                      </a:r>
                      <a:r>
                        <a:rPr lang="en-GB" sz="1800" b="1" baseline="0" dirty="0" err="1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GB" sz="1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Nous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dans</a:t>
                      </a:r>
                      <a:r>
                        <a:rPr lang="en-GB" sz="1800" b="1" dirty="0" err="1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ons</a:t>
                      </a:r>
                      <a:endParaRPr lang="en-GB" sz="1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(</a:t>
                      </a:r>
                      <a:r>
                        <a:rPr lang="en-GB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</a:t>
                      </a:r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Vous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dans</a:t>
                      </a:r>
                      <a:r>
                        <a:rPr lang="en-GB" sz="1800" b="1" dirty="0" err="1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ez</a:t>
                      </a:r>
                      <a:endParaRPr lang="en-GB" sz="1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elles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dans</a:t>
                      </a:r>
                      <a:r>
                        <a:rPr lang="en-GB" sz="1800" b="1" baseline="0" dirty="0" err="1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</a:t>
                      </a:r>
                      <a:endParaRPr lang="en-GB" sz="1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52850" y="3952484"/>
            <a:ext cx="22953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Summary</a:t>
            </a:r>
            <a:br>
              <a:rPr lang="en-GB" dirty="0"/>
            </a:br>
            <a:r>
              <a:rPr lang="en-GB" dirty="0"/>
              <a:t>To say what someone does or is doing in French, remove the –ER from the infinitive and add the endings for each person, as in the table left: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4074" y="92532"/>
            <a:ext cx="4590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Look at the verb </a:t>
            </a:r>
            <a:r>
              <a:rPr lang="en-GB" dirty="0" err="1"/>
              <a:t>danser</a:t>
            </a:r>
            <a:r>
              <a:rPr lang="en-GB" dirty="0"/>
              <a:t> (to dance):</a:t>
            </a:r>
          </a:p>
        </p:txBody>
      </p:sp>
    </p:spTree>
    <p:extLst>
      <p:ext uri="{BB962C8B-B14F-4D97-AF65-F5344CB8AC3E}">
        <p14:creationId xmlns:p14="http://schemas.microsoft.com/office/powerpoint/2010/main" val="3587029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557" y="26117"/>
            <a:ext cx="5072439" cy="683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80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460</Words>
  <Application>Microsoft Office PowerPoint</Application>
  <PresentationFormat>On-screen Show (4:3)</PresentationFormat>
  <Paragraphs>92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Tw Cen MT</vt:lpstr>
      <vt:lpstr>Office Theme</vt:lpstr>
      <vt:lpstr>Nous allons…</vt:lpstr>
      <vt:lpstr>PowerPoint Presentation</vt:lpstr>
      <vt:lpstr>PowerPoint Presentation</vt:lpstr>
      <vt:lpstr>PowerPoint Presentation</vt:lpstr>
      <vt:lpstr>Les pronoms sujet</vt:lpstr>
      <vt:lpstr>Les verbes</vt:lpstr>
      <vt:lpstr>La conjugaison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Nous allons…</dc:title>
  <dc:creator>Study</dc:creator>
  <cp:lastModifiedBy>Rachel Hawkes</cp:lastModifiedBy>
  <cp:revision>10</cp:revision>
  <dcterms:created xsi:type="dcterms:W3CDTF">2018-11-06T15:09:02Z</dcterms:created>
  <dcterms:modified xsi:type="dcterms:W3CDTF">2018-12-01T09:27:11Z</dcterms:modified>
</cp:coreProperties>
</file>