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0"/>
  </p:notesMasterIdLst>
  <p:sldIdLst>
    <p:sldId id="262" r:id="rId3"/>
    <p:sldId id="256" r:id="rId4"/>
    <p:sldId id="264" r:id="rId5"/>
    <p:sldId id="257" r:id="rId6"/>
    <p:sldId id="263" r:id="rId7"/>
    <p:sldId id="261" r:id="rId8"/>
    <p:sldId id="267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7319" autoAdjust="0"/>
  </p:normalViewPr>
  <p:slideViewPr>
    <p:cSldViewPr snapToGrid="0">
      <p:cViewPr varScale="1">
        <p:scale>
          <a:sx n="75" d="100"/>
          <a:sy n="75" d="100"/>
        </p:scale>
        <p:origin x="94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C1963D-BFC3-42AD-A5DC-8A3932315667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DE4EFBA-5831-42C5-B55D-D68A554387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7380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tedeslumieres.lyon.fr/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Creative Commons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4EFBA-5831-42C5-B55D-D68A55438735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301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0B42E3-C22E-41A2-8C72-23C84AE4F177}" type="slidenum">
              <a:rPr lang="en-GB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endParaRPr lang="en-GB" altLang="en-US" b="1"/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646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i="0" u="none" dirty="0">
                <a:solidFill>
                  <a:srgbClr val="FF0000"/>
                </a:solidFill>
                <a:hlinkClick r:id="rId3"/>
              </a:rPr>
              <a:t>NB – as with all light shows, they</a:t>
            </a:r>
            <a:r>
              <a:rPr lang="en-GB" altLang="en-US" b="1" i="0" u="none" baseline="0" dirty="0">
                <a:solidFill>
                  <a:srgbClr val="FF0000"/>
                </a:solidFill>
                <a:hlinkClick r:id="rId3"/>
              </a:rPr>
              <a:t> may not be suitable for any pupils with epilepsy.  Please watch the clips first, taking into account the needs of learners in your class(</a:t>
            </a:r>
            <a:r>
              <a:rPr lang="en-GB" altLang="en-US" b="1" i="0" u="none" baseline="0" dirty="0" err="1">
                <a:solidFill>
                  <a:srgbClr val="FF0000"/>
                </a:solidFill>
                <a:hlinkClick r:id="rId3"/>
              </a:rPr>
              <a:t>es</a:t>
            </a:r>
            <a:r>
              <a:rPr lang="en-GB" altLang="en-US" b="1" i="0" u="none" baseline="0" dirty="0">
                <a:solidFill>
                  <a:srgbClr val="FF0000"/>
                </a:solidFill>
                <a:hlinkClick r:id="rId3"/>
              </a:rPr>
              <a:t>).</a:t>
            </a:r>
            <a:endParaRPr lang="en-GB" altLang="en-US" b="1" i="0" u="none" dirty="0">
              <a:solidFill>
                <a:srgbClr val="FF0000"/>
              </a:solidFill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i="1" u="sng" dirty="0"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i="1" u="sng" dirty="0">
                <a:hlinkClick r:id="rId3"/>
              </a:rPr>
              <a:t>http://www.fetedeslumieres.lyon.fr/en</a:t>
            </a:r>
            <a:endParaRPr lang="en-GB" altLang="en-US" dirty="0"/>
          </a:p>
          <a:p>
            <a:r>
              <a:rPr lang="en-GB" dirty="0"/>
              <a:t>Information</a:t>
            </a:r>
            <a:r>
              <a:rPr lang="en-GB" baseline="0" dirty="0"/>
              <a:t> about the festival in English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https://www.youtube.com/watch?v=ero0qoRYJbg&amp;feature=youtu.be </a:t>
            </a:r>
            <a:br>
              <a:rPr lang="en-GB" dirty="0"/>
            </a:br>
            <a:r>
              <a:rPr lang="en-GB" dirty="0"/>
              <a:t>A 2m30 second teaser</a:t>
            </a:r>
            <a:r>
              <a:rPr lang="en-GB" baseline="0" dirty="0"/>
              <a:t> video for the 2017 Festival of Lights in Lyon</a:t>
            </a:r>
          </a:p>
          <a:p>
            <a:endParaRPr lang="en-GB" baseline="0" dirty="0"/>
          </a:p>
          <a:p>
            <a:r>
              <a:rPr lang="en-GB" baseline="0" dirty="0"/>
              <a:t>OR </a:t>
            </a:r>
          </a:p>
          <a:p>
            <a:endParaRPr lang="en-GB" dirty="0"/>
          </a:p>
          <a:p>
            <a:r>
              <a:rPr lang="en-GB" dirty="0"/>
              <a:t>https://www.youtube.com/watch?time_continue=6&amp;v=1v7tyz11vR4 – 5 minutes (no</a:t>
            </a:r>
            <a:r>
              <a:rPr lang="en-GB" baseline="0" dirty="0"/>
              <a:t> need to show all of it!)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(Video of 2017 Festival of Lights in Lyon)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4EFBA-5831-42C5-B55D-D68A55438735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763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3CD3BE-825A-446B-97C4-8F744185F708}" type="slidenum">
              <a:rPr lang="en-GB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50000"/>
              </a:spcBef>
            </a:pPr>
            <a:endParaRPr lang="en-GB" altLang="en-US" b="1" dirty="0"/>
          </a:p>
          <a:p>
            <a:pPr marL="228600" indent="-228600" eaLnBrk="1" hangingPunct="1">
              <a:spcBef>
                <a:spcPct val="50000"/>
              </a:spcBef>
              <a:buFontTx/>
              <a:buAutoNum type="arabicPeriod"/>
            </a:pPr>
            <a:endParaRPr lang="en-GB" altLang="en-US" dirty="0"/>
          </a:p>
          <a:p>
            <a:pPr marL="228600" indent="-228600" eaLnBrk="1" hangingPunct="1">
              <a:spcBef>
                <a:spcPct val="0"/>
              </a:spcBef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707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09CA62-DC16-408B-BB01-31025BE456BA}" type="slidenum">
              <a:rPr lang="en-GB" altLang="en-US">
                <a:solidFill>
                  <a:prstClr val="black"/>
                </a:solidFill>
              </a:rPr>
              <a:pPr/>
              <a:t>7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dirty="0" err="1" smtClean="0"/>
              <a:t>Tu</a:t>
            </a:r>
            <a:r>
              <a:rPr lang="en-GB" altLang="en-US" sz="1200" b="1" dirty="0" smtClean="0"/>
              <a:t> </a:t>
            </a:r>
            <a:r>
              <a:rPr lang="en-GB" altLang="en-US" sz="1200" b="1" dirty="0" err="1" smtClean="0"/>
              <a:t>aimes</a:t>
            </a:r>
            <a:r>
              <a:rPr lang="en-GB" altLang="en-US" sz="1200" b="1" dirty="0" smtClean="0"/>
              <a:t>…? </a:t>
            </a:r>
            <a:r>
              <a:rPr lang="en-GB" altLang="en-US" sz="1200" b="1" dirty="0" err="1" smtClean="0"/>
              <a:t>Pourquoi</a:t>
            </a:r>
            <a:r>
              <a:rPr lang="en-GB" altLang="en-US" sz="1200" b="1" dirty="0" smtClean="0"/>
              <a:t>?</a:t>
            </a:r>
            <a:r>
              <a:rPr lang="en-GB" altLang="en-US" b="1" dirty="0" smtClean="0"/>
              <a:t>: </a:t>
            </a:r>
            <a:r>
              <a:rPr lang="en-GB" altLang="en-US" dirty="0" smtClean="0"/>
              <a:t>Do you like …? Why?</a:t>
            </a:r>
          </a:p>
          <a:p>
            <a:pPr>
              <a:spcBef>
                <a:spcPct val="50000"/>
              </a:spcBef>
            </a:pPr>
            <a:r>
              <a:rPr lang="en-GB" altLang="en-US" dirty="0" err="1" smtClean="0"/>
              <a:t>Pairwork</a:t>
            </a:r>
            <a:r>
              <a:rPr lang="en-GB" altLang="en-US" dirty="0" smtClean="0"/>
              <a:t> for pupils to ask each other questions and give opinions.</a:t>
            </a:r>
            <a:r>
              <a:rPr lang="en-GB" altLang="en-US" baseline="0" dirty="0" smtClean="0"/>
              <a:t> Pupils gave their opinions in this way about the different cultural aspects of different countries in the Autumn Term.</a:t>
            </a:r>
            <a:br>
              <a:rPr lang="en-GB" altLang="en-US" baseline="0" dirty="0" smtClean="0"/>
            </a:br>
            <a:r>
              <a:rPr lang="en-GB" altLang="en-US" dirty="0" smtClean="0"/>
              <a:t> I’ve listed the ways to start giving opinions and added a few adjectives at the bottom (from previous lesson &amp; another couple of cognates) of the slide which they may want to use:</a:t>
            </a:r>
          </a:p>
          <a:p>
            <a:pPr>
              <a:spcBef>
                <a:spcPct val="50000"/>
              </a:spcBef>
            </a:pPr>
            <a:r>
              <a:rPr lang="en-GB" altLang="en-US" dirty="0" err="1" smtClean="0"/>
              <a:t>amusant</a:t>
            </a:r>
            <a:r>
              <a:rPr lang="en-GB" altLang="en-US" dirty="0" smtClean="0"/>
              <a:t>: fun, </a:t>
            </a:r>
            <a:r>
              <a:rPr lang="en-GB" altLang="en-US" dirty="0" err="1" smtClean="0"/>
              <a:t>ennuyeux</a:t>
            </a:r>
            <a:r>
              <a:rPr lang="en-GB" altLang="en-US" dirty="0" smtClean="0"/>
              <a:t>: boring, </a:t>
            </a:r>
            <a:r>
              <a:rPr lang="en-GB" altLang="en-US" dirty="0" err="1" smtClean="0"/>
              <a:t>impressionnant</a:t>
            </a:r>
            <a:r>
              <a:rPr lang="en-GB" altLang="en-US" dirty="0" smtClean="0"/>
              <a:t>: impressive, </a:t>
            </a:r>
            <a:r>
              <a:rPr lang="en-GB" altLang="en-US" dirty="0" err="1" smtClean="0"/>
              <a:t>émouvant</a:t>
            </a:r>
            <a:r>
              <a:rPr lang="en-GB" altLang="en-US" dirty="0" smtClean="0"/>
              <a:t>: exciting, </a:t>
            </a:r>
            <a:r>
              <a:rPr lang="en-GB" altLang="en-US" dirty="0" err="1" smtClean="0"/>
              <a:t>intéressant</a:t>
            </a:r>
            <a:r>
              <a:rPr lang="en-GB" altLang="en-US" dirty="0" smtClean="0"/>
              <a:t>: interesting, </a:t>
            </a:r>
            <a:r>
              <a:rPr lang="en-GB" altLang="en-US" dirty="0" err="1" smtClean="0"/>
              <a:t>délicieux</a:t>
            </a:r>
            <a:r>
              <a:rPr lang="en-GB" altLang="en-US" dirty="0" smtClean="0"/>
              <a:t>: delicious, horrible: horrible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/>
              <a:t>Encourage pupils to construct full sentences using the support provide. Pupils will need to remember that the feminine nouns with have feminine adjectives: la fête </a:t>
            </a:r>
            <a:r>
              <a:rPr lang="en-GB" altLang="en-US" dirty="0" err="1" smtClean="0"/>
              <a:t>nationale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076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610F5-E8F7-4B3B-A13C-029ED91D700A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AA072-0661-4285-9AFA-64E3BFE7F9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693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9939B-5C89-4BD3-AB5B-8FB1DEC5653A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3C02C-1F74-403A-A397-F8B97C06EC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94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C0A0-4B33-45AE-AAF2-4D883F2A2840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F5439-8E0F-44E2-888C-6E418E734D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3055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267C-F646-4F68-B4C4-054DB1F4F56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EFAC-A050-4EB3-AEFF-0CC65FB64E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3581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7859-68EE-4070-B69F-0C1C80F607A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5D1F-0121-4593-B583-94BCDE21B3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898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0F19-CBDB-4729-81AD-7E97CBFE7F1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A6B8C-4CC1-435A-AC15-EA7157D543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7880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55A6-62BE-413C-B80D-E848571A14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ECA9-F28F-4A16-9E47-6C2C372AC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4908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4044-9004-4DB8-A773-A40A5858FD6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F9910-BEFB-41CA-848F-CD72D2208E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0689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30BC-687F-4DF3-B46C-C284263783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436F-275C-4B1D-B132-C39F5F617D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7593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2801-7559-45CD-94FE-0B894A7628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FE857-5E54-42F4-BEC7-D545785C96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4241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15E2-16AF-4998-AE1B-94AA29F497E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CB14-13D8-4568-B222-FD75C67CE1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931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DA1F4-0A75-4A2C-A471-A0D7297CCA03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65EC-85C8-4018-AF0D-002988BA3F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1708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1B96-D697-4637-BBEB-AA550EEED02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8AFB-F2F6-4544-A9AD-01ED4AB49E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3967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BAA7-FBC3-4777-B632-2BF8D90CEA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9A98-46A5-4708-B5E9-8225FAFE78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453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37-E750-4718-A0B8-F0A1678E50C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C6B3-DE30-4488-8DCC-6E194114F6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918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D75F4-6070-4588-876A-422FECC0BE8D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C971C-E453-4A97-B3F9-493AC2959E2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447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18518-EA85-4686-AAA9-18556F133BE5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E065A-8D65-494B-93B0-FA297D8411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799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4202B-6415-46F0-B45A-6932F50B4F50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B7D3B-5EF2-4858-8E33-F071A4B463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024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58563-0DC9-4BFA-AF7A-03FBD4E66994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A2DA6-688C-4E54-8270-08FBDB43DB0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13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9F6DF-0414-49C9-B2A4-30AEB626E64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9430E-3E9A-409A-B452-B769F468D6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132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22FC5-3C23-47D9-96D9-BE05CE5B4AB6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BB3E3-DE88-4ACF-9AD4-ADDD0BCCEE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778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E2D65-809E-4C64-968C-CD5FA5638CF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417C0-5D4F-462B-8802-588FD50770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514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0E1B7B-66B1-4019-87D2-7245EF1D267E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9B1045-B66B-42D9-8D7C-AF896141E15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61A5A0-9CFE-4798-A2DE-1E60DFE4D68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C33DC5B-535E-4578-BDC4-352B4FEBBE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507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iWy8OzspAU" TargetMode="External"/><Relationship Id="rId5" Type="http://schemas.openxmlformats.org/officeDocument/2006/relationships/audio" Target="../media/audio4.wav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image" Target="../media/image9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1.wav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audio" Target="../media/audio20.wav"/><Relationship Id="rId10" Type="http://schemas.openxmlformats.org/officeDocument/2006/relationships/audio" Target="../media/audio15.wav"/><Relationship Id="rId19" Type="http://schemas.openxmlformats.org/officeDocument/2006/relationships/image" Target="../media/image10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3.wav"/><Relationship Id="rId18" Type="http://schemas.openxmlformats.org/officeDocument/2006/relationships/audio" Target="../media/audio38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17" Type="http://schemas.openxmlformats.org/officeDocument/2006/relationships/audio" Target="../media/audio37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6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audio" Target="../media/audio35.wav"/><Relationship Id="rId10" Type="http://schemas.openxmlformats.org/officeDocument/2006/relationships/audio" Target="../media/audio30.wav"/><Relationship Id="rId19" Type="http://schemas.openxmlformats.org/officeDocument/2006/relationships/image" Target="../media/image7.png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audio" Target="../media/audio3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6600" dirty="0">
                <a:latin typeface="Tw Cen MT" panose="020B0602020104020603" pitchFamily="34" charset="0"/>
              </a:rPr>
              <a:t>Nous </a:t>
            </a:r>
            <a:r>
              <a:rPr lang="en-GB" altLang="en-US" sz="6600" dirty="0" err="1">
                <a:latin typeface="Tw Cen MT" panose="020B0602020104020603" pitchFamily="34" charset="0"/>
              </a:rPr>
              <a:t>allons</a:t>
            </a:r>
            <a:r>
              <a:rPr lang="en-GB" altLang="en-US" sz="6600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113" y="1027906"/>
            <a:ext cx="4749466" cy="4255436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600" dirty="0">
              <a:latin typeface="Tw Cen MT" panose="020B0602020104020603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err="1">
                <a:latin typeface="Tw Cen MT" panose="020B0602020104020603" pitchFamily="34" charset="0"/>
              </a:rPr>
              <a:t>apprendre</a:t>
            </a:r>
            <a:r>
              <a:rPr lang="en-GB" sz="3600" dirty="0">
                <a:latin typeface="Tw Cen MT" panose="020B0602020104020603" pitchFamily="34" charset="0"/>
              </a:rPr>
              <a:t> des </a:t>
            </a:r>
            <a:r>
              <a:rPr lang="en-GB" sz="3600" dirty="0" err="1">
                <a:latin typeface="Tw Cen MT" panose="020B0602020104020603" pitchFamily="34" charset="0"/>
              </a:rPr>
              <a:t>informations</a:t>
            </a:r>
            <a:r>
              <a:rPr lang="en-GB" sz="3600" dirty="0">
                <a:latin typeface="Tw Cen MT" panose="020B0602020104020603" pitchFamily="34" charset="0"/>
              </a:rPr>
              <a:t> sur la fête des </a:t>
            </a:r>
            <a:r>
              <a:rPr lang="en-GB" sz="3600" dirty="0" err="1">
                <a:latin typeface="Tw Cen MT" panose="020B0602020104020603" pitchFamily="34" charset="0"/>
              </a:rPr>
              <a:t>lumières</a:t>
            </a:r>
            <a:r>
              <a:rPr lang="en-GB" sz="3600" dirty="0">
                <a:latin typeface="Tw Cen MT" panose="020B0602020104020603" pitchFamily="34" charset="0"/>
              </a:rPr>
              <a:t> à Lyon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6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798" y="1690688"/>
            <a:ext cx="4055918" cy="4688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.1_instr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1218"/>
          <a:stretch/>
        </p:blipFill>
        <p:spPr bwMode="auto">
          <a:xfrm>
            <a:off x="409074" y="131381"/>
            <a:ext cx="7724273" cy="66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2935290" y="4162648"/>
            <a:ext cx="2924090" cy="22832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ular Callout 6">
            <a:hlinkClick r:id="" action="ppaction://noaction">
              <a:snd r:embed="rId4" name="24.2.1.wav"/>
            </a:hlinkClick>
          </p:cNvPr>
          <p:cNvSpPr/>
          <p:nvPr/>
        </p:nvSpPr>
        <p:spPr>
          <a:xfrm>
            <a:off x="272297" y="238042"/>
            <a:ext cx="3254375" cy="1757362"/>
          </a:xfrm>
          <a:prstGeom prst="wedgeRoundRectCallou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O</a:t>
            </a: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Calibri"/>
              </a:rPr>
              <a:t>ù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Calibri"/>
              </a:rPr>
              <a:t> </a:t>
            </a: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Calibri"/>
              </a:rPr>
              <a:t>est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Calibri"/>
              </a:rPr>
              <a:t> Lyon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72298" y="4543927"/>
            <a:ext cx="3254375" cy="2025650"/>
          </a:xfrm>
          <a:prstGeom prst="wedgeRoundRectCallout">
            <a:avLst>
              <a:gd name="adj1" fmla="val 60611"/>
              <a:gd name="adj2" fmla="val -21711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C’est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au </a:t>
            </a: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sud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de la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.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91" y="0"/>
            <a:ext cx="5205045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72001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429000"/>
            <a:ext cx="5143501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10952"/>
            <a:ext cx="4620127" cy="3465095"/>
          </a:xfrm>
          <a:prstGeom prst="rect">
            <a:avLst/>
          </a:prstGeom>
        </p:spPr>
      </p:pic>
      <p:sp>
        <p:nvSpPr>
          <p:cNvPr id="8" name="Rectangle 7">
            <a:hlinkClick r:id="" action="ppaction://noaction">
              <a:snd r:embed="rId7" name="24.3.wav"/>
            </a:hlinkClick>
          </p:cNvPr>
          <p:cNvSpPr/>
          <p:nvPr/>
        </p:nvSpPr>
        <p:spPr>
          <a:xfrm>
            <a:off x="1642286" y="2763071"/>
            <a:ext cx="64309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>la fête des </a:t>
            </a:r>
            <a:r>
              <a:rPr lang="en-GB" sz="6000" b="1" dirty="0" err="1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>lumières</a:t>
            </a:r>
            <a:r>
              <a:rPr lang="en-GB" sz="60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</a:br>
            <a:r>
              <a:rPr lang="en-GB" sz="60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>à Lyon </a:t>
            </a:r>
            <a:endParaRPr lang="en-GB" sz="6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4">
            <a:hlinkClick r:id="" action="ppaction://noaction">
              <a:snd r:embed="rId3" name="24.4.3.wav"/>
            </a:hlinkClick>
          </p:cNvPr>
          <p:cNvSpPr txBox="1">
            <a:spLocks noChangeArrowheads="1"/>
          </p:cNvSpPr>
          <p:nvPr/>
        </p:nvSpPr>
        <p:spPr bwMode="auto">
          <a:xfrm>
            <a:off x="285750" y="2205380"/>
            <a:ext cx="88582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Toutes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smtClean="0">
                <a:latin typeface="Tw Cen MT" panose="020B0602020104020603" pitchFamily="34" charset="0"/>
              </a:rPr>
              <a:t>habitants </a:t>
            </a:r>
            <a:r>
              <a:rPr lang="en-GB" altLang="en-US" sz="2800" dirty="0">
                <a:latin typeface="Tw Cen MT" panose="020B0602020104020603" pitchFamily="34" charset="0"/>
              </a:rPr>
              <a:t>de la </a:t>
            </a:r>
            <a:r>
              <a:rPr lang="en-GB" altLang="en-US" sz="2800" dirty="0" err="1">
                <a:latin typeface="Tw Cen MT" panose="020B0602020104020603" pitchFamily="34" charset="0"/>
              </a:rPr>
              <a:t>ville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b="1" dirty="0" err="1">
                <a:latin typeface="Tw Cen MT" panose="020B0602020104020603" pitchFamily="34" charset="0"/>
              </a:rPr>
              <a:t>décorent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leur</a:t>
            </a:r>
            <a:r>
              <a:rPr lang="en-GB" altLang="en-US" sz="2800" dirty="0" smtClean="0">
                <a:latin typeface="Tw Cen MT" panose="020B0602020104020603" pitchFamily="34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</a:rPr>
              <a:t>maison</a:t>
            </a:r>
            <a:r>
              <a:rPr lang="en-GB" altLang="en-US" sz="2800" dirty="0">
                <a:latin typeface="Tw Cen MT" panose="020B0602020104020603" pitchFamily="34" charset="0"/>
              </a:rPr>
              <a:t> avec des </a:t>
            </a:r>
            <a:r>
              <a:rPr lang="en-GB" altLang="en-US" sz="2800" dirty="0" err="1">
                <a:latin typeface="Tw Cen MT" panose="020B0602020104020603" pitchFamily="34" charset="0"/>
              </a:rPr>
              <a:t>bougies</a:t>
            </a:r>
            <a:r>
              <a:rPr lang="en-GB" altLang="en-US" sz="28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5124" name="Text Box 25">
            <a:hlinkClick r:id="" action="ppaction://noaction">
              <a:snd r:embed="rId4" name="24.4.1.wav"/>
            </a:hlinkClick>
          </p:cNvPr>
          <p:cNvSpPr txBox="1">
            <a:spLocks noChangeArrowheads="1"/>
          </p:cNvSpPr>
          <p:nvPr/>
        </p:nvSpPr>
        <p:spPr bwMode="auto">
          <a:xfrm>
            <a:off x="285750" y="419100"/>
            <a:ext cx="88582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dirty="0">
                <a:latin typeface="Tw Cen MT" panose="020B0602020104020603" pitchFamily="34" charset="0"/>
                <a:cs typeface="Arial" charset="0"/>
              </a:rPr>
              <a:t>La fête des </a:t>
            </a:r>
            <a:r>
              <a:rPr lang="en-GB" sz="2800" dirty="0" err="1">
                <a:latin typeface="Tw Cen MT" panose="020B0602020104020603" pitchFamily="34" charset="0"/>
                <a:cs typeface="Arial" charset="0"/>
              </a:rPr>
              <a:t>lumières</a:t>
            </a:r>
            <a:r>
              <a:rPr lang="en-GB" sz="2800" dirty="0">
                <a:latin typeface="Tw Cen MT" panose="020B0602020104020603" pitchFamily="34" charset="0"/>
                <a:cs typeface="Arial" charset="0"/>
              </a:rPr>
              <a:t> à Lyon </a:t>
            </a:r>
            <a:r>
              <a:rPr lang="en-GB" altLang="en-US" sz="2800" b="1" dirty="0" err="1">
                <a:latin typeface="Tw Cen MT" panose="020B0602020104020603" pitchFamily="34" charset="0"/>
                <a:cs typeface="Arial" charset="0"/>
              </a:rPr>
              <a:t>dure</a:t>
            </a:r>
            <a:r>
              <a:rPr lang="en-GB" altLang="en-US" sz="2800" dirty="0">
                <a:latin typeface="Tw Cen MT" panose="020B0602020104020603" pitchFamily="34" charset="0"/>
                <a:cs typeface="Arial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  <a:cs typeface="Arial" charset="0"/>
              </a:rPr>
              <a:t>quatre</a:t>
            </a:r>
            <a:r>
              <a:rPr lang="en-GB" altLang="en-US" sz="2800" dirty="0">
                <a:latin typeface="Tw Cen MT" panose="020B0602020104020603" pitchFamily="34" charset="0"/>
                <a:cs typeface="Arial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  <a:cs typeface="Arial" charset="0"/>
              </a:rPr>
              <a:t>jours</a:t>
            </a:r>
            <a:r>
              <a:rPr lang="en-GB" altLang="en-US" sz="2800" dirty="0">
                <a:latin typeface="Tw Cen MT" panose="020B0602020104020603" pitchFamily="34" charset="0"/>
                <a:cs typeface="Arial" charset="0"/>
              </a:rPr>
              <a:t> du 7au 10 </a:t>
            </a:r>
            <a:r>
              <a:rPr lang="en-GB" altLang="en-US" sz="2800" dirty="0" err="1">
                <a:latin typeface="Tw Cen MT" panose="020B0602020104020603" pitchFamily="34" charset="0"/>
                <a:cs typeface="Arial" charset="0"/>
              </a:rPr>
              <a:t>décembre</a:t>
            </a:r>
            <a:r>
              <a:rPr lang="en-GB" altLang="en-US" sz="2800" dirty="0">
                <a:latin typeface="Tw Cen MT" panose="020B0602020104020603" pitchFamily="34" charset="0"/>
                <a:cs typeface="Arial" charset="0"/>
              </a:rPr>
              <a:t>.</a:t>
            </a:r>
          </a:p>
        </p:txBody>
      </p:sp>
      <p:sp>
        <p:nvSpPr>
          <p:cNvPr id="4100" name="Text Box 29">
            <a:hlinkClick r:id="" action="ppaction://noaction">
              <a:snd r:embed="rId5" name="24.4.2.wav"/>
            </a:hlinkClick>
          </p:cNvPr>
          <p:cNvSpPr txBox="1">
            <a:spLocks noChangeArrowheads="1"/>
          </p:cNvSpPr>
          <p:nvPr/>
        </p:nvSpPr>
        <p:spPr bwMode="auto">
          <a:xfrm>
            <a:off x="285750" y="1521468"/>
            <a:ext cx="849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>
                <a:latin typeface="Tw Cen MT" panose="020B0602020104020603" pitchFamily="34" charset="0"/>
              </a:rPr>
              <a:t>Le </a:t>
            </a:r>
            <a:r>
              <a:rPr lang="en-GB" altLang="en-US" sz="2800" dirty="0" err="1">
                <a:latin typeface="Tw Cen MT" panose="020B0602020104020603" pitchFamily="34" charset="0"/>
              </a:rPr>
              <a:t>conseil</a:t>
            </a:r>
            <a:r>
              <a:rPr lang="en-GB" altLang="en-US" sz="2800" dirty="0">
                <a:latin typeface="Tw Cen MT" panose="020B0602020104020603" pitchFamily="34" charset="0"/>
              </a:rPr>
              <a:t> municipal </a:t>
            </a:r>
            <a:r>
              <a:rPr lang="en-GB" altLang="en-US" sz="2800" b="1" dirty="0" err="1">
                <a:latin typeface="Tw Cen MT" panose="020B0602020104020603" pitchFamily="34" charset="0"/>
              </a:rPr>
              <a:t>prépare</a:t>
            </a:r>
            <a:r>
              <a:rPr lang="en-GB" altLang="en-US" sz="2800" dirty="0">
                <a:latin typeface="Tw Cen MT" panose="020B0602020104020603" pitchFamily="34" charset="0"/>
              </a:rPr>
              <a:t> des spectacles de </a:t>
            </a:r>
            <a:r>
              <a:rPr lang="en-GB" altLang="en-US" sz="2800" dirty="0" err="1">
                <a:latin typeface="Tw Cen MT" panose="020B0602020104020603" pitchFamily="34" charset="0"/>
              </a:rPr>
              <a:t>lumières</a:t>
            </a:r>
            <a:r>
              <a:rPr lang="en-GB" altLang="en-US" sz="2800" dirty="0">
                <a:latin typeface="Tw Cen MT" panose="020B06020201040206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850" y="3159487"/>
            <a:ext cx="4810835" cy="3207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Wy8OzspA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9652" y="1286627"/>
            <a:ext cx="7816516" cy="4396790"/>
          </a:xfrm>
          <a:prstGeom prst="rect">
            <a:avLst/>
          </a:prstGeom>
        </p:spPr>
      </p:pic>
      <p:sp>
        <p:nvSpPr>
          <p:cNvPr id="5" name="Rectangle 4">
            <a:hlinkClick r:id="" action="ppaction://noaction">
              <a:snd r:embed="rId5" name="24.3.wav"/>
            </a:hlinkClick>
          </p:cNvPr>
          <p:cNvSpPr/>
          <p:nvPr/>
        </p:nvSpPr>
        <p:spPr>
          <a:xfrm>
            <a:off x="0" y="84221"/>
            <a:ext cx="8921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atin typeface="Tw Cen MT" panose="020B0602020104020603" pitchFamily="34" charset="0"/>
                <a:cs typeface="Arial" charset="0"/>
              </a:rPr>
              <a:t>la fête des </a:t>
            </a:r>
            <a:r>
              <a:rPr lang="en-GB" sz="6000" b="1" dirty="0" err="1">
                <a:latin typeface="Tw Cen MT" panose="020B0602020104020603" pitchFamily="34" charset="0"/>
                <a:cs typeface="Arial" charset="0"/>
              </a:rPr>
              <a:t>lumières</a:t>
            </a:r>
            <a:r>
              <a:rPr lang="en-GB" sz="6000" b="1" dirty="0">
                <a:latin typeface="Tw Cen MT" panose="020B0602020104020603" pitchFamily="34" charset="0"/>
                <a:cs typeface="Arial" charset="0"/>
              </a:rPr>
              <a:t>, Lyon </a:t>
            </a:r>
            <a:endParaRPr lang="en-GB" sz="6000" b="1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61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135868"/>
              </p:ext>
            </p:extLst>
          </p:nvPr>
        </p:nvGraphicFramePr>
        <p:xfrm>
          <a:off x="565150" y="981075"/>
          <a:ext cx="8496300" cy="4721892"/>
        </p:xfrm>
        <a:graphic>
          <a:graphicData uri="http://schemas.openxmlformats.org/drawingml/2006/table">
            <a:tbl>
              <a:tblPr/>
              <a:tblGrid>
                <a:gridCol w="45121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84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60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7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89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94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60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7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60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172" name="Text Box 4">
            <a:hlinkClick r:id="" action="ppaction://noaction">
              <a:snd r:embed="rId10" name="24.6a.wav"/>
            </a:hlinkClick>
          </p:cNvPr>
          <p:cNvSpPr txBox="1">
            <a:spLocks noChangeArrowheads="1"/>
          </p:cNvSpPr>
          <p:nvPr/>
        </p:nvSpPr>
        <p:spPr bwMode="auto">
          <a:xfrm>
            <a:off x="611188" y="1117600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a. </a:t>
            </a:r>
            <a:r>
              <a:rPr lang="en-GB" altLang="en-US" sz="2400" dirty="0" err="1">
                <a:latin typeface="Tw Cen MT" panose="020B0602020104020603" pitchFamily="34" charset="0"/>
              </a:rPr>
              <a:t>C’est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quand</a:t>
            </a:r>
            <a:r>
              <a:rPr lang="en-GB" altLang="en-US" sz="2400" dirty="0">
                <a:latin typeface="Tw Cen MT" panose="020B0602020104020603" pitchFamily="34" charset="0"/>
              </a:rPr>
              <a:t> la fête?</a:t>
            </a:r>
          </a:p>
        </p:txBody>
      </p:sp>
      <p:sp>
        <p:nvSpPr>
          <p:cNvPr id="6173" name="Text Box 5">
            <a:hlinkClick r:id="" action="ppaction://noaction">
              <a:snd r:embed="rId11" name="24.6b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1789409"/>
            <a:ext cx="4540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b. </a:t>
            </a:r>
            <a:r>
              <a:rPr lang="en-GB" altLang="en-US" sz="2400" dirty="0" err="1">
                <a:solidFill>
                  <a:srgbClr val="000000"/>
                </a:solidFill>
                <a:latin typeface="Tw Cen MT" panose="020B0602020104020603" pitchFamily="34" charset="0"/>
              </a:rPr>
              <a:t>Combien</a:t>
            </a:r>
            <a:r>
              <a:rPr lang="en-GB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de temps </a:t>
            </a:r>
            <a:r>
              <a:rPr lang="en-GB" altLang="en-US" sz="2400" dirty="0" err="1">
                <a:solidFill>
                  <a:srgbClr val="000000"/>
                </a:solidFill>
                <a:latin typeface="Tw Cen MT" panose="020B0602020104020603" pitchFamily="34" charset="0"/>
              </a:rPr>
              <a:t>dure</a:t>
            </a:r>
            <a:r>
              <a:rPr lang="en-GB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la fête?</a:t>
            </a:r>
            <a:endParaRPr lang="en-GB" altLang="en-US" sz="2400" dirty="0">
              <a:latin typeface="Tw Cen MT" panose="020B0602020104020603" pitchFamily="34" charset="0"/>
            </a:endParaRPr>
          </a:p>
        </p:txBody>
      </p:sp>
      <p:sp>
        <p:nvSpPr>
          <p:cNvPr id="6174" name="Text Box 6">
            <a:hlinkClick r:id="" action="ppaction://noaction">
              <a:snd r:embed="rId12" name="24.6c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2443186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c. </a:t>
            </a:r>
            <a:r>
              <a:rPr lang="en-GB" altLang="en-US" sz="2400" dirty="0" err="1">
                <a:latin typeface="Tw Cen MT" panose="020B0602020104020603" pitchFamily="34" charset="0"/>
              </a:rPr>
              <a:t>O</a:t>
            </a:r>
            <a:r>
              <a:rPr lang="en-GB" altLang="en-US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ù</a:t>
            </a:r>
            <a:r>
              <a:rPr lang="en-GB" altLang="en-US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est</a:t>
            </a:r>
            <a:r>
              <a:rPr lang="en-GB" altLang="en-US" sz="2400" dirty="0">
                <a:latin typeface="Tw Cen MT" panose="020B0602020104020603" pitchFamily="34" charset="0"/>
                <a:cs typeface="Calibri" panose="020F0502020204030204" pitchFamily="34" charset="0"/>
              </a:rPr>
              <a:t> la fête </a:t>
            </a:r>
            <a:r>
              <a:rPr lang="en-GB" altLang="en-US" sz="2400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175" name="Text Box 7">
            <a:hlinkClick r:id="" action="ppaction://noaction">
              <a:snd r:embed="rId13" name="24.6d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3035420"/>
            <a:ext cx="4384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d. </a:t>
            </a:r>
            <a:r>
              <a:rPr lang="en-GB" altLang="en-US" sz="2400" dirty="0" err="1">
                <a:latin typeface="Tw Cen MT" panose="020B0602020104020603" pitchFamily="34" charset="0"/>
              </a:rPr>
              <a:t>Qu’est-ce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qu’on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porte</a:t>
            </a:r>
            <a:r>
              <a:rPr lang="en-GB" altLang="en-US" sz="2400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176" name="Text Box 8">
            <a:hlinkClick r:id="" action="ppaction://noaction">
              <a:snd r:embed="rId14" name="24.6e.wav"/>
            </a:hlinkClick>
          </p:cNvPr>
          <p:cNvSpPr txBox="1">
            <a:spLocks noChangeArrowheads="1"/>
          </p:cNvSpPr>
          <p:nvPr/>
        </p:nvSpPr>
        <p:spPr bwMode="auto">
          <a:xfrm>
            <a:off x="657225" y="3716578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e. Que font les </a:t>
            </a:r>
            <a:r>
              <a:rPr lang="en-GB" altLang="en-US" sz="2400" dirty="0" err="1">
                <a:latin typeface="Tw Cen MT" panose="020B0602020104020603" pitchFamily="34" charset="0"/>
              </a:rPr>
              <a:t>visiteurs</a:t>
            </a:r>
            <a:r>
              <a:rPr lang="en-GB" altLang="en-US" sz="2400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6177" name="Text Box 9">
            <a:hlinkClick r:id="" action="ppaction://noaction">
              <a:snd r:embed="rId15" name="24.6f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4402435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f. </a:t>
            </a:r>
            <a:r>
              <a:rPr lang="en-GB" altLang="en-US" sz="2400" dirty="0" err="1">
                <a:latin typeface="Tw Cen MT" panose="020B0602020104020603" pitchFamily="34" charset="0"/>
              </a:rPr>
              <a:t>Quel</a:t>
            </a:r>
            <a:r>
              <a:rPr lang="en-GB" altLang="en-US" sz="2400" dirty="0">
                <a:latin typeface="Tw Cen MT" panose="020B0602020104020603" pitchFamily="34" charset="0"/>
              </a:rPr>
              <a:t> temps fait-</a:t>
            </a:r>
            <a:r>
              <a:rPr lang="en-GB" altLang="en-US" sz="2400" dirty="0" err="1">
                <a:latin typeface="Tw Cen MT" panose="020B0602020104020603" pitchFamily="34" charset="0"/>
              </a:rPr>
              <a:t>il</a:t>
            </a:r>
            <a:r>
              <a:rPr lang="en-GB" altLang="en-US" sz="2400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178" name="Text Box 10">
            <a:hlinkClick r:id="" action="ppaction://noaction">
              <a:snd r:embed="rId16" name="24.6g.wav"/>
            </a:hlinkClick>
          </p:cNvPr>
          <p:cNvSpPr txBox="1">
            <a:spLocks noChangeArrowheads="1"/>
          </p:cNvSpPr>
          <p:nvPr/>
        </p:nvSpPr>
        <p:spPr bwMode="auto">
          <a:xfrm>
            <a:off x="657225" y="5063018"/>
            <a:ext cx="4564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g. Que font les habitants de Lyon ?</a:t>
            </a:r>
          </a:p>
        </p:txBody>
      </p:sp>
      <p:sp>
        <p:nvSpPr>
          <p:cNvPr id="6179" name="Text Box 40">
            <a:hlinkClick r:id="" action="ppaction://noaction">
              <a:snd r:embed="rId6" name="24.6.1.wav"/>
            </a:hlinkClick>
          </p:cNvPr>
          <p:cNvSpPr txBox="1">
            <a:spLocks noChangeArrowheads="1"/>
          </p:cNvSpPr>
          <p:nvPr/>
        </p:nvSpPr>
        <p:spPr bwMode="auto">
          <a:xfrm>
            <a:off x="5038725" y="880048"/>
            <a:ext cx="410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1. </a:t>
            </a:r>
            <a:r>
              <a:rPr lang="en-GB" altLang="en-US" sz="2400" b="1" dirty="0">
                <a:latin typeface="Tw Cen MT" panose="020B0602020104020603" pitchFamily="34" charset="0"/>
              </a:rPr>
              <a:t>On </a:t>
            </a:r>
            <a:r>
              <a:rPr lang="en-GB" altLang="en-US" sz="2400" b="1" dirty="0" err="1">
                <a:latin typeface="Tw Cen MT" panose="020B0602020104020603" pitchFamily="34" charset="0"/>
              </a:rPr>
              <a:t>porte</a:t>
            </a:r>
            <a:r>
              <a:rPr lang="en-GB" altLang="en-US" sz="2400" b="1" dirty="0">
                <a:latin typeface="Tw Cen MT" panose="020B0602020104020603" pitchFamily="34" charset="0"/>
              </a:rPr>
              <a:t> </a:t>
            </a:r>
            <a:r>
              <a:rPr lang="en-GB" altLang="en-US" sz="2400" dirty="0">
                <a:latin typeface="Tw Cen MT" panose="020B0602020104020603" pitchFamily="34" charset="0"/>
              </a:rPr>
              <a:t>un bonnet, </a:t>
            </a:r>
            <a:r>
              <a:rPr lang="en-GB" altLang="en-US" sz="2400" dirty="0" err="1">
                <a:latin typeface="Tw Cen MT" panose="020B0602020104020603" pitchFamily="34" charset="0"/>
              </a:rPr>
              <a:t>une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écharpe</a:t>
            </a:r>
            <a:r>
              <a:rPr lang="en-GB" altLang="en-US" sz="2400" dirty="0">
                <a:latin typeface="Tw Cen MT" panose="020B0602020104020603" pitchFamily="34" charset="0"/>
              </a:rPr>
              <a:t> et des </a:t>
            </a:r>
            <a:r>
              <a:rPr lang="en-GB" altLang="en-US" sz="2400" dirty="0" err="1">
                <a:latin typeface="Tw Cen MT" panose="020B0602020104020603" pitchFamily="34" charset="0"/>
              </a:rPr>
              <a:t>gants</a:t>
            </a:r>
            <a:r>
              <a:rPr lang="en-GB" altLang="en-US" sz="24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0" name="Text Box 41">
            <a:hlinkClick r:id="" action="ppaction://noaction">
              <a:snd r:embed="rId5" name="24.6.2.wav"/>
            </a:hlinkClick>
          </p:cNvPr>
          <p:cNvSpPr txBox="1">
            <a:spLocks noChangeArrowheads="1"/>
          </p:cNvSpPr>
          <p:nvPr/>
        </p:nvSpPr>
        <p:spPr bwMode="auto">
          <a:xfrm>
            <a:off x="5051424" y="1843683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2. </a:t>
            </a:r>
            <a:r>
              <a:rPr lang="en-GB" altLang="en-US" sz="2400" dirty="0" err="1">
                <a:latin typeface="Tw Cen MT" panose="020B0602020104020603" pitchFamily="34" charset="0"/>
              </a:rPr>
              <a:t>C’est</a:t>
            </a:r>
            <a:r>
              <a:rPr lang="en-GB" altLang="en-US" sz="2400" dirty="0">
                <a:latin typeface="Tw Cen MT" panose="020B0602020104020603" pitchFamily="34" charset="0"/>
              </a:rPr>
              <a:t> à Lyon.</a:t>
            </a:r>
          </a:p>
        </p:txBody>
      </p:sp>
      <p:sp>
        <p:nvSpPr>
          <p:cNvPr id="6181" name="Text Box 42">
            <a:hlinkClick r:id="" action="ppaction://noaction">
              <a:snd r:embed="rId4" name="24.6.3.wav"/>
            </a:hlinkClick>
          </p:cNvPr>
          <p:cNvSpPr txBox="1">
            <a:spLocks noChangeArrowheads="1"/>
          </p:cNvSpPr>
          <p:nvPr/>
        </p:nvSpPr>
        <p:spPr bwMode="auto">
          <a:xfrm>
            <a:off x="5038724" y="2433988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3. </a:t>
            </a:r>
            <a:r>
              <a:rPr lang="en-GB" altLang="en-US" sz="2400" b="1" dirty="0" err="1">
                <a:latin typeface="Tw Cen MT" panose="020B0602020104020603" pitchFamily="34" charset="0"/>
              </a:rPr>
              <a:t>Ça</a:t>
            </a:r>
            <a:r>
              <a:rPr lang="en-GB" altLang="en-US" sz="2400" b="1" dirty="0">
                <a:latin typeface="Tw Cen MT" panose="020B0602020104020603" pitchFamily="34" charset="0"/>
              </a:rPr>
              <a:t> </a:t>
            </a:r>
            <a:r>
              <a:rPr lang="en-GB" altLang="en-US" sz="2400" b="1" dirty="0" err="1">
                <a:latin typeface="Tw Cen MT" panose="020B0602020104020603" pitchFamily="34" charset="0"/>
              </a:rPr>
              <a:t>dure</a:t>
            </a:r>
            <a:r>
              <a:rPr lang="en-GB" altLang="en-US" sz="2400" b="1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quatre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jours</a:t>
            </a:r>
            <a:r>
              <a:rPr lang="en-GB" altLang="en-US" sz="24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2" name="Text Box 43">
            <a:hlinkClick r:id="" action="ppaction://noaction">
              <a:snd r:embed="rId3" name="24.6.4.wav"/>
            </a:hlinkClick>
          </p:cNvPr>
          <p:cNvSpPr txBox="1">
            <a:spLocks noChangeArrowheads="1"/>
          </p:cNvSpPr>
          <p:nvPr/>
        </p:nvSpPr>
        <p:spPr bwMode="auto">
          <a:xfrm>
            <a:off x="5038725" y="3075656"/>
            <a:ext cx="4240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4. </a:t>
            </a:r>
            <a:r>
              <a:rPr lang="en-GB" altLang="en-US" sz="2400" dirty="0" err="1">
                <a:latin typeface="Tw Cen MT" panose="020B0602020104020603" pitchFamily="34" charset="0"/>
              </a:rPr>
              <a:t>C’est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en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latin typeface="Tw Cen MT" panose="020B0602020104020603" pitchFamily="34" charset="0"/>
              </a:rPr>
              <a:t>décembre</a:t>
            </a:r>
            <a:r>
              <a:rPr lang="en-GB" altLang="en-US" sz="24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3" name="Text Box 44">
            <a:hlinkClick r:id="" action="ppaction://noaction">
              <a:snd r:embed="rId9" name="24.6.5.wav"/>
            </a:hlinkClick>
          </p:cNvPr>
          <p:cNvSpPr txBox="1">
            <a:spLocks noChangeArrowheads="1"/>
          </p:cNvSpPr>
          <p:nvPr/>
        </p:nvSpPr>
        <p:spPr bwMode="auto">
          <a:xfrm>
            <a:off x="5051425" y="3593930"/>
            <a:ext cx="410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5. </a:t>
            </a:r>
            <a:r>
              <a:rPr lang="en-GB" altLang="en-US" sz="2400" b="1" dirty="0" err="1">
                <a:latin typeface="Tw Cen MT" panose="020B0602020104020603" pitchFamily="34" charset="0"/>
              </a:rPr>
              <a:t>Ils</a:t>
            </a:r>
            <a:r>
              <a:rPr lang="en-GB" altLang="en-US" sz="2400" b="1" dirty="0">
                <a:latin typeface="Tw Cen MT" panose="020B0602020104020603" pitchFamily="34" charset="0"/>
              </a:rPr>
              <a:t> </a:t>
            </a:r>
            <a:r>
              <a:rPr lang="en-GB" altLang="en-US" sz="2400" b="1" dirty="0" err="1">
                <a:latin typeface="Tw Cen MT" panose="020B0602020104020603" pitchFamily="34" charset="0"/>
              </a:rPr>
              <a:t>décorent</a:t>
            </a:r>
            <a:r>
              <a:rPr lang="en-GB" altLang="en-US" sz="2400" b="1" dirty="0">
                <a:latin typeface="Tw Cen MT" panose="020B0602020104020603" pitchFamily="34" charset="0"/>
              </a:rPr>
              <a:t> </a:t>
            </a:r>
            <a:r>
              <a:rPr lang="en-GB" altLang="en-US" sz="2400" dirty="0">
                <a:latin typeface="Tw Cen MT" panose="020B0602020104020603" pitchFamily="34" charset="0"/>
              </a:rPr>
              <a:t>les </a:t>
            </a:r>
            <a:r>
              <a:rPr lang="en-GB" altLang="en-US" sz="2400" dirty="0" err="1">
                <a:latin typeface="Tw Cen MT" panose="020B0602020104020603" pitchFamily="34" charset="0"/>
              </a:rPr>
              <a:t>maisons</a:t>
            </a:r>
            <a:r>
              <a:rPr lang="en-GB" altLang="en-US" sz="2400" dirty="0">
                <a:latin typeface="Tw Cen MT" panose="020B0602020104020603" pitchFamily="34" charset="0"/>
              </a:rPr>
              <a:t> avec des </a:t>
            </a:r>
            <a:r>
              <a:rPr lang="en-GB" altLang="en-US" sz="2400" dirty="0" err="1">
                <a:latin typeface="Tw Cen MT" panose="020B0602020104020603" pitchFamily="34" charset="0"/>
              </a:rPr>
              <a:t>bougies</a:t>
            </a:r>
            <a:r>
              <a:rPr lang="en-GB" altLang="en-US" sz="24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4" name="Text Box 45">
            <a:hlinkClick r:id="" action="ppaction://noaction">
              <a:snd r:embed="rId7" name="24.6.6.wav"/>
            </a:hlinkClick>
          </p:cNvPr>
          <p:cNvSpPr txBox="1">
            <a:spLocks noChangeArrowheads="1"/>
          </p:cNvSpPr>
          <p:nvPr/>
        </p:nvSpPr>
        <p:spPr bwMode="auto">
          <a:xfrm>
            <a:off x="5038725" y="4406751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6. </a:t>
            </a:r>
            <a:r>
              <a:rPr lang="en-GB" altLang="en-US" sz="2400" b="1" dirty="0" err="1">
                <a:latin typeface="Tw Cen MT" panose="020B0602020104020603" pitchFamily="34" charset="0"/>
              </a:rPr>
              <a:t>Ils</a:t>
            </a:r>
            <a:r>
              <a:rPr lang="en-GB" altLang="en-US" sz="2400" b="1" dirty="0">
                <a:latin typeface="Tw Cen MT" panose="020B0602020104020603" pitchFamily="34" charset="0"/>
              </a:rPr>
              <a:t> </a:t>
            </a:r>
            <a:r>
              <a:rPr lang="en-GB" altLang="en-US" sz="2400" b="1" dirty="0" err="1">
                <a:latin typeface="Tw Cen MT" panose="020B0602020104020603" pitchFamily="34" charset="0"/>
              </a:rPr>
              <a:t>regardent</a:t>
            </a:r>
            <a:r>
              <a:rPr lang="en-GB" altLang="en-US" sz="2400" b="1" dirty="0">
                <a:latin typeface="Tw Cen MT" panose="020B0602020104020603" pitchFamily="34" charset="0"/>
              </a:rPr>
              <a:t> </a:t>
            </a:r>
            <a:r>
              <a:rPr lang="en-GB" altLang="en-US" sz="2400" dirty="0">
                <a:latin typeface="Tw Cen MT" panose="020B0602020104020603" pitchFamily="34" charset="0"/>
              </a:rPr>
              <a:t>les </a:t>
            </a:r>
            <a:r>
              <a:rPr lang="en-GB" altLang="en-US" sz="2400" dirty="0" err="1">
                <a:latin typeface="Tw Cen MT" panose="020B0602020104020603" pitchFamily="34" charset="0"/>
              </a:rPr>
              <a:t>lumières</a:t>
            </a:r>
            <a:r>
              <a:rPr lang="en-GB" altLang="en-US" sz="24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5" name="Text Box 46">
            <a:hlinkClick r:id="" action="ppaction://noaction">
              <a:snd r:embed="rId8" name="24.6.7.wav"/>
            </a:hlinkClick>
          </p:cNvPr>
          <p:cNvSpPr txBox="1">
            <a:spLocks noChangeArrowheads="1"/>
          </p:cNvSpPr>
          <p:nvPr/>
        </p:nvSpPr>
        <p:spPr bwMode="auto">
          <a:xfrm>
            <a:off x="5146675" y="5091593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latin typeface="Tw Cen MT" panose="020B0602020104020603" pitchFamily="34" charset="0"/>
              </a:rPr>
              <a:t>7. Il fait </a:t>
            </a:r>
            <a:r>
              <a:rPr lang="en-GB" altLang="en-US" sz="2400" dirty="0" err="1">
                <a:latin typeface="Tw Cen MT" panose="020B0602020104020603" pitchFamily="34" charset="0"/>
              </a:rPr>
              <a:t>froid</a:t>
            </a:r>
            <a:r>
              <a:rPr lang="en-GB" altLang="en-US" sz="24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6" name="Text Box 47">
            <a:hlinkClick r:id="" action="ppaction://noaction">
              <a:snd r:embed="rId17" name="24.6_instructions.wav"/>
            </a:hlinkClick>
          </p:cNvPr>
          <p:cNvSpPr txBox="1">
            <a:spLocks noChangeArrowheads="1"/>
          </p:cNvSpPr>
          <p:nvPr/>
        </p:nvSpPr>
        <p:spPr bwMode="auto">
          <a:xfrm>
            <a:off x="82550" y="171450"/>
            <a:ext cx="8502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 err="1">
                <a:latin typeface="Tw Cen MT" panose="020B0602020104020603" pitchFamily="34" charset="0"/>
              </a:rPr>
              <a:t>Fais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dirty="0" err="1">
                <a:latin typeface="Tw Cen MT" panose="020B0602020104020603" pitchFamily="34" charset="0"/>
              </a:rPr>
              <a:t>correspondre</a:t>
            </a:r>
            <a:r>
              <a:rPr lang="en-GB" altLang="en-US" sz="3200" dirty="0">
                <a:latin typeface="Tw Cen MT" panose="020B0602020104020603" pitchFamily="34" charset="0"/>
              </a:rPr>
              <a:t> les questions et les </a:t>
            </a:r>
            <a:r>
              <a:rPr lang="en-GB" altLang="en-US" sz="3200" dirty="0" err="1">
                <a:latin typeface="Tw Cen MT" panose="020B0602020104020603" pitchFamily="34" charset="0"/>
              </a:rPr>
              <a:t>réponses</a:t>
            </a:r>
            <a:r>
              <a:rPr lang="en-GB" altLang="en-US" sz="32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4562" name="Rectangle 50"/>
          <p:cNvSpPr>
            <a:spLocks noChangeArrowheads="1"/>
          </p:cNvSpPr>
          <p:nvPr/>
        </p:nvSpPr>
        <p:spPr bwMode="auto">
          <a:xfrm>
            <a:off x="84138" y="1052513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64563" name="Rectangle 51"/>
          <p:cNvSpPr>
            <a:spLocks noChangeArrowheads="1"/>
          </p:cNvSpPr>
          <p:nvPr/>
        </p:nvSpPr>
        <p:spPr bwMode="auto">
          <a:xfrm>
            <a:off x="82550" y="1776022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64564" name="Rectangle 52"/>
          <p:cNvSpPr>
            <a:spLocks noChangeArrowheads="1"/>
          </p:cNvSpPr>
          <p:nvPr/>
        </p:nvSpPr>
        <p:spPr bwMode="auto">
          <a:xfrm>
            <a:off x="82550" y="2421607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64565" name="Rectangle 53"/>
          <p:cNvSpPr>
            <a:spLocks noChangeArrowheads="1"/>
          </p:cNvSpPr>
          <p:nvPr/>
        </p:nvSpPr>
        <p:spPr bwMode="auto">
          <a:xfrm>
            <a:off x="95251" y="3075656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64566" name="Rectangle 54"/>
          <p:cNvSpPr>
            <a:spLocks noChangeArrowheads="1"/>
          </p:cNvSpPr>
          <p:nvPr/>
        </p:nvSpPr>
        <p:spPr bwMode="auto">
          <a:xfrm>
            <a:off x="100056" y="3716578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4567" name="Rectangle 55"/>
          <p:cNvSpPr>
            <a:spLocks noChangeArrowheads="1"/>
          </p:cNvSpPr>
          <p:nvPr/>
        </p:nvSpPr>
        <p:spPr bwMode="auto">
          <a:xfrm>
            <a:off x="82550" y="4379663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4568" name="Rectangle 56"/>
          <p:cNvSpPr>
            <a:spLocks noChangeArrowheads="1"/>
          </p:cNvSpPr>
          <p:nvPr/>
        </p:nvSpPr>
        <p:spPr bwMode="auto">
          <a:xfrm>
            <a:off x="95251" y="5070012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68" y="5930250"/>
            <a:ext cx="633881" cy="543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34" y="5810602"/>
            <a:ext cx="831109" cy="818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89" y="5930670"/>
            <a:ext cx="602665" cy="674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4.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4.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4.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4.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4.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4.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4.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62" grpId="0" animBg="1"/>
      <p:bldP spid="64563" grpId="0" animBg="1"/>
      <p:bldP spid="64564" grpId="0" animBg="1"/>
      <p:bldP spid="64565" grpId="0" animBg="1"/>
      <p:bldP spid="64566" grpId="0" animBg="1"/>
      <p:bldP spid="64567" grpId="0" animBg="1"/>
      <p:bldP spid="645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9">
            <a:hlinkClick r:id="" action="ppaction://noaction">
              <a:snd r:embed="rId3" name="23.1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907883" y="94456"/>
            <a:ext cx="4176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Tu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aimes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</a:rPr>
              <a:t>…? </a:t>
            </a:r>
          </a:p>
        </p:txBody>
      </p:sp>
      <p:sp>
        <p:nvSpPr>
          <p:cNvPr id="10247" name="Text Box 10">
            <a:hlinkClick r:id="" action="ppaction://noaction">
              <a:snd r:embed="rId4" name="23.5_delicieux.wav"/>
            </a:hlinkClick>
          </p:cNvPr>
          <p:cNvSpPr txBox="1">
            <a:spLocks noChangeArrowheads="1"/>
          </p:cNvSpPr>
          <p:nvPr/>
        </p:nvSpPr>
        <p:spPr bwMode="auto">
          <a:xfrm>
            <a:off x="4860925" y="6237288"/>
            <a:ext cx="1858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licieux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/se</a:t>
            </a:r>
          </a:p>
        </p:txBody>
      </p:sp>
      <p:sp>
        <p:nvSpPr>
          <p:cNvPr id="10248" name="Text Box 11">
            <a:hlinkClick r:id="" action="ppaction://noaction">
              <a:snd r:embed="rId5" name="23.5_interessant.wav"/>
            </a:hlinkClick>
          </p:cNvPr>
          <p:cNvSpPr txBox="1">
            <a:spLocks noChangeArrowheads="1"/>
          </p:cNvSpPr>
          <p:nvPr/>
        </p:nvSpPr>
        <p:spPr bwMode="auto">
          <a:xfrm>
            <a:off x="2484438" y="6254750"/>
            <a:ext cx="1852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int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éressant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/e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0249" name="Text Box 12">
            <a:hlinkClick r:id="" action="ppaction://noaction">
              <a:snd r:embed="rId6" name="24.7_bizarre.wav"/>
            </a:hlinkClick>
          </p:cNvPr>
          <p:cNvSpPr txBox="1">
            <a:spLocks noChangeArrowheads="1"/>
          </p:cNvSpPr>
          <p:nvPr/>
        </p:nvSpPr>
        <p:spPr bwMode="auto">
          <a:xfrm>
            <a:off x="6877050" y="6237288"/>
            <a:ext cx="226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bizarre</a:t>
            </a:r>
          </a:p>
        </p:txBody>
      </p:sp>
      <p:sp>
        <p:nvSpPr>
          <p:cNvPr id="10250" name="Line 14"/>
          <p:cNvSpPr>
            <a:spLocks noChangeShapeType="1"/>
          </p:cNvSpPr>
          <p:nvPr/>
        </p:nvSpPr>
        <p:spPr bwMode="auto">
          <a:xfrm>
            <a:off x="0" y="558958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0251" name="Text Box 15">
            <a:hlinkClick r:id="" action="ppaction://noaction">
              <a:snd r:embed="rId7" name="23.5_j'aime.wav"/>
            </a:hlinkClick>
          </p:cNvPr>
          <p:cNvSpPr txBox="1">
            <a:spLocks noChangeArrowheads="1"/>
          </p:cNvSpPr>
          <p:nvPr/>
        </p:nvSpPr>
        <p:spPr bwMode="auto">
          <a:xfrm>
            <a:off x="5940425" y="765175"/>
            <a:ext cx="2879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J’aime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0252" name="Text Box 16">
            <a:hlinkClick r:id="" action="ppaction://noaction">
              <a:snd r:embed="rId8" name="23.5_je_n'aime_pas.wav"/>
            </a:hlinkClick>
          </p:cNvPr>
          <p:cNvSpPr txBox="1">
            <a:spLocks noChangeArrowheads="1"/>
          </p:cNvSpPr>
          <p:nvPr/>
        </p:nvSpPr>
        <p:spPr bwMode="auto">
          <a:xfrm>
            <a:off x="5940425" y="1325563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n’aime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 pas…</a:t>
            </a:r>
          </a:p>
        </p:txBody>
      </p:sp>
      <p:sp>
        <p:nvSpPr>
          <p:cNvPr id="10253" name="Text Box 17">
            <a:hlinkClick r:id="" action="ppaction://noaction">
              <a:snd r:embed="rId9" name="23.5_j'adore.wav"/>
            </a:hlinkClick>
          </p:cNvPr>
          <p:cNvSpPr txBox="1">
            <a:spLocks noChangeArrowheads="1"/>
          </p:cNvSpPr>
          <p:nvPr/>
        </p:nvSpPr>
        <p:spPr bwMode="auto">
          <a:xfrm>
            <a:off x="5984875" y="1830388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J’adore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0254" name="Text Box 18">
            <a:hlinkClick r:id="" action="ppaction://noaction">
              <a:snd r:embed="rId10" name="23.5_je_deteste.wav"/>
            </a:hlinkClick>
          </p:cNvPr>
          <p:cNvSpPr txBox="1">
            <a:spLocks noChangeArrowheads="1"/>
          </p:cNvSpPr>
          <p:nvPr/>
        </p:nvSpPr>
        <p:spPr bwMode="auto">
          <a:xfrm>
            <a:off x="5984875" y="2363788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éteste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0255" name="Text Box 20">
            <a:hlinkClick r:id="" action="ppaction://noaction">
              <a:snd r:embed="rId11" name="23.5_parce_que_je_pense_que_c'est.wav"/>
            </a:hlinkClick>
          </p:cNvPr>
          <p:cNvSpPr txBox="1">
            <a:spLocks noChangeArrowheads="1"/>
          </p:cNvSpPr>
          <p:nvPr/>
        </p:nvSpPr>
        <p:spPr bwMode="auto">
          <a:xfrm>
            <a:off x="2339945" y="4794578"/>
            <a:ext cx="6282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p</a:t>
            </a:r>
            <a:r>
              <a:rPr lang="en-GB" altLang="en-US" sz="2800" dirty="0" err="1" smtClean="0">
                <a:solidFill>
                  <a:prstClr val="black"/>
                </a:solidFill>
                <a:latin typeface="Tw Cen MT" panose="020B0602020104020603" pitchFamily="34" charset="0"/>
              </a:rPr>
              <a:t>arce</a:t>
            </a:r>
            <a:r>
              <a:rPr lang="en-GB" altLang="en-US" sz="28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que 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pense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 que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c’est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0256" name="Text Box 21">
            <a:hlinkClick r:id="" action="ppaction://noaction">
              <a:snd r:embed="rId12" name="23,5_emouvant.wav"/>
            </a:hlinkClick>
          </p:cNvPr>
          <p:cNvSpPr txBox="1">
            <a:spLocks noChangeArrowheads="1"/>
          </p:cNvSpPr>
          <p:nvPr/>
        </p:nvSpPr>
        <p:spPr bwMode="auto">
          <a:xfrm>
            <a:off x="-36513" y="6237288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émouvant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/e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0257" name="Text Box 22">
            <a:hlinkClick r:id="" action="ppaction://noaction">
              <a:snd r:embed="rId13" name="23.5_amusant.wav"/>
            </a:hlinkClick>
          </p:cNvPr>
          <p:cNvSpPr txBox="1">
            <a:spLocks noChangeArrowheads="1"/>
          </p:cNvSpPr>
          <p:nvPr/>
        </p:nvSpPr>
        <p:spPr bwMode="auto">
          <a:xfrm>
            <a:off x="1548607" y="5713412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amusant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/e</a:t>
            </a:r>
          </a:p>
        </p:txBody>
      </p:sp>
      <p:sp>
        <p:nvSpPr>
          <p:cNvPr id="10258" name="Text Box 23">
            <a:hlinkClick r:id="" action="ppaction://noaction">
              <a:snd r:embed="rId14" name="23.5_ennuyeux.wav"/>
            </a:hlinkClick>
          </p:cNvPr>
          <p:cNvSpPr txBox="1">
            <a:spLocks noChangeArrowheads="1"/>
          </p:cNvSpPr>
          <p:nvPr/>
        </p:nvSpPr>
        <p:spPr bwMode="auto">
          <a:xfrm>
            <a:off x="3636963" y="5734050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ennuyeux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/se</a:t>
            </a:r>
          </a:p>
        </p:txBody>
      </p:sp>
      <p:sp>
        <p:nvSpPr>
          <p:cNvPr id="10259" name="Text Box 24">
            <a:hlinkClick r:id="" action="ppaction://noaction">
              <a:snd r:embed="rId15" name="23.5_impressionant.wav"/>
            </a:hlinkClick>
          </p:cNvPr>
          <p:cNvSpPr txBox="1">
            <a:spLocks noChangeArrowheads="1"/>
          </p:cNvSpPr>
          <p:nvPr/>
        </p:nvSpPr>
        <p:spPr bwMode="auto">
          <a:xfrm>
            <a:off x="6227763" y="5734050"/>
            <a:ext cx="240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impressionnant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/e</a:t>
            </a:r>
          </a:p>
        </p:txBody>
      </p:sp>
      <p:sp>
        <p:nvSpPr>
          <p:cNvPr id="28" name="Text Box 22">
            <a:hlinkClick r:id="" action="ppaction://noaction">
              <a:snd r:embed="rId16" name="24.7_triste.wav"/>
            </a:hlinkClick>
          </p:cNvPr>
          <p:cNvSpPr txBox="1">
            <a:spLocks noChangeArrowheads="1"/>
          </p:cNvSpPr>
          <p:nvPr/>
        </p:nvSpPr>
        <p:spPr bwMode="auto">
          <a:xfrm>
            <a:off x="-146326" y="5731949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triste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985116" y="2955924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préfère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2" name="Rectangle 1">
            <a:hlinkClick r:id="" action="ppaction://noaction">
              <a:snd r:embed="rId17" name="23.5_pourquoi.wav"/>
            </a:hlinkClick>
          </p:cNvPr>
          <p:cNvSpPr/>
          <p:nvPr/>
        </p:nvSpPr>
        <p:spPr>
          <a:xfrm>
            <a:off x="5768218" y="71994"/>
            <a:ext cx="1903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32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Pourquoi</a:t>
            </a:r>
            <a:r>
              <a:rPr lang="en-GB" alt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21" name="Text Box 9">
            <a:hlinkClick r:id="" action="ppaction://noaction">
              <a:snd r:embed="rId18" name="24.7.title.wav"/>
            </a:hlinkClick>
          </p:cNvPr>
          <p:cNvSpPr txBox="1">
            <a:spLocks noChangeArrowheads="1"/>
          </p:cNvSpPr>
          <p:nvPr/>
        </p:nvSpPr>
        <p:spPr bwMode="auto">
          <a:xfrm>
            <a:off x="899318" y="880047"/>
            <a:ext cx="4176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la fête des </a:t>
            </a: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lumières</a:t>
            </a:r>
            <a:endParaRPr lang="en-GB" altLang="en-US" sz="28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8890" y="1483298"/>
            <a:ext cx="4810835" cy="32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</TotalTime>
  <Words>324</Words>
  <Application>Microsoft Office PowerPoint</Application>
  <PresentationFormat>On-screen Show (4:3)</PresentationFormat>
  <Paragraphs>69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Tw Cen MT</vt:lpstr>
      <vt:lpstr>Office Theme</vt:lpstr>
      <vt:lpstr>2_Office Theme</vt:lpstr>
      <vt:lpstr>Nous allons…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30</cp:revision>
  <dcterms:created xsi:type="dcterms:W3CDTF">2014-09-02T06:24:18Z</dcterms:created>
  <dcterms:modified xsi:type="dcterms:W3CDTF">2019-02-21T17:13:18Z</dcterms:modified>
</cp:coreProperties>
</file>