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9"/>
  </p:notesMasterIdLst>
  <p:sldIdLst>
    <p:sldId id="259" r:id="rId3"/>
    <p:sldId id="257" r:id="rId4"/>
    <p:sldId id="258" r:id="rId5"/>
    <p:sldId id="266" r:id="rId6"/>
    <p:sldId id="264" r:id="rId7"/>
    <p:sldId id="26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914" autoAdjust="0"/>
  </p:normalViewPr>
  <p:slideViewPr>
    <p:cSldViewPr snapToGrid="0">
      <p:cViewPr varScale="1">
        <p:scale>
          <a:sx n="83" d="100"/>
          <a:sy n="83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83C21-DADC-43C9-B3F0-14481E5FE03D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1C9D0-F3AC-4679-A1D5-DBC62EB48D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99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7386EA-87BF-492B-A139-1BD17D5DE13B}" type="slidenum">
              <a:rPr lang="en-GB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Present this slide.</a:t>
            </a:r>
            <a:r>
              <a:rPr lang="en-GB" altLang="en-US" baseline="0" dirty="0"/>
              <a:t> Use the individual verb phrases for practice with pupils.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baseline="0" dirty="0"/>
              <a:t>With the slide visible to pupils – ask ‘</a:t>
            </a:r>
            <a:r>
              <a:rPr lang="en-GB" altLang="en-US" baseline="0" dirty="0" err="1"/>
              <a:t>Qu’est-ce</a:t>
            </a:r>
            <a:r>
              <a:rPr lang="en-GB" altLang="en-US" baseline="0" dirty="0"/>
              <a:t> </a:t>
            </a:r>
            <a:r>
              <a:rPr lang="en-GB" altLang="en-US" baseline="0" dirty="0" err="1"/>
              <a:t>qu’on</a:t>
            </a:r>
            <a:r>
              <a:rPr lang="en-GB" altLang="en-US" baseline="0" dirty="0"/>
              <a:t> fait pendant les fêtes’?</a:t>
            </a:r>
          </a:p>
          <a:p>
            <a:pPr eaLnBrk="1" hangingPunct="1">
              <a:spcBef>
                <a:spcPct val="0"/>
              </a:spcBef>
            </a:pPr>
            <a:endParaRPr lang="en-GB" altLang="en-US" baseline="0" dirty="0"/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4388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https://www.youtube.com/watch?v=_ha8iIHoaiI&amp;t=157s</a:t>
            </a:r>
            <a:br>
              <a:rPr lang="en-GB" dirty="0"/>
            </a:br>
            <a:r>
              <a:rPr lang="en-GB" dirty="0" err="1"/>
              <a:t>Dunkerque</a:t>
            </a:r>
            <a:r>
              <a:rPr lang="en-GB" dirty="0"/>
              <a:t> video – play from the start to 2m30s</a:t>
            </a:r>
          </a:p>
          <a:p>
            <a:r>
              <a:rPr lang="en-GB" dirty="0"/>
              <a:t>Pupils watch it and write down</a:t>
            </a:r>
            <a:r>
              <a:rPr lang="en-GB" baseline="0" dirty="0"/>
              <a:t> anything they notice.</a:t>
            </a:r>
          </a:p>
          <a:p>
            <a:r>
              <a:rPr lang="en-GB" baseline="0" dirty="0"/>
              <a:t>They see people singing, dancing, playing instruments, wearing costumes (but not eating, or fireworks).</a:t>
            </a:r>
            <a:br>
              <a:rPr lang="en-GB" baseline="0" dirty="0"/>
            </a:br>
            <a:r>
              <a:rPr lang="en-GB" baseline="0" dirty="0"/>
              <a:t>Teachers can elicit this from pupils, asking:</a:t>
            </a:r>
            <a:br>
              <a:rPr lang="en-GB" baseline="0" dirty="0"/>
            </a:b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 err="1"/>
              <a:t>Alors</a:t>
            </a:r>
            <a:r>
              <a:rPr lang="en-GB" baseline="0" dirty="0"/>
              <a:t>, pendant le </a:t>
            </a:r>
            <a:r>
              <a:rPr lang="en-GB" baseline="0" dirty="0" err="1"/>
              <a:t>carnaval</a:t>
            </a:r>
            <a:r>
              <a:rPr lang="en-GB" baseline="0" dirty="0"/>
              <a:t> a </a:t>
            </a:r>
            <a:r>
              <a:rPr lang="en-GB" baseline="0" dirty="0" err="1"/>
              <a:t>Dunkerque</a:t>
            </a:r>
            <a:r>
              <a:rPr lang="en-GB" baseline="0" dirty="0"/>
              <a:t>, on </a:t>
            </a:r>
            <a:r>
              <a:rPr lang="en-GB" baseline="0" dirty="0" err="1"/>
              <a:t>danse</a:t>
            </a:r>
            <a:r>
              <a:rPr lang="en-GB" baseline="0" dirty="0"/>
              <a:t>? on </a:t>
            </a:r>
            <a:r>
              <a:rPr lang="en-GB" baseline="0" dirty="0" err="1"/>
              <a:t>chante</a:t>
            </a:r>
            <a:r>
              <a:rPr lang="en-GB" baseline="0" dirty="0"/>
              <a:t>?  </a:t>
            </a:r>
            <a:r>
              <a:rPr lang="en-GB" baseline="0" dirty="0" err="1"/>
              <a:t>etc</a:t>
            </a:r>
            <a:r>
              <a:rPr lang="en-GB" baseline="0" dirty="0"/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056AF-F3B4-45EF-A6E7-70518DDF3B8C}" type="slidenum">
              <a:rPr lang="en-GB" altLang="en-US">
                <a:solidFill>
                  <a:prstClr val="black"/>
                </a:solidFill>
              </a:rPr>
              <a:pPr/>
              <a:t>2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reading worksheet to accompany</a:t>
            </a:r>
            <a:r>
              <a:rPr lang="en-GB" baseline="0" dirty="0"/>
              <a:t> this text.</a:t>
            </a:r>
          </a:p>
          <a:p>
            <a:r>
              <a:rPr lang="en-GB" baseline="0" dirty="0"/>
              <a:t>This text contains an explanation of the difference, such as it is, between </a:t>
            </a:r>
            <a:r>
              <a:rPr lang="en-GB" baseline="0" dirty="0" err="1"/>
              <a:t>Carnaval</a:t>
            </a:r>
            <a:r>
              <a:rPr lang="en-GB" baseline="0" dirty="0"/>
              <a:t> and Mardi Gras.</a:t>
            </a:r>
          </a:p>
          <a:p>
            <a:r>
              <a:rPr lang="en-GB" baseline="0" dirty="0"/>
              <a:t>Allow pupils time to complete the text and the correct it with them.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056AF-F3B4-45EF-A6E7-70518DDF3B8C}" type="slidenum">
              <a:rPr lang="en-GB" altLang="en-US">
                <a:solidFill>
                  <a:prstClr val="black"/>
                </a:solidFill>
              </a:rPr>
              <a:pPr/>
              <a:t>3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3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7386EA-87BF-492B-A139-1BD17D5DE13B}" type="slidenum">
              <a:rPr lang="en-GB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Present this slide.</a:t>
            </a:r>
            <a:r>
              <a:rPr lang="en-GB" altLang="en-US" baseline="0" dirty="0"/>
              <a:t> Use the individual verb phrases for practice with pupils.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baseline="0" dirty="0"/>
              <a:t>With the slide visible to pupils – ask ‘</a:t>
            </a:r>
            <a:r>
              <a:rPr lang="en-GB" altLang="en-US" baseline="0" dirty="0" err="1"/>
              <a:t>Qu’est-ce</a:t>
            </a:r>
            <a:r>
              <a:rPr lang="en-GB" altLang="en-US" baseline="0" dirty="0"/>
              <a:t> </a:t>
            </a:r>
            <a:r>
              <a:rPr lang="en-GB" altLang="en-US" baseline="0" dirty="0" err="1"/>
              <a:t>qu’on</a:t>
            </a:r>
            <a:r>
              <a:rPr lang="en-GB" altLang="en-US" baseline="0" dirty="0"/>
              <a:t> fait pendant les fêtes’?</a:t>
            </a:r>
          </a:p>
          <a:p>
            <a:pPr eaLnBrk="1" hangingPunct="1">
              <a:spcBef>
                <a:spcPct val="0"/>
              </a:spcBef>
            </a:pPr>
            <a:endParaRPr lang="en-GB" altLang="en-US" baseline="0" dirty="0"/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89385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09CA62-DC16-408B-BB01-31025BE456BA}" type="slidenum">
              <a:rPr lang="en-GB" altLang="en-US">
                <a:solidFill>
                  <a:prstClr val="black"/>
                </a:solidFill>
              </a:rPr>
              <a:pPr/>
              <a:t>5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1" dirty="0" err="1"/>
              <a:t>Tu</a:t>
            </a:r>
            <a:r>
              <a:rPr lang="en-GB" altLang="en-US" sz="1200" b="1" dirty="0"/>
              <a:t> </a:t>
            </a:r>
            <a:r>
              <a:rPr lang="en-GB" altLang="en-US" sz="1200" b="1" dirty="0" err="1"/>
              <a:t>aimes</a:t>
            </a:r>
            <a:r>
              <a:rPr lang="en-GB" altLang="en-US" sz="1200" b="1" dirty="0"/>
              <a:t>…? </a:t>
            </a:r>
            <a:r>
              <a:rPr lang="en-GB" altLang="en-US" sz="1200" b="1" dirty="0" err="1"/>
              <a:t>Pourquoi</a:t>
            </a:r>
            <a:r>
              <a:rPr lang="en-GB" altLang="en-US" sz="1200" b="1" dirty="0"/>
              <a:t>?</a:t>
            </a:r>
            <a:r>
              <a:rPr lang="en-GB" altLang="en-US" b="1" dirty="0"/>
              <a:t>: </a:t>
            </a:r>
            <a:r>
              <a:rPr lang="en-GB" altLang="en-US" dirty="0"/>
              <a:t>Do you like …? Why?</a:t>
            </a:r>
          </a:p>
          <a:p>
            <a:pPr>
              <a:spcBef>
                <a:spcPct val="50000"/>
              </a:spcBef>
            </a:pPr>
            <a:r>
              <a:rPr lang="en-GB" altLang="en-US" dirty="0" err="1"/>
              <a:t>Pairwork</a:t>
            </a:r>
            <a:r>
              <a:rPr lang="en-GB" altLang="en-US" dirty="0"/>
              <a:t> for pupils to ask each other questions and give opinions.</a:t>
            </a:r>
            <a:r>
              <a:rPr lang="en-GB" altLang="en-US" baseline="0" dirty="0"/>
              <a:t> Pupils gave their opinions in this way about the different cultural aspects of different countries in the Autumn Term.</a:t>
            </a:r>
            <a:br>
              <a:rPr lang="en-GB" altLang="en-US" baseline="0" dirty="0"/>
            </a:br>
            <a:r>
              <a:rPr lang="en-GB" altLang="en-US" dirty="0"/>
              <a:t> I’ve listed the ways to start giving opinions and added a few adjectives at the bottom (from previous lesson &amp; another couple of cognates) of the slide which they may want to use:</a:t>
            </a:r>
          </a:p>
          <a:p>
            <a:pPr>
              <a:spcBef>
                <a:spcPct val="50000"/>
              </a:spcBef>
            </a:pPr>
            <a:r>
              <a:rPr lang="en-GB" altLang="en-US" dirty="0" err="1"/>
              <a:t>amusant</a:t>
            </a:r>
            <a:r>
              <a:rPr lang="en-GB" altLang="en-US" dirty="0"/>
              <a:t>: fun, </a:t>
            </a:r>
            <a:r>
              <a:rPr lang="en-GB" altLang="en-US" dirty="0" err="1"/>
              <a:t>ennuyeux</a:t>
            </a:r>
            <a:r>
              <a:rPr lang="en-GB" altLang="en-US" dirty="0"/>
              <a:t>: boring, </a:t>
            </a:r>
            <a:r>
              <a:rPr lang="en-GB" altLang="en-US" dirty="0" err="1"/>
              <a:t>impressionnant</a:t>
            </a:r>
            <a:r>
              <a:rPr lang="en-GB" altLang="en-US" dirty="0"/>
              <a:t>: impressive, </a:t>
            </a:r>
            <a:r>
              <a:rPr lang="en-GB" altLang="en-US" dirty="0" err="1"/>
              <a:t>émouvant</a:t>
            </a:r>
            <a:r>
              <a:rPr lang="en-GB" altLang="en-US" dirty="0"/>
              <a:t>: exciting, </a:t>
            </a:r>
            <a:r>
              <a:rPr lang="en-GB" altLang="en-US" dirty="0" err="1"/>
              <a:t>intéressant</a:t>
            </a:r>
            <a:r>
              <a:rPr lang="en-GB" altLang="en-US" dirty="0"/>
              <a:t>: interesting, </a:t>
            </a:r>
            <a:r>
              <a:rPr lang="en-GB" altLang="en-US" dirty="0" err="1"/>
              <a:t>délicieux</a:t>
            </a:r>
            <a:r>
              <a:rPr lang="en-GB" altLang="en-US" dirty="0"/>
              <a:t>: delicious, horrible: horrible</a:t>
            </a:r>
          </a:p>
          <a:p>
            <a:pPr>
              <a:spcBef>
                <a:spcPct val="50000"/>
              </a:spcBef>
            </a:pPr>
            <a:r>
              <a:rPr lang="en-GB" altLang="en-US" dirty="0"/>
              <a:t>Encourage pupils to construct full sentences using the support provide. Pupils will need to remember that the feminine nouns with have feminine adjectives: la fête </a:t>
            </a:r>
            <a:r>
              <a:rPr lang="en-GB" altLang="en-US" dirty="0" err="1"/>
              <a:t>nationale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2804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7267C-F646-4F68-B4C4-054DB1F4F56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5EFAC-A050-4EB3-AEFF-0CC65FB64E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6585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BAA7-FBC3-4777-B632-2BF8D90CEA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49A98-46A5-4708-B5E9-8225FAFE78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232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F3F37-E750-4718-A0B8-F0A1678E50C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EC6B3-DE30-4488-8DCC-6E194114F6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3884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7267C-F646-4F68-B4C4-054DB1F4F56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5EFAC-A050-4EB3-AEFF-0CC65FB64E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3240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97859-68EE-4070-B69F-0C1C80F607A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D5D1F-0121-4593-B583-94BCDE21B3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3911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0F19-CBDB-4729-81AD-7E97CBFE7F1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A6B8C-4CC1-435A-AC15-EA7157D543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8603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55A6-62BE-413C-B80D-E848571A14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ECA9-F28F-4A16-9E47-6C2C372ACF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2475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4044-9004-4DB8-A773-A40A5858FD6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F9910-BEFB-41CA-848F-CD72D2208E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906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330BC-687F-4DF3-B46C-C2842637835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B436F-275C-4B1D-B132-C39F5F617D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8238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42801-7559-45CD-94FE-0B894A76283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FE857-5E54-42F4-BEC7-D545785C96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5532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15E2-16AF-4998-AE1B-94AA29F497E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3CB14-13D8-4568-B222-FD75C67CE1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868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97859-68EE-4070-B69F-0C1C80F607A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D5D1F-0121-4593-B583-94BCDE21B3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9628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71B96-D697-4637-BBEB-AA550EEED02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38AFB-F2F6-4544-A9AD-01ED4AB49E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3463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BAA7-FBC3-4777-B632-2BF8D90CEA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49A98-46A5-4708-B5E9-8225FAFE78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1004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F3F37-E750-4718-A0B8-F0A1678E50C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EC6B3-DE30-4488-8DCC-6E194114F6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262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0F19-CBDB-4729-81AD-7E97CBFE7F1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A6B8C-4CC1-435A-AC15-EA7157D543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689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55A6-62BE-413C-B80D-E848571A14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ECA9-F28F-4A16-9E47-6C2C372ACF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757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4044-9004-4DB8-A773-A40A5858FD6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F9910-BEFB-41CA-848F-CD72D2208E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276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330BC-687F-4DF3-B46C-C2842637835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B436F-275C-4B1D-B132-C39F5F617D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6341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42801-7559-45CD-94FE-0B894A76283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FE857-5E54-42F4-BEC7-D545785C96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371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15E2-16AF-4998-AE1B-94AA29F497E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3CB14-13D8-4568-B222-FD75C67CE1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719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71B96-D697-4637-BBEB-AA550EEED02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38AFB-F2F6-4544-A9AD-01ED4AB49E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898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61A5A0-9CFE-4798-A2DE-1E60DFE4D68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33DC5B-535E-4578-BDC4-352B4FEBBE52}" type="slidenum">
              <a:rPr lang="en-GB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8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61A5A0-9CFE-4798-A2DE-1E60DFE4D68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33DC5B-535E-4578-BDC4-352B4FEBBE52}" type="slidenum">
              <a:rPr lang="en-GB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7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.jpeg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9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10.wav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audio" Target="../media/audio9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.jpeg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4.wav"/><Relationship Id="rId18" Type="http://schemas.openxmlformats.org/officeDocument/2006/relationships/audio" Target="../media/audio27.wav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audio" Target="../media/audio23.wav"/><Relationship Id="rId17" Type="http://schemas.openxmlformats.org/officeDocument/2006/relationships/audio" Target="../media/audio9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5" Type="http://schemas.openxmlformats.org/officeDocument/2006/relationships/audio" Target="../media/audio16.wav"/><Relationship Id="rId15" Type="http://schemas.openxmlformats.org/officeDocument/2006/relationships/audio" Target="../media/audio26.wav"/><Relationship Id="rId10" Type="http://schemas.openxmlformats.org/officeDocument/2006/relationships/audio" Target="../media/audio21.wav"/><Relationship Id="rId19" Type="http://schemas.openxmlformats.org/officeDocument/2006/relationships/audio" Target="../media/audio28.wav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audio" Target="../media/audio2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7" Type="http://schemas.openxmlformats.org/officeDocument/2006/relationships/audio" Target="../media/audio34.wav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3.wav"/><Relationship Id="rId5" Type="http://schemas.openxmlformats.org/officeDocument/2006/relationships/audio" Target="../media/audio32.wav"/><Relationship Id="rId4" Type="http://schemas.openxmlformats.org/officeDocument/2006/relationships/audio" Target="../media/audio3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967288" y="4581525"/>
            <a:ext cx="417671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12291" name="Group 6"/>
          <p:cNvGrpSpPr>
            <a:grpSpLocks/>
          </p:cNvGrpSpPr>
          <p:nvPr/>
        </p:nvGrpSpPr>
        <p:grpSpPr bwMode="auto">
          <a:xfrm>
            <a:off x="71438" y="-458788"/>
            <a:ext cx="4140200" cy="5832476"/>
            <a:chOff x="22" y="-70"/>
            <a:chExt cx="2789" cy="3682"/>
          </a:xfrm>
        </p:grpSpPr>
        <p:pic>
          <p:nvPicPr>
            <p:cNvPr id="12303" name="Picture 2" descr="scan000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75"/>
            <a:stretch>
              <a:fillRect/>
            </a:stretch>
          </p:blipFill>
          <p:spPr bwMode="auto">
            <a:xfrm>
              <a:off x="22" y="-70"/>
              <a:ext cx="2789" cy="3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4" name="Rectangle 4"/>
            <p:cNvSpPr>
              <a:spLocks noChangeArrowheads="1"/>
            </p:cNvSpPr>
            <p:nvPr/>
          </p:nvSpPr>
          <p:spPr bwMode="auto">
            <a:xfrm>
              <a:off x="295" y="3385"/>
              <a:ext cx="1587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altLang="en-US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05" name="Rectangle 5"/>
            <p:cNvSpPr>
              <a:spLocks noChangeArrowheads="1"/>
            </p:cNvSpPr>
            <p:nvPr/>
          </p:nvSpPr>
          <p:spPr bwMode="auto">
            <a:xfrm rot="980741">
              <a:off x="703" y="2764"/>
              <a:ext cx="182" cy="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altLang="en-US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924301" y="1278852"/>
            <a:ext cx="50403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Pendant les fêtes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porte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des costumes,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danse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,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chante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,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joue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d’un instrument et on mange des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specialités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. 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regarde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les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feux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d’artifice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aussi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2294" name="Picture 1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/>
          <a:stretch>
            <a:fillRect/>
          </a:stretch>
        </p:blipFill>
        <p:spPr bwMode="auto">
          <a:xfrm rot="-176262">
            <a:off x="-3175" y="3860800"/>
            <a:ext cx="18383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1" name="Line 13"/>
          <p:cNvSpPr>
            <a:spLocks noChangeShapeType="1"/>
          </p:cNvSpPr>
          <p:nvPr/>
        </p:nvSpPr>
        <p:spPr bwMode="auto">
          <a:xfrm flipH="1" flipV="1">
            <a:off x="2484438" y="4797425"/>
            <a:ext cx="719137" cy="863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2583203" y="5702638"/>
            <a:ext cx="19239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danse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 flipH="1" flipV="1">
            <a:off x="1331913" y="5300663"/>
            <a:ext cx="503237" cy="649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1107561" y="5876925"/>
            <a:ext cx="1788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chante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 flipH="1" flipV="1">
            <a:off x="3924300" y="4076700"/>
            <a:ext cx="431800" cy="9366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3635375" y="5038725"/>
            <a:ext cx="2735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joue</a:t>
            </a: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d’un instrument</a:t>
            </a:r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 flipH="1">
            <a:off x="4067175" y="765175"/>
            <a:ext cx="1152525" cy="714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5216525" y="523875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les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feux</a:t>
            </a: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d’artifice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0806" y="2887249"/>
            <a:ext cx="1749676" cy="2248002"/>
          </a:xfrm>
          <a:prstGeom prst="rect">
            <a:avLst/>
          </a:prstGeom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450437" y="4073525"/>
            <a:ext cx="1560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mange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5291959" y="3440785"/>
            <a:ext cx="766486" cy="6646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23" y="5762911"/>
            <a:ext cx="1388718" cy="736021"/>
          </a:xfrm>
          <a:prstGeom prst="rect">
            <a:avLst/>
          </a:prstGeom>
        </p:spPr>
      </p:pic>
      <p:sp>
        <p:nvSpPr>
          <p:cNvPr id="22" name="Line 15"/>
          <p:cNvSpPr>
            <a:spLocks noChangeShapeType="1"/>
          </p:cNvSpPr>
          <p:nvPr/>
        </p:nvSpPr>
        <p:spPr bwMode="auto">
          <a:xfrm flipV="1">
            <a:off x="5840927" y="6004717"/>
            <a:ext cx="1214780" cy="730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4919025" y="6372523"/>
            <a:ext cx="3058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porte</a:t>
            </a: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des costumes</a:t>
            </a: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4211638" y="137579"/>
            <a:ext cx="2193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regarde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.1_whole_tex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.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3.1.On_dan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3.1_on_ch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3.1_on_joue_d'un_instru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3.1_on_m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3_on_regar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3.1_feux_d'arti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/>
      <p:bldP spid="58381" grpId="0" animBg="1"/>
      <p:bldP spid="58382" grpId="0"/>
      <p:bldP spid="58383" grpId="0" animBg="1"/>
      <p:bldP spid="58384" grpId="0"/>
      <p:bldP spid="58385" grpId="0" animBg="1"/>
      <p:bldP spid="58386" grpId="0"/>
      <p:bldP spid="58387" grpId="0" animBg="1"/>
      <p:bldP spid="58388" grpId="0"/>
      <p:bldP spid="19" grpId="0"/>
      <p:bldP spid="20" grpId="0" animBg="1"/>
      <p:bldP spid="22" grpId="0" animBg="1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éo 360°   le carnaval de Dunkerque comme si vous y étiez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1325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  <p:sp>
        <p:nvSpPr>
          <p:cNvPr id="2" name="Rectangle 1">
            <a:hlinkClick r:id="" action="ppaction://noaction">
              <a:snd r:embed="rId6" name="23.2.1.wav"/>
            </a:hlinkClick>
          </p:cNvPr>
          <p:cNvSpPr/>
          <p:nvPr/>
        </p:nvSpPr>
        <p:spPr>
          <a:xfrm>
            <a:off x="518597" y="535858"/>
            <a:ext cx="64404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4800" dirty="0">
                <a:latin typeface="Tw Cen MT" panose="020B0602020104020603" pitchFamily="34" charset="0"/>
              </a:rPr>
              <a:t>Le </a:t>
            </a:r>
            <a:r>
              <a:rPr lang="en-GB" altLang="en-US" sz="4800" dirty="0" err="1">
                <a:latin typeface="Tw Cen MT" panose="020B0602020104020603" pitchFamily="34" charset="0"/>
              </a:rPr>
              <a:t>Carnaval</a:t>
            </a:r>
            <a:r>
              <a:rPr lang="en-GB" altLang="en-US" sz="4800" dirty="0">
                <a:latin typeface="Tw Cen MT" panose="020B0602020104020603" pitchFamily="34" charset="0"/>
              </a:rPr>
              <a:t> à </a:t>
            </a:r>
            <a:r>
              <a:rPr lang="en-GB" altLang="en-US" sz="4800" dirty="0" err="1">
                <a:latin typeface="Tw Cen MT" panose="020B0602020104020603" pitchFamily="34" charset="0"/>
              </a:rPr>
              <a:t>Dunkerque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69679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" action="ppaction://noaction">
              <a:snd r:embed="rId3" name="23.2_sentence1.wav"/>
            </a:hlinkClick>
          </p:cNvPr>
          <p:cNvSpPr/>
          <p:nvPr/>
        </p:nvSpPr>
        <p:spPr>
          <a:xfrm>
            <a:off x="319731" y="1281147"/>
            <a:ext cx="829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La période de carnaval commence le 6 janvier (la Fête des Rois) et se termine le Mardi Gras.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98" y="4859532"/>
            <a:ext cx="3502966" cy="1856572"/>
          </a:xfrm>
          <a:prstGeom prst="rect">
            <a:avLst/>
          </a:prstGeom>
        </p:spPr>
      </p:pic>
      <p:sp>
        <p:nvSpPr>
          <p:cNvPr id="7" name="Rectangle 6">
            <a:hlinkClick r:id="" action="ppaction://noaction">
              <a:snd r:embed="rId5" name="23.2.1.wav"/>
            </a:hlinkClick>
          </p:cNvPr>
          <p:cNvSpPr/>
          <p:nvPr/>
        </p:nvSpPr>
        <p:spPr>
          <a:xfrm>
            <a:off x="402850" y="301776"/>
            <a:ext cx="64404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4800" dirty="0">
                <a:latin typeface="Tw Cen MT" panose="020B0602020104020603" pitchFamily="34" charset="0"/>
              </a:rPr>
              <a:t>Le </a:t>
            </a:r>
            <a:r>
              <a:rPr lang="en-GB" altLang="en-US" sz="4800" dirty="0" err="1">
                <a:latin typeface="Tw Cen MT" panose="020B0602020104020603" pitchFamily="34" charset="0"/>
              </a:rPr>
              <a:t>Carnaval</a:t>
            </a:r>
            <a:r>
              <a:rPr lang="en-GB" altLang="en-US" sz="4800" dirty="0">
                <a:latin typeface="Tw Cen MT" panose="020B0602020104020603" pitchFamily="34" charset="0"/>
              </a:rPr>
              <a:t> à </a:t>
            </a:r>
            <a:r>
              <a:rPr lang="en-GB" altLang="en-US" sz="4800" dirty="0" err="1">
                <a:latin typeface="Tw Cen MT" panose="020B0602020104020603" pitchFamily="34" charset="0"/>
              </a:rPr>
              <a:t>Dunkerque</a:t>
            </a:r>
            <a:endParaRPr lang="en-GB" sz="4800" dirty="0"/>
          </a:p>
        </p:txBody>
      </p:sp>
      <p:sp>
        <p:nvSpPr>
          <p:cNvPr id="4" name="Rectangle 3">
            <a:hlinkClick r:id="" action="ppaction://noaction">
              <a:snd r:embed="rId6" name="23.2_sentence2.wav"/>
            </a:hlinkClick>
          </p:cNvPr>
          <p:cNvSpPr/>
          <p:nvPr/>
        </p:nvSpPr>
        <p:spPr>
          <a:xfrm>
            <a:off x="319731" y="2260518"/>
            <a:ext cx="8918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Mardi Gras est le dernier jour du carnaval</a:t>
            </a:r>
            <a:r>
              <a:rPr lang="fr-FR" sz="2400" dirty="0" smtClean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.</a:t>
            </a:r>
            <a:endParaRPr lang="fr-FR" sz="2400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hlinkClick r:id="" action="ppaction://noaction">
              <a:snd r:embed="rId7" name="23.2_sentence3.wav"/>
            </a:hlinkClick>
          </p:cNvPr>
          <p:cNvSpPr/>
          <p:nvPr/>
        </p:nvSpPr>
        <p:spPr>
          <a:xfrm>
            <a:off x="319731" y="2971236"/>
            <a:ext cx="8465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Il y a des carnavals partout dans la France, les plus célèbres sont à Nice et à Dunkerque.   </a:t>
            </a:r>
          </a:p>
        </p:txBody>
      </p:sp>
      <p:sp>
        <p:nvSpPr>
          <p:cNvPr id="8" name="Rectangle 7">
            <a:hlinkClick r:id="" action="ppaction://noaction">
              <a:snd r:embed="rId8" name="23.2_sentence4.wav"/>
            </a:hlinkClick>
          </p:cNvPr>
          <p:cNvSpPr/>
          <p:nvPr/>
        </p:nvSpPr>
        <p:spPr>
          <a:xfrm>
            <a:off x="319731" y="3896619"/>
            <a:ext cx="8592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Ces fêtes sont l’occasion de se déguiser, de chanter, de danser et surtout de s’amuser.  </a:t>
            </a:r>
            <a:endParaRPr lang="fr-FR" sz="2400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49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967288" y="4581525"/>
            <a:ext cx="417671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12291" name="Group 6"/>
          <p:cNvGrpSpPr>
            <a:grpSpLocks/>
          </p:cNvGrpSpPr>
          <p:nvPr/>
        </p:nvGrpSpPr>
        <p:grpSpPr bwMode="auto">
          <a:xfrm>
            <a:off x="71438" y="-458788"/>
            <a:ext cx="4140200" cy="5832476"/>
            <a:chOff x="22" y="-70"/>
            <a:chExt cx="2789" cy="3682"/>
          </a:xfrm>
        </p:grpSpPr>
        <p:pic>
          <p:nvPicPr>
            <p:cNvPr id="12303" name="Picture 2" descr="scan000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75"/>
            <a:stretch>
              <a:fillRect/>
            </a:stretch>
          </p:blipFill>
          <p:spPr bwMode="auto">
            <a:xfrm>
              <a:off x="22" y="-70"/>
              <a:ext cx="2789" cy="3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4" name="Rectangle 4"/>
            <p:cNvSpPr>
              <a:spLocks noChangeArrowheads="1"/>
            </p:cNvSpPr>
            <p:nvPr/>
          </p:nvSpPr>
          <p:spPr bwMode="auto">
            <a:xfrm>
              <a:off x="295" y="3385"/>
              <a:ext cx="1587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altLang="en-US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05" name="Rectangle 5"/>
            <p:cNvSpPr>
              <a:spLocks noChangeArrowheads="1"/>
            </p:cNvSpPr>
            <p:nvPr/>
          </p:nvSpPr>
          <p:spPr bwMode="auto">
            <a:xfrm rot="980741">
              <a:off x="703" y="2764"/>
              <a:ext cx="182" cy="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altLang="en-US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924301" y="1278852"/>
            <a:ext cx="50403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Pendant les fêtes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porte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des costumes,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danse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,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chante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,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joue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d’un instrument et on mange des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specialités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. 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regarde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les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feux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d’artifice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aussi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2294" name="Picture 1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/>
          <a:stretch>
            <a:fillRect/>
          </a:stretch>
        </p:blipFill>
        <p:spPr bwMode="auto">
          <a:xfrm rot="-176262">
            <a:off x="-3175" y="3860800"/>
            <a:ext cx="18383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1" name="Line 13"/>
          <p:cNvSpPr>
            <a:spLocks noChangeShapeType="1"/>
          </p:cNvSpPr>
          <p:nvPr/>
        </p:nvSpPr>
        <p:spPr bwMode="auto">
          <a:xfrm flipH="1" flipV="1">
            <a:off x="2484438" y="4797425"/>
            <a:ext cx="719137" cy="863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2583203" y="5702638"/>
            <a:ext cx="19239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danse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 flipH="1" flipV="1">
            <a:off x="1331913" y="5300663"/>
            <a:ext cx="503237" cy="649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1107561" y="5876925"/>
            <a:ext cx="1788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chante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 flipH="1" flipV="1">
            <a:off x="3924300" y="4076700"/>
            <a:ext cx="431800" cy="9366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3635375" y="5038725"/>
            <a:ext cx="2735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joue</a:t>
            </a: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d’un instrument</a:t>
            </a:r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 flipH="1">
            <a:off x="4067175" y="765175"/>
            <a:ext cx="1152525" cy="714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5216525" y="523875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les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feux</a:t>
            </a: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d’artifice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0806" y="2887249"/>
            <a:ext cx="1749676" cy="2248002"/>
          </a:xfrm>
          <a:prstGeom prst="rect">
            <a:avLst/>
          </a:prstGeom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450437" y="4073525"/>
            <a:ext cx="1560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mange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5291959" y="3440785"/>
            <a:ext cx="766486" cy="6646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23" y="5762911"/>
            <a:ext cx="1388718" cy="736021"/>
          </a:xfrm>
          <a:prstGeom prst="rect">
            <a:avLst/>
          </a:prstGeom>
        </p:spPr>
      </p:pic>
      <p:sp>
        <p:nvSpPr>
          <p:cNvPr id="22" name="Line 15"/>
          <p:cNvSpPr>
            <a:spLocks noChangeShapeType="1"/>
          </p:cNvSpPr>
          <p:nvPr/>
        </p:nvSpPr>
        <p:spPr bwMode="auto">
          <a:xfrm flipV="1">
            <a:off x="5840927" y="6004717"/>
            <a:ext cx="1214780" cy="730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4919025" y="6372523"/>
            <a:ext cx="3058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porte</a:t>
            </a: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des costumes</a:t>
            </a: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4211638" y="137579"/>
            <a:ext cx="2193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regarde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2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.1_whole_tex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.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3.1.On_dan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3.1_on_ch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3.1_on_joue_d'un_instru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3.1_on_m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3_on_regar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3.1_feux_d'arti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/>
      <p:bldP spid="58381" grpId="0" animBg="1"/>
      <p:bldP spid="58382" grpId="0"/>
      <p:bldP spid="58383" grpId="0" animBg="1"/>
      <p:bldP spid="58384" grpId="0"/>
      <p:bldP spid="58385" grpId="0" animBg="1"/>
      <p:bldP spid="58386" grpId="0"/>
      <p:bldP spid="58387" grpId="0" animBg="1"/>
      <p:bldP spid="58388" grpId="0"/>
      <p:bldP spid="19" grpId="0"/>
      <p:bldP spid="20" grpId="0" animBg="1"/>
      <p:bldP spid="22" grpId="0" animBg="1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9">
            <a:hlinkClick r:id="" action="ppaction://noaction">
              <a:snd r:embed="rId3" name="23.1_tu_aimes.wav"/>
            </a:hlinkClick>
          </p:cNvPr>
          <p:cNvSpPr txBox="1">
            <a:spLocks noChangeArrowheads="1"/>
          </p:cNvSpPr>
          <p:nvPr/>
        </p:nvSpPr>
        <p:spPr bwMode="auto">
          <a:xfrm>
            <a:off x="907883" y="94456"/>
            <a:ext cx="4176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36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Tu</a:t>
            </a:r>
            <a:r>
              <a:rPr lang="en-GB" altLang="en-US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altLang="en-US" sz="36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aimes</a:t>
            </a:r>
            <a:r>
              <a:rPr lang="en-GB" altLang="en-US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…? </a:t>
            </a:r>
          </a:p>
        </p:txBody>
      </p:sp>
      <p:sp>
        <p:nvSpPr>
          <p:cNvPr id="10247" name="Text Box 10">
            <a:hlinkClick r:id="" action="ppaction://noaction">
              <a:snd r:embed="rId4" name="23.5_delicieux.wav"/>
            </a:hlinkClick>
          </p:cNvPr>
          <p:cNvSpPr txBox="1">
            <a:spLocks noChangeArrowheads="1"/>
          </p:cNvSpPr>
          <p:nvPr/>
        </p:nvSpPr>
        <p:spPr bwMode="auto">
          <a:xfrm>
            <a:off x="4860925" y="6237288"/>
            <a:ext cx="1858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d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licieux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/se</a:t>
            </a:r>
          </a:p>
        </p:txBody>
      </p:sp>
      <p:sp>
        <p:nvSpPr>
          <p:cNvPr id="10248" name="Text Box 11">
            <a:hlinkClick r:id="" action="ppaction://noaction">
              <a:snd r:embed="rId5" name="23.5_interessant.wav"/>
            </a:hlinkClick>
          </p:cNvPr>
          <p:cNvSpPr txBox="1">
            <a:spLocks noChangeArrowheads="1"/>
          </p:cNvSpPr>
          <p:nvPr/>
        </p:nvSpPr>
        <p:spPr bwMode="auto">
          <a:xfrm>
            <a:off x="2484438" y="6254750"/>
            <a:ext cx="1852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int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éressant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/e</a:t>
            </a:r>
            <a:endParaRPr lang="en-GB" altLang="en-US" sz="2400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10249" name="Text Box 12">
            <a:hlinkClick r:id="" action="ppaction://noaction">
              <a:snd r:embed="rId6" name="24.7_bizarre.wav"/>
            </a:hlinkClick>
          </p:cNvPr>
          <p:cNvSpPr txBox="1">
            <a:spLocks noChangeArrowheads="1"/>
          </p:cNvSpPr>
          <p:nvPr/>
        </p:nvSpPr>
        <p:spPr bwMode="auto">
          <a:xfrm>
            <a:off x="6877050" y="6237288"/>
            <a:ext cx="226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bizarre</a:t>
            </a:r>
          </a:p>
        </p:txBody>
      </p:sp>
      <p:sp>
        <p:nvSpPr>
          <p:cNvPr id="10250" name="Line 14"/>
          <p:cNvSpPr>
            <a:spLocks noChangeShapeType="1"/>
          </p:cNvSpPr>
          <p:nvPr/>
        </p:nvSpPr>
        <p:spPr bwMode="auto">
          <a:xfrm>
            <a:off x="0" y="558958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10251" name="Text Box 15">
            <a:hlinkClick r:id="" action="ppaction://noaction">
              <a:snd r:embed="rId7" name="23.5_j'aime.wav"/>
            </a:hlinkClick>
          </p:cNvPr>
          <p:cNvSpPr txBox="1">
            <a:spLocks noChangeArrowheads="1"/>
          </p:cNvSpPr>
          <p:nvPr/>
        </p:nvSpPr>
        <p:spPr bwMode="auto">
          <a:xfrm>
            <a:off x="5940425" y="765175"/>
            <a:ext cx="2879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J’aime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0252" name="Text Box 16">
            <a:hlinkClick r:id="" action="ppaction://noaction">
              <a:snd r:embed="rId8" name="23.5_je_n'aime_pas.wav"/>
            </a:hlinkClick>
          </p:cNvPr>
          <p:cNvSpPr txBox="1">
            <a:spLocks noChangeArrowheads="1"/>
          </p:cNvSpPr>
          <p:nvPr/>
        </p:nvSpPr>
        <p:spPr bwMode="auto">
          <a:xfrm>
            <a:off x="5940425" y="1325563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n’aime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pas…</a:t>
            </a:r>
          </a:p>
        </p:txBody>
      </p:sp>
      <p:sp>
        <p:nvSpPr>
          <p:cNvPr id="10253" name="Text Box 17">
            <a:hlinkClick r:id="" action="ppaction://noaction">
              <a:snd r:embed="rId9" name="23.5_j'adore.wav"/>
            </a:hlinkClick>
          </p:cNvPr>
          <p:cNvSpPr txBox="1">
            <a:spLocks noChangeArrowheads="1"/>
          </p:cNvSpPr>
          <p:nvPr/>
        </p:nvSpPr>
        <p:spPr bwMode="auto">
          <a:xfrm>
            <a:off x="5984875" y="1830388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J’adore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0254" name="Text Box 18">
            <a:hlinkClick r:id="" action="ppaction://noaction">
              <a:snd r:embed="rId10" name="23.5_je_deteste.wav"/>
            </a:hlinkClick>
          </p:cNvPr>
          <p:cNvSpPr txBox="1">
            <a:spLocks noChangeArrowheads="1"/>
          </p:cNvSpPr>
          <p:nvPr/>
        </p:nvSpPr>
        <p:spPr bwMode="auto">
          <a:xfrm>
            <a:off x="5984875" y="2363788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d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éteste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0255" name="Text Box 20">
            <a:hlinkClick r:id="" action="ppaction://noaction">
              <a:snd r:embed="rId11" name="23.5_parce_que_je_pense_que_c'est.wav"/>
            </a:hlinkClick>
          </p:cNvPr>
          <p:cNvSpPr txBox="1">
            <a:spLocks noChangeArrowheads="1"/>
          </p:cNvSpPr>
          <p:nvPr/>
        </p:nvSpPr>
        <p:spPr bwMode="auto">
          <a:xfrm>
            <a:off x="2339945" y="4794578"/>
            <a:ext cx="6282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p</a:t>
            </a:r>
            <a:r>
              <a:rPr lang="en-GB" altLang="en-US" sz="2800" dirty="0" err="1" smtClean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arce</a:t>
            </a:r>
            <a:r>
              <a:rPr lang="en-GB" altLang="en-US" sz="2800" dirty="0" smtClean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que 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pense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que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c’est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0256" name="Text Box 21">
            <a:hlinkClick r:id="" action="ppaction://noaction">
              <a:snd r:embed="rId12" name="23,5_emouvant.wav"/>
            </a:hlinkClick>
          </p:cNvPr>
          <p:cNvSpPr txBox="1">
            <a:spLocks noChangeArrowheads="1"/>
          </p:cNvSpPr>
          <p:nvPr/>
        </p:nvSpPr>
        <p:spPr bwMode="auto">
          <a:xfrm>
            <a:off x="-36513" y="6237288"/>
            <a:ext cx="187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émouvant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/e</a:t>
            </a:r>
            <a:endParaRPr lang="en-GB" altLang="en-US" sz="2400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10257" name="Text Box 22">
            <a:hlinkClick r:id="" action="ppaction://noaction">
              <a:snd r:embed="rId13" name="23.5_amusant.wav"/>
            </a:hlinkClick>
          </p:cNvPr>
          <p:cNvSpPr txBox="1">
            <a:spLocks noChangeArrowheads="1"/>
          </p:cNvSpPr>
          <p:nvPr/>
        </p:nvSpPr>
        <p:spPr bwMode="auto">
          <a:xfrm>
            <a:off x="1548607" y="5713412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amusant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/e</a:t>
            </a:r>
          </a:p>
        </p:txBody>
      </p:sp>
      <p:sp>
        <p:nvSpPr>
          <p:cNvPr id="10258" name="Text Box 23">
            <a:hlinkClick r:id="" action="ppaction://noaction">
              <a:snd r:embed="rId14" name="23.5_ennuyeux.wav"/>
            </a:hlinkClick>
          </p:cNvPr>
          <p:cNvSpPr txBox="1">
            <a:spLocks noChangeArrowheads="1"/>
          </p:cNvSpPr>
          <p:nvPr/>
        </p:nvSpPr>
        <p:spPr bwMode="auto">
          <a:xfrm>
            <a:off x="3636963" y="5734050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ennuyeux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/se</a:t>
            </a:r>
          </a:p>
        </p:txBody>
      </p:sp>
      <p:sp>
        <p:nvSpPr>
          <p:cNvPr id="10259" name="Text Box 24">
            <a:hlinkClick r:id="" action="ppaction://noaction">
              <a:snd r:embed="rId15" name="23.5_impressionant.wav"/>
            </a:hlinkClick>
          </p:cNvPr>
          <p:cNvSpPr txBox="1">
            <a:spLocks noChangeArrowheads="1"/>
          </p:cNvSpPr>
          <p:nvPr/>
        </p:nvSpPr>
        <p:spPr bwMode="auto">
          <a:xfrm>
            <a:off x="6227763" y="5734050"/>
            <a:ext cx="240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impressionnant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/e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83" y="1621096"/>
            <a:ext cx="4573474" cy="2423941"/>
          </a:xfrm>
          <a:prstGeom prst="rect">
            <a:avLst/>
          </a:prstGeom>
        </p:spPr>
      </p:pic>
      <p:sp>
        <p:nvSpPr>
          <p:cNvPr id="27" name="Text Box 9">
            <a:hlinkClick r:id="" action="ppaction://noaction">
              <a:snd r:embed="rId17" name="23.2.1.wav"/>
            </a:hlinkClick>
          </p:cNvPr>
          <p:cNvSpPr txBox="1">
            <a:spLocks noChangeArrowheads="1"/>
          </p:cNvSpPr>
          <p:nvPr/>
        </p:nvSpPr>
        <p:spPr bwMode="auto">
          <a:xfrm>
            <a:off x="1018371" y="949411"/>
            <a:ext cx="4176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le </a:t>
            </a:r>
            <a:r>
              <a:rPr lang="en-GB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Carnaval</a:t>
            </a:r>
            <a:r>
              <a:rPr lang="en-GB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à </a:t>
            </a:r>
            <a:r>
              <a:rPr lang="en-GB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Dunkerque</a:t>
            </a:r>
            <a:endParaRPr lang="en-GB" altLang="en-US" sz="2800" b="1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22">
            <a:hlinkClick r:id="" action="ppaction://noaction">
              <a:snd r:embed="rId18" name="24.7_triste.wav"/>
            </a:hlinkClick>
          </p:cNvPr>
          <p:cNvSpPr txBox="1">
            <a:spLocks noChangeArrowheads="1"/>
          </p:cNvSpPr>
          <p:nvPr/>
        </p:nvSpPr>
        <p:spPr bwMode="auto">
          <a:xfrm>
            <a:off x="-146326" y="5731949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triste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5985116" y="2955924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préfère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" name="Rectangle 1">
            <a:hlinkClick r:id="" action="ppaction://noaction">
              <a:snd r:embed="rId19" name="23.5_pourquoi.wav"/>
            </a:hlinkClick>
          </p:cNvPr>
          <p:cNvSpPr/>
          <p:nvPr/>
        </p:nvSpPr>
        <p:spPr>
          <a:xfrm>
            <a:off x="5768218" y="71994"/>
            <a:ext cx="1903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2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Pourquoi</a:t>
            </a:r>
            <a:r>
              <a:rPr lang="en-GB" altLang="en-US" sz="32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?</a:t>
            </a:r>
            <a:endParaRPr lang="en-GB" altLang="en-US" sz="3200" b="1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2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3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err="1"/>
              <a:t>choisir</a:t>
            </a:r>
            <a:r>
              <a:rPr lang="en-GB" sz="3600" dirty="0"/>
              <a:t> un jour de fête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err="1"/>
              <a:t>rechercher</a:t>
            </a:r>
            <a:r>
              <a:rPr lang="en-GB" sz="3600" dirty="0"/>
              <a:t> des </a:t>
            </a:r>
            <a:r>
              <a:rPr lang="en-GB" sz="3600" dirty="0" err="1"/>
              <a:t>informations</a:t>
            </a:r>
            <a:r>
              <a:rPr lang="en-GB" sz="3600" dirty="0"/>
              <a:t> sur la fête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3600" dirty="0"/>
              <a:t>- la date / le </a:t>
            </a:r>
            <a:r>
              <a:rPr lang="en-GB" sz="3600" dirty="0" err="1"/>
              <a:t>mois</a:t>
            </a:r>
            <a:endParaRPr lang="en-GB" sz="36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3600" dirty="0"/>
              <a:t>- les </a:t>
            </a:r>
            <a:r>
              <a:rPr lang="en-GB" sz="3600" dirty="0" err="1"/>
              <a:t>activités</a:t>
            </a:r>
            <a:endParaRPr lang="en-GB" sz="36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3600" dirty="0"/>
              <a:t>- </a:t>
            </a:r>
            <a:r>
              <a:rPr lang="en-GB" sz="3600" dirty="0" err="1"/>
              <a:t>ce</a:t>
            </a:r>
            <a:r>
              <a:rPr lang="en-GB" sz="3600" dirty="0"/>
              <a:t> </a:t>
            </a:r>
            <a:r>
              <a:rPr lang="en-GB" sz="3600" dirty="0" err="1"/>
              <a:t>qu’on</a:t>
            </a:r>
            <a:r>
              <a:rPr lang="en-GB" sz="3600" dirty="0"/>
              <a:t> mange et </a:t>
            </a:r>
            <a:r>
              <a:rPr lang="en-GB" sz="3600" dirty="0" err="1"/>
              <a:t>boit</a:t>
            </a:r>
            <a:endParaRPr lang="en-GB" sz="3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sz="3600" dirty="0"/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GB" sz="3600" dirty="0"/>
              <a:t> </a:t>
            </a:r>
          </a:p>
        </p:txBody>
      </p:sp>
      <p:sp>
        <p:nvSpPr>
          <p:cNvPr id="2" name="Rectangle 1">
            <a:hlinkClick r:id="" action="ppaction://noaction">
              <a:snd r:embed="rId7" name="23.6_instructions.wav"/>
            </a:hlinkClick>
          </p:cNvPr>
          <p:cNvSpPr/>
          <p:nvPr/>
        </p:nvSpPr>
        <p:spPr>
          <a:xfrm>
            <a:off x="628650" y="775367"/>
            <a:ext cx="62712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4400" b="1" dirty="0" err="1">
                <a:latin typeface="Tw Cen MT" panose="020B0602020104020603" pitchFamily="34" charset="0"/>
              </a:rPr>
              <a:t>Maintenant</a:t>
            </a:r>
            <a:r>
              <a:rPr lang="en-GB" altLang="en-US" sz="4400" b="1" dirty="0">
                <a:latin typeface="Tw Cen MT" panose="020B0602020104020603" pitchFamily="34" charset="0"/>
              </a:rPr>
              <a:t> nous </a:t>
            </a:r>
            <a:r>
              <a:rPr lang="en-GB" altLang="en-US" sz="4400" b="1" dirty="0" err="1">
                <a:latin typeface="Tw Cen MT" panose="020B0602020104020603" pitchFamily="34" charset="0"/>
              </a:rPr>
              <a:t>allons</a:t>
            </a:r>
            <a:r>
              <a:rPr lang="en-GB" altLang="en-US" sz="4400" b="1" dirty="0">
                <a:latin typeface="Tw Cen MT" panose="020B0602020104020603" pitchFamily="34" charset="0"/>
              </a:rPr>
              <a:t>…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5095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.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.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.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3.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3.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</TotalTime>
  <Words>404</Words>
  <Application>Microsoft Office PowerPoint</Application>
  <PresentationFormat>On-screen Show (4:3)</PresentationFormat>
  <Paragraphs>67</Paragraphs>
  <Slides>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Tw Cen MT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Study</cp:lastModifiedBy>
  <cp:revision>11</cp:revision>
  <dcterms:created xsi:type="dcterms:W3CDTF">2018-11-06T12:11:54Z</dcterms:created>
  <dcterms:modified xsi:type="dcterms:W3CDTF">2019-02-21T17:11:29Z</dcterms:modified>
</cp:coreProperties>
</file>