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5" r:id="rId2"/>
    <p:sldId id="262" r:id="rId3"/>
    <p:sldId id="271" r:id="rId4"/>
    <p:sldId id="272" r:id="rId5"/>
    <p:sldId id="273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5121" autoAdjust="0"/>
  </p:normalViewPr>
  <p:slideViewPr>
    <p:cSldViewPr snapToGrid="0">
      <p:cViewPr varScale="1">
        <p:scale>
          <a:sx n="72" d="100"/>
          <a:sy n="72" d="100"/>
        </p:scale>
        <p:origin x="103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2B06ED-CC9F-4A21-84BA-53C7ACB87C95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2D056AF-F3B4-45EF-A6E7-70518DDF3B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4050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and practise the names of these 6 festivals and see if pupils can suggest what they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378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Model</a:t>
            </a:r>
            <a:r>
              <a:rPr lang="en-GB" baseline="0" dirty="0"/>
              <a:t> full sentence answers 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Pâques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mars/</a:t>
            </a:r>
            <a:r>
              <a:rPr lang="en-GB" dirty="0" err="1"/>
              <a:t>avril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la jour de </a:t>
            </a:r>
            <a:r>
              <a:rPr lang="en-GB" dirty="0" err="1"/>
              <a:t>l’an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décembre</a:t>
            </a:r>
            <a:r>
              <a:rPr lang="en-GB" dirty="0"/>
              <a:t>/</a:t>
            </a:r>
            <a:r>
              <a:rPr lang="en-GB" dirty="0" err="1"/>
              <a:t>janvier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la fête </a:t>
            </a:r>
            <a:r>
              <a:rPr lang="en-GB" dirty="0" err="1"/>
              <a:t>nationale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juillet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le premier</a:t>
            </a:r>
            <a:r>
              <a:rPr lang="en-GB" baseline="0" dirty="0"/>
              <a:t> </a:t>
            </a:r>
            <a:r>
              <a:rPr lang="en-GB" baseline="0" dirty="0" err="1"/>
              <a:t>avril</a:t>
            </a:r>
            <a:r>
              <a:rPr lang="en-GB" baseline="0" dirty="0"/>
              <a:t> </a:t>
            </a:r>
            <a:r>
              <a:rPr lang="en-GB" baseline="0" dirty="0" err="1"/>
              <a:t>est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avril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GB" baseline="0" dirty="0"/>
              <a:t>le jour de </a:t>
            </a:r>
            <a:r>
              <a:rPr lang="en-GB" baseline="0" dirty="0" err="1"/>
              <a:t>l’Armistice</a:t>
            </a:r>
            <a:r>
              <a:rPr lang="en-GB" baseline="0" dirty="0"/>
              <a:t> </a:t>
            </a:r>
            <a:r>
              <a:rPr lang="en-GB" baseline="0" dirty="0" err="1"/>
              <a:t>est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novembre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GB" baseline="0" dirty="0"/>
              <a:t>le </a:t>
            </a:r>
            <a:r>
              <a:rPr lang="en-GB" baseline="0" dirty="0" err="1"/>
              <a:t>mardi</a:t>
            </a:r>
            <a:r>
              <a:rPr lang="en-GB" baseline="0" dirty="0"/>
              <a:t> </a:t>
            </a:r>
            <a:r>
              <a:rPr lang="en-GB" baseline="0" dirty="0" err="1"/>
              <a:t>gras</a:t>
            </a:r>
            <a:r>
              <a:rPr lang="en-GB" baseline="0" dirty="0"/>
              <a:t> </a:t>
            </a:r>
            <a:r>
              <a:rPr lang="en-GB" baseline="0" dirty="0" err="1"/>
              <a:t>est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février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609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Pupils work them out in pairs and then volunteer answers, reading aloud from the text. To check the answers off, a small version of the festival</a:t>
            </a:r>
            <a:r>
              <a:rPr lang="en-GB" baseline="0" dirty="0"/>
              <a:t> image appears on each click, next to the correct sentence (this will cue the oral activity to follow).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Then the whole</a:t>
            </a:r>
            <a:r>
              <a:rPr lang="en-GB" baseline="0" dirty="0"/>
              <a:t> class practises, with the teacher starting off the phrase (in jumbled order) and the pupils finishing it chorally.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426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Pupils try</a:t>
            </a:r>
            <a:r>
              <a:rPr lang="en-GB" baseline="0" dirty="0"/>
              <a:t> to create sentences, taking one element from each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058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04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446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989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130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537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978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120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248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113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73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35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C33DC5B-535E-4578-BDC4-352B4FEBBE5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7.wav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audio" Target="../media/audio16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0.wav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5.wav"/><Relationship Id="rId5" Type="http://schemas.openxmlformats.org/officeDocument/2006/relationships/image" Target="../media/image12.png"/><Relationship Id="rId15" Type="http://schemas.openxmlformats.org/officeDocument/2006/relationships/audio" Target="../media/audio19.wav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6.png"/><Relationship Id="rId14" Type="http://schemas.openxmlformats.org/officeDocument/2006/relationships/audio" Target="../media/audio18.wav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80677" y="349627"/>
            <a:ext cx="7886700" cy="1325563"/>
          </a:xfrm>
        </p:spPr>
        <p:txBody>
          <a:bodyPr/>
          <a:lstStyle/>
          <a:p>
            <a:pPr eaLnBrk="1" hangingPunct="1"/>
            <a:r>
              <a:rPr lang="en-GB" altLang="en-US" sz="6000" b="1" dirty="0">
                <a:latin typeface="Tw Cen MT" panose="020B0602020104020603" pitchFamily="34" charset="0"/>
              </a:rPr>
              <a:t>Nous </a:t>
            </a:r>
            <a:r>
              <a:rPr lang="en-GB" altLang="en-US" sz="6000" b="1" dirty="0" err="1">
                <a:latin typeface="Tw Cen MT" panose="020B0602020104020603" pitchFamily="34" charset="0"/>
              </a:rPr>
              <a:t>allons</a:t>
            </a:r>
            <a:r>
              <a:rPr lang="en-GB" altLang="en-US" sz="6000" b="1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endParaRPr lang="en-GB" sz="3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GB" sz="3600" dirty="0" err="1"/>
              <a:t>apprendre</a:t>
            </a:r>
            <a:r>
              <a:rPr lang="en-GB" sz="3600" dirty="0"/>
              <a:t> des </a:t>
            </a:r>
            <a:r>
              <a:rPr lang="en-GB" sz="3600" dirty="0" err="1"/>
              <a:t>informations</a:t>
            </a:r>
            <a:r>
              <a:rPr lang="en-GB" sz="3600" dirty="0"/>
              <a:t> sur 6 </a:t>
            </a:r>
            <a:r>
              <a:rPr lang="en-GB" sz="3600" b="1" dirty="0"/>
              <a:t>fêtes</a:t>
            </a:r>
            <a:r>
              <a:rPr lang="en-GB" sz="3600" dirty="0"/>
              <a:t> </a:t>
            </a:r>
            <a:r>
              <a:rPr lang="en-GB" sz="3600" dirty="0" err="1"/>
              <a:t>en</a:t>
            </a:r>
            <a:r>
              <a:rPr lang="en-GB" sz="3600" dirty="0"/>
              <a:t> France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3600" dirty="0" err="1"/>
              <a:t>écrivez</a:t>
            </a:r>
            <a:r>
              <a:rPr lang="en-GB" sz="3600" dirty="0"/>
              <a:t> des phrases du </a:t>
            </a:r>
            <a:r>
              <a:rPr lang="en-GB" sz="3600" dirty="0" err="1"/>
              <a:t>mémoire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94" y="4412182"/>
            <a:ext cx="2301667" cy="1994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3" y="349627"/>
            <a:ext cx="2595664" cy="137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17" y="4176191"/>
            <a:ext cx="1256767" cy="1354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19" y="5081521"/>
            <a:ext cx="1256767" cy="1354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1" y="5081521"/>
            <a:ext cx="1628338" cy="142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11" y="3143082"/>
            <a:ext cx="1670722" cy="2325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21560"/>
              </p:ext>
            </p:extLst>
          </p:nvPr>
        </p:nvGraphicFramePr>
        <p:xfrm>
          <a:off x="258968" y="1158982"/>
          <a:ext cx="8637123" cy="5365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0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9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9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829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29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43933" y="0"/>
            <a:ext cx="7280275" cy="1117600"/>
          </a:xfrm>
        </p:spPr>
        <p:txBody>
          <a:bodyPr/>
          <a:lstStyle/>
          <a:p>
            <a:pPr algn="l" eaLnBrk="1" hangingPunct="1"/>
            <a:r>
              <a:rPr lang="en-GB" altLang="en-US" dirty="0">
                <a:latin typeface="Tw Cen MT" panose="020B0602020104020603" pitchFamily="34" charset="0"/>
              </a:rPr>
              <a:t>Les fêtes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5" y="3959433"/>
            <a:ext cx="2433904" cy="1622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1" y="4122086"/>
            <a:ext cx="2301667" cy="1994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0" y="1712588"/>
            <a:ext cx="2595664" cy="137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7" y="1343809"/>
            <a:ext cx="1795124" cy="1980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35" y="4370186"/>
            <a:ext cx="827187" cy="1226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94" y="3886095"/>
            <a:ext cx="1256767" cy="1354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6" y="4791425"/>
            <a:ext cx="1256767" cy="1354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25" y="1450576"/>
            <a:ext cx="2015689" cy="1767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39" y="3918683"/>
            <a:ext cx="1670722" cy="23256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0127" y="3195553"/>
            <a:ext cx="1689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600" dirty="0" err="1">
                <a:latin typeface="Tw Cen MT" panose="020B0602020104020603" pitchFamily="34" charset="0"/>
              </a:rPr>
              <a:t>Pâcques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7151" y="3230970"/>
            <a:ext cx="3015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le premier </a:t>
            </a:r>
            <a:r>
              <a:rPr lang="en-GB" altLang="en-US" sz="3600" dirty="0" err="1">
                <a:latin typeface="Tw Cen MT" panose="020B0602020104020603" pitchFamily="34" charset="0"/>
              </a:rPr>
              <a:t>avril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991" y="3210536"/>
            <a:ext cx="265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le </a:t>
            </a:r>
            <a:r>
              <a:rPr lang="en-GB" altLang="en-US" sz="3600" dirty="0" err="1">
                <a:latin typeface="Tw Cen MT" panose="020B0602020104020603" pitchFamily="34" charset="0"/>
              </a:rPr>
              <a:t>mardi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gras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968" y="5923404"/>
            <a:ext cx="2896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Tw Cen MT" panose="020B0602020104020603" pitchFamily="34" charset="0"/>
              </a:rPr>
              <a:t>la fête </a:t>
            </a:r>
            <a:r>
              <a:rPr lang="en-GB" altLang="en-US" sz="3200" dirty="0" err="1">
                <a:latin typeface="Tw Cen MT" panose="020B0602020104020603" pitchFamily="34" charset="0"/>
              </a:rPr>
              <a:t>nationale</a:t>
            </a:r>
            <a:endParaRPr lang="en-GB" altLang="en-US" sz="3200" dirty="0">
              <a:latin typeface="Tw Cen MT" panose="020B06020201040206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76054" y="5392623"/>
            <a:ext cx="20697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le jour de </a:t>
            </a:r>
            <a:br>
              <a:rPr lang="en-GB" altLang="en-US" sz="3600" dirty="0">
                <a:latin typeface="Tw Cen MT" panose="020B0602020104020603" pitchFamily="34" charset="0"/>
              </a:rPr>
            </a:br>
            <a:r>
              <a:rPr lang="en-GB" altLang="en-US" sz="3600" dirty="0" err="1">
                <a:latin typeface="Tw Cen MT" panose="020B0602020104020603" pitchFamily="34" charset="0"/>
              </a:rPr>
              <a:t>l’Armistice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00774" y="5928001"/>
            <a:ext cx="2728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le jour de </a:t>
            </a:r>
            <a:r>
              <a:rPr lang="en-GB" altLang="en-US" sz="3600" dirty="0" err="1">
                <a:latin typeface="Tw Cen MT" panose="020B0602020104020603" pitchFamily="34" charset="0"/>
              </a:rPr>
              <a:t>l’an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.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2.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0811" y="1371196"/>
            <a:ext cx="3868340" cy="823912"/>
          </a:xfrm>
        </p:spPr>
        <p:txBody>
          <a:bodyPr/>
          <a:lstStyle/>
          <a:p>
            <a:r>
              <a:rPr lang="en-GB" sz="4000" dirty="0">
                <a:latin typeface="Tw Cen MT" panose="020B0602020104020603" pitchFamily="34" charset="0"/>
              </a:rPr>
              <a:t>la fête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0810" y="2195108"/>
            <a:ext cx="4136653" cy="3684588"/>
          </a:xfrm>
        </p:spPr>
        <p:txBody>
          <a:bodyPr/>
          <a:lstStyle/>
          <a:p>
            <a:r>
              <a:rPr lang="en-GB" sz="3600" dirty="0" err="1">
                <a:latin typeface="Tw Cen MT" panose="020B0602020104020603" pitchFamily="34" charset="0"/>
              </a:rPr>
              <a:t>Pâques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le jour de </a:t>
            </a:r>
            <a:r>
              <a:rPr lang="en-GB" sz="3600" dirty="0" err="1">
                <a:latin typeface="Tw Cen MT" panose="020B0602020104020603" pitchFamily="34" charset="0"/>
              </a:rPr>
              <a:t>l’an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la fête </a:t>
            </a:r>
            <a:r>
              <a:rPr lang="en-GB" sz="3600" dirty="0" err="1">
                <a:latin typeface="Tw Cen MT" panose="020B0602020104020603" pitchFamily="34" charset="0"/>
              </a:rPr>
              <a:t>nationale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le premier </a:t>
            </a:r>
            <a:r>
              <a:rPr lang="en-GB" sz="3600" dirty="0" err="1">
                <a:latin typeface="Tw Cen MT" panose="020B0602020104020603" pitchFamily="34" charset="0"/>
              </a:rPr>
              <a:t>avril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le jour de </a:t>
            </a:r>
            <a:r>
              <a:rPr lang="en-GB" sz="3600" dirty="0" err="1">
                <a:latin typeface="Tw Cen MT" panose="020B0602020104020603" pitchFamily="34" charset="0"/>
              </a:rPr>
              <a:t>l’Armistice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le </a:t>
            </a:r>
            <a:r>
              <a:rPr lang="en-GB" sz="3600" dirty="0" err="1">
                <a:latin typeface="Tw Cen MT" panose="020B0602020104020603" pitchFamily="34" charset="0"/>
              </a:rPr>
              <a:t>mardi</a:t>
            </a:r>
            <a:r>
              <a:rPr lang="en-GB" sz="3600" dirty="0">
                <a:latin typeface="Tw Cen MT" panose="020B0602020104020603" pitchFamily="34" charset="0"/>
              </a:rPr>
              <a:t> </a:t>
            </a:r>
            <a:r>
              <a:rPr lang="en-GB" sz="3600" dirty="0" err="1">
                <a:latin typeface="Tw Cen MT" panose="020B0602020104020603" pitchFamily="34" charset="0"/>
              </a:rPr>
              <a:t>gras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256609" y="1371196"/>
            <a:ext cx="3887391" cy="823912"/>
          </a:xfrm>
        </p:spPr>
        <p:txBody>
          <a:bodyPr/>
          <a:lstStyle/>
          <a:p>
            <a:r>
              <a:rPr lang="en-GB" sz="4000" dirty="0">
                <a:latin typeface="Tw Cen MT" panose="020B0602020104020603" pitchFamily="34" charset="0"/>
              </a:rPr>
              <a:t>le </a:t>
            </a:r>
            <a:r>
              <a:rPr lang="en-GB" sz="4000" dirty="0" err="1">
                <a:latin typeface="Tw Cen MT" panose="020B0602020104020603" pitchFamily="34" charset="0"/>
              </a:rPr>
              <a:t>mois</a:t>
            </a:r>
            <a:endParaRPr lang="en-GB" sz="4000" dirty="0">
              <a:latin typeface="Tw Cen MT" panose="020B06020201040206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6609" y="2195108"/>
            <a:ext cx="3887391" cy="3684588"/>
          </a:xfrm>
        </p:spPr>
        <p:txBody>
          <a:bodyPr/>
          <a:lstStyle/>
          <a:p>
            <a:r>
              <a:rPr lang="en-GB" sz="3600" dirty="0" err="1">
                <a:latin typeface="Tw Cen MT" panose="020B0602020104020603" pitchFamily="34" charset="0"/>
              </a:rPr>
              <a:t>février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mars/</a:t>
            </a:r>
            <a:r>
              <a:rPr lang="en-GB" sz="3600" dirty="0" err="1">
                <a:latin typeface="Tw Cen MT" panose="020B0602020104020603" pitchFamily="34" charset="0"/>
              </a:rPr>
              <a:t>avril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 err="1">
                <a:latin typeface="Tw Cen MT" panose="020B0602020104020603" pitchFamily="34" charset="0"/>
              </a:rPr>
              <a:t>avril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 err="1">
                <a:latin typeface="Tw Cen MT" panose="020B0602020104020603" pitchFamily="34" charset="0"/>
              </a:rPr>
              <a:t>juillet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 err="1">
                <a:latin typeface="Tw Cen MT" panose="020B0602020104020603" pitchFamily="34" charset="0"/>
              </a:rPr>
              <a:t>novembre</a:t>
            </a:r>
            <a:endParaRPr lang="en-GB" sz="3600" dirty="0">
              <a:latin typeface="Tw Cen MT" panose="020B0602020104020603" pitchFamily="34" charset="0"/>
            </a:endParaRPr>
          </a:p>
          <a:p>
            <a:r>
              <a:rPr lang="en-GB" sz="3600" dirty="0" err="1" smtClean="0">
                <a:latin typeface="Tw Cen MT" panose="020B0602020104020603" pitchFamily="34" charset="0"/>
              </a:rPr>
              <a:t>janvier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9" name="Rectangle 8">
            <a:hlinkClick r:id="" action="ppaction://noaction">
              <a:snd r:embed="rId3" name="22.3.1_sentence.wav"/>
            </a:hlinkClick>
          </p:cNvPr>
          <p:cNvSpPr/>
          <p:nvPr/>
        </p:nvSpPr>
        <p:spPr>
          <a:xfrm>
            <a:off x="239878" y="197544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10" name="Rectangle 9">
            <a:hlinkClick r:id="" action="ppaction://noaction">
              <a:snd r:embed="rId4" name="22.3.2.wav"/>
            </a:hlinkClick>
          </p:cNvPr>
          <p:cNvSpPr/>
          <p:nvPr/>
        </p:nvSpPr>
        <p:spPr>
          <a:xfrm>
            <a:off x="258729" y="2652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  <p:sp>
        <p:nvSpPr>
          <p:cNvPr id="11" name="Rectangle 10">
            <a:hlinkClick r:id="" action="ppaction://noaction">
              <a:snd r:embed="rId5" name="22.3.3.wav"/>
            </a:hlinkClick>
          </p:cNvPr>
          <p:cNvSpPr/>
          <p:nvPr/>
        </p:nvSpPr>
        <p:spPr>
          <a:xfrm>
            <a:off x="258728" y="329976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12" name="Rectangle 11">
            <a:hlinkClick r:id="" action="ppaction://noaction">
              <a:snd r:embed="rId6" name="22.3.4.wav"/>
            </a:hlinkClick>
          </p:cNvPr>
          <p:cNvSpPr/>
          <p:nvPr/>
        </p:nvSpPr>
        <p:spPr>
          <a:xfrm>
            <a:off x="258728" y="386998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22.3.5.wav"/>
            </a:hlinkClick>
          </p:cNvPr>
          <p:cNvSpPr/>
          <p:nvPr/>
        </p:nvSpPr>
        <p:spPr>
          <a:xfrm>
            <a:off x="296544" y="451734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8" name="22.3.6.wav"/>
            </a:hlinkClick>
          </p:cNvPr>
          <p:cNvSpPr/>
          <p:nvPr/>
        </p:nvSpPr>
        <p:spPr>
          <a:xfrm>
            <a:off x="296544" y="510348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88819" y="2567860"/>
            <a:ext cx="2767790" cy="5462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93141" y="3125129"/>
            <a:ext cx="1706403" cy="23155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79462" y="3763561"/>
            <a:ext cx="1182267" cy="5193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977834" y="3752504"/>
            <a:ext cx="1383895" cy="5961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770595" y="4976006"/>
            <a:ext cx="5911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598348" y="2468023"/>
            <a:ext cx="1763381" cy="31714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hlinkClick r:id="" action="ppaction://noaction">
              <a:snd r:embed="rId9" name="22.3.1.wav"/>
            </a:hlinkClick>
          </p:cNvPr>
          <p:cNvSpPr/>
          <p:nvPr/>
        </p:nvSpPr>
        <p:spPr>
          <a:xfrm>
            <a:off x="412014" y="266536"/>
            <a:ext cx="5215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latin typeface="Tw Cen MT" panose="020B0602020104020603" pitchFamily="34" charset="0"/>
              </a:rPr>
              <a:t>La fête, </a:t>
            </a:r>
            <a:r>
              <a:rPr lang="en-GB" sz="4800" dirty="0" err="1">
                <a:latin typeface="Tw Cen MT" panose="020B0602020104020603" pitchFamily="34" charset="0"/>
              </a:rPr>
              <a:t>c’est</a:t>
            </a:r>
            <a:r>
              <a:rPr lang="en-GB" sz="4800" dirty="0">
                <a:latin typeface="Tw Cen MT" panose="020B0602020104020603" pitchFamily="34" charset="0"/>
              </a:rPr>
              <a:t> </a:t>
            </a:r>
            <a:r>
              <a:rPr lang="en-GB" sz="4800" dirty="0" err="1">
                <a:latin typeface="Tw Cen MT" panose="020B0602020104020603" pitchFamily="34" charset="0"/>
              </a:rPr>
              <a:t>quand</a:t>
            </a:r>
            <a:r>
              <a:rPr lang="en-GB" sz="4800" dirty="0">
                <a:latin typeface="Tw Cen MT" panose="020B0602020104020603" pitchFamily="34" charset="0"/>
              </a:rPr>
              <a:t>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5515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3" y="689649"/>
            <a:ext cx="1593819" cy="844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34" y="526639"/>
            <a:ext cx="1061097" cy="1170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97" y="586048"/>
            <a:ext cx="1065058" cy="933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40" y="2052735"/>
            <a:ext cx="1306582" cy="18187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0318" y="2103803"/>
            <a:ext cx="1560234" cy="1487115"/>
            <a:chOff x="459990" y="1919021"/>
            <a:chExt cx="1560234" cy="14871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90" y="2113004"/>
              <a:ext cx="1458350" cy="126390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929" y="1919021"/>
              <a:ext cx="796295" cy="8583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69" y="2547811"/>
              <a:ext cx="796295" cy="85832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78882" y="2294928"/>
            <a:ext cx="1848107" cy="1232071"/>
            <a:chOff x="3902937" y="1919021"/>
            <a:chExt cx="1848107" cy="12320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937" y="1919021"/>
              <a:ext cx="1848107" cy="12320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497" y="2219883"/>
              <a:ext cx="628098" cy="931209"/>
            </a:xfrm>
            <a:prstGeom prst="rect">
              <a:avLst/>
            </a:prstGeom>
          </p:spPr>
        </p:pic>
      </p:grpSp>
      <p:sp>
        <p:nvSpPr>
          <p:cNvPr id="18" name="Rectangle 17">
            <a:hlinkClick r:id="" action="ppaction://noaction">
              <a:snd r:embed="rId11" name="22.4.1.wav"/>
            </a:hlinkClick>
          </p:cNvPr>
          <p:cNvSpPr/>
          <p:nvPr/>
        </p:nvSpPr>
        <p:spPr>
          <a:xfrm>
            <a:off x="-25966" y="6765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19" name="Rectangle 18">
            <a:hlinkClick r:id="" action="ppaction://noaction">
              <a:snd r:embed="rId12" name="22.4.2.wav"/>
            </a:hlinkClick>
          </p:cNvPr>
          <p:cNvSpPr/>
          <p:nvPr/>
        </p:nvSpPr>
        <p:spPr>
          <a:xfrm>
            <a:off x="3271855" y="49813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  <p:sp>
        <p:nvSpPr>
          <p:cNvPr id="20" name="Rectangle 19">
            <a:hlinkClick r:id="" action="ppaction://noaction">
              <a:snd r:embed="rId13" name="22.4.3.wav"/>
            </a:hlinkClick>
          </p:cNvPr>
          <p:cNvSpPr/>
          <p:nvPr/>
        </p:nvSpPr>
        <p:spPr>
          <a:xfrm>
            <a:off x="6569676" y="49813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21" name="Rectangle 20">
            <a:hlinkClick r:id="" action="ppaction://noaction">
              <a:snd r:embed="rId14" name="22.4.4.wav"/>
            </a:hlinkClick>
          </p:cNvPr>
          <p:cNvSpPr/>
          <p:nvPr/>
        </p:nvSpPr>
        <p:spPr>
          <a:xfrm>
            <a:off x="92497" y="231895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</a:p>
        </p:txBody>
      </p:sp>
      <p:sp>
        <p:nvSpPr>
          <p:cNvPr id="22" name="Rectangle 21">
            <a:hlinkClick r:id="" action="ppaction://noaction">
              <a:snd r:embed="rId15" name="22.4.5.wav"/>
            </a:hlinkClick>
          </p:cNvPr>
          <p:cNvSpPr/>
          <p:nvPr/>
        </p:nvSpPr>
        <p:spPr>
          <a:xfrm>
            <a:off x="3033950" y="225406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</a:p>
        </p:txBody>
      </p:sp>
      <p:sp>
        <p:nvSpPr>
          <p:cNvPr id="23" name="Rectangle 22">
            <a:hlinkClick r:id="" action="ppaction://noaction">
              <a:snd r:embed="rId16" name="22.4.6.wav"/>
            </a:hlinkClick>
          </p:cNvPr>
          <p:cNvSpPr/>
          <p:nvPr/>
        </p:nvSpPr>
        <p:spPr>
          <a:xfrm>
            <a:off x="6577947" y="225406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26468"/>
              </p:ext>
            </p:extLst>
          </p:nvPr>
        </p:nvGraphicFramePr>
        <p:xfrm>
          <a:off x="238242" y="3811714"/>
          <a:ext cx="870805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w Cen MT" panose="020B0602020104020603" pitchFamily="34" charset="0"/>
                        </a:rPr>
                        <a:t>…on mange des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oeufs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chocolat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w Cen MT" panose="020B0602020104020603" pitchFamily="34" charset="0"/>
                        </a:rPr>
                        <a:t>…on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porte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des costumes</a:t>
                      </a:r>
                      <a:r>
                        <a:rPr lang="en-GB" sz="2400" baseline="0" dirty="0">
                          <a:latin typeface="Tw Cen MT" panose="020B0602020104020603" pitchFamily="34" charset="0"/>
                        </a:rPr>
                        <a:t> et on </a:t>
                      </a:r>
                      <a:r>
                        <a:rPr lang="en-GB" sz="2400" baseline="0" dirty="0" err="1">
                          <a:latin typeface="Tw Cen MT" panose="020B0602020104020603" pitchFamily="34" charset="0"/>
                        </a:rPr>
                        <a:t>danse</a:t>
                      </a:r>
                      <a:r>
                        <a:rPr lang="en-GB" sz="2400" baseline="0" dirty="0">
                          <a:latin typeface="Tw Cen MT" panose="020B0602020104020603" pitchFamily="34" charset="0"/>
                        </a:rPr>
                        <a:t>.</a:t>
                      </a:r>
                      <a:endParaRPr lang="en-GB" sz="24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w Cen MT" panose="020B0602020104020603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w Cen MT" panose="020B0602020104020603" pitchFamily="34" charset="0"/>
                        </a:rPr>
                        <a:t>…on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commémore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les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soldats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de la guerre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mondiale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w Cen MT" panose="020B0602020104020603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w Cen MT" panose="020B0602020104020603" pitchFamily="34" charset="0"/>
                        </a:rPr>
                        <a:t>…on fait les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poissons</a:t>
                      </a:r>
                      <a:r>
                        <a:rPr lang="en-GB" sz="24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4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400" baseline="0" dirty="0">
                          <a:latin typeface="Tw Cen MT" panose="020B0602020104020603" pitchFamily="34" charset="0"/>
                        </a:rPr>
                        <a:t>papier.</a:t>
                      </a:r>
                      <a:endParaRPr lang="en-GB" sz="24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w Cen MT" panose="020B0602020104020603" pitchFamily="3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w Cen MT" panose="020B0602020104020603" pitchFamily="34" charset="0"/>
                        </a:rPr>
                        <a:t>…on mange un grand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repas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et on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boit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du champagne.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w Cen MT" panose="020B0602020104020603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w Cen MT" panose="020B0602020104020603" pitchFamily="34" charset="0"/>
                        </a:rPr>
                        <a:t>…on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regarde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les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feux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400" dirty="0" err="1">
                          <a:latin typeface="Tw Cen MT" panose="020B0602020104020603" pitchFamily="34" charset="0"/>
                        </a:rPr>
                        <a:t>d’artifice</a:t>
                      </a:r>
                      <a:r>
                        <a:rPr lang="en-GB" sz="2400" dirty="0">
                          <a:latin typeface="Tw Cen MT" panose="020B0602020104020603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97105" y="192985"/>
            <a:ext cx="2239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Au </a:t>
            </a:r>
            <a:r>
              <a:rPr lang="en-GB" altLang="en-US" sz="2400" dirty="0" err="1">
                <a:latin typeface="Tw Cen MT" panose="020B0602020104020603" pitchFamily="34" charset="0"/>
              </a:rPr>
              <a:t>mardi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gras</a:t>
            </a:r>
            <a:r>
              <a:rPr lang="en-GB" altLang="en-US" sz="24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5077" y="188837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À </a:t>
            </a:r>
            <a:r>
              <a:rPr lang="en-GB" altLang="en-US" sz="2400" dirty="0" err="1">
                <a:latin typeface="Tw Cen MT" panose="020B0602020104020603" pitchFamily="34" charset="0"/>
              </a:rPr>
              <a:t>Pâques</a:t>
            </a:r>
            <a:r>
              <a:rPr lang="en-GB" altLang="en-US" sz="24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1348" y="168082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Le premier </a:t>
            </a:r>
            <a:r>
              <a:rPr lang="en-GB" altLang="en-US" sz="2400" dirty="0" err="1">
                <a:latin typeface="Tw Cen MT" panose="020B0602020104020603" pitchFamily="34" charset="0"/>
              </a:rPr>
              <a:t>avril</a:t>
            </a:r>
            <a:r>
              <a:rPr lang="en-GB" altLang="en-US" sz="24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927" y="1772575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À la fête </a:t>
            </a:r>
            <a:r>
              <a:rPr lang="en-GB" altLang="en-US" sz="2400" dirty="0" err="1">
                <a:latin typeface="Tw Cen MT" panose="020B0602020104020603" pitchFamily="34" charset="0"/>
              </a:rPr>
              <a:t>nationale</a:t>
            </a:r>
            <a:r>
              <a:rPr lang="en-GB" altLang="en-US" sz="24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13642" y="1763933"/>
            <a:ext cx="3029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Le jour de </a:t>
            </a:r>
            <a:r>
              <a:rPr lang="en-GB" altLang="en-US" sz="2400" dirty="0" err="1">
                <a:latin typeface="Tw Cen MT" panose="020B0602020104020603" pitchFamily="34" charset="0"/>
              </a:rPr>
              <a:t>l’Armistice</a:t>
            </a:r>
            <a:r>
              <a:rPr lang="en-GB" altLang="en-US" sz="24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08354" y="1771382"/>
            <a:ext cx="2241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Le jour de </a:t>
            </a:r>
            <a:r>
              <a:rPr lang="en-GB" altLang="en-US" sz="2400" dirty="0" err="1">
                <a:latin typeface="Tw Cen MT" panose="020B0602020104020603" pitchFamily="34" charset="0"/>
              </a:rPr>
              <a:t>l’an</a:t>
            </a:r>
            <a:r>
              <a:rPr lang="en-GB" altLang="en-US" sz="2400" dirty="0">
                <a:latin typeface="Tw Cen MT" panose="020B0602020104020603" pitchFamily="34" charset="0"/>
              </a:rPr>
              <a:t>…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84" y="3811714"/>
            <a:ext cx="525009" cy="460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765" y="4297342"/>
            <a:ext cx="737455" cy="390851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176521" y="4735716"/>
            <a:ext cx="571110" cy="447598"/>
            <a:chOff x="3902937" y="1919021"/>
            <a:chExt cx="1848107" cy="12320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937" y="1919021"/>
              <a:ext cx="1848107" cy="123207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497" y="2219883"/>
              <a:ext cx="628098" cy="93120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22" y="5183314"/>
            <a:ext cx="394649" cy="4354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07" y="5448995"/>
            <a:ext cx="506776" cy="70544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934548" y="6144290"/>
            <a:ext cx="592440" cy="564676"/>
            <a:chOff x="459990" y="1919021"/>
            <a:chExt cx="1560234" cy="148711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90" y="2113004"/>
              <a:ext cx="1458350" cy="126390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929" y="1919021"/>
              <a:ext cx="796295" cy="85832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69" y="2547811"/>
              <a:ext cx="796295" cy="858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4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57898"/>
              </p:ext>
            </p:extLst>
          </p:nvPr>
        </p:nvGraphicFramePr>
        <p:xfrm>
          <a:off x="288325" y="1310505"/>
          <a:ext cx="8509690" cy="469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5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1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23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960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2480"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novembre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à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Pâques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on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porte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un grand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repas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et on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boit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du champagne.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2480"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avril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au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mardi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>
                          <a:latin typeface="Tw Cen MT" panose="020B0602020104020603" pitchFamily="34" charset="0"/>
                        </a:rPr>
                        <a:t>gras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,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on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commémore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les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poissons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 smtClean="0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papier.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2480"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juillet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le jour de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l’an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on mange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les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>
                          <a:latin typeface="Tw Cen MT" panose="020B0602020104020603" pitchFamily="34" charset="0"/>
                        </a:rPr>
                        <a:t>feux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>
                          <a:latin typeface="Tw Cen MT" panose="020B0602020104020603" pitchFamily="34" charset="0"/>
                        </a:rPr>
                        <a:t>d’artifice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.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2480"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mars/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avril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le jour de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l’Armistice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on mange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les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soldats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2480"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janvier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le premier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avril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on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regarde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des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oeufs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>
                          <a:latin typeface="Tw Cen MT" panose="020B0602020104020603" pitchFamily="34" charset="0"/>
                        </a:rPr>
                        <a:t>chocolat</a:t>
                      </a:r>
                      <a:r>
                        <a:rPr lang="en-GB" sz="2000" baseline="0" dirty="0">
                          <a:latin typeface="Tw Cen MT" panose="020B0602020104020603" pitchFamily="34" charset="0"/>
                        </a:rPr>
                        <a:t>.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2480"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En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février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à la fête </a:t>
                      </a:r>
                      <a:r>
                        <a:rPr lang="en-GB" sz="2000" dirty="0" err="1">
                          <a:latin typeface="Tw Cen MT" panose="020B0602020104020603" pitchFamily="34" charset="0"/>
                        </a:rPr>
                        <a:t>nationale</a:t>
                      </a:r>
                      <a:r>
                        <a:rPr lang="en-GB" sz="2000" dirty="0">
                          <a:latin typeface="Tw Cen MT" panose="020B0602020104020603" pitchFamily="34" charset="0"/>
                        </a:rPr>
                        <a:t>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on fait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Tw Cen MT" panose="020B0602020104020603" pitchFamily="34" charset="0"/>
                        </a:rPr>
                        <a:t>des costumes.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ctangle 3">
            <a:hlinkClick r:id="" action="ppaction://noaction">
              <a:snd r:embed="rId3" name="22.5_instructions.wav"/>
            </a:hlinkClick>
          </p:cNvPr>
          <p:cNvSpPr/>
          <p:nvPr/>
        </p:nvSpPr>
        <p:spPr>
          <a:xfrm>
            <a:off x="288325" y="355360"/>
            <a:ext cx="6603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>
                <a:latin typeface="Tw Cen MT" panose="020B0602020104020603" pitchFamily="34" charset="0"/>
              </a:rPr>
              <a:t>Écrivez</a:t>
            </a:r>
            <a:r>
              <a:rPr lang="en-GB" sz="4400" dirty="0">
                <a:latin typeface="Tw Cen MT" panose="020B0602020104020603" pitchFamily="34" charset="0"/>
              </a:rPr>
              <a:t> six phrases </a:t>
            </a:r>
            <a:r>
              <a:rPr lang="en-GB" sz="4400" dirty="0" err="1">
                <a:latin typeface="Tw Cen MT" panose="020B0602020104020603" pitchFamily="34" charset="0"/>
              </a:rPr>
              <a:t>correctes</a:t>
            </a:r>
            <a:r>
              <a:rPr lang="en-GB" sz="4400" dirty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4" name="22.5.1.wav"/>
            </a:hlinkClick>
          </p:cNvPr>
          <p:cNvSpPr/>
          <p:nvPr/>
        </p:nvSpPr>
        <p:spPr>
          <a:xfrm>
            <a:off x="218971" y="126917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6" name="Rectangle 5">
            <a:hlinkClick r:id="" action="ppaction://noaction">
              <a:snd r:embed="rId5" name="22.5.2.wav"/>
            </a:hlinkClick>
          </p:cNvPr>
          <p:cNvSpPr/>
          <p:nvPr/>
        </p:nvSpPr>
        <p:spPr>
          <a:xfrm>
            <a:off x="218970" y="200985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  <p:sp>
        <p:nvSpPr>
          <p:cNvPr id="7" name="Rectangle 6">
            <a:hlinkClick r:id="" action="ppaction://noaction">
              <a:snd r:embed="rId6" name="22.5.3.wav"/>
            </a:hlinkClick>
          </p:cNvPr>
          <p:cNvSpPr/>
          <p:nvPr/>
        </p:nvSpPr>
        <p:spPr>
          <a:xfrm>
            <a:off x="212196" y="277864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8" name="Rectangle 7">
            <a:hlinkClick r:id="" action="ppaction://noaction">
              <a:snd r:embed="rId7" name="22.5.4.wav"/>
            </a:hlinkClick>
          </p:cNvPr>
          <p:cNvSpPr/>
          <p:nvPr/>
        </p:nvSpPr>
        <p:spPr>
          <a:xfrm>
            <a:off x="205127" y="360439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</a:p>
        </p:txBody>
      </p:sp>
      <p:sp>
        <p:nvSpPr>
          <p:cNvPr id="9" name="Rectangle 8">
            <a:hlinkClick r:id="" action="ppaction://noaction">
              <a:snd r:embed="rId8" name="22.5.5.wav"/>
            </a:hlinkClick>
          </p:cNvPr>
          <p:cNvSpPr/>
          <p:nvPr/>
        </p:nvSpPr>
        <p:spPr>
          <a:xfrm>
            <a:off x="198058" y="443013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</a:p>
        </p:txBody>
      </p:sp>
      <p:sp>
        <p:nvSpPr>
          <p:cNvPr id="10" name="Rectangle 9">
            <a:hlinkClick r:id="" action="ppaction://noaction">
              <a:snd r:embed="rId9" name="22.5.6.wav"/>
            </a:hlinkClick>
          </p:cNvPr>
          <p:cNvSpPr/>
          <p:nvPr/>
        </p:nvSpPr>
        <p:spPr>
          <a:xfrm>
            <a:off x="174058" y="521672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143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1391</TotalTime>
  <Words>388</Words>
  <Application>Microsoft Office PowerPoint</Application>
  <PresentationFormat>On-screen Show (4:3)</PresentationFormat>
  <Paragraphs>102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Tw Cen MT</vt:lpstr>
      <vt:lpstr>Office Theme</vt:lpstr>
      <vt:lpstr>Nous allons…</vt:lpstr>
      <vt:lpstr>Les fêtes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44</cp:revision>
  <dcterms:created xsi:type="dcterms:W3CDTF">2014-09-02T18:26:09Z</dcterms:created>
  <dcterms:modified xsi:type="dcterms:W3CDTF">2019-02-21T14:55:11Z</dcterms:modified>
</cp:coreProperties>
</file>